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58" r:id="rId5"/>
    <p:sldId id="264" r:id="rId6"/>
    <p:sldId id="259" r:id="rId7"/>
    <p:sldId id="260" r:id="rId8"/>
    <p:sldId id="261" r:id="rId9"/>
    <p:sldId id="262" r:id="rId10"/>
    <p:sldId id="286" r:id="rId11"/>
    <p:sldId id="265" r:id="rId12"/>
    <p:sldId id="263" r:id="rId13"/>
    <p:sldId id="266" r:id="rId14"/>
    <p:sldId id="267" r:id="rId15"/>
    <p:sldId id="271" r:id="rId16"/>
    <p:sldId id="270" r:id="rId17"/>
    <p:sldId id="269" r:id="rId18"/>
    <p:sldId id="272" r:id="rId19"/>
    <p:sldId id="273" r:id="rId20"/>
    <p:sldId id="274" r:id="rId21"/>
    <p:sldId id="275" r:id="rId22"/>
    <p:sldId id="276" r:id="rId23"/>
    <p:sldId id="277" r:id="rId24"/>
    <p:sldId id="278" r:id="rId25"/>
    <p:sldId id="279" r:id="rId26"/>
    <p:sldId id="282" r:id="rId27"/>
    <p:sldId id="283" r:id="rId28"/>
    <p:sldId id="281" r:id="rId29"/>
    <p:sldId id="284"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85" d="100"/>
          <a:sy n="85" d="100"/>
        </p:scale>
        <p:origin x="5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FEFE-7CD9-4A9D-9788-551444A4A523}"/>
              </a:ext>
            </a:extLst>
          </p:cNvPr>
          <p:cNvSpPr>
            <a:spLocks noGrp="1"/>
          </p:cNvSpPr>
          <p:nvPr>
            <p:ph type="ctrTitle"/>
          </p:nvPr>
        </p:nvSpPr>
        <p:spPr>
          <a:xfrm>
            <a:off x="1700212" y="128450"/>
            <a:ext cx="8791575" cy="1514820"/>
          </a:xfrm>
        </p:spPr>
        <p:txBody>
          <a:bodyPr/>
          <a:lstStyle/>
          <a:p>
            <a:pPr algn="ctr"/>
            <a:r>
              <a:rPr lang="en-US" b="1" dirty="0"/>
              <a:t>Ethical values</a:t>
            </a:r>
            <a:br>
              <a:rPr lang="en-US" b="1" dirty="0"/>
            </a:br>
            <a:r>
              <a:rPr lang="en-US" b="1" dirty="0"/>
              <a:t>2</a:t>
            </a:r>
            <a:r>
              <a:rPr lang="en-US" b="1" baseline="30000" dirty="0"/>
              <a:t>nd</a:t>
            </a:r>
            <a:r>
              <a:rPr lang="en-US" b="1" dirty="0"/>
              <a:t> lecture</a:t>
            </a:r>
          </a:p>
        </p:txBody>
      </p:sp>
      <p:sp>
        <p:nvSpPr>
          <p:cNvPr id="3" name="Subtitle 2">
            <a:extLst>
              <a:ext uri="{FF2B5EF4-FFF2-40B4-BE49-F238E27FC236}">
                <a16:creationId xmlns:a16="http://schemas.microsoft.com/office/drawing/2014/main" id="{0D458632-1B86-458E-B8B7-F0CDDD97983E}"/>
              </a:ext>
            </a:extLst>
          </p:cNvPr>
          <p:cNvSpPr>
            <a:spLocks noGrp="1"/>
          </p:cNvSpPr>
          <p:nvPr>
            <p:ph type="subTitle" idx="1"/>
          </p:nvPr>
        </p:nvSpPr>
        <p:spPr>
          <a:xfrm>
            <a:off x="165651" y="1644787"/>
            <a:ext cx="11860695" cy="5084763"/>
          </a:xfrm>
        </p:spPr>
        <p:txBody>
          <a:bodyPr>
            <a:normAutofit/>
          </a:bodyPr>
          <a:lstStyle/>
          <a:p>
            <a:pPr marL="685800" indent="-685800">
              <a:buFont typeface="Arial" panose="020B0604020202020204" pitchFamily="34" charset="0"/>
              <a:buChar char="•"/>
            </a:pPr>
            <a:r>
              <a:rPr lang="en-US" sz="5400" b="1" dirty="0">
                <a:latin typeface="Arial Black" panose="020B0A04020102020204" pitchFamily="34" charset="0"/>
                <a:cs typeface="Aharoni" panose="02010803020104030203" pitchFamily="2" charset="-79"/>
              </a:rPr>
              <a:t>Fulfillment of promises</a:t>
            </a:r>
          </a:p>
          <a:p>
            <a:pPr marL="685800" indent="-685800">
              <a:buFont typeface="Arial" panose="020B0604020202020204" pitchFamily="34" charset="0"/>
              <a:buChar char="•"/>
            </a:pPr>
            <a:r>
              <a:rPr lang="en-US" sz="5400" b="1" dirty="0">
                <a:latin typeface="Arial Black" panose="020B0A04020102020204" pitchFamily="34" charset="0"/>
                <a:cs typeface="Aharoni" panose="02010803020104030203" pitchFamily="2" charset="-79"/>
              </a:rPr>
              <a:t>Back biting</a:t>
            </a:r>
          </a:p>
          <a:p>
            <a:pPr marL="685800" indent="-685800">
              <a:buFont typeface="Arial" panose="020B0604020202020204" pitchFamily="34" charset="0"/>
              <a:buChar char="•"/>
            </a:pPr>
            <a:r>
              <a:rPr lang="en-US" sz="5400" b="1" dirty="0">
                <a:latin typeface="Arial Black" panose="020B0A04020102020204" pitchFamily="34" charset="0"/>
                <a:cs typeface="Aharoni" panose="02010803020104030203" pitchFamily="2" charset="-79"/>
              </a:rPr>
              <a:t> honesty</a:t>
            </a:r>
          </a:p>
          <a:p>
            <a:pPr marL="685800" indent="-685800">
              <a:buFont typeface="Arial" panose="020B0604020202020204" pitchFamily="34" charset="0"/>
              <a:buChar char="•"/>
            </a:pPr>
            <a:r>
              <a:rPr lang="en-US" sz="5400" b="1" dirty="0">
                <a:latin typeface="Arial Black" panose="020B0A04020102020204" pitchFamily="34" charset="0"/>
                <a:cs typeface="Aharoni" panose="02010803020104030203" pitchFamily="2" charset="-79"/>
              </a:rPr>
              <a:t> honest earning</a:t>
            </a:r>
          </a:p>
        </p:txBody>
      </p:sp>
    </p:spTree>
    <p:extLst>
      <p:ext uri="{BB962C8B-B14F-4D97-AF65-F5344CB8AC3E}">
        <p14:creationId xmlns:p14="http://schemas.microsoft.com/office/powerpoint/2010/main" val="269272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1C0BA-E403-469E-ADB7-BBC5E34DAF44}"/>
              </a:ext>
            </a:extLst>
          </p:cNvPr>
          <p:cNvSpPr>
            <a:spLocks noGrp="1"/>
          </p:cNvSpPr>
          <p:nvPr>
            <p:ph idx="1"/>
          </p:nvPr>
        </p:nvSpPr>
        <p:spPr>
          <a:xfrm>
            <a:off x="1141412" y="0"/>
            <a:ext cx="9905999" cy="6858000"/>
          </a:xfrm>
        </p:spPr>
        <p:txBody>
          <a:bodyPr>
            <a:normAutofit fontScale="92500"/>
          </a:bodyPr>
          <a:lstStyle/>
          <a:p>
            <a:r>
              <a:rPr lang="en-US" sz="3200" b="1" dirty="0"/>
              <a:t>Fulfillment of promise, even to enemies on </a:t>
            </a:r>
            <a:r>
              <a:rPr lang="en-US" sz="3200" b="1" dirty="0" err="1"/>
              <a:t>Badr</a:t>
            </a:r>
            <a:r>
              <a:rPr lang="en-US" sz="3200" b="1" dirty="0"/>
              <a:t> Battle occasion when Huzaifa &amp; </a:t>
            </a:r>
            <a:r>
              <a:rPr lang="en-US" sz="3200" b="1" dirty="0" err="1"/>
              <a:t>Husail</a:t>
            </a:r>
            <a:r>
              <a:rPr lang="en-US" sz="3200" b="1" dirty="0"/>
              <a:t> R.A were arrested by infidels and compelled to do promise that they both are not going to join Muhammad’s </a:t>
            </a:r>
            <a:r>
              <a:rPr lang="ur-PK" sz="3200" b="1" dirty="0"/>
              <a:t>ﷺ</a:t>
            </a:r>
            <a:r>
              <a:rPr lang="en-US" sz="3200" b="1" dirty="0"/>
              <a:t> Army. And He </a:t>
            </a:r>
            <a:r>
              <a:rPr lang="ur-PK" sz="3200" b="1" dirty="0"/>
              <a:t>ﷺ</a:t>
            </a:r>
            <a:r>
              <a:rPr lang="en-US" sz="3200" b="1" dirty="0"/>
              <a:t> kept that promise despite of serious need of men in His army.</a:t>
            </a:r>
          </a:p>
          <a:p>
            <a:r>
              <a:rPr lang="en-US" sz="3200" b="1" dirty="0"/>
              <a:t>Abdullah bin </a:t>
            </a:r>
            <a:r>
              <a:rPr lang="en-US" sz="3200" b="1" dirty="0" err="1"/>
              <a:t>abi</a:t>
            </a:r>
            <a:r>
              <a:rPr lang="en-US" sz="3200" b="1" dirty="0"/>
              <a:t> </a:t>
            </a:r>
            <a:r>
              <a:rPr lang="en-US" sz="3200" b="1" dirty="0" err="1"/>
              <a:t>Hamsa</a:t>
            </a:r>
            <a:r>
              <a:rPr lang="en-US" sz="3200" b="1" dirty="0"/>
              <a:t> says that before </a:t>
            </a:r>
            <a:r>
              <a:rPr lang="en-US" sz="3200" b="1" dirty="0" err="1"/>
              <a:t>islam</a:t>
            </a:r>
            <a:r>
              <a:rPr lang="en-US" sz="3200" b="1" dirty="0"/>
              <a:t> there were some matters pending. I asked Him </a:t>
            </a:r>
            <a:r>
              <a:rPr lang="ur-PK" sz="3200" b="1" dirty="0"/>
              <a:t>ﷺ</a:t>
            </a:r>
            <a:r>
              <a:rPr lang="en-US" sz="3200" b="1" dirty="0"/>
              <a:t>  to “stay here” I shall present myself back. Then I forgot it in my business.3 days later I remembered so I saw Him </a:t>
            </a:r>
            <a:r>
              <a:rPr lang="ur-PK" sz="3200" b="1" dirty="0"/>
              <a:t>ﷺ</a:t>
            </a:r>
            <a:r>
              <a:rPr lang="en-US" sz="3200" b="1" dirty="0"/>
              <a:t> waiting for me on the same place; and He </a:t>
            </a:r>
            <a:r>
              <a:rPr lang="ur-PK" sz="3200" b="1" dirty="0"/>
              <a:t>ﷺ</a:t>
            </a:r>
            <a:r>
              <a:rPr lang="en-US" sz="3200" b="1" dirty="0"/>
              <a:t> said “ O brother ! For 3 days </a:t>
            </a:r>
            <a:r>
              <a:rPr lang="en-US" sz="3200" b="1" dirty="0" err="1"/>
              <a:t>i</a:t>
            </a:r>
            <a:r>
              <a:rPr lang="en-US" sz="3200" b="1" dirty="0"/>
              <a:t> have been sitting here waiting for you because of my promise to you for waiting.</a:t>
            </a:r>
          </a:p>
          <a:p>
            <a:endParaRPr lang="en-US" sz="3200" b="1" dirty="0"/>
          </a:p>
        </p:txBody>
      </p:sp>
    </p:spTree>
    <p:extLst>
      <p:ext uri="{BB962C8B-B14F-4D97-AF65-F5344CB8AC3E}">
        <p14:creationId xmlns:p14="http://schemas.microsoft.com/office/powerpoint/2010/main" val="380485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C682-4B05-482E-B16D-A53C15E3F3AF}"/>
              </a:ext>
            </a:extLst>
          </p:cNvPr>
          <p:cNvSpPr>
            <a:spLocks noGrp="1"/>
          </p:cNvSpPr>
          <p:nvPr>
            <p:ph type="title"/>
          </p:nvPr>
        </p:nvSpPr>
        <p:spPr>
          <a:xfrm>
            <a:off x="1141413" y="0"/>
            <a:ext cx="9905998" cy="1066799"/>
          </a:xfrm>
        </p:spPr>
        <p:txBody>
          <a:bodyPr>
            <a:normAutofit/>
          </a:bodyPr>
          <a:lstStyle/>
          <a:p>
            <a:r>
              <a:rPr lang="en-US" sz="4800" b="1" dirty="0"/>
              <a:t>Harms of the misfiling promises</a:t>
            </a:r>
          </a:p>
        </p:txBody>
      </p:sp>
      <p:sp>
        <p:nvSpPr>
          <p:cNvPr id="3" name="Content Placeholder 2">
            <a:extLst>
              <a:ext uri="{FF2B5EF4-FFF2-40B4-BE49-F238E27FC236}">
                <a16:creationId xmlns:a16="http://schemas.microsoft.com/office/drawing/2014/main" id="{A3770193-388F-467F-B500-E1FA180CEC6F}"/>
              </a:ext>
            </a:extLst>
          </p:cNvPr>
          <p:cNvSpPr>
            <a:spLocks noGrp="1"/>
          </p:cNvSpPr>
          <p:nvPr>
            <p:ph idx="1"/>
          </p:nvPr>
        </p:nvSpPr>
        <p:spPr>
          <a:xfrm>
            <a:off x="1141412" y="821635"/>
            <a:ext cx="9905999" cy="5830956"/>
          </a:xfrm>
        </p:spPr>
        <p:txBody>
          <a:bodyPr>
            <a:normAutofit lnSpcReduction="10000"/>
          </a:bodyPr>
          <a:lstStyle/>
          <a:p>
            <a:pPr algn="l"/>
            <a:r>
              <a:rPr lang="en-US" sz="2800" b="1" i="0" dirty="0">
                <a:effectLst/>
                <a:latin typeface="Noto Sans"/>
              </a:rPr>
              <a:t>it was narrated that ‘Ali ibn Abi </a:t>
            </a:r>
            <a:r>
              <a:rPr lang="en-US" sz="2800" b="1" i="0" dirty="0" err="1">
                <a:effectLst/>
                <a:latin typeface="Noto Sans"/>
              </a:rPr>
              <a:t>Taalib</a:t>
            </a:r>
            <a:r>
              <a:rPr lang="en-US" sz="2800" b="1" i="0" dirty="0">
                <a:effectLst/>
                <a:latin typeface="Noto Sans"/>
              </a:rPr>
              <a:t> (may Allah be pleased with him) said: The Messenger of Allah (blessings and peace of Allah be upon him) said:</a:t>
            </a:r>
          </a:p>
          <a:p>
            <a:pPr marL="0" indent="0" algn="l">
              <a:buNone/>
            </a:pPr>
            <a:r>
              <a:rPr lang="en-US" sz="2800" b="1" dirty="0">
                <a:latin typeface="Noto Sans"/>
              </a:rPr>
              <a:t>	</a:t>
            </a:r>
            <a:r>
              <a:rPr lang="en-US" sz="2800" b="1" i="0" dirty="0">
                <a:effectLst/>
                <a:latin typeface="Noto Sans"/>
              </a:rPr>
              <a:t> “Whoever breaks the covenant of a Muslim, upon him be the curse of Allah, the angels and all the people, and Allah will not accept any obligatory or </a:t>
            </a:r>
            <a:r>
              <a:rPr lang="en-US" sz="2800" b="1" i="0" dirty="0" err="1">
                <a:effectLst/>
                <a:latin typeface="Noto Sans"/>
              </a:rPr>
              <a:t>naafil</a:t>
            </a:r>
            <a:r>
              <a:rPr lang="en-US" sz="2800" b="1" i="0" dirty="0">
                <a:effectLst/>
                <a:latin typeface="Noto Sans"/>
              </a:rPr>
              <a:t> act of worship from him.” (Narrated by al-</a:t>
            </a:r>
            <a:r>
              <a:rPr lang="en-US" sz="2800" b="1" i="0" dirty="0" err="1">
                <a:effectLst/>
                <a:latin typeface="Noto Sans"/>
              </a:rPr>
              <a:t>Bukhaari</a:t>
            </a:r>
            <a:r>
              <a:rPr lang="en-US" sz="2800" b="1" i="0" dirty="0">
                <a:effectLst/>
                <a:latin typeface="Noto Sans"/>
              </a:rPr>
              <a:t>, 1870; Muslim, 1370.) </a:t>
            </a:r>
          </a:p>
          <a:p>
            <a:pPr algn="l"/>
            <a:r>
              <a:rPr lang="en-US" sz="2800" b="1" i="0" dirty="0">
                <a:effectLst/>
                <a:latin typeface="Noto Sans"/>
              </a:rPr>
              <a:t>“</a:t>
            </a:r>
            <a:r>
              <a:rPr lang="en-US" sz="2800" b="1" i="0" dirty="0" err="1">
                <a:effectLst/>
                <a:latin typeface="Noto Sans"/>
              </a:rPr>
              <a:t>Allaah</a:t>
            </a:r>
            <a:r>
              <a:rPr lang="en-US" sz="2800" b="1" i="0" dirty="0">
                <a:effectLst/>
                <a:latin typeface="Noto Sans"/>
              </a:rPr>
              <a:t> will set up a banner for the betrayer on the Day of Resurrection, and it will be said: This is the betrayer of So and so.”</a:t>
            </a:r>
          </a:p>
          <a:p>
            <a:pPr marL="0" indent="0" algn="l">
              <a:buNone/>
            </a:pPr>
            <a:r>
              <a:rPr lang="en-US" sz="2800" b="1" i="0" dirty="0">
                <a:effectLst/>
                <a:latin typeface="Noto Sans"/>
              </a:rPr>
              <a:t>Narrated by al-</a:t>
            </a:r>
            <a:r>
              <a:rPr lang="en-US" sz="2800" b="1" i="0" dirty="0" err="1">
                <a:effectLst/>
                <a:latin typeface="Noto Sans"/>
              </a:rPr>
              <a:t>Bukhaari</a:t>
            </a:r>
            <a:r>
              <a:rPr lang="en-US" sz="2800" b="1" i="0" dirty="0">
                <a:effectLst/>
                <a:latin typeface="Noto Sans"/>
              </a:rPr>
              <a:t>, 6178; Muslim, 1735.</a:t>
            </a:r>
          </a:p>
        </p:txBody>
      </p:sp>
    </p:spTree>
    <p:extLst>
      <p:ext uri="{BB962C8B-B14F-4D97-AF65-F5344CB8AC3E}">
        <p14:creationId xmlns:p14="http://schemas.microsoft.com/office/powerpoint/2010/main" val="301742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A141-FDDA-4996-8AC6-716C40B283FD}"/>
              </a:ext>
            </a:extLst>
          </p:cNvPr>
          <p:cNvSpPr>
            <a:spLocks noGrp="1"/>
          </p:cNvSpPr>
          <p:nvPr>
            <p:ph type="title"/>
          </p:nvPr>
        </p:nvSpPr>
        <p:spPr>
          <a:xfrm>
            <a:off x="1141413" y="0"/>
            <a:ext cx="9905998" cy="1478570"/>
          </a:xfrm>
        </p:spPr>
        <p:txBody>
          <a:bodyPr>
            <a:normAutofit/>
          </a:bodyPr>
          <a:lstStyle/>
          <a:p>
            <a:r>
              <a:rPr lang="en-US" sz="4800" b="1" dirty="0"/>
              <a:t>Harms of the misfiling promises</a:t>
            </a:r>
          </a:p>
        </p:txBody>
      </p:sp>
      <p:sp>
        <p:nvSpPr>
          <p:cNvPr id="3" name="Content Placeholder 2">
            <a:extLst>
              <a:ext uri="{FF2B5EF4-FFF2-40B4-BE49-F238E27FC236}">
                <a16:creationId xmlns:a16="http://schemas.microsoft.com/office/drawing/2014/main" id="{AFD41C25-2949-4B63-A79C-2ACD91A04920}"/>
              </a:ext>
            </a:extLst>
          </p:cNvPr>
          <p:cNvSpPr>
            <a:spLocks noGrp="1"/>
          </p:cNvSpPr>
          <p:nvPr>
            <p:ph idx="1"/>
          </p:nvPr>
        </p:nvSpPr>
        <p:spPr>
          <a:xfrm>
            <a:off x="1141412" y="1285461"/>
            <a:ext cx="9905999" cy="5572539"/>
          </a:xfrm>
        </p:spPr>
        <p:txBody>
          <a:bodyPr>
            <a:normAutofit/>
          </a:bodyPr>
          <a:lstStyle/>
          <a:p>
            <a:r>
              <a:rPr lang="en-US" sz="3200" b="1" dirty="0"/>
              <a:t>Human’s affairs are dependent on mutual co-operation which can not exist if promises, pledges and treaties are broken.</a:t>
            </a:r>
          </a:p>
          <a:p>
            <a:r>
              <a:rPr lang="en-US" sz="3200" b="1" dirty="0"/>
              <a:t>Without fulfillment of promises there will be “hatred” flourishing all around.</a:t>
            </a:r>
          </a:p>
          <a:p>
            <a:r>
              <a:rPr lang="en-US" sz="3200" b="1" dirty="0"/>
              <a:t>The economy will collapse.</a:t>
            </a:r>
          </a:p>
          <a:p>
            <a:r>
              <a:rPr lang="en-US" sz="3200" b="1" dirty="0"/>
              <a:t>The human life will face all types of destructions.</a:t>
            </a:r>
          </a:p>
        </p:txBody>
      </p:sp>
    </p:spTree>
    <p:extLst>
      <p:ext uri="{BB962C8B-B14F-4D97-AF65-F5344CB8AC3E}">
        <p14:creationId xmlns:p14="http://schemas.microsoft.com/office/powerpoint/2010/main" val="307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6097-21B9-49C4-84EE-F14AC445CCEA}"/>
              </a:ext>
            </a:extLst>
          </p:cNvPr>
          <p:cNvSpPr>
            <a:spLocks noGrp="1"/>
          </p:cNvSpPr>
          <p:nvPr>
            <p:ph type="title"/>
          </p:nvPr>
        </p:nvSpPr>
        <p:spPr>
          <a:xfrm>
            <a:off x="1273935" y="2287146"/>
            <a:ext cx="8996500" cy="2283708"/>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en-US" sz="12500" b="1" dirty="0">
                <a:solidFill>
                  <a:srgbClr val="FF0000"/>
                </a:solidFill>
              </a:rPr>
              <a:t>Back biting</a:t>
            </a:r>
          </a:p>
        </p:txBody>
      </p:sp>
    </p:spTree>
    <p:extLst>
      <p:ext uri="{BB962C8B-B14F-4D97-AF65-F5344CB8AC3E}">
        <p14:creationId xmlns:p14="http://schemas.microsoft.com/office/powerpoint/2010/main" val="322525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D5B1-F559-4F6D-BBFA-4B3E5E439BC2}"/>
              </a:ext>
            </a:extLst>
          </p:cNvPr>
          <p:cNvSpPr>
            <a:spLocks noGrp="1"/>
          </p:cNvSpPr>
          <p:nvPr>
            <p:ph type="title"/>
          </p:nvPr>
        </p:nvSpPr>
        <p:spPr>
          <a:xfrm>
            <a:off x="1141412" y="0"/>
            <a:ext cx="9905998" cy="1124743"/>
          </a:xfrm>
        </p:spPr>
        <p:txBody>
          <a:bodyPr/>
          <a:lstStyle/>
          <a:p>
            <a:pPr algn="ctr"/>
            <a:r>
              <a:rPr lang="en-US" dirty="0"/>
              <a:t>Definitions </a:t>
            </a:r>
          </a:p>
        </p:txBody>
      </p:sp>
      <p:sp>
        <p:nvSpPr>
          <p:cNvPr id="3" name="Content Placeholder 2">
            <a:extLst>
              <a:ext uri="{FF2B5EF4-FFF2-40B4-BE49-F238E27FC236}">
                <a16:creationId xmlns:a16="http://schemas.microsoft.com/office/drawing/2014/main" id="{98CDA554-8D3B-4660-A5EB-7E9F35178159}"/>
              </a:ext>
            </a:extLst>
          </p:cNvPr>
          <p:cNvSpPr>
            <a:spLocks noGrp="1"/>
          </p:cNvSpPr>
          <p:nvPr>
            <p:ph idx="1"/>
          </p:nvPr>
        </p:nvSpPr>
        <p:spPr>
          <a:xfrm>
            <a:off x="1141411" y="1124743"/>
            <a:ext cx="9905999" cy="5567605"/>
          </a:xfrm>
        </p:spPr>
        <p:txBody>
          <a:bodyPr>
            <a:normAutofit lnSpcReduction="10000"/>
          </a:bodyPr>
          <a:lstStyle/>
          <a:p>
            <a:r>
              <a:rPr lang="en-US" sz="3200" b="1" i="0" dirty="0">
                <a:effectLst/>
                <a:latin typeface="Arial" panose="020B0604020202020204" pitchFamily="34" charset="0"/>
              </a:rPr>
              <a:t>Back biting: </a:t>
            </a:r>
            <a:r>
              <a:rPr lang="en-US" sz="3200" b="1" dirty="0">
                <a:latin typeface="Arial" panose="020B0604020202020204" pitchFamily="34" charset="0"/>
              </a:rPr>
              <a:t>socially known as</a:t>
            </a:r>
            <a:endParaRPr lang="en-US" sz="3200" b="1" i="0" dirty="0">
              <a:effectLst/>
              <a:latin typeface="Arial" panose="020B0604020202020204" pitchFamily="34" charset="0"/>
            </a:endParaRPr>
          </a:p>
          <a:p>
            <a:r>
              <a:rPr lang="en-US" sz="3200" b="1" i="0" dirty="0">
                <a:effectLst/>
                <a:latin typeface="Arial" panose="020B0604020202020204" pitchFamily="34" charset="0"/>
              </a:rPr>
              <a:t> slandering someone in their absence, to bite them behind their back.</a:t>
            </a:r>
          </a:p>
          <a:p>
            <a:r>
              <a:rPr lang="en-US" sz="3200" b="1" i="0" dirty="0">
                <a:effectLst/>
                <a:latin typeface="Arial" panose="020B0604020202020204" pitchFamily="34" charset="0"/>
              </a:rPr>
              <a:t>the oral or written communication of a false statement about another that unjustly harms their reputation.</a:t>
            </a:r>
          </a:p>
          <a:p>
            <a:r>
              <a:rPr lang="en-US" sz="3200" b="1" dirty="0">
                <a:latin typeface="Arial" panose="020B0604020202020204" pitchFamily="34" charset="0"/>
              </a:rPr>
              <a:t>Islamic definition of back biting:</a:t>
            </a:r>
          </a:p>
          <a:p>
            <a:r>
              <a:rPr lang="en-US" sz="3200" b="1" i="0" dirty="0">
                <a:effectLst/>
                <a:latin typeface="Arial" panose="020B0604020202020204" pitchFamily="34" charset="0"/>
              </a:rPr>
              <a:t>Speaking of a man</a:t>
            </a:r>
            <a:r>
              <a:rPr lang="en-US" sz="3200" b="1" dirty="0">
                <a:latin typeface="Arial" panose="020B0604020202020204" pitchFamily="34" charset="0"/>
              </a:rPr>
              <a:t> without letting him know, in a manner that if he knows, he would dislike it.</a:t>
            </a:r>
            <a:endParaRPr lang="en-US" sz="3200" b="1" i="0" dirty="0">
              <a:effectLst/>
              <a:latin typeface="Arial" panose="020B0604020202020204" pitchFamily="34" charset="0"/>
            </a:endParaRPr>
          </a:p>
          <a:p>
            <a:endParaRPr lang="en-US" sz="2800" dirty="0"/>
          </a:p>
        </p:txBody>
      </p:sp>
    </p:spTree>
    <p:extLst>
      <p:ext uri="{BB962C8B-B14F-4D97-AF65-F5344CB8AC3E}">
        <p14:creationId xmlns:p14="http://schemas.microsoft.com/office/powerpoint/2010/main" val="225630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BD39-D5DF-45F1-8AB1-339188F9EBE0}"/>
              </a:ext>
            </a:extLst>
          </p:cNvPr>
          <p:cNvSpPr>
            <a:spLocks noGrp="1"/>
          </p:cNvSpPr>
          <p:nvPr>
            <p:ph type="title"/>
          </p:nvPr>
        </p:nvSpPr>
        <p:spPr>
          <a:xfrm>
            <a:off x="1141413" y="0"/>
            <a:ext cx="9905998" cy="1478570"/>
          </a:xfrm>
        </p:spPr>
        <p:txBody>
          <a:bodyPr>
            <a:normAutofit/>
          </a:bodyPr>
          <a:lstStyle/>
          <a:p>
            <a:r>
              <a:rPr lang="en-US" sz="5400" b="1" dirty="0"/>
              <a:t>Definition</a:t>
            </a:r>
          </a:p>
        </p:txBody>
      </p:sp>
      <p:sp>
        <p:nvSpPr>
          <p:cNvPr id="3" name="Content Placeholder 2">
            <a:extLst>
              <a:ext uri="{FF2B5EF4-FFF2-40B4-BE49-F238E27FC236}">
                <a16:creationId xmlns:a16="http://schemas.microsoft.com/office/drawing/2014/main" id="{A1F0B7F9-3C22-4317-9D1D-203BC4764CE1}"/>
              </a:ext>
            </a:extLst>
          </p:cNvPr>
          <p:cNvSpPr>
            <a:spLocks noGrp="1"/>
          </p:cNvSpPr>
          <p:nvPr>
            <p:ph idx="1"/>
          </p:nvPr>
        </p:nvSpPr>
        <p:spPr>
          <a:xfrm>
            <a:off x="1141412" y="1311964"/>
            <a:ext cx="9905999" cy="4943061"/>
          </a:xfrm>
        </p:spPr>
        <p:txBody>
          <a:bodyPr>
            <a:normAutofit lnSpcReduction="10000"/>
          </a:bodyPr>
          <a:lstStyle/>
          <a:p>
            <a:r>
              <a:rPr lang="en-US" sz="4000" b="1" dirty="0"/>
              <a:t>Holy prophet </a:t>
            </a:r>
            <a:r>
              <a:rPr lang="ur-PK" sz="4000" b="1" dirty="0"/>
              <a:t>ﷺ</a:t>
            </a:r>
            <a:r>
              <a:rPr lang="en-US" sz="4000" b="1" dirty="0"/>
              <a:t> asked ‘do you know what back biting is’ ? Then He </a:t>
            </a:r>
            <a:r>
              <a:rPr lang="ur-PK" sz="4000" b="1" dirty="0"/>
              <a:t>ﷺ</a:t>
            </a:r>
            <a:r>
              <a:rPr lang="en-US" sz="4000" b="1" dirty="0"/>
              <a:t> told “ to speak of a brother in a manner which he would think ill. Companions asked “ if such a speak is truth?” He </a:t>
            </a:r>
            <a:r>
              <a:rPr lang="ur-PK" sz="4000" b="1" dirty="0"/>
              <a:t>ﷺ</a:t>
            </a:r>
            <a:r>
              <a:rPr lang="en-US" sz="4000" b="1" dirty="0"/>
              <a:t> replied “ that is precisely the backbiting, because if it is untrue, it will be Slander”.</a:t>
            </a:r>
          </a:p>
          <a:p>
            <a:pPr marL="0" indent="0">
              <a:buNone/>
            </a:pPr>
            <a:endParaRPr lang="en-US" sz="4000" b="1" dirty="0"/>
          </a:p>
        </p:txBody>
      </p:sp>
    </p:spTree>
    <p:extLst>
      <p:ext uri="{BB962C8B-B14F-4D97-AF65-F5344CB8AC3E}">
        <p14:creationId xmlns:p14="http://schemas.microsoft.com/office/powerpoint/2010/main" val="300402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5306-5D4F-4012-87D8-F7AD53DFD42D}"/>
              </a:ext>
            </a:extLst>
          </p:cNvPr>
          <p:cNvSpPr>
            <a:spLocks noGrp="1"/>
          </p:cNvSpPr>
          <p:nvPr>
            <p:ph type="title"/>
          </p:nvPr>
        </p:nvSpPr>
        <p:spPr>
          <a:xfrm>
            <a:off x="1141412" y="0"/>
            <a:ext cx="9905998" cy="1028700"/>
          </a:xfrm>
        </p:spPr>
        <p:txBody>
          <a:bodyPr/>
          <a:lstStyle/>
          <a:p>
            <a:r>
              <a:rPr lang="en-US" dirty="0"/>
              <a:t>The </a:t>
            </a:r>
            <a:r>
              <a:rPr lang="en-US" dirty="0" err="1"/>
              <a:t>sharee’a</a:t>
            </a:r>
            <a:r>
              <a:rPr lang="en-US" dirty="0"/>
              <a:t> ruling of Backbiting </a:t>
            </a:r>
          </a:p>
        </p:txBody>
      </p:sp>
      <p:sp>
        <p:nvSpPr>
          <p:cNvPr id="3" name="Content Placeholder 2">
            <a:extLst>
              <a:ext uri="{FF2B5EF4-FFF2-40B4-BE49-F238E27FC236}">
                <a16:creationId xmlns:a16="http://schemas.microsoft.com/office/drawing/2014/main" id="{4904147E-A267-4D8E-822F-64012792BF0C}"/>
              </a:ext>
            </a:extLst>
          </p:cNvPr>
          <p:cNvSpPr>
            <a:spLocks noGrp="1"/>
          </p:cNvSpPr>
          <p:nvPr>
            <p:ph idx="1"/>
          </p:nvPr>
        </p:nvSpPr>
        <p:spPr>
          <a:xfrm>
            <a:off x="1141412" y="842212"/>
            <a:ext cx="9905999" cy="5715000"/>
          </a:xfrm>
        </p:spPr>
        <p:txBody>
          <a:bodyPr>
            <a:normAutofit fontScale="92500" lnSpcReduction="20000"/>
          </a:bodyPr>
          <a:lstStyle/>
          <a:p>
            <a:pPr marL="0" indent="0" eaLnBrk="0" fontAlgn="base" hangingPunct="0">
              <a:lnSpc>
                <a:spcPct val="100000"/>
              </a:lnSpc>
              <a:spcBef>
                <a:spcPct val="0"/>
              </a:spcBef>
              <a:spcAft>
                <a:spcPct val="0"/>
              </a:spcAft>
              <a:buSzTx/>
              <a:buNone/>
            </a:pPr>
            <a:r>
              <a:rPr kumimoji="0" lang="en-US" altLang="en-US" sz="3600" b="1" i="0" u="none" strike="noStrike" cap="none" normalizeH="0" baseline="0" dirty="0">
                <a:ln>
                  <a:noFill/>
                </a:ln>
                <a:effectLst/>
                <a:latin typeface="Arial" panose="020B0604020202020204" pitchFamily="34" charset="0"/>
              </a:rPr>
              <a:t>In Islam, backbiting is known as </a:t>
            </a:r>
            <a:r>
              <a:rPr kumimoji="0" lang="en-US" altLang="en-US" sz="3600" b="1" i="0" u="none" strike="noStrike" cap="none" normalizeH="0" baseline="0" dirty="0" err="1">
                <a:ln>
                  <a:noFill/>
                </a:ln>
                <a:effectLst/>
                <a:latin typeface="Arial" panose="020B0604020202020204" pitchFamily="34" charset="0"/>
              </a:rPr>
              <a:t>Ghibat</a:t>
            </a:r>
            <a:r>
              <a:rPr kumimoji="0" lang="en-US" altLang="en-US" sz="3600" b="1" i="0" u="none" strike="noStrike" cap="none" normalizeH="0" baseline="0" dirty="0">
                <a:ln>
                  <a:noFill/>
                </a:ln>
                <a:effectLst/>
                <a:latin typeface="Arial" panose="020B0604020202020204" pitchFamily="34" charset="0"/>
              </a:rPr>
              <a:t> (</a:t>
            </a:r>
            <a:r>
              <a:rPr kumimoji="0" lang="ar-SA" altLang="en-US" sz="3600" b="1" i="0" u="none" strike="noStrike" cap="none" normalizeH="0" baseline="0" dirty="0">
                <a:ln>
                  <a:noFill/>
                </a:ln>
                <a:effectLst/>
                <a:latin typeface="Arial" panose="020B0604020202020204" pitchFamily="34" charset="0"/>
                <a:cs typeface="Arial" panose="020B0604020202020204" pitchFamily="34" charset="0"/>
              </a:rPr>
              <a:t>غيبة</a:t>
            </a:r>
            <a:r>
              <a:rPr kumimoji="0" lang="en-US" altLang="en-US" sz="3600" b="1" i="0" u="none" strike="noStrike" cap="none" normalizeH="0" baseline="0" dirty="0">
                <a:ln>
                  <a:noFill/>
                </a:ln>
                <a:effectLst/>
                <a:latin typeface="Arial" panose="020B0604020202020204" pitchFamily="34" charset="0"/>
              </a:rPr>
              <a:t>) and Islam considers it to be a major sin and the </a:t>
            </a:r>
            <a:r>
              <a:rPr lang="en-US" altLang="en-US" sz="3600" b="1" dirty="0">
                <a:latin typeface="Arial" panose="020B0604020202020204" pitchFamily="34" charset="0"/>
              </a:rPr>
              <a:t>Qur'an</a:t>
            </a:r>
            <a:r>
              <a:rPr kumimoji="0" lang="en-US" altLang="en-US" sz="3600" b="1" i="0" u="none" strike="noStrike" cap="none" normalizeH="0" baseline="0" dirty="0">
                <a:ln>
                  <a:noFill/>
                </a:ln>
                <a:effectLst/>
                <a:latin typeface="Arial" panose="020B0604020202020204" pitchFamily="34" charset="0"/>
              </a:rPr>
              <a:t> compares it to the abhorrent act of eating the flesh of one's dead brother.</a:t>
            </a:r>
            <a:endParaRPr kumimoji="0" lang="en-US" altLang="en-US" sz="3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Arial" panose="020B0604020202020204" pitchFamily="34" charset="0"/>
              </a:rPr>
              <a:t>O' believers, stay away from many ideas. Surely some ideas are sinful. And don't look for secrets.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Arial" panose="020B0604020202020204" pitchFamily="34" charset="0"/>
              </a:rPr>
              <a:t> Let none of you </a:t>
            </a:r>
            <a:r>
              <a:rPr lang="en-US" altLang="en-US" sz="3600" b="1" dirty="0">
                <a:latin typeface="Arial" panose="020B0604020202020204" pitchFamily="34" charset="0"/>
              </a:rPr>
              <a:t>back bite</a:t>
            </a:r>
            <a:r>
              <a:rPr kumimoji="0" lang="en-US" altLang="en-US" sz="3600" b="1" i="0" u="none" strike="noStrike" cap="none" normalizeH="0" baseline="0" dirty="0">
                <a:ln>
                  <a:noFill/>
                </a:ln>
                <a:effectLst/>
                <a:latin typeface="Arial" panose="020B0604020202020204" pitchFamily="34" charset="0"/>
              </a:rPr>
              <a:t> anyone. Would any of you like to eat the flesh of your dead brother? In fact, you hate it. Fear God. Verily, </a:t>
            </a:r>
            <a:r>
              <a:rPr kumimoji="0" lang="en-US" altLang="en-US" sz="3600" b="1" i="0" u="none" strike="noStrike" cap="none" normalizeH="0" baseline="0" dirty="0" err="1">
                <a:ln>
                  <a:noFill/>
                </a:ln>
                <a:effectLst/>
                <a:latin typeface="Arial" panose="020B0604020202020204" pitchFamily="34" charset="0"/>
              </a:rPr>
              <a:t>Allh</a:t>
            </a:r>
            <a:r>
              <a:rPr kumimoji="0" lang="en-US" altLang="en-US" sz="3600" b="1" i="0" u="none" strike="noStrike" cap="none" normalizeH="0" baseline="0" dirty="0">
                <a:ln>
                  <a:noFill/>
                </a:ln>
                <a:effectLst/>
                <a:latin typeface="Arial" panose="020B0604020202020204" pitchFamily="34" charset="0"/>
              </a:rPr>
              <a:t> is the One Who accepts repentance, the Most Merciful.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Arial" panose="020B0604020202020204" pitchFamily="34" charset="0"/>
              </a:rPr>
              <a:t>— </a:t>
            </a:r>
            <a:r>
              <a:rPr kumimoji="0" lang="en-US" altLang="en-US" sz="3600" b="1" i="1" u="none" strike="noStrike" cap="none" normalizeH="0" baseline="0" dirty="0">
                <a:ln>
                  <a:noFill/>
                </a:ln>
                <a:effectLst/>
                <a:latin typeface="Arial" panose="020B0604020202020204" pitchFamily="34" charset="0"/>
              </a:rPr>
              <a:t>Al-Ahzab:12</a:t>
            </a:r>
          </a:p>
        </p:txBody>
      </p:sp>
    </p:spTree>
    <p:extLst>
      <p:ext uri="{BB962C8B-B14F-4D97-AF65-F5344CB8AC3E}">
        <p14:creationId xmlns:p14="http://schemas.microsoft.com/office/powerpoint/2010/main" val="245795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9B37-4913-44FC-B471-CE0086A2002A}"/>
              </a:ext>
            </a:extLst>
          </p:cNvPr>
          <p:cNvSpPr>
            <a:spLocks noGrp="1"/>
          </p:cNvSpPr>
          <p:nvPr>
            <p:ph type="title"/>
          </p:nvPr>
        </p:nvSpPr>
        <p:spPr>
          <a:xfrm>
            <a:off x="1141413" y="0"/>
            <a:ext cx="9905998" cy="1478570"/>
          </a:xfrm>
        </p:spPr>
        <p:txBody>
          <a:bodyPr>
            <a:normAutofit/>
          </a:bodyPr>
          <a:lstStyle/>
          <a:p>
            <a:r>
              <a:rPr lang="en-US" sz="4800" b="1" dirty="0"/>
              <a:t>Exceptional cases</a:t>
            </a:r>
          </a:p>
        </p:txBody>
      </p:sp>
      <p:sp>
        <p:nvSpPr>
          <p:cNvPr id="3" name="Content Placeholder 2">
            <a:extLst>
              <a:ext uri="{FF2B5EF4-FFF2-40B4-BE49-F238E27FC236}">
                <a16:creationId xmlns:a16="http://schemas.microsoft.com/office/drawing/2014/main" id="{54B2CC53-5200-48F0-BF81-876F5E8FCFE9}"/>
              </a:ext>
            </a:extLst>
          </p:cNvPr>
          <p:cNvSpPr>
            <a:spLocks noGrp="1"/>
          </p:cNvSpPr>
          <p:nvPr>
            <p:ph idx="1"/>
          </p:nvPr>
        </p:nvSpPr>
        <p:spPr>
          <a:xfrm>
            <a:off x="1141412" y="1126434"/>
            <a:ext cx="9905999" cy="573156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Arial" panose="020B0604020202020204" pitchFamily="34" charset="0"/>
              </a:rPr>
              <a:t>God does not like to spread evil words, but it is different when someone is wronged. And Allah is All-Hearing, All-Knowing.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Arial" panose="020B0604020202020204" pitchFamily="34" charset="0"/>
              </a:rPr>
              <a:t>— </a:t>
            </a:r>
            <a:r>
              <a:rPr kumimoji="0" lang="en-US" altLang="en-US" b="1" i="1" u="none" strike="noStrike" cap="none" normalizeH="0" baseline="0" dirty="0">
                <a:ln>
                  <a:noFill/>
                </a:ln>
                <a:effectLst/>
                <a:latin typeface="Arial" panose="020B0604020202020204" pitchFamily="34" charset="0"/>
              </a:rPr>
              <a:t>Surah An-</a:t>
            </a:r>
            <a:r>
              <a:rPr kumimoji="0" lang="en-US" altLang="en-US" b="1" i="1" u="none" strike="noStrike" cap="none" normalizeH="0" baseline="0" dirty="0" err="1">
                <a:ln>
                  <a:noFill/>
                </a:ln>
                <a:effectLst/>
                <a:latin typeface="Arial" panose="020B0604020202020204" pitchFamily="34" charset="0"/>
              </a:rPr>
              <a:t>Nisa</a:t>
            </a:r>
            <a:r>
              <a:rPr kumimoji="0" lang="en-US" altLang="en-US" b="1" i="1" u="none" strike="noStrike" cap="none" normalizeH="0" baseline="0" dirty="0">
                <a:ln>
                  <a:noFill/>
                </a:ln>
                <a:effectLst/>
                <a:latin typeface="Arial" panose="020B0604020202020204" pitchFamily="34" charset="0"/>
              </a:rPr>
              <a:t> '(4), Verse: 147</a:t>
            </a:r>
            <a:endParaRPr lang="en-US"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On the basis of this verse, Islamic jurists have legitimized slander or backbiting in </a:t>
            </a:r>
            <a:r>
              <a:rPr lang="en-US" altLang="en-US" b="1" dirty="0">
                <a:latin typeface="Arial" panose="020B0604020202020204" pitchFamily="34" charset="0"/>
                <a:cs typeface="Arial" panose="020B0604020202020204" pitchFamily="34" charset="0"/>
              </a:rPr>
              <a:t>7</a:t>
            </a: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 respects: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seeking justice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 oppression: against an oppressive ruler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 seeking a solution from a trusted person,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 propagating religious errors,</a:t>
            </a:r>
          </a:p>
          <a:p>
            <a:pPr marL="457200" indent="-457200" eaLnBrk="0" fontAlgn="base" hangingPunct="0">
              <a:lnSpc>
                <a:spcPct val="100000"/>
              </a:lnSpc>
              <a:spcBef>
                <a:spcPct val="0"/>
              </a:spcBef>
              <a:spcAft>
                <a:spcPct val="0"/>
              </a:spcAft>
              <a:buSzTx/>
              <a:buFont typeface="+mj-lt"/>
              <a:buAutoNum type="arabicPeriod"/>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 someone continuing doing grave sins openly (well-known traits.)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latin typeface="Arial" panose="020B0604020202020204" pitchFamily="34" charset="0"/>
                <a:cs typeface="Arial" panose="020B0604020202020204" pitchFamily="34" charset="0"/>
              </a:rPr>
              <a:t>Giving advise for </a:t>
            </a: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marriage, business or contracts</a:t>
            </a:r>
            <a:r>
              <a:rPr lang="en-US" altLang="en-US" b="1" dirty="0">
                <a:latin typeface="Arial" panose="020B0604020202020204" pitchFamily="34" charset="0"/>
                <a:cs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 warning someone in possibility of falling in danger and harm.</a:t>
            </a:r>
            <a:endParaRPr lang="en-US" altLang="en-US" sz="2400" b="1" dirty="0">
              <a:cs typeface="Arial" panose="020B0604020202020204" pitchFamily="34" charset="0"/>
            </a:endParaRPr>
          </a:p>
          <a:p>
            <a:endParaRPr lang="en-US" dirty="0"/>
          </a:p>
        </p:txBody>
      </p:sp>
    </p:spTree>
    <p:extLst>
      <p:ext uri="{BB962C8B-B14F-4D97-AF65-F5344CB8AC3E}">
        <p14:creationId xmlns:p14="http://schemas.microsoft.com/office/powerpoint/2010/main" val="262689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02A2-394B-45CC-830F-985E8C45887B}"/>
              </a:ext>
            </a:extLst>
          </p:cNvPr>
          <p:cNvSpPr>
            <a:spLocks noGrp="1"/>
          </p:cNvSpPr>
          <p:nvPr>
            <p:ph type="title"/>
          </p:nvPr>
        </p:nvSpPr>
        <p:spPr>
          <a:xfrm>
            <a:off x="1141413" y="101684"/>
            <a:ext cx="9905998" cy="1478570"/>
          </a:xfrm>
        </p:spPr>
        <p:txBody>
          <a:bodyPr/>
          <a:lstStyle/>
          <a:p>
            <a:r>
              <a:rPr lang="en-US" b="1" dirty="0"/>
              <a:t>How to repent from back biting</a:t>
            </a:r>
          </a:p>
        </p:txBody>
      </p:sp>
      <p:sp>
        <p:nvSpPr>
          <p:cNvPr id="3" name="Content Placeholder 2">
            <a:extLst>
              <a:ext uri="{FF2B5EF4-FFF2-40B4-BE49-F238E27FC236}">
                <a16:creationId xmlns:a16="http://schemas.microsoft.com/office/drawing/2014/main" id="{291057FB-59CA-4E90-87A5-F05A6699DD71}"/>
              </a:ext>
            </a:extLst>
          </p:cNvPr>
          <p:cNvSpPr>
            <a:spLocks noGrp="1"/>
          </p:cNvSpPr>
          <p:nvPr>
            <p:ph idx="1"/>
          </p:nvPr>
        </p:nvSpPr>
        <p:spPr>
          <a:xfrm>
            <a:off x="1141413" y="1580254"/>
            <a:ext cx="9905999" cy="4572001"/>
          </a:xfrm>
        </p:spPr>
        <p:txBody>
          <a:bodyPr>
            <a:normAutofit/>
          </a:bodyPr>
          <a:lstStyle/>
          <a:p>
            <a:r>
              <a:rPr lang="en-US" sz="3600" b="1" dirty="0"/>
              <a:t>1. To feel ashamed of what ever back biting was done.</a:t>
            </a:r>
          </a:p>
          <a:p>
            <a:r>
              <a:rPr lang="en-US" sz="3600" b="1" dirty="0"/>
              <a:t>2. To make decision of keeping abstain from it in the future.</a:t>
            </a:r>
          </a:p>
          <a:p>
            <a:r>
              <a:rPr lang="en-US" sz="3600" b="1" dirty="0"/>
              <a:t>3. To ask forgiveness from the victim.</a:t>
            </a:r>
          </a:p>
          <a:p>
            <a:r>
              <a:rPr lang="en-US" sz="3600" b="1" dirty="0"/>
              <a:t>4. To ask forgiveness from Allah.</a:t>
            </a:r>
          </a:p>
          <a:p>
            <a:pPr marL="0" indent="0">
              <a:buNone/>
            </a:pPr>
            <a:endParaRPr lang="en-US" sz="3600" dirty="0"/>
          </a:p>
        </p:txBody>
      </p:sp>
    </p:spTree>
    <p:extLst>
      <p:ext uri="{BB962C8B-B14F-4D97-AF65-F5344CB8AC3E}">
        <p14:creationId xmlns:p14="http://schemas.microsoft.com/office/powerpoint/2010/main" val="7842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793A6-22F2-4B15-8BB6-E1E805594955}"/>
              </a:ext>
            </a:extLst>
          </p:cNvPr>
          <p:cNvSpPr>
            <a:spLocks noGrp="1"/>
          </p:cNvSpPr>
          <p:nvPr>
            <p:ph idx="1"/>
          </p:nvPr>
        </p:nvSpPr>
        <p:spPr>
          <a:xfrm>
            <a:off x="1143000" y="1658143"/>
            <a:ext cx="9905999" cy="3173164"/>
          </a:xfrm>
        </p:spPr>
        <p:txBody>
          <a:bodyPr>
            <a:normAutofit/>
          </a:bodyPr>
          <a:lstStyle/>
          <a:p>
            <a:pPr marL="0" indent="0" algn="ctr">
              <a:buNone/>
            </a:pPr>
            <a:r>
              <a:rPr lang="en-US" sz="8800" dirty="0">
                <a:latin typeface="Aharoni" panose="02010803020104030203" pitchFamily="2" charset="-79"/>
                <a:cs typeface="Aharoni" panose="02010803020104030203" pitchFamily="2" charset="-79"/>
              </a:rPr>
              <a:t>Honesty</a:t>
            </a:r>
          </a:p>
        </p:txBody>
      </p:sp>
    </p:spTree>
    <p:extLst>
      <p:ext uri="{BB962C8B-B14F-4D97-AF65-F5344CB8AC3E}">
        <p14:creationId xmlns:p14="http://schemas.microsoft.com/office/powerpoint/2010/main" val="141007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C5A9-F25C-4398-BBDB-EDD1C159E2AB}"/>
              </a:ext>
            </a:extLst>
          </p:cNvPr>
          <p:cNvSpPr>
            <a:spLocks noGrp="1"/>
          </p:cNvSpPr>
          <p:nvPr>
            <p:ph type="title"/>
          </p:nvPr>
        </p:nvSpPr>
        <p:spPr>
          <a:xfrm>
            <a:off x="1141412" y="0"/>
            <a:ext cx="9905998" cy="1478570"/>
          </a:xfrm>
        </p:spPr>
        <p:txBody>
          <a:bodyPr/>
          <a:lstStyle/>
          <a:p>
            <a:r>
              <a:rPr lang="en-US" dirty="0"/>
              <a:t>Fulfillment of pledges/ promises</a:t>
            </a:r>
          </a:p>
        </p:txBody>
      </p:sp>
      <p:sp>
        <p:nvSpPr>
          <p:cNvPr id="3" name="Content Placeholder 2">
            <a:extLst>
              <a:ext uri="{FF2B5EF4-FFF2-40B4-BE49-F238E27FC236}">
                <a16:creationId xmlns:a16="http://schemas.microsoft.com/office/drawing/2014/main" id="{40550CEE-F2FB-41DA-9171-E7BAA860EDAB}"/>
              </a:ext>
            </a:extLst>
          </p:cNvPr>
          <p:cNvSpPr>
            <a:spLocks noGrp="1"/>
          </p:cNvSpPr>
          <p:nvPr>
            <p:ph idx="1"/>
          </p:nvPr>
        </p:nvSpPr>
        <p:spPr>
          <a:xfrm>
            <a:off x="1141411" y="1341782"/>
            <a:ext cx="9905999" cy="5516218"/>
          </a:xfrm>
        </p:spPr>
        <p:txBody>
          <a:bodyPr>
            <a:normAutofit lnSpcReduction="10000"/>
          </a:bodyPr>
          <a:lstStyle/>
          <a:p>
            <a:r>
              <a:rPr lang="en-US" sz="3200" b="1" dirty="0"/>
              <a:t>It is an essential part of the noble manner of truthfulness and a great attribute.</a:t>
            </a:r>
          </a:p>
          <a:p>
            <a:r>
              <a:rPr lang="en-US" sz="3200" b="1" dirty="0"/>
              <a:t>Its opposite quality is called ‘treason’</a:t>
            </a:r>
            <a:r>
              <a:rPr lang="ur-PK" sz="3200" b="1" dirty="0"/>
              <a:t>(غدر)</a:t>
            </a:r>
            <a:r>
              <a:rPr lang="en-US" sz="3200" b="1" dirty="0"/>
              <a:t> /mis commitment or breaking the pledges which is equal to tyranny and falsehood.</a:t>
            </a:r>
            <a:r>
              <a:rPr lang="ur-PK" sz="3200" b="1" dirty="0"/>
              <a:t> </a:t>
            </a:r>
            <a:endParaRPr lang="en-US" sz="3200" b="1" dirty="0"/>
          </a:p>
          <a:p>
            <a:r>
              <a:rPr lang="en-US" sz="3200" b="1" i="0" dirty="0">
                <a:effectLst/>
                <a:latin typeface="Noto Sans"/>
              </a:rPr>
              <a:t>Betrayal or treachery is the opposite of trustworthiness and loyalty. If trustworthiness and loyalty are the qualities of faith and piety, then betrayal and treachery are the qualities of hypocrisy and evil</a:t>
            </a:r>
            <a:endParaRPr lang="en-US" sz="3200" dirty="0"/>
          </a:p>
        </p:txBody>
      </p:sp>
    </p:spTree>
    <p:extLst>
      <p:ext uri="{BB962C8B-B14F-4D97-AF65-F5344CB8AC3E}">
        <p14:creationId xmlns:p14="http://schemas.microsoft.com/office/powerpoint/2010/main" val="259643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1683-96D4-4519-AC11-2532837780B4}"/>
              </a:ext>
            </a:extLst>
          </p:cNvPr>
          <p:cNvSpPr>
            <a:spLocks noGrp="1"/>
          </p:cNvSpPr>
          <p:nvPr>
            <p:ph type="title"/>
          </p:nvPr>
        </p:nvSpPr>
        <p:spPr>
          <a:xfrm>
            <a:off x="1141412" y="0"/>
            <a:ext cx="9905998" cy="865725"/>
          </a:xfrm>
        </p:spPr>
        <p:txBody>
          <a:bodyPr>
            <a:normAutofit/>
          </a:bodyPr>
          <a:lstStyle/>
          <a:p>
            <a:r>
              <a:rPr lang="en-US" sz="4800" b="1" dirty="0"/>
              <a:t>Honesty is the best policy </a:t>
            </a:r>
          </a:p>
        </p:txBody>
      </p:sp>
      <p:sp>
        <p:nvSpPr>
          <p:cNvPr id="3" name="Content Placeholder 2">
            <a:extLst>
              <a:ext uri="{FF2B5EF4-FFF2-40B4-BE49-F238E27FC236}">
                <a16:creationId xmlns:a16="http://schemas.microsoft.com/office/drawing/2014/main" id="{124D6804-98EC-4435-AE86-38632184B4B9}"/>
              </a:ext>
            </a:extLst>
          </p:cNvPr>
          <p:cNvSpPr>
            <a:spLocks noGrp="1"/>
          </p:cNvSpPr>
          <p:nvPr>
            <p:ph idx="1"/>
          </p:nvPr>
        </p:nvSpPr>
        <p:spPr>
          <a:xfrm>
            <a:off x="1143000" y="1077759"/>
            <a:ext cx="9905999" cy="5521823"/>
          </a:xfrm>
        </p:spPr>
        <p:txBody>
          <a:bodyPr>
            <a:normAutofit fontScale="92500" lnSpcReduction="10000"/>
          </a:bodyPr>
          <a:lstStyle/>
          <a:p>
            <a:pPr algn="l"/>
            <a:r>
              <a:rPr lang="en-US" sz="3200" b="1" i="0" dirty="0">
                <a:effectLst/>
                <a:latin typeface="Arial" panose="020B0604020202020204" pitchFamily="34" charset="0"/>
              </a:rPr>
              <a:t>Honesty incorporates the concepts of truthfulness and reliability</a:t>
            </a:r>
          </a:p>
          <a:p>
            <a:pPr algn="l"/>
            <a:r>
              <a:rPr lang="en-US" sz="3200" b="1" i="0" dirty="0">
                <a:effectLst/>
                <a:latin typeface="Arial" panose="020B0604020202020204" pitchFamily="34" charset="0"/>
              </a:rPr>
              <a:t> and it resides in all human thought, words, actions and relationships. </a:t>
            </a:r>
          </a:p>
          <a:p>
            <a:pPr algn="l"/>
            <a:r>
              <a:rPr lang="en-US" sz="3200" b="1" i="0" dirty="0">
                <a:effectLst/>
                <a:latin typeface="Arial" panose="020B0604020202020204" pitchFamily="34" charset="0"/>
              </a:rPr>
              <a:t> It is more than just accuracy; it is more than just truthfulness,</a:t>
            </a:r>
          </a:p>
          <a:p>
            <a:pPr algn="l"/>
            <a:r>
              <a:rPr lang="en-US" sz="3200" b="1" i="0" dirty="0">
                <a:effectLst/>
                <a:latin typeface="Arial" panose="020B0604020202020204" pitchFamily="34" charset="0"/>
              </a:rPr>
              <a:t> it denotes integrity</a:t>
            </a:r>
            <a:r>
              <a:rPr lang="ur-PK" sz="3200" b="1" i="0" dirty="0">
                <a:effectLst/>
                <a:latin typeface="Arial" panose="020B0604020202020204" pitchFamily="34" charset="0"/>
              </a:rPr>
              <a:t>  </a:t>
            </a:r>
            <a:r>
              <a:rPr lang="ur-PK" sz="3200" b="1" dirty="0">
                <a:latin typeface="Arial" panose="020B0604020202020204" pitchFamily="34" charset="0"/>
              </a:rPr>
              <a:t>سلامتئ طبع</a:t>
            </a:r>
            <a:r>
              <a:rPr lang="en-US" sz="3200" b="1" i="0" dirty="0">
                <a:effectLst/>
                <a:latin typeface="Arial" panose="020B0604020202020204" pitchFamily="34" charset="0"/>
              </a:rPr>
              <a:t>or moral soundness. </a:t>
            </a:r>
          </a:p>
          <a:p>
            <a:pPr algn="l"/>
            <a:r>
              <a:rPr lang="en-US" sz="3200" b="1" i="0" dirty="0">
                <a:effectLst/>
                <a:latin typeface="Arial" panose="020B0604020202020204" pitchFamily="34" charset="0"/>
              </a:rPr>
              <a:t> Islam commands truthfulness and forbids lying.</a:t>
            </a:r>
          </a:p>
          <a:p>
            <a:pPr algn="l"/>
            <a:r>
              <a:rPr lang="en-US" sz="3200" b="1" i="0" dirty="0">
                <a:effectLst/>
                <a:latin typeface="Arial" panose="020B0604020202020204" pitchFamily="34" charset="0"/>
              </a:rPr>
              <a:t>  God commands that a Muslim be honest.</a:t>
            </a:r>
          </a:p>
          <a:p>
            <a:endParaRPr lang="en-US" sz="3200" b="1" dirty="0"/>
          </a:p>
        </p:txBody>
      </p:sp>
    </p:spTree>
    <p:extLst>
      <p:ext uri="{BB962C8B-B14F-4D97-AF65-F5344CB8AC3E}">
        <p14:creationId xmlns:p14="http://schemas.microsoft.com/office/powerpoint/2010/main" val="1780941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220A-1FAF-49D0-B26E-B8C6956301A6}"/>
              </a:ext>
            </a:extLst>
          </p:cNvPr>
          <p:cNvSpPr>
            <a:spLocks noGrp="1"/>
          </p:cNvSpPr>
          <p:nvPr>
            <p:ph type="title"/>
          </p:nvPr>
        </p:nvSpPr>
        <p:spPr>
          <a:xfrm>
            <a:off x="1143001" y="214326"/>
            <a:ext cx="9905998" cy="852473"/>
          </a:xfrm>
        </p:spPr>
        <p:txBody>
          <a:bodyPr/>
          <a:lstStyle/>
          <a:p>
            <a:r>
              <a:rPr lang="en-US" dirty="0"/>
              <a:t>Honesty in </a:t>
            </a:r>
            <a:r>
              <a:rPr lang="en-US" dirty="0" err="1"/>
              <a:t>islam</a:t>
            </a:r>
            <a:endParaRPr lang="en-US" dirty="0"/>
          </a:p>
        </p:txBody>
      </p:sp>
      <p:sp>
        <p:nvSpPr>
          <p:cNvPr id="3" name="Content Placeholder 2">
            <a:extLst>
              <a:ext uri="{FF2B5EF4-FFF2-40B4-BE49-F238E27FC236}">
                <a16:creationId xmlns:a16="http://schemas.microsoft.com/office/drawing/2014/main" id="{A673064D-0999-4B1B-9E21-2D671F2ABF38}"/>
              </a:ext>
            </a:extLst>
          </p:cNvPr>
          <p:cNvSpPr>
            <a:spLocks noGrp="1"/>
          </p:cNvSpPr>
          <p:nvPr>
            <p:ph idx="1"/>
          </p:nvPr>
        </p:nvSpPr>
        <p:spPr>
          <a:xfrm>
            <a:off x="1141412" y="1066798"/>
            <a:ext cx="9905999" cy="5347253"/>
          </a:xfrm>
        </p:spPr>
        <p:txBody>
          <a:bodyPr>
            <a:normAutofit lnSpcReduction="10000"/>
          </a:bodyPr>
          <a:lstStyle/>
          <a:p>
            <a:pPr algn="ctr"/>
            <a:r>
              <a:rPr lang="en-US" sz="3200" b="1" i="1" dirty="0">
                <a:effectLst/>
                <a:latin typeface="Arial" panose="020B0604020202020204" pitchFamily="34" charset="0"/>
              </a:rPr>
              <a:t>“O you who believe!  Fear God, and be with those who are true (in word and deeds).” </a:t>
            </a:r>
          </a:p>
          <a:p>
            <a:pPr marL="0" indent="0" algn="ctr">
              <a:buNone/>
            </a:pPr>
            <a:r>
              <a:rPr lang="en-US" sz="3200" b="1" i="1" dirty="0">
                <a:effectLst/>
                <a:latin typeface="Arial" panose="020B0604020202020204" pitchFamily="34" charset="0"/>
              </a:rPr>
              <a:t>(Quran 9:119)</a:t>
            </a:r>
          </a:p>
          <a:p>
            <a:pPr algn="l"/>
            <a:r>
              <a:rPr lang="en-US" sz="3200" b="0" i="0" dirty="0">
                <a:effectLst/>
                <a:latin typeface="Arial" panose="020B0604020202020204" pitchFamily="34" charset="0"/>
              </a:rPr>
              <a:t>Ibn </a:t>
            </a:r>
            <a:r>
              <a:rPr lang="en-US" sz="3200" b="0" i="0" dirty="0" err="1">
                <a:effectLst/>
                <a:latin typeface="Arial" panose="020B0604020202020204" pitchFamily="34" charset="0"/>
              </a:rPr>
              <a:t>Katheer</a:t>
            </a:r>
            <a:r>
              <a:rPr lang="en-US" sz="3200" b="0" i="0" dirty="0">
                <a:effectLst/>
                <a:latin typeface="Arial" panose="020B0604020202020204" pitchFamily="34" charset="0"/>
              </a:rPr>
              <a:t>, the renowned Quran scholar, explained the meaning of this verse. </a:t>
            </a:r>
            <a:endParaRPr lang="ur-PK" sz="3200" b="0" i="0" dirty="0">
              <a:effectLst/>
              <a:latin typeface="Arial" panose="020B0604020202020204" pitchFamily="34" charset="0"/>
            </a:endParaRPr>
          </a:p>
          <a:p>
            <a:pPr algn="l"/>
            <a:r>
              <a:rPr lang="en-US" sz="3200" b="0" i="0" dirty="0">
                <a:effectLst/>
                <a:latin typeface="Arial" panose="020B0604020202020204" pitchFamily="34" charset="0"/>
              </a:rPr>
              <a:t> He said, “Being truthful and adhering</a:t>
            </a:r>
            <a:r>
              <a:rPr lang="ur-PK" sz="3200" b="0" i="0" dirty="0">
                <a:effectLst/>
                <a:latin typeface="Arial" panose="020B0604020202020204" pitchFamily="34" charset="0"/>
              </a:rPr>
              <a:t>جمے رھنا</a:t>
            </a:r>
            <a:r>
              <a:rPr lang="en-US" sz="3200" b="0" i="0" dirty="0">
                <a:effectLst/>
                <a:latin typeface="Arial" panose="020B0604020202020204" pitchFamily="34" charset="0"/>
              </a:rPr>
              <a:t> to truthfulness, means you will be among the people of the truth and be saved from calamity and that it will make a way out for you from your problems”.</a:t>
            </a:r>
          </a:p>
          <a:p>
            <a:endParaRPr lang="en-US" sz="3200" dirty="0"/>
          </a:p>
        </p:txBody>
      </p:sp>
    </p:spTree>
    <p:extLst>
      <p:ext uri="{BB962C8B-B14F-4D97-AF65-F5344CB8AC3E}">
        <p14:creationId xmlns:p14="http://schemas.microsoft.com/office/powerpoint/2010/main" val="240050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1628-B577-42D7-BE0A-15E861973B92}"/>
              </a:ext>
            </a:extLst>
          </p:cNvPr>
          <p:cNvSpPr>
            <a:spLocks noGrp="1"/>
          </p:cNvSpPr>
          <p:nvPr>
            <p:ph type="title"/>
          </p:nvPr>
        </p:nvSpPr>
        <p:spPr>
          <a:xfrm>
            <a:off x="1141413" y="0"/>
            <a:ext cx="9905998" cy="1478570"/>
          </a:xfrm>
        </p:spPr>
        <p:txBody>
          <a:bodyPr/>
          <a:lstStyle/>
          <a:p>
            <a:r>
              <a:rPr lang="en-US" dirty="0"/>
              <a:t>Be honest to whom? </a:t>
            </a:r>
          </a:p>
        </p:txBody>
      </p:sp>
      <p:sp>
        <p:nvSpPr>
          <p:cNvPr id="3" name="Content Placeholder 2">
            <a:extLst>
              <a:ext uri="{FF2B5EF4-FFF2-40B4-BE49-F238E27FC236}">
                <a16:creationId xmlns:a16="http://schemas.microsoft.com/office/drawing/2014/main" id="{F0DB250D-77C4-4830-849D-B81B5B2BCDB3}"/>
              </a:ext>
            </a:extLst>
          </p:cNvPr>
          <p:cNvSpPr>
            <a:spLocks noGrp="1"/>
          </p:cNvSpPr>
          <p:nvPr>
            <p:ph idx="1"/>
          </p:nvPr>
        </p:nvSpPr>
        <p:spPr>
          <a:xfrm>
            <a:off x="1141412" y="1099930"/>
            <a:ext cx="9905999" cy="5758069"/>
          </a:xfrm>
        </p:spPr>
        <p:txBody>
          <a:bodyPr>
            <a:normAutofit fontScale="77500" lnSpcReduction="20000"/>
          </a:bodyPr>
          <a:lstStyle/>
          <a:p>
            <a:pPr algn="l"/>
            <a:r>
              <a:rPr lang="en-US" sz="3900" b="0" i="0" dirty="0">
                <a:effectLst/>
                <a:latin typeface="Arial" panose="020B0604020202020204" pitchFamily="34" charset="0"/>
              </a:rPr>
              <a:t>This honesty, an essential ingredient of the Muslim character, includes being truthful towards God by worshipping Him sincerely;</a:t>
            </a:r>
          </a:p>
          <a:p>
            <a:pPr algn="l"/>
            <a:r>
              <a:rPr lang="en-US" sz="3900" b="0" i="0" dirty="0">
                <a:effectLst/>
                <a:latin typeface="Arial" panose="020B0604020202020204" pitchFamily="34" charset="0"/>
              </a:rPr>
              <a:t> being truthful to oneself, by adhering to God’s laws; </a:t>
            </a:r>
          </a:p>
          <a:p>
            <a:pPr algn="l"/>
            <a:r>
              <a:rPr lang="en-US" sz="3900" b="0" i="0">
                <a:effectLst/>
                <a:latin typeface="Arial" panose="020B0604020202020204" pitchFamily="34" charset="0"/>
              </a:rPr>
              <a:t>And </a:t>
            </a:r>
            <a:r>
              <a:rPr lang="en-US" sz="3900" b="0" i="0" dirty="0">
                <a:effectLst/>
                <a:latin typeface="Arial" panose="020B0604020202020204" pitchFamily="34" charset="0"/>
              </a:rPr>
              <a:t>being truthful with others by speaking the truth and being honest in all dealings, such as buying, selling and marriage. </a:t>
            </a:r>
          </a:p>
          <a:p>
            <a:pPr algn="l"/>
            <a:r>
              <a:rPr lang="en-US" sz="3900" b="0" i="0" dirty="0">
                <a:effectLst/>
                <a:latin typeface="Arial" panose="020B0604020202020204" pitchFamily="34" charset="0"/>
              </a:rPr>
              <a:t> There should be no deceiving, cheating, falsifying or withholding of information, thus a person should be the same on the inside as he is on the outside. </a:t>
            </a:r>
            <a:br>
              <a:rPr lang="en-US" dirty="0"/>
            </a:br>
            <a:endParaRPr lang="en-US" dirty="0"/>
          </a:p>
        </p:txBody>
      </p:sp>
    </p:spTree>
    <p:extLst>
      <p:ext uri="{BB962C8B-B14F-4D97-AF65-F5344CB8AC3E}">
        <p14:creationId xmlns:p14="http://schemas.microsoft.com/office/powerpoint/2010/main" val="728944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07AA-0827-465F-B3B0-EB527DD4C982}"/>
              </a:ext>
            </a:extLst>
          </p:cNvPr>
          <p:cNvSpPr>
            <a:spLocks noGrp="1"/>
          </p:cNvSpPr>
          <p:nvPr>
            <p:ph type="title"/>
          </p:nvPr>
        </p:nvSpPr>
        <p:spPr>
          <a:xfrm>
            <a:off x="1247430" y="207700"/>
            <a:ext cx="9905998" cy="1478570"/>
          </a:xfrm>
        </p:spPr>
        <p:txBody>
          <a:bodyPr/>
          <a:lstStyle/>
          <a:p>
            <a:r>
              <a:rPr lang="en-US" dirty="0"/>
              <a:t>Honesty vs dishonesty</a:t>
            </a:r>
          </a:p>
        </p:txBody>
      </p:sp>
      <p:sp>
        <p:nvSpPr>
          <p:cNvPr id="3" name="Content Placeholder 2">
            <a:extLst>
              <a:ext uri="{FF2B5EF4-FFF2-40B4-BE49-F238E27FC236}">
                <a16:creationId xmlns:a16="http://schemas.microsoft.com/office/drawing/2014/main" id="{A2FA026D-2699-447C-B004-1CFD0F22C0D1}"/>
              </a:ext>
            </a:extLst>
          </p:cNvPr>
          <p:cNvSpPr>
            <a:spLocks noGrp="1"/>
          </p:cNvSpPr>
          <p:nvPr>
            <p:ph idx="1"/>
          </p:nvPr>
        </p:nvSpPr>
        <p:spPr>
          <a:xfrm>
            <a:off x="1141412" y="1444486"/>
            <a:ext cx="9905999" cy="5413513"/>
          </a:xfrm>
        </p:spPr>
        <p:txBody>
          <a:bodyPr>
            <a:normAutofit/>
          </a:bodyPr>
          <a:lstStyle/>
          <a:p>
            <a:pPr algn="l"/>
            <a:r>
              <a:rPr lang="en-US" sz="2800" b="0" i="0" dirty="0">
                <a:effectLst/>
                <a:latin typeface="Arial" panose="020B0604020202020204" pitchFamily="34" charset="0"/>
              </a:rPr>
              <a:t>Prophet Muhammad warned us of the dangers inherent in dishonesty, and the benefits of living in an honest way.  He said:</a:t>
            </a:r>
          </a:p>
          <a:p>
            <a:pPr algn="l"/>
            <a:r>
              <a:rPr lang="en-US" sz="2800" b="1" i="0" dirty="0">
                <a:effectLst/>
                <a:latin typeface="Arial" panose="020B0604020202020204" pitchFamily="34" charset="0"/>
              </a:rPr>
              <a:t>“Truthfulness leads to righteousness, and righteousness leads to Paradise.  In addition, a man keeps on telling the truth until he becomes a truthful person.  Falsehood leads to wickedness and evil-doing, and wickedness leads to the (Hell) Fire, and a man may keep on telling lies till he is written before God, as a liar”</a:t>
            </a:r>
            <a:r>
              <a:rPr lang="en-US" sz="2800" b="0" i="0" dirty="0">
                <a:effectLst/>
                <a:latin typeface="Arial" panose="020B0604020202020204" pitchFamily="34" charset="0"/>
              </a:rPr>
              <a:t>. (</a:t>
            </a:r>
            <a:r>
              <a:rPr lang="en-US" sz="2800" b="0" i="1" dirty="0" err="1">
                <a:effectLst/>
                <a:latin typeface="Arial" panose="020B0604020202020204" pitchFamily="34" charset="0"/>
              </a:rPr>
              <a:t>Saheeh</a:t>
            </a:r>
            <a:r>
              <a:rPr lang="en-US" sz="2800" b="0" i="1" dirty="0">
                <a:effectLst/>
                <a:latin typeface="Arial" panose="020B0604020202020204" pitchFamily="34" charset="0"/>
              </a:rPr>
              <a:t> Al-Bukhari</a:t>
            </a:r>
            <a:r>
              <a:rPr lang="en-US" sz="2800" b="0" i="0" dirty="0">
                <a:effectLst/>
                <a:latin typeface="Arial" panose="020B0604020202020204" pitchFamily="34" charset="0"/>
              </a:rPr>
              <a:t>)</a:t>
            </a:r>
          </a:p>
          <a:p>
            <a:endParaRPr lang="en-US" sz="2800" dirty="0"/>
          </a:p>
        </p:txBody>
      </p:sp>
    </p:spTree>
    <p:extLst>
      <p:ext uri="{BB962C8B-B14F-4D97-AF65-F5344CB8AC3E}">
        <p14:creationId xmlns:p14="http://schemas.microsoft.com/office/powerpoint/2010/main" val="2874822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F7207-951C-4A73-87A6-41FC979467B6}"/>
              </a:ext>
            </a:extLst>
          </p:cNvPr>
          <p:cNvSpPr>
            <a:spLocks noGrp="1"/>
          </p:cNvSpPr>
          <p:nvPr>
            <p:ph idx="1"/>
          </p:nvPr>
        </p:nvSpPr>
        <p:spPr>
          <a:xfrm>
            <a:off x="770187" y="2208544"/>
            <a:ext cx="10651626" cy="3541714"/>
          </a:xfrm>
        </p:spPr>
        <p:txBody>
          <a:bodyPr>
            <a:normAutofit/>
          </a:bodyPr>
          <a:lstStyle/>
          <a:p>
            <a:pPr marL="0" indent="0">
              <a:buNone/>
            </a:pPr>
            <a:r>
              <a:rPr lang="en-US" sz="9600" dirty="0">
                <a:latin typeface="Arial Black" panose="020B0A04020102020204" pitchFamily="34" charset="0"/>
              </a:rPr>
              <a:t>Honest earning </a:t>
            </a:r>
          </a:p>
        </p:txBody>
      </p:sp>
    </p:spTree>
    <p:extLst>
      <p:ext uri="{BB962C8B-B14F-4D97-AF65-F5344CB8AC3E}">
        <p14:creationId xmlns:p14="http://schemas.microsoft.com/office/powerpoint/2010/main" val="3641286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4AB3-1F08-4DBC-ADBE-FA2F9EECCC50}"/>
              </a:ext>
            </a:extLst>
          </p:cNvPr>
          <p:cNvSpPr>
            <a:spLocks noGrp="1"/>
          </p:cNvSpPr>
          <p:nvPr>
            <p:ph type="title"/>
          </p:nvPr>
        </p:nvSpPr>
        <p:spPr/>
        <p:txBody>
          <a:bodyPr/>
          <a:lstStyle/>
          <a:p>
            <a:r>
              <a:rPr lang="en-US" dirty="0"/>
              <a:t>Honest earning </a:t>
            </a:r>
          </a:p>
        </p:txBody>
      </p:sp>
      <p:sp>
        <p:nvSpPr>
          <p:cNvPr id="3" name="Content Placeholder 2">
            <a:extLst>
              <a:ext uri="{FF2B5EF4-FFF2-40B4-BE49-F238E27FC236}">
                <a16:creationId xmlns:a16="http://schemas.microsoft.com/office/drawing/2014/main" id="{A8D3FB94-B121-4A38-BB99-C5622F5DD509}"/>
              </a:ext>
            </a:extLst>
          </p:cNvPr>
          <p:cNvSpPr>
            <a:spLocks noGrp="1"/>
          </p:cNvSpPr>
          <p:nvPr>
            <p:ph idx="1"/>
          </p:nvPr>
        </p:nvSpPr>
        <p:spPr>
          <a:xfrm>
            <a:off x="1141412" y="1961322"/>
            <a:ext cx="9905999" cy="4571999"/>
          </a:xfrm>
        </p:spPr>
        <p:txBody>
          <a:bodyPr>
            <a:normAutofit/>
          </a:bodyPr>
          <a:lstStyle/>
          <a:p>
            <a:pPr marL="0" indent="0">
              <a:buNone/>
            </a:pPr>
            <a:r>
              <a:rPr lang="en-US" sz="3200" dirty="0">
                <a:latin typeface="Arial" panose="020B0604020202020204" pitchFamily="34" charset="0"/>
              </a:rPr>
              <a:t>the holy prophet </a:t>
            </a:r>
            <a:r>
              <a:rPr lang="ur-PK" sz="3200" dirty="0">
                <a:latin typeface="Arial" panose="020B0604020202020204" pitchFamily="34" charset="0"/>
              </a:rPr>
              <a:t>ﷺ</a:t>
            </a:r>
            <a:r>
              <a:rPr lang="en-US" sz="3200" dirty="0">
                <a:latin typeface="Arial" panose="020B0604020202020204" pitchFamily="34" charset="0"/>
              </a:rPr>
              <a:t> designated honest earning as the most important duty after prayers.</a:t>
            </a:r>
          </a:p>
          <a:p>
            <a:pPr marL="0" indent="0">
              <a:buNone/>
            </a:pPr>
            <a:r>
              <a:rPr lang="ur-PK" sz="3200" b="0" i="0" dirty="0">
                <a:effectLst/>
                <a:latin typeface="Arial" panose="020B0604020202020204" pitchFamily="34" charset="0"/>
              </a:rPr>
              <a:t>وابتغوا من فضل اللہ </a:t>
            </a:r>
            <a:r>
              <a:rPr lang="en-US" sz="3200" b="0" i="0" dirty="0">
                <a:effectLst/>
                <a:latin typeface="Arial" panose="020B0604020202020204" pitchFamily="34" charset="0"/>
              </a:rPr>
              <a:t> and seek Allah’s bo</a:t>
            </a:r>
            <a:r>
              <a:rPr lang="en-US" sz="3200" dirty="0">
                <a:latin typeface="Arial" panose="020B0604020202020204" pitchFamily="34" charset="0"/>
              </a:rPr>
              <a:t>unty.</a:t>
            </a:r>
          </a:p>
          <a:p>
            <a:pPr marL="0" indent="0">
              <a:buNone/>
            </a:pPr>
            <a:r>
              <a:rPr lang="en-US" sz="3200" b="0" i="0" dirty="0">
                <a:effectLst/>
                <a:latin typeface="Arial" panose="020B0604020202020204" pitchFamily="34" charset="0"/>
              </a:rPr>
              <a:t>This verse stron</a:t>
            </a:r>
            <a:r>
              <a:rPr lang="en-US" sz="3200" dirty="0">
                <a:latin typeface="Arial" panose="020B0604020202020204" pitchFamily="34" charset="0"/>
              </a:rPr>
              <a:t>gly stress the need for man to earn his bread and calls it the bounty of Allah.</a:t>
            </a:r>
          </a:p>
          <a:p>
            <a:pPr marL="0" indent="0">
              <a:buNone/>
            </a:pPr>
            <a:r>
              <a:rPr lang="en-US" sz="3200" dirty="0">
                <a:latin typeface="Arial" panose="020B0604020202020204" pitchFamily="34" charset="0"/>
              </a:rPr>
              <a:t> </a:t>
            </a:r>
            <a:endParaRPr lang="ur-PK" sz="3200" b="0" i="0" dirty="0">
              <a:effectLst/>
              <a:latin typeface="Arial" panose="020B0604020202020204" pitchFamily="34" charset="0"/>
            </a:endParaRPr>
          </a:p>
        </p:txBody>
      </p:sp>
    </p:spTree>
    <p:extLst>
      <p:ext uri="{BB962C8B-B14F-4D97-AF65-F5344CB8AC3E}">
        <p14:creationId xmlns:p14="http://schemas.microsoft.com/office/powerpoint/2010/main" val="3200666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C198C-5E8B-4DA0-A18D-C09139E43AFB}"/>
              </a:ext>
            </a:extLst>
          </p:cNvPr>
          <p:cNvSpPr>
            <a:spLocks noGrp="1"/>
          </p:cNvSpPr>
          <p:nvPr>
            <p:ph idx="1"/>
          </p:nvPr>
        </p:nvSpPr>
        <p:spPr>
          <a:xfrm>
            <a:off x="1141412" y="569843"/>
            <a:ext cx="9905999" cy="5751444"/>
          </a:xfrm>
        </p:spPr>
        <p:txBody>
          <a:bodyPr>
            <a:normAutofit fontScale="92500"/>
          </a:bodyPr>
          <a:lstStyle/>
          <a:p>
            <a:pPr marL="0" indent="0" algn="r">
              <a:buNone/>
            </a:pPr>
            <a:r>
              <a:rPr lang="ur-PK" sz="3600" dirty="0"/>
              <a:t>ولقد مکنٰکم فی الارض وجعلنا لکم فیھا معایش(اعراف:۱۰)</a:t>
            </a:r>
          </a:p>
          <a:p>
            <a:r>
              <a:rPr lang="en-US" sz="3600" b="1" dirty="0"/>
              <a:t>And We have certainly established you upon the earth and made for you therein ways of livelihood. </a:t>
            </a:r>
            <a:endParaRPr lang="ar-SA" sz="3600" b="1" dirty="0"/>
          </a:p>
          <a:p>
            <a:pPr marL="0" indent="0" algn="r">
              <a:buNone/>
            </a:pPr>
            <a:r>
              <a:rPr lang="ur-PK" sz="3600" b="1" dirty="0"/>
              <a:t>ولا تنس نصیبک من الدنیا ()  </a:t>
            </a:r>
            <a:endParaRPr lang="en-US" sz="3600" b="1" dirty="0"/>
          </a:p>
          <a:p>
            <a:r>
              <a:rPr lang="en-US" sz="3600" b="1" dirty="0"/>
              <a:t> and forget not your portion of the present world.</a:t>
            </a:r>
          </a:p>
          <a:p>
            <a:pPr marL="0" indent="0" algn="r">
              <a:buNone/>
            </a:pPr>
            <a:r>
              <a:rPr lang="ur-PK" sz="3600" b="1" dirty="0"/>
              <a:t>یآایھا الناس کلوا مما فی الارضِ حلالا طیبا۔</a:t>
            </a:r>
          </a:p>
          <a:p>
            <a:r>
              <a:rPr lang="en-US" sz="3600" b="1" dirty="0"/>
              <a:t>O mankind ! Eat of that which is lawful and pure in the earth.(2:168)</a:t>
            </a:r>
          </a:p>
        </p:txBody>
      </p:sp>
    </p:spTree>
    <p:extLst>
      <p:ext uri="{BB962C8B-B14F-4D97-AF65-F5344CB8AC3E}">
        <p14:creationId xmlns:p14="http://schemas.microsoft.com/office/powerpoint/2010/main" val="192659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953C8-232D-43D0-9B5D-AF9F861B4A90}"/>
              </a:ext>
            </a:extLst>
          </p:cNvPr>
          <p:cNvSpPr>
            <a:spLocks noGrp="1"/>
          </p:cNvSpPr>
          <p:nvPr>
            <p:ph idx="1"/>
          </p:nvPr>
        </p:nvSpPr>
        <p:spPr>
          <a:xfrm>
            <a:off x="1141412" y="450574"/>
            <a:ext cx="9905999" cy="6162261"/>
          </a:xfrm>
        </p:spPr>
        <p:txBody>
          <a:bodyPr>
            <a:normAutofit fontScale="92500"/>
          </a:bodyPr>
          <a:lstStyle/>
          <a:p>
            <a:r>
              <a:rPr lang="en-US" sz="3600" b="1" dirty="0"/>
              <a:t>Islam propagates honest earning, trust in Allah and fear of Allah in economical fields.</a:t>
            </a:r>
          </a:p>
          <a:p>
            <a:r>
              <a:rPr lang="en-US" sz="3600" b="1" dirty="0"/>
              <a:t>O you who believe ! Squander not your wealth among yourselves in vanity, except it be trade by mutual consent.(4:29)</a:t>
            </a:r>
          </a:p>
          <a:p>
            <a:r>
              <a:rPr lang="en-US" sz="3600" b="1" dirty="0"/>
              <a:t>The holy prophet </a:t>
            </a:r>
            <a:r>
              <a:rPr lang="ur-PK" sz="3600" b="1" dirty="0"/>
              <a:t>ﷺ</a:t>
            </a:r>
            <a:r>
              <a:rPr lang="en-US" sz="3600" b="1" dirty="0"/>
              <a:t> said that honest traders shall be raised up along with the veracious and martyrs.(Tirmizi)</a:t>
            </a:r>
          </a:p>
          <a:p>
            <a:r>
              <a:rPr lang="en-US" sz="3600" b="1" dirty="0"/>
              <a:t>The one who earns is beloved to Allah. </a:t>
            </a:r>
            <a:r>
              <a:rPr lang="ur-PK" sz="3600" b="1" dirty="0"/>
              <a:t>الکاسب حبیب اللہ </a:t>
            </a:r>
            <a:endParaRPr lang="en-US" sz="3600" b="1" dirty="0"/>
          </a:p>
          <a:p>
            <a:endParaRPr lang="en-US" sz="3600" b="1" dirty="0"/>
          </a:p>
          <a:p>
            <a:endParaRPr lang="en-US" sz="3600" b="1" dirty="0"/>
          </a:p>
        </p:txBody>
      </p:sp>
    </p:spTree>
    <p:extLst>
      <p:ext uri="{BB962C8B-B14F-4D97-AF65-F5344CB8AC3E}">
        <p14:creationId xmlns:p14="http://schemas.microsoft.com/office/powerpoint/2010/main" val="4091615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D963-6DCB-4866-974E-E9F7B0C9FEF6}"/>
              </a:ext>
            </a:extLst>
          </p:cNvPr>
          <p:cNvSpPr>
            <a:spLocks noGrp="1"/>
          </p:cNvSpPr>
          <p:nvPr>
            <p:ph type="title"/>
          </p:nvPr>
        </p:nvSpPr>
        <p:spPr>
          <a:xfrm>
            <a:off x="1143001" y="0"/>
            <a:ext cx="9905998" cy="1478570"/>
          </a:xfrm>
        </p:spPr>
        <p:txBody>
          <a:bodyPr/>
          <a:lstStyle/>
          <a:p>
            <a:r>
              <a:rPr lang="en-US" dirty="0"/>
              <a:t>Unlawful earnings</a:t>
            </a:r>
          </a:p>
        </p:txBody>
      </p:sp>
      <p:sp>
        <p:nvSpPr>
          <p:cNvPr id="3" name="Content Placeholder 2">
            <a:extLst>
              <a:ext uri="{FF2B5EF4-FFF2-40B4-BE49-F238E27FC236}">
                <a16:creationId xmlns:a16="http://schemas.microsoft.com/office/drawing/2014/main" id="{02672540-F0D5-4291-92AE-6D8C7D8FFEFC}"/>
              </a:ext>
            </a:extLst>
          </p:cNvPr>
          <p:cNvSpPr>
            <a:spLocks noGrp="1"/>
          </p:cNvSpPr>
          <p:nvPr>
            <p:ph idx="1"/>
          </p:nvPr>
        </p:nvSpPr>
        <p:spPr>
          <a:xfrm>
            <a:off x="1141412" y="1166191"/>
            <a:ext cx="9905999" cy="5499652"/>
          </a:xfrm>
        </p:spPr>
        <p:txBody>
          <a:bodyPr>
            <a:normAutofit/>
          </a:bodyPr>
          <a:lstStyle/>
          <a:p>
            <a:r>
              <a:rPr lang="en-US" sz="3600" dirty="0"/>
              <a:t>1. without mutual consent</a:t>
            </a:r>
          </a:p>
          <a:p>
            <a:r>
              <a:rPr lang="en-US" sz="3600" dirty="0"/>
              <a:t>2. having deception, cheat or falsehood.</a:t>
            </a:r>
          </a:p>
          <a:p>
            <a:r>
              <a:rPr lang="en-US" sz="3600" dirty="0"/>
              <a:t>3.Illegal or impermissible trade.</a:t>
            </a:r>
          </a:p>
          <a:p>
            <a:r>
              <a:rPr lang="en-US" sz="3600" dirty="0"/>
              <a:t>4. hoarding </a:t>
            </a:r>
          </a:p>
          <a:p>
            <a:r>
              <a:rPr lang="en-US" sz="3600" dirty="0"/>
              <a:t>5. earnings by gambling or games of chance.</a:t>
            </a:r>
          </a:p>
          <a:p>
            <a:r>
              <a:rPr lang="en-US" sz="3600" dirty="0"/>
              <a:t>6. bagging </a:t>
            </a:r>
          </a:p>
          <a:p>
            <a:endParaRPr lang="en-US" sz="3600" dirty="0"/>
          </a:p>
          <a:p>
            <a:endParaRPr lang="en-US" sz="3600" dirty="0"/>
          </a:p>
        </p:txBody>
      </p:sp>
    </p:spTree>
    <p:extLst>
      <p:ext uri="{BB962C8B-B14F-4D97-AF65-F5344CB8AC3E}">
        <p14:creationId xmlns:p14="http://schemas.microsoft.com/office/powerpoint/2010/main" val="1951611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86F3-E210-49BF-A339-2339CC64F841}"/>
              </a:ext>
            </a:extLst>
          </p:cNvPr>
          <p:cNvSpPr>
            <a:spLocks noGrp="1"/>
          </p:cNvSpPr>
          <p:nvPr>
            <p:ph type="title"/>
          </p:nvPr>
        </p:nvSpPr>
        <p:spPr>
          <a:xfrm>
            <a:off x="1141413" y="0"/>
            <a:ext cx="9905998" cy="1478570"/>
          </a:xfrm>
        </p:spPr>
        <p:txBody>
          <a:bodyPr/>
          <a:lstStyle/>
          <a:p>
            <a:r>
              <a:rPr lang="en-US" dirty="0"/>
              <a:t>Quran dislikes dishonest earnings.</a:t>
            </a:r>
          </a:p>
        </p:txBody>
      </p:sp>
      <p:sp>
        <p:nvSpPr>
          <p:cNvPr id="3" name="Content Placeholder 2">
            <a:extLst>
              <a:ext uri="{FF2B5EF4-FFF2-40B4-BE49-F238E27FC236}">
                <a16:creationId xmlns:a16="http://schemas.microsoft.com/office/drawing/2014/main" id="{1B9AD263-E829-46AD-87D7-44F650DC2343}"/>
              </a:ext>
            </a:extLst>
          </p:cNvPr>
          <p:cNvSpPr>
            <a:spLocks noGrp="1"/>
          </p:cNvSpPr>
          <p:nvPr>
            <p:ph idx="1"/>
          </p:nvPr>
        </p:nvSpPr>
        <p:spPr>
          <a:xfrm>
            <a:off x="1141412" y="1245704"/>
            <a:ext cx="9905999" cy="5433392"/>
          </a:xfrm>
        </p:spPr>
        <p:txBody>
          <a:bodyPr>
            <a:normAutofit lnSpcReduction="10000"/>
          </a:bodyPr>
          <a:lstStyle/>
          <a:p>
            <a:pPr marL="0" indent="0" algn="r">
              <a:buNone/>
            </a:pPr>
            <a:r>
              <a:rPr lang="ur-PK" sz="4400" dirty="0"/>
              <a:t>لولا ینھاھم الربانیون والاحبار عن قولھم الاثم واکلھم السحت،لبئس ما کانوا یصنعون</a:t>
            </a:r>
          </a:p>
          <a:p>
            <a:r>
              <a:rPr lang="en-US" sz="4400" dirty="0"/>
              <a:t>Why do the rabbis and religious scholars not forbid them from saying what is sinful and devouring what is unlawful? How wretched is what they have been practicing. (5:63)</a:t>
            </a:r>
          </a:p>
        </p:txBody>
      </p:sp>
    </p:spTree>
    <p:extLst>
      <p:ext uri="{BB962C8B-B14F-4D97-AF65-F5344CB8AC3E}">
        <p14:creationId xmlns:p14="http://schemas.microsoft.com/office/powerpoint/2010/main" val="192426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47C8D-CDD9-4D3C-B1CC-41782039200D}"/>
              </a:ext>
            </a:extLst>
          </p:cNvPr>
          <p:cNvSpPr>
            <a:spLocks noGrp="1"/>
          </p:cNvSpPr>
          <p:nvPr>
            <p:ph idx="1"/>
          </p:nvPr>
        </p:nvSpPr>
        <p:spPr>
          <a:xfrm>
            <a:off x="1141412" y="397565"/>
            <a:ext cx="9905999" cy="6202018"/>
          </a:xfrm>
        </p:spPr>
        <p:txBody>
          <a:bodyPr>
            <a:normAutofit/>
          </a:bodyPr>
          <a:lstStyle/>
          <a:p>
            <a:r>
              <a:rPr lang="en-US" sz="2800" b="1" dirty="0"/>
              <a:t>Fulfillment of promises </a:t>
            </a:r>
            <a:r>
              <a:rPr lang="en-US" sz="2800" b="1"/>
              <a:t>is one of </a:t>
            </a:r>
            <a:r>
              <a:rPr lang="en-US" sz="2800" b="1" dirty="0"/>
              <a:t>the religious, social and moral obligations.</a:t>
            </a:r>
          </a:p>
          <a:p>
            <a:pPr marL="0" indent="0" algn="r">
              <a:buNone/>
            </a:pPr>
            <a:r>
              <a:rPr lang="ur-PK" sz="2800" dirty="0"/>
              <a:t>واوفوا بالعھد، ان العھد کان مسئولا(بنی اسرائیل: </a:t>
            </a:r>
            <a:r>
              <a:rPr lang="ar-SA" sz="2800" dirty="0"/>
              <a:t>34</a:t>
            </a:r>
            <a:r>
              <a:rPr lang="ur-PK" sz="2800" dirty="0"/>
              <a:t> )</a:t>
            </a:r>
            <a:endParaRPr lang="ar-SA" sz="2800" dirty="0"/>
          </a:p>
          <a:p>
            <a:pPr marL="0" indent="0">
              <a:buNone/>
            </a:pPr>
            <a:r>
              <a:rPr lang="en-US" sz="2800" b="1" dirty="0"/>
              <a:t>And keep the covenant, lo ! Of the covenant it will be asked.</a:t>
            </a:r>
          </a:p>
          <a:p>
            <a:pPr marL="0" indent="0" algn="r">
              <a:buNone/>
            </a:pPr>
            <a:r>
              <a:rPr lang="ur-PK" sz="2800" dirty="0"/>
              <a:t>اوفوا بعھدی اوفِ بعھدکم</a:t>
            </a:r>
            <a:r>
              <a:rPr lang="en-US" sz="2800" dirty="0"/>
              <a:t> </a:t>
            </a:r>
          </a:p>
          <a:p>
            <a:pPr marL="0" indent="0">
              <a:buNone/>
            </a:pPr>
            <a:r>
              <a:rPr lang="en-US" sz="2800" b="1" dirty="0"/>
              <a:t>Fulfill your (part of) covenant, I shall fulfil my part of the covenant. (2:40)</a:t>
            </a:r>
          </a:p>
          <a:p>
            <a:pPr marL="0" indent="0" algn="r">
              <a:buNone/>
            </a:pPr>
            <a:r>
              <a:rPr lang="ur-PK" sz="2800" dirty="0"/>
              <a:t>والذین ھم لاماناتھم و عھدھم راعون۔(سورۃ المؤمنون:۸  )</a:t>
            </a:r>
          </a:p>
          <a:p>
            <a:pPr marL="0" indent="0">
              <a:buNone/>
            </a:pPr>
            <a:r>
              <a:rPr lang="en-US" sz="2800" b="1" dirty="0"/>
              <a:t>And who are shepherds of their pledges and their covenants. </a:t>
            </a:r>
          </a:p>
          <a:p>
            <a:pPr marL="0" indent="0" algn="r">
              <a:buNone/>
            </a:pPr>
            <a:endParaRPr lang="ur-PK" sz="2800" dirty="0"/>
          </a:p>
          <a:p>
            <a:endParaRPr lang="en-US" sz="2800" dirty="0"/>
          </a:p>
        </p:txBody>
      </p:sp>
    </p:spTree>
    <p:extLst>
      <p:ext uri="{BB962C8B-B14F-4D97-AF65-F5344CB8AC3E}">
        <p14:creationId xmlns:p14="http://schemas.microsoft.com/office/powerpoint/2010/main" val="53708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8E0E-9BDB-40E8-AF8C-EAB73DD9B294}"/>
              </a:ext>
            </a:extLst>
          </p:cNvPr>
          <p:cNvSpPr>
            <a:spLocks noGrp="1"/>
          </p:cNvSpPr>
          <p:nvPr>
            <p:ph type="title"/>
          </p:nvPr>
        </p:nvSpPr>
        <p:spPr>
          <a:xfrm>
            <a:off x="1141412" y="0"/>
            <a:ext cx="9905998" cy="1378226"/>
          </a:xfrm>
        </p:spPr>
        <p:txBody>
          <a:bodyPr/>
          <a:lstStyle/>
          <a:p>
            <a:r>
              <a:rPr lang="en-US" dirty="0"/>
              <a:t>Quran dislikes dishonest earnings.</a:t>
            </a:r>
          </a:p>
        </p:txBody>
      </p:sp>
      <p:sp>
        <p:nvSpPr>
          <p:cNvPr id="3" name="Content Placeholder 2">
            <a:extLst>
              <a:ext uri="{FF2B5EF4-FFF2-40B4-BE49-F238E27FC236}">
                <a16:creationId xmlns:a16="http://schemas.microsoft.com/office/drawing/2014/main" id="{E78F25F4-45C3-47FB-B21A-9DAA347916D8}"/>
              </a:ext>
            </a:extLst>
          </p:cNvPr>
          <p:cNvSpPr>
            <a:spLocks noGrp="1"/>
          </p:cNvSpPr>
          <p:nvPr>
            <p:ph idx="1"/>
          </p:nvPr>
        </p:nvSpPr>
        <p:spPr>
          <a:xfrm>
            <a:off x="1141412" y="1132566"/>
            <a:ext cx="9905999" cy="5595780"/>
          </a:xfrm>
        </p:spPr>
        <p:txBody>
          <a:bodyPr>
            <a:noAutofit/>
          </a:bodyPr>
          <a:lstStyle/>
          <a:p>
            <a:r>
              <a:rPr lang="en-US" b="1" i="0" dirty="0">
                <a:effectLst/>
                <a:latin typeface="Arial" panose="020B0604020202020204" pitchFamily="34" charset="0"/>
              </a:rPr>
              <a:t>Honesty in all business transactions is emphasized and the Prophet Muhammad exhorts Muslims to be scrupulously</a:t>
            </a:r>
            <a:r>
              <a:rPr lang="ur-PK" b="1" i="0" dirty="0">
                <a:effectLst/>
                <a:latin typeface="Arial" panose="020B0604020202020204" pitchFamily="34" charset="0"/>
              </a:rPr>
              <a:t> بنیادی طور</a:t>
            </a:r>
            <a:r>
              <a:rPr lang="en-US" b="1" i="0" dirty="0">
                <a:effectLst/>
                <a:latin typeface="Arial" panose="020B0604020202020204" pitchFamily="34" charset="0"/>
              </a:rPr>
              <a:t> honest in all their dealings</a:t>
            </a:r>
            <a:endParaRPr lang="en-US" b="1" i="1" dirty="0">
              <a:effectLst/>
              <a:latin typeface="Arial" panose="020B0604020202020204" pitchFamily="34" charset="0"/>
            </a:endParaRPr>
          </a:p>
          <a:p>
            <a:r>
              <a:rPr lang="en-US" sz="2800" b="1" i="1" dirty="0">
                <a:effectLst/>
                <a:latin typeface="Arial" panose="020B0604020202020204" pitchFamily="34" charset="0"/>
              </a:rPr>
              <a:t>Woe unto those who give short measure, those who, when they are to receive their due from people, demand that it be given in full but when they have to measure or weigh whatever they owe to others, give less than what is due.  Do they not know that they are bound to be raised from the dead (and called to account) on an awesome Day, the Day when all men shall stand before the Sustainer of all the worlds?” (Quran 83:1-6)</a:t>
            </a:r>
            <a:endParaRPr lang="en-US" sz="2800" b="1" dirty="0"/>
          </a:p>
        </p:txBody>
      </p:sp>
    </p:spTree>
    <p:extLst>
      <p:ext uri="{BB962C8B-B14F-4D97-AF65-F5344CB8AC3E}">
        <p14:creationId xmlns:p14="http://schemas.microsoft.com/office/powerpoint/2010/main" val="283897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F5F1A-6FF2-4813-9096-DBCC8C1A9292}"/>
              </a:ext>
            </a:extLst>
          </p:cNvPr>
          <p:cNvSpPr>
            <a:spLocks noGrp="1"/>
          </p:cNvSpPr>
          <p:nvPr>
            <p:ph idx="1"/>
          </p:nvPr>
        </p:nvSpPr>
        <p:spPr>
          <a:xfrm>
            <a:off x="1141412" y="251790"/>
            <a:ext cx="9905999" cy="6427305"/>
          </a:xfrm>
        </p:spPr>
        <p:txBody>
          <a:bodyPr>
            <a:normAutofit fontScale="62500" lnSpcReduction="20000"/>
          </a:bodyPr>
          <a:lstStyle/>
          <a:p>
            <a:pPr marL="0" indent="0" algn="r">
              <a:buNone/>
            </a:pPr>
            <a:endParaRPr lang="en-US" sz="3400" dirty="0"/>
          </a:p>
          <a:p>
            <a:pPr marL="0" indent="0" algn="r">
              <a:buNone/>
            </a:pPr>
            <a:r>
              <a:rPr lang="ar-SA" sz="3400" dirty="0"/>
              <a:t>لَيْسَ الْبِرَّ اَنْ تُوَلُّوْا وُجُوْھَكُمْ قِـبَلَ الْمَشْرِقِ وَالْمَغْرِبِ وَلٰكِنَّ الْبِرَّ مَنْ اٰمَنَ بِاللّٰهِ وَالْيَوْمِ الْاٰخِرِ وَالْمَلٰۗىِٕكَةِ وَالْكِتٰبِ وَالنَّبِيّٖنَ ۚ وَاٰتَى الْمَالَ عَلٰي حُبِّهٖ ذَوِي الْقُرْبٰى وَالْيَـتٰمٰى وَالْمَسٰكِيْنَ وَابْنَ السَّبِيْلِ ۙ وَالسَّاۗىِٕلِيْنَ وَفِي الرِّقَابِ ۚ وَاَقَامَ الصَّلٰوةَ وَاٰتَى الزَّكٰوةَ  ۚ </a:t>
            </a:r>
            <a:r>
              <a:rPr lang="ar-SA" sz="3400" b="1" u="sng" dirty="0"/>
              <a:t>وَالْمُوْفُوْنَ بِعَهْدِهِمْ اِذَا عٰھَدُوْا  </a:t>
            </a:r>
            <a:r>
              <a:rPr lang="ar-SA" sz="3400" dirty="0"/>
              <a:t>ۚ وَالصّٰبِرِيْنَ فِي الْبَاْسَاۗءِ وَالضَّرَّاۗءِ وَحِيْنَ الْبَاْسِ ۭ اُولٰۗىِٕكَ الَّذِيْنَ صَدَقُوْا ۭ وَاُولٰۗىِٕكَ ھُمُ الْمُتَّقُوْنَ </a:t>
            </a:r>
            <a:endParaRPr lang="en-US" sz="4400" b="1" dirty="0"/>
          </a:p>
          <a:p>
            <a:pPr marL="0" indent="0">
              <a:buNone/>
            </a:pPr>
            <a:r>
              <a:rPr lang="en-US" sz="4400" b="1" dirty="0"/>
              <a:t>Righteousness is not that you turn your faces toward the east or the west, but [true] righteousness is [in] one who believes in Allah , the Last Day, the angels, the Book, and the prophets and gives wealth, in spite of love for it, to relatives, orphans, the needy, the traveler, those who ask [for help], and for freeing slaves; [and who] establishes prayer and gives </a:t>
            </a:r>
            <a:r>
              <a:rPr lang="en-US" sz="4400" b="1" dirty="0" err="1"/>
              <a:t>zakah</a:t>
            </a:r>
            <a:r>
              <a:rPr lang="en-US" sz="4400" b="1" dirty="0"/>
              <a:t>; [those who] fulfill their promise when they promise; and [those who] are patient in poverty and hardship and during battle. Those are the ones who have been true, and it is those who are the righteous. (2:177)</a:t>
            </a:r>
          </a:p>
        </p:txBody>
      </p:sp>
    </p:spTree>
    <p:extLst>
      <p:ext uri="{BB962C8B-B14F-4D97-AF65-F5344CB8AC3E}">
        <p14:creationId xmlns:p14="http://schemas.microsoft.com/office/powerpoint/2010/main" val="215336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A01D0-4DA9-45EB-A6EA-3E3EF442A5F5}"/>
              </a:ext>
            </a:extLst>
          </p:cNvPr>
          <p:cNvSpPr>
            <a:spLocks noGrp="1"/>
          </p:cNvSpPr>
          <p:nvPr>
            <p:ph idx="1"/>
          </p:nvPr>
        </p:nvSpPr>
        <p:spPr>
          <a:xfrm>
            <a:off x="1143000" y="1658143"/>
            <a:ext cx="9905999" cy="3541714"/>
          </a:xfrm>
        </p:spPr>
        <p:txBody>
          <a:bodyPr>
            <a:normAutofit/>
          </a:bodyPr>
          <a:lstStyle/>
          <a:p>
            <a:pPr marL="0" indent="0" algn="r">
              <a:buNone/>
            </a:pPr>
            <a:r>
              <a:rPr lang="ur-PK" sz="3200" b="1" i="0" dirty="0">
                <a:effectLst/>
                <a:latin typeface="Noto Sans"/>
              </a:rPr>
              <a:t>بلیٰ من اوفیٰ بعھدہٖ و اتقیٰ فان اللہ یحب المتقین</a:t>
            </a:r>
            <a:endParaRPr lang="en-US" sz="3200" b="1" i="0" dirty="0">
              <a:effectLst/>
              <a:latin typeface="Noto Sans"/>
            </a:endParaRPr>
          </a:p>
          <a:p>
            <a:pPr algn="l"/>
            <a:r>
              <a:rPr lang="en-US" sz="3200" b="1" i="0" dirty="0">
                <a:effectLst/>
                <a:latin typeface="Noto Sans"/>
              </a:rPr>
              <a:t>Yes, whoever fulfils his pledge and fears </a:t>
            </a:r>
            <a:r>
              <a:rPr lang="en-US" sz="3200" b="1" i="0" dirty="0" err="1">
                <a:effectLst/>
                <a:latin typeface="Noto Sans"/>
              </a:rPr>
              <a:t>Allâh</a:t>
            </a:r>
            <a:r>
              <a:rPr lang="en-US" sz="3200" b="1" i="0" dirty="0">
                <a:effectLst/>
                <a:latin typeface="Noto Sans"/>
              </a:rPr>
              <a:t> much; verily, then </a:t>
            </a:r>
            <a:r>
              <a:rPr lang="en-US" sz="3200" b="1" i="0" dirty="0" err="1">
                <a:effectLst/>
                <a:latin typeface="Noto Sans"/>
              </a:rPr>
              <a:t>Allâh</a:t>
            </a:r>
            <a:r>
              <a:rPr lang="en-US" sz="3200" b="1" i="0" dirty="0">
                <a:effectLst/>
                <a:latin typeface="Noto Sans"/>
              </a:rPr>
              <a:t> loves those who are Al-</a:t>
            </a:r>
            <a:r>
              <a:rPr lang="en-US" sz="3200" b="1" i="0" dirty="0" err="1">
                <a:effectLst/>
                <a:latin typeface="Noto Sans"/>
              </a:rPr>
              <a:t>Muttaqûn</a:t>
            </a:r>
            <a:r>
              <a:rPr lang="en-US" sz="3200" b="1" i="0" dirty="0">
                <a:effectLst/>
                <a:latin typeface="Noto Sans"/>
              </a:rPr>
              <a:t> (the pious)”</a:t>
            </a:r>
          </a:p>
          <a:p>
            <a:pPr algn="l"/>
            <a:r>
              <a:rPr lang="en-US" sz="3200" b="1" i="0" dirty="0">
                <a:effectLst/>
                <a:latin typeface="Noto Sans"/>
              </a:rPr>
              <a:t>[</a:t>
            </a:r>
            <a:r>
              <a:rPr lang="en-US" sz="3200" b="1" i="0" dirty="0" err="1">
                <a:effectLst/>
                <a:latin typeface="Noto Sans"/>
              </a:rPr>
              <a:t>Aal</a:t>
            </a:r>
            <a:r>
              <a:rPr lang="en-US" sz="3200" b="1" i="0" dirty="0">
                <a:effectLst/>
                <a:latin typeface="Noto Sans"/>
              </a:rPr>
              <a:t> ‘</a:t>
            </a:r>
            <a:r>
              <a:rPr lang="en-US" sz="3200" b="1" i="0" dirty="0" err="1">
                <a:effectLst/>
                <a:latin typeface="Noto Sans"/>
              </a:rPr>
              <a:t>Imraan</a:t>
            </a:r>
            <a:r>
              <a:rPr lang="en-US" sz="3200" b="1" i="0" dirty="0">
                <a:effectLst/>
                <a:latin typeface="Noto Sans"/>
              </a:rPr>
              <a:t> 3:76]. </a:t>
            </a:r>
          </a:p>
          <a:p>
            <a:endParaRPr lang="en-US" sz="3200" dirty="0"/>
          </a:p>
        </p:txBody>
      </p:sp>
    </p:spTree>
    <p:extLst>
      <p:ext uri="{BB962C8B-B14F-4D97-AF65-F5344CB8AC3E}">
        <p14:creationId xmlns:p14="http://schemas.microsoft.com/office/powerpoint/2010/main" val="367731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27EBB-7A30-45BD-819A-34A15213A91B}"/>
              </a:ext>
            </a:extLst>
          </p:cNvPr>
          <p:cNvSpPr>
            <a:spLocks noGrp="1"/>
          </p:cNvSpPr>
          <p:nvPr>
            <p:ph idx="1"/>
          </p:nvPr>
        </p:nvSpPr>
        <p:spPr>
          <a:xfrm>
            <a:off x="1141412" y="397564"/>
            <a:ext cx="9905999" cy="6294783"/>
          </a:xfrm>
        </p:spPr>
        <p:txBody>
          <a:bodyPr>
            <a:normAutofit fontScale="92500" lnSpcReduction="10000"/>
          </a:bodyPr>
          <a:lstStyle/>
          <a:p>
            <a:pPr marL="0" indent="0" algn="r">
              <a:buNone/>
            </a:pPr>
            <a:r>
              <a:rPr lang="ur-PK" sz="3200" dirty="0"/>
              <a:t>یآ</a:t>
            </a:r>
            <a:r>
              <a:rPr lang="ar-SA" sz="3200" dirty="0"/>
              <a:t>اَيُّھَا الَّذِيْنَ اٰمَنُوْٓا اَوْفُوْا بِالْعُقُوْدِ</a:t>
            </a:r>
            <a:endParaRPr lang="ur-PK" sz="3200" dirty="0"/>
          </a:p>
          <a:p>
            <a:pPr marL="0" indent="0">
              <a:buNone/>
            </a:pPr>
            <a:r>
              <a:rPr lang="en-US" sz="3200" dirty="0"/>
              <a:t> O you who have believed, fulfill [all] contracts.(5:1)</a:t>
            </a:r>
          </a:p>
          <a:p>
            <a:pPr marL="0" indent="0" algn="r">
              <a:buNone/>
            </a:pPr>
            <a:r>
              <a:rPr lang="ar-SA" sz="3200" dirty="0"/>
              <a:t>الَّذِيْنَ يُوْفُوْنَ بِعَهْدِ اللّٰهِ وَلَا يَنْقُضُوْنَ الْمِيْثَاقَ </a:t>
            </a:r>
            <a:endParaRPr lang="en-US" sz="3200" dirty="0"/>
          </a:p>
          <a:p>
            <a:pPr marL="0" indent="0">
              <a:buNone/>
            </a:pPr>
            <a:r>
              <a:rPr lang="en-US" sz="3200" dirty="0"/>
              <a:t>Those who fulfill the covenant of Allah and do not break the contract (13:20 )</a:t>
            </a:r>
          </a:p>
          <a:p>
            <a:pPr marL="0" indent="0" algn="r">
              <a:buNone/>
            </a:pPr>
            <a:r>
              <a:rPr lang="ur-PK" sz="3200" dirty="0"/>
              <a:t>و</a:t>
            </a:r>
            <a:r>
              <a:rPr lang="ar-SA" sz="3200" dirty="0"/>
              <a:t>لَا تَقْرَبُوْا مَالَ الْيَتِيْمِ اِلَّا بِالَّتِيْ ھِيَ اَحْسَنُ حَتّٰى يَبْلُغَ اَشُدَّهٗ  ۠وَاَوْفُوْا بِالْعَهْدِ ۚاِنَّ الْعَهْدَ كَانَ مَسْــــُٔـوْلًا</a:t>
            </a:r>
            <a:endParaRPr lang="en-US" sz="3200" dirty="0"/>
          </a:p>
          <a:p>
            <a:pPr marL="0" indent="0">
              <a:buNone/>
            </a:pPr>
            <a:r>
              <a:rPr lang="en-US" sz="3200" dirty="0"/>
              <a:t>And do not approach the property of an orphan, except in the way that is best, until he reaches maturity. And fulfill [every] commitment. Indeed, the commitment is ever [that about which one will be] questioned. (17:34)</a:t>
            </a:r>
          </a:p>
        </p:txBody>
      </p:sp>
    </p:spTree>
    <p:extLst>
      <p:ext uri="{BB962C8B-B14F-4D97-AF65-F5344CB8AC3E}">
        <p14:creationId xmlns:p14="http://schemas.microsoft.com/office/powerpoint/2010/main" val="143783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E2AE1-D551-441E-AC81-2EDAB63EB59D}"/>
              </a:ext>
            </a:extLst>
          </p:cNvPr>
          <p:cNvSpPr>
            <a:spLocks noGrp="1"/>
          </p:cNvSpPr>
          <p:nvPr>
            <p:ph idx="1"/>
          </p:nvPr>
        </p:nvSpPr>
        <p:spPr>
          <a:xfrm>
            <a:off x="1141412" y="145774"/>
            <a:ext cx="9905999" cy="6612835"/>
          </a:xfrm>
        </p:spPr>
        <p:txBody>
          <a:bodyPr>
            <a:normAutofit/>
          </a:bodyPr>
          <a:lstStyle/>
          <a:p>
            <a:pPr marL="0" indent="0" algn="r">
              <a:buNone/>
            </a:pPr>
            <a:r>
              <a:rPr lang="ur-PK" sz="2800" dirty="0"/>
              <a:t>‏‏‏‏‏‏قَالَ ﷺ : ""أَرْبَعٌ مَنْ كُنَّ فِيهِ كَانَ مُنَافِقًا أَوْ كَانَتْ فِيهِ خَصْلَةٌ مِنْ أَرْبَعَةٍ كَانَتْ فِيهِ خَصْلَةٌ مِنَ النِّفَاقِ حَتَّى يَدَعَهَا: إِذَا حَدَّثَ كَذَبَ، وَإِذَا وَعَدَ أَخْلَفَ، وَإِذَا عَاهَدَ غَدَرَ، وَإِذَا خَاصَمَ فَجَرَ</a:t>
            </a:r>
          </a:p>
          <a:p>
            <a:r>
              <a:rPr lang="en-US" sz="2800" b="1" dirty="0"/>
              <a:t>The Prophet said,   Whoever has (the following) four characters will be a hypocrite, and whoever has one of the following four characteristics will have one characteristic of hypocrisy until he gives it up. These are: (1 ) Whenever he talks, he tells a lie; (2) whenever he makes a promise, he breaks it; (3) whenever he makes a covenant he proves treacherous; (4) and whenever he quarrels, he behaves impudently in an evil insulting manner.   (Bukhari 2459) </a:t>
            </a:r>
            <a:endParaRPr lang="ur-PK" sz="2800" b="1" dirty="0"/>
          </a:p>
          <a:p>
            <a:pPr marL="0" indent="0" algn="r">
              <a:buNone/>
            </a:pPr>
            <a:r>
              <a:rPr lang="ur-PK" sz="2800" dirty="0"/>
              <a:t>‏‏‏‏‏‏‏‏‏‏‏‏‏‏‏‏‏‏ </a:t>
            </a:r>
            <a:r>
              <a:rPr lang="ur-PK" sz="2800" dirty="0" err="1"/>
              <a:t>قَالَ</a:t>
            </a:r>
            <a:r>
              <a:rPr lang="ur-PK" sz="2800" dirty="0"/>
              <a:t> ﷺ لا ایمان لمن لا امانۃ لہ ولا دین لمن لا </a:t>
            </a:r>
            <a:r>
              <a:rPr lang="ur-PK" sz="2800" dirty="0" err="1"/>
              <a:t>عھد</a:t>
            </a:r>
            <a:r>
              <a:rPr lang="ur-PK" sz="2800" dirty="0"/>
              <a:t> </a:t>
            </a:r>
            <a:r>
              <a:rPr lang="ur-PK" sz="2800" dirty="0" err="1"/>
              <a:t>لہ</a:t>
            </a:r>
            <a:endParaRPr lang="en-US" sz="2800" dirty="0"/>
          </a:p>
          <a:p>
            <a:endParaRPr lang="en-US" sz="2800" dirty="0"/>
          </a:p>
        </p:txBody>
      </p:sp>
    </p:spTree>
    <p:extLst>
      <p:ext uri="{BB962C8B-B14F-4D97-AF65-F5344CB8AC3E}">
        <p14:creationId xmlns:p14="http://schemas.microsoft.com/office/powerpoint/2010/main" val="323091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10E6-807E-40A1-883E-97E069F8423F}"/>
              </a:ext>
            </a:extLst>
          </p:cNvPr>
          <p:cNvSpPr>
            <a:spLocks noGrp="1"/>
          </p:cNvSpPr>
          <p:nvPr>
            <p:ph type="title"/>
          </p:nvPr>
        </p:nvSpPr>
        <p:spPr>
          <a:xfrm>
            <a:off x="1141412" y="0"/>
            <a:ext cx="9905998" cy="918734"/>
          </a:xfrm>
        </p:spPr>
        <p:txBody>
          <a:bodyPr>
            <a:normAutofit fontScale="90000"/>
          </a:bodyPr>
          <a:lstStyle/>
          <a:p>
            <a:r>
              <a:rPr lang="en-US" sz="4000" b="1" dirty="0"/>
              <a:t>Fulfillment of promises and prophets.</a:t>
            </a:r>
            <a:r>
              <a:rPr lang="ur-PK" sz="4000" b="1" dirty="0"/>
              <a:t>ﷺ </a:t>
            </a:r>
            <a:endParaRPr lang="en-US" sz="4000" b="1" dirty="0"/>
          </a:p>
        </p:txBody>
      </p:sp>
      <p:sp>
        <p:nvSpPr>
          <p:cNvPr id="3" name="Content Placeholder 2">
            <a:extLst>
              <a:ext uri="{FF2B5EF4-FFF2-40B4-BE49-F238E27FC236}">
                <a16:creationId xmlns:a16="http://schemas.microsoft.com/office/drawing/2014/main" id="{144FA9CD-4B83-4366-9672-50977C664A3B}"/>
              </a:ext>
            </a:extLst>
          </p:cNvPr>
          <p:cNvSpPr>
            <a:spLocks noGrp="1"/>
          </p:cNvSpPr>
          <p:nvPr>
            <p:ph idx="1"/>
          </p:nvPr>
        </p:nvSpPr>
        <p:spPr>
          <a:xfrm>
            <a:off x="1141412" y="821636"/>
            <a:ext cx="9905999" cy="6036364"/>
          </a:xfrm>
        </p:spPr>
        <p:txBody>
          <a:bodyPr>
            <a:normAutofit/>
          </a:bodyPr>
          <a:lstStyle/>
          <a:p>
            <a:pPr marL="0" indent="0" algn="r">
              <a:buNone/>
            </a:pPr>
            <a:r>
              <a:rPr lang="ar-SA" sz="2800" b="1" dirty="0"/>
              <a:t>وَاذْكُرْ فِي الْكِتٰبِ اِبْرٰهِيْمَ  </a:t>
            </a:r>
            <a:r>
              <a:rPr lang="ar-SA" sz="1800" dirty="0"/>
              <a:t>ڛ</a:t>
            </a:r>
            <a:r>
              <a:rPr lang="ar-SA" sz="2800" b="1" dirty="0"/>
              <a:t> اِنَّهٗ كَانَ صِدِّيْقًا نَّبِيًّا</a:t>
            </a:r>
            <a:endParaRPr lang="en-US" sz="2800" b="1" dirty="0"/>
          </a:p>
          <a:p>
            <a:pPr marL="0" indent="0">
              <a:buNone/>
            </a:pPr>
            <a:r>
              <a:rPr lang="en-US" sz="2800" b="1" dirty="0"/>
              <a:t>And mention in the Book [the story of] Abraham. Indeed, he was a man of truth and a prophet. </a:t>
            </a:r>
          </a:p>
          <a:p>
            <a:pPr marL="0" indent="0" algn="r">
              <a:buNone/>
            </a:pPr>
            <a:r>
              <a:rPr lang="ur-PK" sz="2800" b="1" dirty="0"/>
              <a:t>واذکر فی الکتاب اسما عیل ، انہ کان صادق الوعد و کان رسولا نبیا (المریم: ) </a:t>
            </a:r>
            <a:endParaRPr lang="en-US" sz="2800" b="1" dirty="0"/>
          </a:p>
          <a:p>
            <a:pPr marL="0" indent="0">
              <a:buNone/>
            </a:pPr>
            <a:r>
              <a:rPr lang="en-US" sz="2800" b="1" dirty="0"/>
              <a:t>And mention in the Book, Ishmael. Indeed, he was true to his promise, and he was a messenger and a prophet. (19:54)</a:t>
            </a:r>
          </a:p>
          <a:p>
            <a:pPr marL="0" indent="0" algn="r">
              <a:buNone/>
            </a:pPr>
            <a:r>
              <a:rPr lang="ar-SA" sz="2800" b="1" dirty="0"/>
              <a:t>وَاذْكُرْ فِي الْكِتٰبِ اِدْرِيْسَ ۡ اِنَّهٗ  كَانَ صِدِّيْقًا نَّبِيًّا </a:t>
            </a:r>
            <a:endParaRPr lang="en-US" sz="2800" b="1" dirty="0"/>
          </a:p>
          <a:p>
            <a:r>
              <a:rPr lang="en-US" sz="2800" b="1" dirty="0"/>
              <a:t> And mention in the Book, Idrees. Indeed, he was a man of truth and a prophet. </a:t>
            </a:r>
          </a:p>
          <a:p>
            <a:endParaRPr lang="en-US" sz="2800" b="1" dirty="0"/>
          </a:p>
        </p:txBody>
      </p:sp>
    </p:spTree>
    <p:extLst>
      <p:ext uri="{BB962C8B-B14F-4D97-AF65-F5344CB8AC3E}">
        <p14:creationId xmlns:p14="http://schemas.microsoft.com/office/powerpoint/2010/main" val="397712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32B6-0B34-4288-9028-8620B9240743}"/>
              </a:ext>
            </a:extLst>
          </p:cNvPr>
          <p:cNvSpPr>
            <a:spLocks noGrp="1"/>
          </p:cNvSpPr>
          <p:nvPr>
            <p:ph type="title"/>
          </p:nvPr>
        </p:nvSpPr>
        <p:spPr>
          <a:xfrm>
            <a:off x="1141413" y="112643"/>
            <a:ext cx="9905998" cy="1478570"/>
          </a:xfrm>
        </p:spPr>
        <p:txBody>
          <a:bodyPr/>
          <a:lstStyle/>
          <a:p>
            <a:r>
              <a:rPr lang="en-US" sz="4400" b="1" dirty="0"/>
              <a:t>The famous Title of our prophet </a:t>
            </a:r>
            <a:r>
              <a:rPr lang="ur-PK" sz="4400" b="1" dirty="0"/>
              <a:t>ﷺ</a:t>
            </a:r>
            <a:r>
              <a:rPr lang="ur-PK" dirty="0"/>
              <a:t> </a:t>
            </a:r>
            <a:r>
              <a:rPr lang="en-US" dirty="0"/>
              <a:t> </a:t>
            </a:r>
          </a:p>
        </p:txBody>
      </p:sp>
      <p:sp>
        <p:nvSpPr>
          <p:cNvPr id="3" name="Content Placeholder 2">
            <a:extLst>
              <a:ext uri="{FF2B5EF4-FFF2-40B4-BE49-F238E27FC236}">
                <a16:creationId xmlns:a16="http://schemas.microsoft.com/office/drawing/2014/main" id="{CE569C72-4C4B-4C96-8E81-E91E28451E84}"/>
              </a:ext>
            </a:extLst>
          </p:cNvPr>
          <p:cNvSpPr>
            <a:spLocks noGrp="1"/>
          </p:cNvSpPr>
          <p:nvPr>
            <p:ph idx="1"/>
          </p:nvPr>
        </p:nvSpPr>
        <p:spPr>
          <a:xfrm>
            <a:off x="1141412" y="1470991"/>
            <a:ext cx="9905999" cy="5274366"/>
          </a:xfrm>
        </p:spPr>
        <p:txBody>
          <a:bodyPr>
            <a:normAutofit fontScale="85000" lnSpcReduction="10000"/>
          </a:bodyPr>
          <a:lstStyle/>
          <a:p>
            <a:r>
              <a:rPr lang="ur-PK" sz="3600" b="1" dirty="0" err="1"/>
              <a:t>الصادق</a:t>
            </a:r>
            <a:r>
              <a:rPr lang="ur-PK" sz="3600" b="1" dirty="0"/>
              <a:t> </a:t>
            </a:r>
            <a:r>
              <a:rPr lang="en-US" sz="3600" b="1" dirty="0"/>
              <a:t>the truthful, </a:t>
            </a:r>
            <a:r>
              <a:rPr lang="ur-PK" sz="3600" b="1" dirty="0" err="1"/>
              <a:t>الامین</a:t>
            </a:r>
            <a:r>
              <a:rPr lang="ur-PK" sz="3600" b="1" dirty="0"/>
              <a:t> </a:t>
            </a:r>
            <a:r>
              <a:rPr lang="en-US" sz="3600" b="1" dirty="0"/>
              <a:t>the trustworthy.</a:t>
            </a:r>
          </a:p>
          <a:p>
            <a:r>
              <a:rPr lang="en-US" sz="3600" b="1" dirty="0"/>
              <a:t>Honoring His </a:t>
            </a:r>
            <a:r>
              <a:rPr lang="ur-PK" sz="3600" b="1" dirty="0"/>
              <a:t>ﷺ</a:t>
            </a:r>
            <a:r>
              <a:rPr lang="en-US" sz="3600" b="1" dirty="0"/>
              <a:t> words was to such an extent that even His </a:t>
            </a:r>
            <a:r>
              <a:rPr lang="ur-PK" sz="3600" b="1" dirty="0"/>
              <a:t>ﷺ</a:t>
            </a:r>
            <a:r>
              <a:rPr lang="en-US" sz="3600" b="1" dirty="0"/>
              <a:t> enemies were forced to acknowledge it, like it officially proved in the court of Qaisar(</a:t>
            </a:r>
            <a:r>
              <a:rPr lang="en-US" sz="3600" b="1" dirty="0" err="1"/>
              <a:t>Heracleus</a:t>
            </a:r>
            <a:r>
              <a:rPr lang="en-US" sz="3600" b="1" dirty="0"/>
              <a:t>).</a:t>
            </a:r>
          </a:p>
          <a:p>
            <a:r>
              <a:rPr lang="en-US" sz="3600" b="1" dirty="0"/>
              <a:t>Event of Abu </a:t>
            </a:r>
            <a:r>
              <a:rPr lang="en-US" sz="3600" b="1" dirty="0" err="1"/>
              <a:t>Jundul</a:t>
            </a:r>
            <a:r>
              <a:rPr lang="ur-PK" sz="3600" b="1" dirty="0" err="1"/>
              <a:t>ابوجندل</a:t>
            </a:r>
            <a:r>
              <a:rPr lang="en-US" sz="3600" b="1" dirty="0"/>
              <a:t>, who came fettered in chains on during </a:t>
            </a:r>
            <a:r>
              <a:rPr lang="en-US" sz="3600" b="1" dirty="0" err="1"/>
              <a:t>Hudaibiya</a:t>
            </a:r>
            <a:r>
              <a:rPr lang="en-US" sz="3600" b="1" dirty="0"/>
              <a:t> treaty, but He</a:t>
            </a:r>
            <a:r>
              <a:rPr lang="ur-PK" sz="3600" b="1" dirty="0"/>
              <a:t>ﷺ</a:t>
            </a:r>
            <a:r>
              <a:rPr lang="en-US" sz="3600" b="1" dirty="0"/>
              <a:t> said “ Abu </a:t>
            </a:r>
            <a:r>
              <a:rPr lang="en-US" sz="3600" b="1" dirty="0" err="1"/>
              <a:t>Jundul</a:t>
            </a:r>
            <a:r>
              <a:rPr lang="en-US" sz="3600" b="1" dirty="0"/>
              <a:t> !  Have patience, I can not break my words. Allah will in the near future, make a path for you.</a:t>
            </a:r>
          </a:p>
          <a:p>
            <a:pPr marL="0" indent="0">
              <a:buNone/>
            </a:pPr>
            <a:endParaRPr lang="ur-PK" sz="3600" b="1" dirty="0"/>
          </a:p>
        </p:txBody>
      </p:sp>
    </p:spTree>
    <p:extLst>
      <p:ext uri="{BB962C8B-B14F-4D97-AF65-F5344CB8AC3E}">
        <p14:creationId xmlns:p14="http://schemas.microsoft.com/office/powerpoint/2010/main" val="2435113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1768</TotalTime>
  <Words>2383</Words>
  <Application>Microsoft Office PowerPoint</Application>
  <PresentationFormat>Widescreen</PresentationFormat>
  <Paragraphs>136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Aharoni</vt:lpstr>
      <vt:lpstr>Arial</vt:lpstr>
      <vt:lpstr>Arial Black</vt:lpstr>
      <vt:lpstr>Noto Sans</vt:lpstr>
      <vt:lpstr>Tw Cen MT</vt:lpstr>
      <vt:lpstr>Circuit</vt:lpstr>
      <vt:lpstr>Ethical values 2nd lecture</vt:lpstr>
      <vt:lpstr>Fulfillment of pledges/ promises</vt:lpstr>
      <vt:lpstr>PowerPoint Presentation</vt:lpstr>
      <vt:lpstr>PowerPoint Presentation</vt:lpstr>
      <vt:lpstr>PowerPoint Presentation</vt:lpstr>
      <vt:lpstr>PowerPoint Presentation</vt:lpstr>
      <vt:lpstr>PowerPoint Presentation</vt:lpstr>
      <vt:lpstr>Fulfillment of promises and prophets.ﷺ </vt:lpstr>
      <vt:lpstr>The famous Title of our prophet ﷺ  </vt:lpstr>
      <vt:lpstr>PowerPoint Presentation</vt:lpstr>
      <vt:lpstr>Harms of the misfiling promises</vt:lpstr>
      <vt:lpstr>Harms of the misfiling promises</vt:lpstr>
      <vt:lpstr>Back biting</vt:lpstr>
      <vt:lpstr>Definitions </vt:lpstr>
      <vt:lpstr>Definition</vt:lpstr>
      <vt:lpstr>The sharee’a ruling of Backbiting </vt:lpstr>
      <vt:lpstr>Exceptional cases</vt:lpstr>
      <vt:lpstr>How to repent from back biting</vt:lpstr>
      <vt:lpstr>PowerPoint Presentation</vt:lpstr>
      <vt:lpstr>Honesty is the best policy </vt:lpstr>
      <vt:lpstr>Honesty in islam</vt:lpstr>
      <vt:lpstr>Be honest to whom? </vt:lpstr>
      <vt:lpstr>Honesty vs dishonesty</vt:lpstr>
      <vt:lpstr>PowerPoint Presentation</vt:lpstr>
      <vt:lpstr>Honest earning </vt:lpstr>
      <vt:lpstr>PowerPoint Presentation</vt:lpstr>
      <vt:lpstr>PowerPoint Presentation</vt:lpstr>
      <vt:lpstr>Unlawful earnings</vt:lpstr>
      <vt:lpstr>Quran dislikes dishonest earnings.</vt:lpstr>
      <vt:lpstr>Quran dislikes dishonest 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values</dc:title>
  <dc:creator>noorul quran</dc:creator>
  <cp:lastModifiedBy>ash_hab82 Sarfaraz</cp:lastModifiedBy>
  <cp:revision>91</cp:revision>
  <dcterms:created xsi:type="dcterms:W3CDTF">2020-05-07T07:13:07Z</dcterms:created>
  <dcterms:modified xsi:type="dcterms:W3CDTF">2021-01-01T04:06:28Z</dcterms:modified>
</cp:coreProperties>
</file>