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9" r:id="rId4"/>
    <p:sldId id="260" r:id="rId5"/>
    <p:sldId id="261" r:id="rId6"/>
    <p:sldId id="262" r:id="rId7"/>
    <p:sldId id="257" r:id="rId8"/>
    <p:sldId id="266" r:id="rId9"/>
    <p:sldId id="264" r:id="rId10"/>
    <p:sldId id="268" r:id="rId11"/>
    <p:sldId id="269" r:id="rId12"/>
    <p:sldId id="271" r:id="rId13"/>
    <p:sldId id="272" r:id="rId14"/>
    <p:sldId id="270" r:id="rId15"/>
    <p:sldId id="265" r:id="rId16"/>
    <p:sldId id="267" r:id="rId17"/>
    <p:sldId id="273" r:id="rId18"/>
    <p:sldId id="274" r:id="rId19"/>
    <p:sldId id="275" r:id="rId20"/>
    <p:sldId id="285" r:id="rId21"/>
    <p:sldId id="276" r:id="rId22"/>
    <p:sldId id="284" r:id="rId23"/>
    <p:sldId id="277" r:id="rId24"/>
    <p:sldId id="278" r:id="rId25"/>
    <p:sldId id="279" r:id="rId26"/>
    <p:sldId id="280" r:id="rId27"/>
    <p:sldId id="281" r:id="rId28"/>
    <p:sldId id="282" r:id="rId29"/>
    <p:sldId id="286" r:id="rId30"/>
    <p:sldId id="283"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82" autoAdjust="0"/>
    <p:restoredTop sz="94660"/>
  </p:normalViewPr>
  <p:slideViewPr>
    <p:cSldViewPr snapToGrid="0">
      <p:cViewPr varScale="1">
        <p:scale>
          <a:sx n="85" d="100"/>
          <a:sy n="85" d="100"/>
        </p:scale>
        <p:origin x="4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A144-DC02-42DE-8E80-D3A46EBCD82B}"/>
              </a:ext>
            </a:extLst>
          </p:cNvPr>
          <p:cNvSpPr>
            <a:spLocks noGrp="1"/>
          </p:cNvSpPr>
          <p:nvPr>
            <p:ph type="ctrTitle"/>
          </p:nvPr>
        </p:nvSpPr>
        <p:spPr/>
        <p:txBody>
          <a:bodyPr>
            <a:normAutofit fontScale="90000"/>
          </a:bodyPr>
          <a:lstStyle/>
          <a:p>
            <a:r>
              <a:rPr lang="en-US" sz="9600" dirty="0">
                <a:latin typeface="Cooper Black" panose="0208090404030B020404" pitchFamily="18" charset="0"/>
              </a:rPr>
              <a:t>Ethical values </a:t>
            </a:r>
          </a:p>
        </p:txBody>
      </p:sp>
      <p:sp>
        <p:nvSpPr>
          <p:cNvPr id="3" name="Subtitle 2">
            <a:extLst>
              <a:ext uri="{FF2B5EF4-FFF2-40B4-BE49-F238E27FC236}">
                <a16:creationId xmlns:a16="http://schemas.microsoft.com/office/drawing/2014/main" id="{3129F78A-B7C6-41BD-B3AA-A9C649A30428}"/>
              </a:ext>
            </a:extLst>
          </p:cNvPr>
          <p:cNvSpPr>
            <a:spLocks noGrp="1"/>
          </p:cNvSpPr>
          <p:nvPr>
            <p:ph type="subTitle" idx="1"/>
          </p:nvPr>
        </p:nvSpPr>
        <p:spPr>
          <a:xfrm>
            <a:off x="1876424" y="3509963"/>
            <a:ext cx="8791575" cy="1655762"/>
          </a:xfrm>
        </p:spPr>
        <p:txBody>
          <a:bodyPr>
            <a:normAutofit/>
          </a:bodyPr>
          <a:lstStyle/>
          <a:p>
            <a:r>
              <a:rPr lang="en-US" sz="4000" dirty="0">
                <a:latin typeface="Bernard MT Condensed" panose="02050806060905020404" pitchFamily="18" charset="0"/>
              </a:rPr>
              <a:t>Social justice </a:t>
            </a:r>
          </a:p>
          <a:p>
            <a:r>
              <a:rPr lang="en-US" sz="4000" dirty="0">
                <a:latin typeface="Bernard MT Condensed" panose="02050806060905020404" pitchFamily="18" charset="0"/>
              </a:rPr>
              <a:t>Equality before law</a:t>
            </a:r>
          </a:p>
        </p:txBody>
      </p:sp>
    </p:spTree>
    <p:extLst>
      <p:ext uri="{BB962C8B-B14F-4D97-AF65-F5344CB8AC3E}">
        <p14:creationId xmlns:p14="http://schemas.microsoft.com/office/powerpoint/2010/main" val="30245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80E4-DED1-4BC3-B668-174CEF64DE30}"/>
              </a:ext>
            </a:extLst>
          </p:cNvPr>
          <p:cNvSpPr>
            <a:spLocks noGrp="1"/>
          </p:cNvSpPr>
          <p:nvPr>
            <p:ph type="title"/>
          </p:nvPr>
        </p:nvSpPr>
        <p:spPr>
          <a:xfrm>
            <a:off x="1141413" y="0"/>
            <a:ext cx="9905998" cy="1478570"/>
          </a:xfrm>
        </p:spPr>
        <p:txBody>
          <a:bodyPr/>
          <a:lstStyle/>
          <a:p>
            <a:pPr algn="ctr"/>
            <a:r>
              <a:rPr lang="en-US" dirty="0"/>
              <a:t>basic elements of social justice</a:t>
            </a:r>
          </a:p>
        </p:txBody>
      </p:sp>
      <p:sp>
        <p:nvSpPr>
          <p:cNvPr id="3" name="Content Placeholder 2">
            <a:extLst>
              <a:ext uri="{FF2B5EF4-FFF2-40B4-BE49-F238E27FC236}">
                <a16:creationId xmlns:a16="http://schemas.microsoft.com/office/drawing/2014/main" id="{6BA9E2A0-28B1-468D-A206-B19D77EF7347}"/>
              </a:ext>
            </a:extLst>
          </p:cNvPr>
          <p:cNvSpPr>
            <a:spLocks noGrp="1"/>
          </p:cNvSpPr>
          <p:nvPr>
            <p:ph idx="1"/>
          </p:nvPr>
        </p:nvSpPr>
        <p:spPr>
          <a:xfrm>
            <a:off x="1141412" y="1351722"/>
            <a:ext cx="9905999" cy="5506277"/>
          </a:xfrm>
        </p:spPr>
        <p:txBody>
          <a:bodyPr>
            <a:normAutofit/>
          </a:bodyPr>
          <a:lstStyle/>
          <a:p>
            <a:r>
              <a:rPr lang="en-US" dirty="0"/>
              <a:t>There are three basic elements of social justice in Islam.</a:t>
            </a:r>
          </a:p>
          <a:p>
            <a:r>
              <a:rPr lang="en-US" dirty="0"/>
              <a:t>Absolute freedom of conscience(totally free human conscience that purely believes that there is no superior authority over any individual except God.)</a:t>
            </a:r>
          </a:p>
          <a:p>
            <a:r>
              <a:rPr lang="en-US" dirty="0"/>
              <a:t>The complete equality of all men.</a:t>
            </a:r>
          </a:p>
          <a:p>
            <a:pPr marL="0" indent="0">
              <a:buNone/>
            </a:pPr>
            <a:r>
              <a:rPr lang="en-US" dirty="0"/>
              <a:t>(Nobody can assert his superiority over the others by having blue or noble blood running in his veins or by claiming that he is coming from the race of gods.)</a:t>
            </a:r>
          </a:p>
          <a:p>
            <a:r>
              <a:rPr lang="en-US" dirty="0"/>
              <a:t>The social interdependence among members of the society.(sense of duty and responsibility towards society.)</a:t>
            </a:r>
          </a:p>
          <a:p>
            <a:pPr marL="0" indent="0" algn="r">
              <a:buNone/>
            </a:pPr>
            <a:r>
              <a:rPr lang="en-US" dirty="0"/>
              <a:t>(Dr. Sayed </a:t>
            </a:r>
            <a:r>
              <a:rPr lang="en-US" dirty="0" err="1"/>
              <a:t>Qotb</a:t>
            </a:r>
            <a:r>
              <a:rPr lang="en-US" dirty="0"/>
              <a:t>: book name “Social Justice in Islam”)</a:t>
            </a:r>
          </a:p>
          <a:p>
            <a:pPr marL="0" indent="0" algn="r">
              <a:buNone/>
            </a:pPr>
            <a:endParaRPr lang="en-US" dirty="0"/>
          </a:p>
        </p:txBody>
      </p:sp>
    </p:spTree>
    <p:extLst>
      <p:ext uri="{BB962C8B-B14F-4D97-AF65-F5344CB8AC3E}">
        <p14:creationId xmlns:p14="http://schemas.microsoft.com/office/powerpoint/2010/main" val="221961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B15D-3918-49F7-A65F-0E9068293489}"/>
              </a:ext>
            </a:extLst>
          </p:cNvPr>
          <p:cNvSpPr>
            <a:spLocks noGrp="1"/>
          </p:cNvSpPr>
          <p:nvPr>
            <p:ph type="title"/>
          </p:nvPr>
        </p:nvSpPr>
        <p:spPr/>
        <p:txBody>
          <a:bodyPr/>
          <a:lstStyle/>
          <a:p>
            <a:r>
              <a:rPr lang="en-US" dirty="0"/>
              <a:t>Absolute freedom of conscience</a:t>
            </a:r>
          </a:p>
        </p:txBody>
      </p:sp>
      <p:sp>
        <p:nvSpPr>
          <p:cNvPr id="3" name="Content Placeholder 2">
            <a:extLst>
              <a:ext uri="{FF2B5EF4-FFF2-40B4-BE49-F238E27FC236}">
                <a16:creationId xmlns:a16="http://schemas.microsoft.com/office/drawing/2014/main" id="{EE5939BD-3C37-42C3-9AFE-AA269703FEFC}"/>
              </a:ext>
            </a:extLst>
          </p:cNvPr>
          <p:cNvSpPr>
            <a:spLocks noGrp="1"/>
          </p:cNvSpPr>
          <p:nvPr>
            <p:ph idx="1"/>
          </p:nvPr>
        </p:nvSpPr>
        <p:spPr>
          <a:xfrm>
            <a:off x="1141412" y="1948070"/>
            <a:ext cx="9905999" cy="4909930"/>
          </a:xfrm>
        </p:spPr>
        <p:txBody>
          <a:bodyPr>
            <a:noAutofit/>
          </a:bodyPr>
          <a:lstStyle/>
          <a:p>
            <a:pPr marL="0" indent="0" algn="r">
              <a:buNone/>
            </a:pPr>
            <a:r>
              <a:rPr lang="ar-SA" sz="2600" dirty="0"/>
              <a:t>قُلۡ يٰۤاَهۡلَ الۡكِتٰبِ تَعَالَوۡا اِلٰى كَلِمَةٍ سَوَآءٍۢ بَيۡنَنَا وَبَيۡنَكُمۡ اَلَّا نَـعۡبُدَ اِلَّا اللّٰهَ وَلَا نُشۡرِكَ بِهٖ شَيۡـًٔـا </a:t>
            </a:r>
            <a:r>
              <a:rPr lang="ar-SA" sz="2600" u="sng" dirty="0"/>
              <a:t>وَّلَا يَتَّخِذَ بَعۡضُنَا بَعۡضًا اَرۡبَابًا مِّنۡ دُوۡنِ اللّٰهِ‌ؕ </a:t>
            </a:r>
            <a:r>
              <a:rPr lang="ar-SA" sz="2600" dirty="0"/>
              <a:t>فَاِنۡ تَوَلَّوۡا فَقُوۡلُوۡا اشۡهَدُوۡا بِاَنَّا مُسۡلِمُوۡنَ‏ ﴿۶۴﴾</a:t>
            </a:r>
            <a:r>
              <a:rPr lang="ur-PK" sz="2600" dirty="0"/>
              <a:t>آلِ عمران</a:t>
            </a:r>
            <a:endParaRPr lang="en-US" sz="2600" dirty="0"/>
          </a:p>
          <a:p>
            <a:r>
              <a:rPr lang="en-US" sz="2600" dirty="0"/>
              <a:t>Say: O People of the Scripture! Come to an agreement between us and you: that we shall worship none but Allah, and that we shall ascribe no partner unto Him, </a:t>
            </a:r>
            <a:r>
              <a:rPr lang="en-US" sz="2600" u="sng" dirty="0"/>
              <a:t>and that none of us shall take others for lords beside Allah</a:t>
            </a:r>
            <a:r>
              <a:rPr lang="en-US" sz="2600" dirty="0"/>
              <a:t>. And if they turn away, then say: Bear witness that we are they who have surrendered (unto Him). ﴾64﴿ </a:t>
            </a:r>
            <a:endParaRPr lang="ur-PK" sz="2600" dirty="0"/>
          </a:p>
          <a:p>
            <a:r>
              <a:rPr lang="en-US" sz="2600" dirty="0"/>
              <a:t>With this freed soul, man lives with no fear of any creature since nobody but God can benefit or harm his life, livelihood, or position.</a:t>
            </a:r>
          </a:p>
        </p:txBody>
      </p:sp>
    </p:spTree>
    <p:extLst>
      <p:ext uri="{BB962C8B-B14F-4D97-AF65-F5344CB8AC3E}">
        <p14:creationId xmlns:p14="http://schemas.microsoft.com/office/powerpoint/2010/main" val="239394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2494-BD45-43DE-8DEC-F5DFC189CD88}"/>
              </a:ext>
            </a:extLst>
          </p:cNvPr>
          <p:cNvSpPr>
            <a:spLocks noGrp="1"/>
          </p:cNvSpPr>
          <p:nvPr>
            <p:ph type="title"/>
          </p:nvPr>
        </p:nvSpPr>
        <p:spPr/>
        <p:txBody>
          <a:bodyPr/>
          <a:lstStyle/>
          <a:p>
            <a:pPr algn="ctr"/>
            <a:r>
              <a:rPr lang="en-US" dirty="0"/>
              <a:t>complete equality of all men</a:t>
            </a:r>
          </a:p>
        </p:txBody>
      </p:sp>
      <p:sp>
        <p:nvSpPr>
          <p:cNvPr id="3" name="Content Placeholder 2">
            <a:extLst>
              <a:ext uri="{FF2B5EF4-FFF2-40B4-BE49-F238E27FC236}">
                <a16:creationId xmlns:a16="http://schemas.microsoft.com/office/drawing/2014/main" id="{EF0A2EE2-AB99-4068-A094-DB6DF0C08642}"/>
              </a:ext>
            </a:extLst>
          </p:cNvPr>
          <p:cNvSpPr>
            <a:spLocks noGrp="1"/>
          </p:cNvSpPr>
          <p:nvPr>
            <p:ph idx="1"/>
          </p:nvPr>
        </p:nvSpPr>
        <p:spPr>
          <a:xfrm>
            <a:off x="1141412" y="2249486"/>
            <a:ext cx="9905999" cy="4608514"/>
          </a:xfrm>
        </p:spPr>
        <p:txBody>
          <a:bodyPr>
            <a:normAutofit lnSpcReduction="10000"/>
          </a:bodyPr>
          <a:lstStyle/>
          <a:p>
            <a:r>
              <a:rPr lang="en-US" dirty="0"/>
              <a:t>Nobody can assert his superiority over the others by having blue or noble blood running in his veins or by claiming that he is coming from the race of gods.</a:t>
            </a:r>
          </a:p>
          <a:p>
            <a:pPr marL="0" indent="0" algn="r">
              <a:buNone/>
            </a:pPr>
            <a:r>
              <a:rPr lang="ar-SA" dirty="0"/>
              <a:t>يٰۤاَيُّهَا النَّاسُ اتَّقُوۡا رَبَّكُمُ الَّذِىۡ خَلَقَكُمۡ مِّنۡ نَّفۡسٍ وَّاحِدَةٍ وَّخَلَقَ مِنۡهَا زَوۡجَهَا وَبَثَّ مِنۡهُمَا رِجَالاً كَثِيۡرًا وَّنِسَآءً‌ۚ وَاتَّقُوۡا اللّٰهَ الَّذِىۡ تَسَآءَلُوۡنَ بِهٖ وَالۡاَرۡحَامَ‌ؕ اِنَّ اللّٰهَ كَانَ عَلَيۡكُمۡ رَقِيۡبًا‏ ﴿۱﴾</a:t>
            </a:r>
            <a:r>
              <a:rPr lang="ur-PK" dirty="0"/>
              <a:t>النساء</a:t>
            </a:r>
          </a:p>
          <a:p>
            <a:r>
              <a:rPr lang="en-US" dirty="0"/>
              <a:t>O mankind! Be careful of your duty to your Lord Who created you from a single soul and from it created its mate and from them twain hath spread abroad a multitude of men and women. Be careful of your duty toward Allah in Whom ye claim (your rights) of one another, and toward the wombs (that bare you). Lo! Allah hath been a watcher over you.(4:1)</a:t>
            </a:r>
          </a:p>
        </p:txBody>
      </p:sp>
    </p:spTree>
    <p:extLst>
      <p:ext uri="{BB962C8B-B14F-4D97-AF65-F5344CB8AC3E}">
        <p14:creationId xmlns:p14="http://schemas.microsoft.com/office/powerpoint/2010/main" val="30061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47B8-B88D-45E9-8873-74A2C7E7BC4D}"/>
              </a:ext>
            </a:extLst>
          </p:cNvPr>
          <p:cNvSpPr>
            <a:spLocks noGrp="1"/>
          </p:cNvSpPr>
          <p:nvPr>
            <p:ph type="title"/>
          </p:nvPr>
        </p:nvSpPr>
        <p:spPr/>
        <p:txBody>
          <a:bodyPr/>
          <a:lstStyle/>
          <a:p>
            <a:r>
              <a:rPr lang="en-US" dirty="0"/>
              <a:t>complete equality of all men</a:t>
            </a:r>
          </a:p>
        </p:txBody>
      </p:sp>
      <p:sp>
        <p:nvSpPr>
          <p:cNvPr id="3" name="Content Placeholder 2">
            <a:extLst>
              <a:ext uri="{FF2B5EF4-FFF2-40B4-BE49-F238E27FC236}">
                <a16:creationId xmlns:a16="http://schemas.microsoft.com/office/drawing/2014/main" id="{B2DC15AE-18D2-4AD9-98DC-6A2ABAAB8494}"/>
              </a:ext>
            </a:extLst>
          </p:cNvPr>
          <p:cNvSpPr>
            <a:spLocks noGrp="1"/>
          </p:cNvSpPr>
          <p:nvPr>
            <p:ph idx="1"/>
          </p:nvPr>
        </p:nvSpPr>
        <p:spPr/>
        <p:txBody>
          <a:bodyPr/>
          <a:lstStyle/>
          <a:p>
            <a:pPr algn="r"/>
            <a:r>
              <a:rPr lang="ar-SA" dirty="0"/>
              <a:t>يٰۤاَيُّهَا النَّاسُ اِنَّا خَلَقۡنٰكُمۡ مِّنۡ ذَكَرٍ وَّاُنۡثٰى وَجَعَلۡنٰكُمۡ شُعُوۡبًا وَّقَبَآٮِٕلَ لِتَعَارَفُوۡا‌ؕ اِنَّ اَكۡرَمَكُمۡ عِنۡدَ اللّٰهِ اَتۡقٰٮكُمۡ‌ؕ اِنَّ اللّٰهَ عَلِيۡمٌ خَبِيۡرٌ‏ ﴿۱۳﴾</a:t>
            </a:r>
            <a:r>
              <a:rPr lang="ur-PK" dirty="0"/>
              <a:t> الحجرات </a:t>
            </a:r>
            <a:r>
              <a:rPr lang="en-US" dirty="0"/>
              <a:t> </a:t>
            </a:r>
          </a:p>
          <a:p>
            <a:r>
              <a:rPr lang="en-US" dirty="0"/>
              <a:t>O mankind! Lo! We have created you male and female, and have made you nations and tribes that ye may know one another. Lo! the noblest of you, in the sight of Allah, is the best in conduct. Lo! Allah is Knower, Aware. ﴾13﴿ </a:t>
            </a:r>
          </a:p>
        </p:txBody>
      </p:sp>
    </p:spTree>
    <p:extLst>
      <p:ext uri="{BB962C8B-B14F-4D97-AF65-F5344CB8AC3E}">
        <p14:creationId xmlns:p14="http://schemas.microsoft.com/office/powerpoint/2010/main" val="357886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8F62-AE83-462E-8F89-F0F6144DD9CE}"/>
              </a:ext>
            </a:extLst>
          </p:cNvPr>
          <p:cNvSpPr>
            <a:spLocks noGrp="1"/>
          </p:cNvSpPr>
          <p:nvPr>
            <p:ph type="title"/>
          </p:nvPr>
        </p:nvSpPr>
        <p:spPr/>
        <p:txBody>
          <a:bodyPr/>
          <a:lstStyle/>
          <a:p>
            <a:pPr algn="ctr"/>
            <a:r>
              <a:rPr lang="en-US" dirty="0"/>
              <a:t>social interdependence</a:t>
            </a:r>
          </a:p>
        </p:txBody>
      </p:sp>
      <p:sp>
        <p:nvSpPr>
          <p:cNvPr id="3" name="Content Placeholder 2">
            <a:extLst>
              <a:ext uri="{FF2B5EF4-FFF2-40B4-BE49-F238E27FC236}">
                <a16:creationId xmlns:a16="http://schemas.microsoft.com/office/drawing/2014/main" id="{B8367E56-753A-4EA4-A942-FFD1D1A4BC4B}"/>
              </a:ext>
            </a:extLst>
          </p:cNvPr>
          <p:cNvSpPr>
            <a:spLocks noGrp="1"/>
          </p:cNvSpPr>
          <p:nvPr>
            <p:ph idx="1"/>
          </p:nvPr>
        </p:nvSpPr>
        <p:spPr>
          <a:xfrm>
            <a:off x="1141412" y="2097088"/>
            <a:ext cx="9905999" cy="4760911"/>
          </a:xfrm>
        </p:spPr>
        <p:txBody>
          <a:bodyPr>
            <a:normAutofit fontScale="92500" lnSpcReduction="10000"/>
          </a:bodyPr>
          <a:lstStyle/>
          <a:p>
            <a:r>
              <a:rPr lang="en-US" sz="3200" dirty="0"/>
              <a:t>the friends of the Prophet Mohamed played the best examples of unlimited giving and social interdependence. For instance, Abu Bakr el </a:t>
            </a:r>
            <a:r>
              <a:rPr lang="en-US" sz="3200" dirty="0" err="1"/>
              <a:t>Sediq</a:t>
            </a:r>
            <a:r>
              <a:rPr lang="en-US" sz="3200" dirty="0"/>
              <a:t>, the best friend of the prophet and the first caliph, spent 35,000 Dirham from his 40,000 Dirham fortune to spend on the poor Muslims who faced lots of torture and mistreatment due to their conversion to Islam. Another example was that of Ali Ibn Aby </a:t>
            </a:r>
            <a:r>
              <a:rPr lang="en-US" sz="3200" dirty="0" err="1"/>
              <a:t>Taleb</a:t>
            </a:r>
            <a:r>
              <a:rPr lang="en-US" sz="3200" dirty="0"/>
              <a:t> who donated three loafs, which were all what he owned, to a needy, an orphan, and a captive.</a:t>
            </a:r>
          </a:p>
        </p:txBody>
      </p:sp>
    </p:spTree>
    <p:extLst>
      <p:ext uri="{BB962C8B-B14F-4D97-AF65-F5344CB8AC3E}">
        <p14:creationId xmlns:p14="http://schemas.microsoft.com/office/powerpoint/2010/main" val="341766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365B-8273-4AC6-B121-E520AC17C31A}"/>
              </a:ext>
            </a:extLst>
          </p:cNvPr>
          <p:cNvSpPr>
            <a:spLocks noGrp="1"/>
          </p:cNvSpPr>
          <p:nvPr>
            <p:ph type="title"/>
          </p:nvPr>
        </p:nvSpPr>
        <p:spPr/>
        <p:txBody>
          <a:bodyPr/>
          <a:lstStyle/>
          <a:p>
            <a:r>
              <a:rPr lang="en-US" dirty="0"/>
              <a:t>Social justice in the light of Quran</a:t>
            </a:r>
          </a:p>
        </p:txBody>
      </p:sp>
      <p:sp>
        <p:nvSpPr>
          <p:cNvPr id="3" name="Content Placeholder 2">
            <a:extLst>
              <a:ext uri="{FF2B5EF4-FFF2-40B4-BE49-F238E27FC236}">
                <a16:creationId xmlns:a16="http://schemas.microsoft.com/office/drawing/2014/main" id="{C3576099-297B-4163-980F-72885A3389EF}"/>
              </a:ext>
            </a:extLst>
          </p:cNvPr>
          <p:cNvSpPr>
            <a:spLocks noGrp="1"/>
          </p:cNvSpPr>
          <p:nvPr>
            <p:ph idx="1"/>
          </p:nvPr>
        </p:nvSpPr>
        <p:spPr>
          <a:xfrm>
            <a:off x="1141412" y="2249486"/>
            <a:ext cx="9905999" cy="4442861"/>
          </a:xfrm>
        </p:spPr>
        <p:txBody>
          <a:bodyPr>
            <a:normAutofit lnSpcReduction="10000"/>
          </a:bodyPr>
          <a:lstStyle/>
          <a:p>
            <a:pPr marL="0" indent="0" algn="r">
              <a:buNone/>
            </a:pPr>
            <a:r>
              <a:rPr lang="ur-PK" dirty="0"/>
              <a:t>ان اللہ یامر بالعدل </a:t>
            </a:r>
          </a:p>
          <a:p>
            <a:r>
              <a:rPr lang="en-US" dirty="0"/>
              <a:t>Allah commands you deal with justice. Al-nahl16:90</a:t>
            </a:r>
          </a:p>
          <a:p>
            <a:pPr marL="0" indent="0" algn="r">
              <a:buNone/>
            </a:pPr>
            <a:r>
              <a:rPr lang="ur-PK" dirty="0"/>
              <a:t>و زِنوا بالقسطاس المستقیم</a:t>
            </a:r>
          </a:p>
          <a:p>
            <a:r>
              <a:rPr lang="en-US" dirty="0"/>
              <a:t>Weigh with full measure. Bani </a:t>
            </a:r>
            <a:r>
              <a:rPr lang="en-US" dirty="0" err="1"/>
              <a:t>isra’il</a:t>
            </a:r>
            <a:r>
              <a:rPr lang="en-US" dirty="0"/>
              <a:t> 17:35</a:t>
            </a:r>
          </a:p>
          <a:p>
            <a:pPr algn="r"/>
            <a:r>
              <a:rPr lang="ur-PK" dirty="0"/>
              <a:t>ا</a:t>
            </a:r>
            <a:r>
              <a:rPr lang="ar-SA" dirty="0"/>
              <a:t>نَّ اللّٰهَ يَاۡمُرُكُمۡ اَنۡ تُؤَدُّوۡا الۡاَمٰنٰتِ اِلٰٓى اَهۡلِهَاۙ وَاِذَا حَكَمۡتُمۡ بَيۡنَ النَّاسِ اَنۡ تَحۡكُمُوۡا بِالۡعَدۡلِ‌ؕ اِنَّ اللّٰهَ نِعِمَّا يَعِظُكُمۡ بِهٖ‌ؕ اِنَّ اللّٰهَ كَانَ سَمِيۡعَۢا بَصِيۡرًا‏ ﴿۵۸﴾</a:t>
            </a:r>
            <a:endParaRPr lang="ur-PK" dirty="0"/>
          </a:p>
          <a:p>
            <a:r>
              <a:rPr lang="en-US" dirty="0"/>
              <a:t>Lo! Allah </a:t>
            </a:r>
            <a:r>
              <a:rPr lang="en-US" dirty="0" err="1"/>
              <a:t>commandeth</a:t>
            </a:r>
            <a:r>
              <a:rPr lang="en-US" dirty="0"/>
              <a:t> you that ye restore deposits to their owners, and, if ye judge between mankind, that ye judge justly. Lo! comely is this which Allah </a:t>
            </a:r>
            <a:r>
              <a:rPr lang="en-US" dirty="0" err="1"/>
              <a:t>admonisheth</a:t>
            </a:r>
            <a:r>
              <a:rPr lang="en-US" dirty="0"/>
              <a:t> you. Lo! Allah is ever Hearer, Seer. ﴾4:58﴿ </a:t>
            </a:r>
          </a:p>
        </p:txBody>
      </p:sp>
    </p:spTree>
    <p:extLst>
      <p:ext uri="{BB962C8B-B14F-4D97-AF65-F5344CB8AC3E}">
        <p14:creationId xmlns:p14="http://schemas.microsoft.com/office/powerpoint/2010/main" val="268822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1361-5780-4F99-9732-89C031DBA46B}"/>
              </a:ext>
            </a:extLst>
          </p:cNvPr>
          <p:cNvSpPr>
            <a:spLocks noGrp="1"/>
          </p:cNvSpPr>
          <p:nvPr>
            <p:ph type="title"/>
          </p:nvPr>
        </p:nvSpPr>
        <p:spPr/>
        <p:txBody>
          <a:bodyPr/>
          <a:lstStyle/>
          <a:p>
            <a:r>
              <a:rPr lang="en-US" dirty="0"/>
              <a:t>Social justice in the light of Quran</a:t>
            </a:r>
          </a:p>
        </p:txBody>
      </p:sp>
      <p:sp>
        <p:nvSpPr>
          <p:cNvPr id="3" name="Content Placeholder 2">
            <a:extLst>
              <a:ext uri="{FF2B5EF4-FFF2-40B4-BE49-F238E27FC236}">
                <a16:creationId xmlns:a16="http://schemas.microsoft.com/office/drawing/2014/main" id="{57FA05E4-B1D6-4313-BA29-7914C9F94037}"/>
              </a:ext>
            </a:extLst>
          </p:cNvPr>
          <p:cNvSpPr>
            <a:spLocks noGrp="1"/>
          </p:cNvSpPr>
          <p:nvPr>
            <p:ph idx="1"/>
          </p:nvPr>
        </p:nvSpPr>
        <p:spPr/>
        <p:txBody>
          <a:bodyPr/>
          <a:lstStyle/>
          <a:p>
            <a:pPr marL="0" indent="0" algn="r">
              <a:buNone/>
            </a:pPr>
            <a:r>
              <a:rPr lang="ar-SA" dirty="0"/>
              <a:t>يٰۤاَيُّهَا الَّذِيۡنَ اٰمَنُوۡا كُوۡنُوۡا قَوّٰامِيۡنَ لِلّٰهِ شُهَدَآءَ بِالۡقِسۡطِ‌ وَلَا يَجۡرِمَنَّكُمۡ شَنَاٰنُ قَوۡمٍ عَلٰٓى اَلَّا تَعۡدِلُوۡاؕ اعۡدِلُوۡا هُوَ اَقۡرَبُ لِلتَّقۡوٰى‌ۖ وَاتَّقُوۡا اللّٰهَ‌ؕ اِنَّ اللّٰهَ خَبِيۡرٌۢ بِمَا تَعۡمَلُوۡنَ‏ ﴿۸﴾</a:t>
            </a:r>
            <a:r>
              <a:rPr lang="ur-PK" dirty="0"/>
              <a:t>المائدہ</a:t>
            </a:r>
          </a:p>
          <a:p>
            <a:pPr marL="0" indent="0">
              <a:buNone/>
            </a:pPr>
            <a:r>
              <a:rPr lang="en-US" dirty="0"/>
              <a:t>O ye who believe! Be steadfast witnesses for Allah in equity, and let not hatred of any people seduce you that ye deal not justly. Deal justly, that is nearer to your duty. Observe your duty to Allah. Lo! Allah is Informed of what ye do.(5:8﴿ </a:t>
            </a:r>
          </a:p>
        </p:txBody>
      </p:sp>
    </p:spTree>
    <p:extLst>
      <p:ext uri="{BB962C8B-B14F-4D97-AF65-F5344CB8AC3E}">
        <p14:creationId xmlns:p14="http://schemas.microsoft.com/office/powerpoint/2010/main" val="165441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1A5A5-FC68-4360-B561-9D811439E888}"/>
              </a:ext>
            </a:extLst>
          </p:cNvPr>
          <p:cNvSpPr>
            <a:spLocks noGrp="1"/>
          </p:cNvSpPr>
          <p:nvPr>
            <p:ph idx="1"/>
          </p:nvPr>
        </p:nvSpPr>
        <p:spPr>
          <a:xfrm>
            <a:off x="728870" y="808382"/>
            <a:ext cx="10694504" cy="5910470"/>
          </a:xfrm>
        </p:spPr>
        <p:txBody>
          <a:bodyPr>
            <a:normAutofit lnSpcReduction="10000"/>
          </a:bodyPr>
          <a:lstStyle/>
          <a:p>
            <a:pPr marL="0" indent="0" algn="r">
              <a:buNone/>
            </a:pPr>
            <a:r>
              <a:rPr lang="ar-SA" dirty="0"/>
              <a:t>وَاٰتُوا الۡيَتٰمٰٓى اَمۡوَالَهُمۡ‌ وَلَا تَتَبَدَّلُوۡا الۡخَبِيۡثَ بِالطَّيِّبِ‌ وَلَا تَاۡكُلُوۡۤا اَمۡوَالَهُمۡ‌ اِلٰٓى اَمۡوَالِكُمۡ‌ؕ اِنَّهٗ كَانَ حُوۡبًا كَبِيۡرًا‏‏ ﴿۲﴾</a:t>
            </a:r>
            <a:r>
              <a:rPr lang="ur-PK" dirty="0"/>
              <a:t> النساء </a:t>
            </a:r>
          </a:p>
          <a:p>
            <a:r>
              <a:rPr lang="en-US" dirty="0"/>
              <a:t>Give unto orphans their wealth. Exchange not the good for the bad (in your management thereof) nor absorb their wealth into your own wealth. Lo! that would be a great sin.</a:t>
            </a:r>
            <a:endParaRPr lang="ur-PK" dirty="0"/>
          </a:p>
          <a:p>
            <a:pPr marL="0" indent="0" algn="r">
              <a:buNone/>
            </a:pPr>
            <a:r>
              <a:rPr lang="ar-SA" dirty="0"/>
              <a:t>وَلۡيَخۡشَ الَّذِيۡنَ لَوۡ تَرَكُوۡا مِنۡ خَلۡفِهِمۡ ذُرِّيَّةً ضِعٰفًا خَافُوۡا عَلَيۡهِمۡ فَلۡيَتَّقُوۡا اللّٰهَ وَلۡيَقُوۡلُوۡا قَوۡلًا سَدِيۡدًا‏ ﴿۹﴾</a:t>
            </a:r>
            <a:endParaRPr lang="ur-PK" dirty="0"/>
          </a:p>
          <a:p>
            <a:pPr marL="0" indent="0">
              <a:buNone/>
            </a:pPr>
            <a:r>
              <a:rPr lang="en-US" dirty="0"/>
              <a:t>And let those fear (in their </a:t>
            </a:r>
            <a:r>
              <a:rPr lang="en-US" dirty="0" err="1"/>
              <a:t>behaviour</a:t>
            </a:r>
            <a:r>
              <a:rPr lang="en-US" dirty="0"/>
              <a:t> toward orphans) who if they left behind them weak offspring would be afraid for them. So let them mind their duty to Allah, and speak justly.</a:t>
            </a:r>
            <a:endParaRPr lang="ur-PK" dirty="0"/>
          </a:p>
          <a:p>
            <a:pPr marL="0" indent="0" algn="r">
              <a:buNone/>
            </a:pPr>
            <a:r>
              <a:rPr lang="ur-PK" dirty="0"/>
              <a:t>وَالسَّمَآءَ رَفَعَهَا وَوَضَعَ الۡمِيۡزَانَۙ‏ ﴿۷﴾ اَلَّا تَطۡغَوۡا فِىۡ الۡمِيۡزَانِ‏ ﴿۸﴾ وَاَقِيۡمُوۡا الۡوَزۡنَ بِالۡقِسۡطِ وَلَا تُخۡسِرُوۡا الۡمِيۡزَانَ‏ ﴿۹﴾</a:t>
            </a:r>
          </a:p>
          <a:p>
            <a:pPr marL="0" indent="0">
              <a:buNone/>
            </a:pPr>
            <a:r>
              <a:rPr lang="en-US" dirty="0"/>
              <a:t>And the sky He hath uplifted; and He hath set the measure, ﴾7) </a:t>
            </a:r>
            <a:r>
              <a:rPr lang="ur-PK" dirty="0"/>
              <a:t> </a:t>
            </a:r>
            <a:r>
              <a:rPr lang="en-US" dirty="0"/>
              <a:t>That ye exceed not the measure,(8) But observe the measure strictly, nor fall short thereof.(9) </a:t>
            </a:r>
            <a:endParaRPr lang="ur-PK" dirty="0"/>
          </a:p>
          <a:p>
            <a:pPr marL="0" indent="0" algn="r">
              <a:buNone/>
            </a:pPr>
            <a:endParaRPr lang="ur-PK" dirty="0"/>
          </a:p>
          <a:p>
            <a:pPr marL="0" indent="0" algn="r">
              <a:buNone/>
            </a:pPr>
            <a:endParaRPr lang="en-US" dirty="0"/>
          </a:p>
        </p:txBody>
      </p:sp>
    </p:spTree>
    <p:extLst>
      <p:ext uri="{BB962C8B-B14F-4D97-AF65-F5344CB8AC3E}">
        <p14:creationId xmlns:p14="http://schemas.microsoft.com/office/powerpoint/2010/main" val="235932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E8799-B6CA-447E-9CDB-A2A9F03E1985}"/>
              </a:ext>
            </a:extLst>
          </p:cNvPr>
          <p:cNvSpPr>
            <a:spLocks noGrp="1"/>
          </p:cNvSpPr>
          <p:nvPr>
            <p:ph idx="1"/>
          </p:nvPr>
        </p:nvSpPr>
        <p:spPr>
          <a:xfrm>
            <a:off x="1143000" y="1220822"/>
            <a:ext cx="9905999" cy="4416356"/>
          </a:xfrm>
        </p:spPr>
        <p:txBody>
          <a:bodyPr>
            <a:normAutofit lnSpcReduction="10000"/>
          </a:bodyPr>
          <a:lstStyle/>
          <a:p>
            <a:pPr marL="0" indent="0" algn="r">
              <a:buNone/>
            </a:pPr>
            <a:r>
              <a:rPr lang="ar-SA" sz="2800" dirty="0"/>
              <a:t>وَلَا تَقۡرَبُوۡا مَالَ الۡيَتِيۡمِ اِلَّا بِالَّتِىۡ هِىَ اَحۡسَنُ حَتّٰى يَبۡلُغَ اَشُدَّهٗ‌ۚ وَاَوۡفُوۡا الۡكَيۡلَ وَالۡمِيۡزَانَ بِالۡقِسۡطِ‌ۚ لَا نُـكَلِّفُ نَفۡسًا اِلَّا وُسۡعَهَا‌ۚ وَاِذَا قُلۡتُمۡ فَاعۡدِلُوۡا وَلَوۡ كَانَ ذَا قُرۡبٰى‌‌ۚ وَبِعَهۡدِ اللّٰهِ اَوۡفُوۡا‌ؕ ذٰلِكُمۡ وَصّٰٮكُمۡ بِهٖ لَعَلَّكُمۡ تَذَكَّرُوۡنَۙ‏ ﴿۱۵۲﴾</a:t>
            </a:r>
            <a:endParaRPr lang="ur-PK" sz="2800" dirty="0"/>
          </a:p>
          <a:p>
            <a:r>
              <a:rPr lang="en-US" sz="2800" dirty="0"/>
              <a:t>And approach not the wealth of the orphan save with that which is better, till he reach maturity. Give full measure and full weight, in justice. We task not any soul beyond its scope. And if ye give your word, do justice thereunto, even though it be (against) a kinsman; and fulfil the covenant of Allah. This He </a:t>
            </a:r>
            <a:r>
              <a:rPr lang="en-US" sz="2800" dirty="0" err="1"/>
              <a:t>commandeth</a:t>
            </a:r>
            <a:r>
              <a:rPr lang="en-US" sz="2800" dirty="0"/>
              <a:t> you that haply ye may remember. ﴾152﴿</a:t>
            </a:r>
            <a:r>
              <a:rPr lang="ur-PK" sz="2800" dirty="0"/>
              <a:t> الانعام</a:t>
            </a:r>
            <a:endParaRPr lang="en-US" sz="2800" dirty="0"/>
          </a:p>
        </p:txBody>
      </p:sp>
    </p:spTree>
    <p:extLst>
      <p:ext uri="{BB962C8B-B14F-4D97-AF65-F5344CB8AC3E}">
        <p14:creationId xmlns:p14="http://schemas.microsoft.com/office/powerpoint/2010/main" val="65003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8A86-EB41-4F11-B7A9-8AEDBE32C114}"/>
              </a:ext>
            </a:extLst>
          </p:cNvPr>
          <p:cNvSpPr>
            <a:spLocks noGrp="1"/>
          </p:cNvSpPr>
          <p:nvPr>
            <p:ph type="title"/>
          </p:nvPr>
        </p:nvSpPr>
        <p:spPr>
          <a:xfrm>
            <a:off x="1141412" y="313718"/>
            <a:ext cx="9905998" cy="1478570"/>
          </a:xfrm>
        </p:spPr>
        <p:txBody>
          <a:bodyPr/>
          <a:lstStyle/>
          <a:p>
            <a:pPr algn="ctr"/>
            <a:r>
              <a:rPr lang="en-US" dirty="0"/>
              <a:t>Social justice in light of hadith</a:t>
            </a:r>
          </a:p>
        </p:txBody>
      </p:sp>
      <p:sp>
        <p:nvSpPr>
          <p:cNvPr id="3" name="Content Placeholder 2">
            <a:extLst>
              <a:ext uri="{FF2B5EF4-FFF2-40B4-BE49-F238E27FC236}">
                <a16:creationId xmlns:a16="http://schemas.microsoft.com/office/drawing/2014/main" id="{ECAA18AD-85EB-4A59-BBA1-202D300183F1}"/>
              </a:ext>
            </a:extLst>
          </p:cNvPr>
          <p:cNvSpPr>
            <a:spLocks noGrp="1"/>
          </p:cNvSpPr>
          <p:nvPr>
            <p:ph idx="1"/>
          </p:nvPr>
        </p:nvSpPr>
        <p:spPr>
          <a:xfrm>
            <a:off x="1141412" y="1669774"/>
            <a:ext cx="9905999" cy="5188226"/>
          </a:xfrm>
        </p:spPr>
        <p:txBody>
          <a:bodyPr>
            <a:normAutofit fontScale="92500" lnSpcReduction="10000"/>
          </a:bodyPr>
          <a:lstStyle/>
          <a:p>
            <a:r>
              <a:rPr lang="en-US" dirty="0"/>
              <a:t>Abu Hurairah reported that the Messenger of Allah said: One who strives for the widows and the poor is like one who fights in the way of Allah.…….. -(Bukhari, Muslim)</a:t>
            </a:r>
          </a:p>
          <a:p>
            <a:r>
              <a:rPr lang="en-US" dirty="0"/>
              <a:t>The Messenger of Allah said: No one’s faith amongst you is reliable until he likes for his brother (in Islam) what he likes for himself. -(Bukhari) </a:t>
            </a:r>
          </a:p>
          <a:p>
            <a:r>
              <a:rPr lang="en-US" dirty="0"/>
              <a:t>The Prophet of Islam is reported to have once said : One who has an extra camel (transport), should give it to the one who has no camel (transport); one who has surplus provision, should give it to the one who has none; one who has two persons’ food, should take a third (as his guest), and if it is for four, he should take fifth or sixth person (as his guest).</a:t>
            </a:r>
          </a:p>
          <a:p>
            <a:r>
              <a:rPr lang="en-US" dirty="0"/>
              <a:t>Caliph Umar once said : Each and every Muslim has a right in the property of Bait-ul-Mal whether he exercises it or not. -(Kitab-ul-</a:t>
            </a:r>
            <a:r>
              <a:rPr lang="en-US" dirty="0" err="1"/>
              <a:t>Amwal</a:t>
            </a:r>
            <a:r>
              <a:rPr lang="en-US" dirty="0"/>
              <a:t>)</a:t>
            </a:r>
          </a:p>
        </p:txBody>
      </p:sp>
    </p:spTree>
    <p:extLst>
      <p:ext uri="{BB962C8B-B14F-4D97-AF65-F5344CB8AC3E}">
        <p14:creationId xmlns:p14="http://schemas.microsoft.com/office/powerpoint/2010/main" val="326083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9DEC-D069-49EF-A416-80B2804729B1}"/>
              </a:ext>
            </a:extLst>
          </p:cNvPr>
          <p:cNvSpPr>
            <a:spLocks noGrp="1"/>
          </p:cNvSpPr>
          <p:nvPr>
            <p:ph type="title"/>
          </p:nvPr>
        </p:nvSpPr>
        <p:spPr>
          <a:xfrm>
            <a:off x="1143001" y="1298713"/>
            <a:ext cx="9905998" cy="3193774"/>
          </a:xfrm>
        </p:spPr>
        <p:txBody>
          <a:bodyPr>
            <a:normAutofit/>
          </a:bodyPr>
          <a:lstStyle/>
          <a:p>
            <a:pPr algn="ctr"/>
            <a:r>
              <a:rPr lang="en-US" sz="5400" dirty="0">
                <a:latin typeface="Arial Black" panose="020B0A04020102020204" pitchFamily="34" charset="0"/>
              </a:rPr>
              <a:t>What is a society or a social system?</a:t>
            </a:r>
          </a:p>
        </p:txBody>
      </p:sp>
    </p:spTree>
    <p:extLst>
      <p:ext uri="{BB962C8B-B14F-4D97-AF65-F5344CB8AC3E}">
        <p14:creationId xmlns:p14="http://schemas.microsoft.com/office/powerpoint/2010/main" val="412695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B715-E853-4100-92B5-658255AD13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8A60D-325A-42A6-BEF9-459862D1AB78}"/>
              </a:ext>
            </a:extLst>
          </p:cNvPr>
          <p:cNvSpPr>
            <a:spLocks noGrp="1"/>
          </p:cNvSpPr>
          <p:nvPr>
            <p:ph idx="1"/>
          </p:nvPr>
        </p:nvSpPr>
        <p:spPr/>
        <p:txBody>
          <a:bodyPr>
            <a:normAutofit lnSpcReduction="10000"/>
          </a:bodyPr>
          <a:lstStyle/>
          <a:p>
            <a:r>
              <a:rPr lang="en-US" dirty="0"/>
              <a:t>Abu </a:t>
            </a:r>
            <a:r>
              <a:rPr lang="en-US" dirty="0" err="1"/>
              <a:t>Zarr</a:t>
            </a:r>
            <a:r>
              <a:rPr lang="en-US" dirty="0"/>
              <a:t> (</a:t>
            </a:r>
            <a:r>
              <a:rPr lang="en-US" dirty="0" err="1"/>
              <a:t>r.a.</a:t>
            </a:r>
            <a:r>
              <a:rPr lang="en-US" dirty="0"/>
              <a:t>) once said to black slave who served him, calling him as follows: Oh the son of the black lady. Upon hearing this call, Allah’s Messenger (peace and blessings of Allah be upon him) turned to Abu </a:t>
            </a:r>
            <a:r>
              <a:rPr lang="en-US" dirty="0" err="1"/>
              <a:t>Tharr</a:t>
            </a:r>
            <a:r>
              <a:rPr lang="en-US" dirty="0"/>
              <a:t> (may Allah be pleased with him) and said to him immediately: “Are you insulting this man with his own (black) mother? Truly, you still possess some of the qualities of the pre-Islamic era. It is over. It is over. There is no virtue or merits for the son of the white woman over the black woman except for piety and righteousness or good deeds and actions” (Ahmad; Qur’an 4: ayah 145).</a:t>
            </a:r>
          </a:p>
        </p:txBody>
      </p:sp>
    </p:spTree>
    <p:extLst>
      <p:ext uri="{BB962C8B-B14F-4D97-AF65-F5344CB8AC3E}">
        <p14:creationId xmlns:p14="http://schemas.microsoft.com/office/powerpoint/2010/main" val="406143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C27E-121E-4394-B6E9-8B18234EB20F}"/>
              </a:ext>
            </a:extLst>
          </p:cNvPr>
          <p:cNvSpPr>
            <a:spLocks noGrp="1"/>
          </p:cNvSpPr>
          <p:nvPr>
            <p:ph type="title"/>
          </p:nvPr>
        </p:nvSpPr>
        <p:spPr/>
        <p:txBody>
          <a:bodyPr/>
          <a:lstStyle/>
          <a:p>
            <a:pPr algn="ctr"/>
            <a:r>
              <a:rPr lang="en-US" dirty="0"/>
              <a:t>characteristics Of Social justice</a:t>
            </a:r>
          </a:p>
        </p:txBody>
      </p:sp>
      <p:sp>
        <p:nvSpPr>
          <p:cNvPr id="3" name="Content Placeholder 2">
            <a:extLst>
              <a:ext uri="{FF2B5EF4-FFF2-40B4-BE49-F238E27FC236}">
                <a16:creationId xmlns:a16="http://schemas.microsoft.com/office/drawing/2014/main" id="{C2A93113-ED3A-44BF-8F1C-44B139553EBF}"/>
              </a:ext>
            </a:extLst>
          </p:cNvPr>
          <p:cNvSpPr>
            <a:spLocks noGrp="1"/>
          </p:cNvSpPr>
          <p:nvPr>
            <p:ph idx="1"/>
          </p:nvPr>
        </p:nvSpPr>
        <p:spPr>
          <a:xfrm>
            <a:off x="1141412" y="2249487"/>
            <a:ext cx="9905999" cy="4495870"/>
          </a:xfrm>
        </p:spPr>
        <p:txBody>
          <a:bodyPr>
            <a:normAutofit lnSpcReduction="10000"/>
          </a:bodyPr>
          <a:lstStyle/>
          <a:p>
            <a:pPr marL="0" indent="0">
              <a:buNone/>
            </a:pPr>
            <a:r>
              <a:rPr lang="en-US" dirty="0"/>
              <a:t>1.Being impartial and giving no favor, nor asking any favor.</a:t>
            </a:r>
          </a:p>
          <a:p>
            <a:pPr marL="0" indent="0">
              <a:buNone/>
            </a:pPr>
            <a:r>
              <a:rPr lang="en-US" dirty="0"/>
              <a:t>2. Passionate nature, having no greed on objects. Controlling own desires.</a:t>
            </a:r>
          </a:p>
          <a:p>
            <a:pPr marL="0" indent="0">
              <a:buNone/>
            </a:pPr>
            <a:r>
              <a:rPr lang="en-US" dirty="0"/>
              <a:t>3. Enforcement of law and punishment against the  short commers of social justice.</a:t>
            </a:r>
          </a:p>
          <a:p>
            <a:pPr marL="0" indent="0">
              <a:buNone/>
            </a:pPr>
            <a:r>
              <a:rPr lang="en-US" dirty="0"/>
              <a:t>4. Responsible individuals.</a:t>
            </a:r>
          </a:p>
          <a:p>
            <a:pPr marL="0" indent="0">
              <a:buNone/>
            </a:pPr>
            <a:r>
              <a:rPr lang="en-US" dirty="0"/>
              <a:t>5. Sincere and capable government.(the best government gives to every member of the community his rightful place; it should have the power to bring out the ability of every individual to make his proper contribution. The individual must be made capable of discharging his obligations.)</a:t>
            </a:r>
          </a:p>
          <a:p>
            <a:pPr marL="0" indent="0">
              <a:buNone/>
            </a:pPr>
            <a:endParaRPr lang="en-US" dirty="0"/>
          </a:p>
        </p:txBody>
      </p:sp>
    </p:spTree>
    <p:extLst>
      <p:ext uri="{BB962C8B-B14F-4D97-AF65-F5344CB8AC3E}">
        <p14:creationId xmlns:p14="http://schemas.microsoft.com/office/powerpoint/2010/main" val="99247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A67C-7540-48C5-B2F9-127A77CCC1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1D635A-4378-4A04-9559-5040A65D5C83}"/>
              </a:ext>
            </a:extLst>
          </p:cNvPr>
          <p:cNvSpPr>
            <a:spLocks noGrp="1"/>
          </p:cNvSpPr>
          <p:nvPr>
            <p:ph idx="1"/>
          </p:nvPr>
        </p:nvSpPr>
        <p:spPr/>
        <p:txBody>
          <a:bodyPr/>
          <a:lstStyle/>
          <a:p>
            <a:r>
              <a:rPr lang="en-US" dirty="0"/>
              <a:t>In Islamic society, all obstacles as a result of classes among the members of society are removed</a:t>
            </a:r>
            <a:r>
              <a:rPr lang="en-US"/>
              <a:t>. </a:t>
            </a:r>
          </a:p>
          <a:p>
            <a:r>
              <a:rPr lang="en-US"/>
              <a:t>This </a:t>
            </a:r>
            <a:r>
              <a:rPr lang="en-US" dirty="0"/>
              <a:t>will facilitate the people to benefit from and carry out their lawful rights. Islam forbids all forms of discrimination. This is irrespective of color, lineage, region or language. Individuals are not accorded special class or status except in piety in the Islamic society.</a:t>
            </a:r>
          </a:p>
        </p:txBody>
      </p:sp>
    </p:spTree>
    <p:extLst>
      <p:ext uri="{BB962C8B-B14F-4D97-AF65-F5344CB8AC3E}">
        <p14:creationId xmlns:p14="http://schemas.microsoft.com/office/powerpoint/2010/main" val="196254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950B-137A-495B-BE7E-433229D8F157}"/>
              </a:ext>
            </a:extLst>
          </p:cNvPr>
          <p:cNvSpPr>
            <a:spLocks noGrp="1"/>
          </p:cNvSpPr>
          <p:nvPr>
            <p:ph type="title"/>
          </p:nvPr>
        </p:nvSpPr>
        <p:spPr>
          <a:xfrm>
            <a:off x="1141413" y="618518"/>
            <a:ext cx="9905998" cy="5040160"/>
          </a:xfrm>
        </p:spPr>
        <p:txBody>
          <a:bodyPr>
            <a:normAutofit/>
          </a:bodyPr>
          <a:lstStyle/>
          <a:p>
            <a:pPr algn="ctr"/>
            <a:r>
              <a:rPr lang="en-US" sz="6000" b="1" dirty="0">
                <a:latin typeface="Arial Rounded MT Bold" panose="020F0704030504030204" pitchFamily="34" charset="0"/>
              </a:rPr>
              <a:t>Equality before law</a:t>
            </a:r>
          </a:p>
        </p:txBody>
      </p:sp>
    </p:spTree>
    <p:extLst>
      <p:ext uri="{BB962C8B-B14F-4D97-AF65-F5344CB8AC3E}">
        <p14:creationId xmlns:p14="http://schemas.microsoft.com/office/powerpoint/2010/main" val="119746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A2F9-E802-4845-B91D-B9C316AFEE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2A68C5-ED4E-417B-A96B-A676ADBB57EB}"/>
              </a:ext>
            </a:extLst>
          </p:cNvPr>
          <p:cNvSpPr>
            <a:spLocks noGrp="1"/>
          </p:cNvSpPr>
          <p:nvPr>
            <p:ph idx="1"/>
          </p:nvPr>
        </p:nvSpPr>
        <p:spPr/>
        <p:txBody>
          <a:bodyPr/>
          <a:lstStyle/>
          <a:p>
            <a:r>
              <a:rPr lang="en-US" dirty="0"/>
              <a:t>Equality before the law, also known as equality under the law, equality in the eyes of the law, legal equality, or legal egalitarianism</a:t>
            </a:r>
            <a:r>
              <a:rPr lang="ur-PK" dirty="0"/>
              <a:t>مساوات</a:t>
            </a:r>
            <a:r>
              <a:rPr lang="en-US" dirty="0"/>
              <a:t>, </a:t>
            </a:r>
          </a:p>
          <a:p>
            <a:r>
              <a:rPr lang="en-US" dirty="0"/>
              <a:t>Equality is the principle that each person must be treated equally by the law and that all are subject to the same laws of justice, there must not be any  discrimination in legislation.</a:t>
            </a:r>
          </a:p>
        </p:txBody>
      </p:sp>
    </p:spTree>
    <p:extLst>
      <p:ext uri="{BB962C8B-B14F-4D97-AF65-F5344CB8AC3E}">
        <p14:creationId xmlns:p14="http://schemas.microsoft.com/office/powerpoint/2010/main" val="19224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33D7-6E07-4D1B-B61C-5347F11FADAB}"/>
              </a:ext>
            </a:extLst>
          </p:cNvPr>
          <p:cNvSpPr>
            <a:spLocks noGrp="1"/>
          </p:cNvSpPr>
          <p:nvPr>
            <p:ph type="title"/>
          </p:nvPr>
        </p:nvSpPr>
        <p:spPr/>
        <p:txBody>
          <a:bodyPr/>
          <a:lstStyle/>
          <a:p>
            <a:r>
              <a:rPr lang="en-US" dirty="0"/>
              <a:t>Importance of equality in </a:t>
            </a:r>
            <a:r>
              <a:rPr lang="en-US" dirty="0" err="1"/>
              <a:t>islam</a:t>
            </a:r>
            <a:endParaRPr lang="en-US" dirty="0"/>
          </a:p>
        </p:txBody>
      </p:sp>
      <p:sp>
        <p:nvSpPr>
          <p:cNvPr id="3" name="Content Placeholder 2">
            <a:extLst>
              <a:ext uri="{FF2B5EF4-FFF2-40B4-BE49-F238E27FC236}">
                <a16:creationId xmlns:a16="http://schemas.microsoft.com/office/drawing/2014/main" id="{DBA799B3-646C-4B5A-A91E-9E3E5323C54F}"/>
              </a:ext>
            </a:extLst>
          </p:cNvPr>
          <p:cNvSpPr>
            <a:spLocks noGrp="1"/>
          </p:cNvSpPr>
          <p:nvPr>
            <p:ph idx="1"/>
          </p:nvPr>
        </p:nvSpPr>
        <p:spPr>
          <a:xfrm>
            <a:off x="1141412" y="2249486"/>
            <a:ext cx="9905999" cy="4608513"/>
          </a:xfrm>
        </p:spPr>
        <p:txBody>
          <a:bodyPr>
            <a:normAutofit lnSpcReduction="10000"/>
          </a:bodyPr>
          <a:lstStyle/>
          <a:p>
            <a:r>
              <a:rPr lang="en-US" dirty="0"/>
              <a:t>Equality before the law is one of the basic principles of the Islamic Justice System. (</a:t>
            </a:r>
            <a:r>
              <a:rPr lang="ur-PK" dirty="0"/>
              <a:t>اعدلوا ھو اقرب للتقوٰی</a:t>
            </a:r>
            <a:r>
              <a:rPr lang="en-US" dirty="0"/>
              <a:t>Al-Quran Surah 4: Verse 58; One of the key aspects of the Quranic Term ‘</a:t>
            </a:r>
            <a:r>
              <a:rPr lang="en-US" dirty="0" err="1"/>
              <a:t>Adl</a:t>
            </a:r>
            <a:r>
              <a:rPr lang="en-US" dirty="0"/>
              <a:t>’ (</a:t>
            </a:r>
            <a:r>
              <a:rPr lang="ar-SA" dirty="0"/>
              <a:t>عدل) </a:t>
            </a:r>
            <a:r>
              <a:rPr lang="en-US" dirty="0"/>
              <a:t>is impartiality, unbiasedness, equity, fairness and equal treatment without any inclination to anyone in preference to another)</a:t>
            </a:r>
          </a:p>
          <a:p>
            <a:r>
              <a:rPr lang="en-US" dirty="0"/>
              <a:t>So much so that Allah’s Messenger (</a:t>
            </a:r>
            <a:r>
              <a:rPr lang="en-US" dirty="0" err="1"/>
              <a:t>s.a.w</a:t>
            </a:r>
            <a:r>
              <a:rPr lang="en-US" dirty="0"/>
              <a:t>.), who is the highest judicial authority of Islam had to fear the punishment of the Mighty Day if he would not abide by the Divine Law. </a:t>
            </a:r>
          </a:p>
          <a:p>
            <a:r>
              <a:rPr lang="en-US" dirty="0"/>
              <a:t>Allah’s Messenger (</a:t>
            </a:r>
            <a:r>
              <a:rPr lang="en-US" dirty="0" err="1"/>
              <a:t>s.a.w</a:t>
            </a:r>
            <a:r>
              <a:rPr lang="en-US" dirty="0"/>
              <a:t>.) was in fact the first and the foremost to show complete submission and commitment to the Divine Law.</a:t>
            </a:r>
          </a:p>
        </p:txBody>
      </p:sp>
    </p:spTree>
    <p:extLst>
      <p:ext uri="{BB962C8B-B14F-4D97-AF65-F5344CB8AC3E}">
        <p14:creationId xmlns:p14="http://schemas.microsoft.com/office/powerpoint/2010/main" val="229964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D239-3265-41E4-810A-C2B0C44FAC80}"/>
              </a:ext>
            </a:extLst>
          </p:cNvPr>
          <p:cNvSpPr>
            <a:spLocks noGrp="1"/>
          </p:cNvSpPr>
          <p:nvPr>
            <p:ph type="title"/>
          </p:nvPr>
        </p:nvSpPr>
        <p:spPr>
          <a:xfrm>
            <a:off x="1141413" y="469500"/>
            <a:ext cx="9905998" cy="1478570"/>
          </a:xfrm>
        </p:spPr>
        <p:txBody>
          <a:bodyPr/>
          <a:lstStyle/>
          <a:p>
            <a:r>
              <a:rPr lang="en-US" dirty="0"/>
              <a:t>Importance of equality in </a:t>
            </a:r>
            <a:r>
              <a:rPr lang="en-US" dirty="0" err="1"/>
              <a:t>islam</a:t>
            </a:r>
            <a:endParaRPr lang="en-US" dirty="0"/>
          </a:p>
        </p:txBody>
      </p:sp>
      <p:sp>
        <p:nvSpPr>
          <p:cNvPr id="3" name="Content Placeholder 2">
            <a:extLst>
              <a:ext uri="{FF2B5EF4-FFF2-40B4-BE49-F238E27FC236}">
                <a16:creationId xmlns:a16="http://schemas.microsoft.com/office/drawing/2014/main" id="{4BA3F164-EF80-4F43-B760-0E7AB33B030D}"/>
              </a:ext>
            </a:extLst>
          </p:cNvPr>
          <p:cNvSpPr>
            <a:spLocks noGrp="1"/>
          </p:cNvSpPr>
          <p:nvPr>
            <p:ph idx="1"/>
          </p:nvPr>
        </p:nvSpPr>
        <p:spPr>
          <a:xfrm>
            <a:off x="1141412" y="1575537"/>
            <a:ext cx="9905999" cy="4717773"/>
          </a:xfrm>
        </p:spPr>
        <p:txBody>
          <a:bodyPr>
            <a:normAutofit/>
          </a:bodyPr>
          <a:lstStyle/>
          <a:p>
            <a:pPr algn="just"/>
            <a:r>
              <a:rPr lang="en-US" b="0" i="0" dirty="0">
                <a:effectLst/>
                <a:latin typeface="arial" panose="020B0604020202020204" pitchFamily="34" charset="0"/>
              </a:rPr>
              <a:t>Justice has to be meted out with all fairness even if it goes against one’s own self, one’s parents or nearest relatives and whether it goes against the rich or in </a:t>
            </a:r>
            <a:r>
              <a:rPr lang="en-US" b="0" i="0" dirty="0" err="1">
                <a:effectLst/>
                <a:latin typeface="arial" panose="020B0604020202020204" pitchFamily="34" charset="0"/>
              </a:rPr>
              <a:t>favour</a:t>
            </a:r>
            <a:r>
              <a:rPr lang="en-US" b="0" i="0" dirty="0">
                <a:effectLst/>
                <a:latin typeface="arial" panose="020B0604020202020204" pitchFamily="34" charset="0"/>
              </a:rPr>
              <a:t> of the poor. Emotional attachments or lust for worldly gains must not be a cause of deviation from the way of equity and fairness. </a:t>
            </a:r>
          </a:p>
          <a:p>
            <a:pPr algn="just"/>
            <a:r>
              <a:rPr lang="en-US" b="0" i="0" dirty="0">
                <a:effectLst/>
                <a:latin typeface="arial" panose="020B0604020202020204" pitchFamily="34" charset="0"/>
              </a:rPr>
              <a:t>The administration of justice has to be without any </a:t>
            </a:r>
            <a:r>
              <a:rPr lang="en-US" b="0" i="0" dirty="0" err="1">
                <a:effectLst/>
                <a:latin typeface="arial" panose="020B0604020202020204" pitchFamily="34" charset="0"/>
              </a:rPr>
              <a:t>favouritism</a:t>
            </a:r>
            <a:r>
              <a:rPr lang="en-US" b="0" i="0" dirty="0">
                <a:effectLst/>
                <a:latin typeface="arial" panose="020B0604020202020204" pitchFamily="34" charset="0"/>
              </a:rPr>
              <a:t> or prejudice. Even the hatred or enmity of a people must not deter a judge from doing justice.</a:t>
            </a:r>
          </a:p>
          <a:p>
            <a:pPr algn="just"/>
            <a:r>
              <a:rPr lang="en-US" b="0" i="0" dirty="0">
                <a:effectLst/>
                <a:latin typeface="arial" panose="020B0604020202020204" pitchFamily="34" charset="0"/>
              </a:rPr>
              <a:t> There is no place for any discrimination, biasness for or prejudice against anyone in the Islamic System of Justice.</a:t>
            </a:r>
            <a:endParaRPr lang="en-US" dirty="0"/>
          </a:p>
        </p:txBody>
      </p:sp>
    </p:spTree>
    <p:extLst>
      <p:ext uri="{BB962C8B-B14F-4D97-AF65-F5344CB8AC3E}">
        <p14:creationId xmlns:p14="http://schemas.microsoft.com/office/powerpoint/2010/main" val="409948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23D6-3F79-4DEF-BEC3-669032FF6CBD}"/>
              </a:ext>
            </a:extLst>
          </p:cNvPr>
          <p:cNvSpPr>
            <a:spLocks noGrp="1"/>
          </p:cNvSpPr>
          <p:nvPr>
            <p:ph type="title"/>
          </p:nvPr>
        </p:nvSpPr>
        <p:spPr>
          <a:xfrm>
            <a:off x="1022143" y="327514"/>
            <a:ext cx="9905998" cy="1478570"/>
          </a:xfrm>
        </p:spPr>
        <p:txBody>
          <a:bodyPr/>
          <a:lstStyle/>
          <a:p>
            <a:pPr algn="ctr"/>
            <a:r>
              <a:rPr lang="en-US" dirty="0"/>
              <a:t>How to abide by the  equality before law?</a:t>
            </a:r>
          </a:p>
        </p:txBody>
      </p:sp>
      <p:sp>
        <p:nvSpPr>
          <p:cNvPr id="3" name="Content Placeholder 2">
            <a:extLst>
              <a:ext uri="{FF2B5EF4-FFF2-40B4-BE49-F238E27FC236}">
                <a16:creationId xmlns:a16="http://schemas.microsoft.com/office/drawing/2014/main" id="{11FCC094-7B8D-42ED-8C29-25D2BE2C2E00}"/>
              </a:ext>
            </a:extLst>
          </p:cNvPr>
          <p:cNvSpPr>
            <a:spLocks noGrp="1"/>
          </p:cNvSpPr>
          <p:nvPr>
            <p:ph idx="1"/>
          </p:nvPr>
        </p:nvSpPr>
        <p:spPr>
          <a:xfrm>
            <a:off x="1141412" y="1501422"/>
            <a:ext cx="9905999" cy="5356577"/>
          </a:xfrm>
        </p:spPr>
        <p:txBody>
          <a:bodyPr>
            <a:normAutofit/>
          </a:bodyPr>
          <a:lstStyle/>
          <a:p>
            <a:r>
              <a:rPr lang="en-US" dirty="0"/>
              <a:t>In Islam, all persons are equal before the law. That is to say, in one aspect, everyone is required to be protected before the law regardless of race, religion, origin, sex and language. Thus, individuals have to be treated equally before the law without any discrimination in the enforcement of the law. In another aspect, equality before the law includes the fact that individuals are equal in terms of rights and duties. As a result, every person is subject to Islamic law for every single act that he has done without any privilege. </a:t>
            </a:r>
            <a:r>
              <a:rPr lang="en-US" u="sng" dirty="0"/>
              <a:t>Thus, a judge is required to decide a case before him based on the </a:t>
            </a:r>
            <a:r>
              <a:rPr lang="en-US" u="sng" dirty="0" err="1"/>
              <a:t>Shari‛ah</a:t>
            </a:r>
            <a:r>
              <a:rPr lang="en-US" u="sng" dirty="0"/>
              <a:t> principle as prescribed in Qur’an and Sunnah without exceptions.</a:t>
            </a:r>
          </a:p>
        </p:txBody>
      </p:sp>
    </p:spTree>
    <p:extLst>
      <p:ext uri="{BB962C8B-B14F-4D97-AF65-F5344CB8AC3E}">
        <p14:creationId xmlns:p14="http://schemas.microsoft.com/office/powerpoint/2010/main" val="2726417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ED2D-9503-440D-86A2-61EA95ECD2D7}"/>
              </a:ext>
            </a:extLst>
          </p:cNvPr>
          <p:cNvSpPr>
            <a:spLocks noGrp="1"/>
          </p:cNvSpPr>
          <p:nvPr>
            <p:ph type="title"/>
          </p:nvPr>
        </p:nvSpPr>
        <p:spPr>
          <a:xfrm>
            <a:off x="1141412" y="165653"/>
            <a:ext cx="9905998" cy="1478570"/>
          </a:xfrm>
        </p:spPr>
        <p:txBody>
          <a:bodyPr/>
          <a:lstStyle/>
          <a:p>
            <a:r>
              <a:rPr lang="en-US" dirty="0"/>
              <a:t>Equality in the light of Quran</a:t>
            </a:r>
          </a:p>
        </p:txBody>
      </p:sp>
      <p:sp>
        <p:nvSpPr>
          <p:cNvPr id="3" name="Content Placeholder 2">
            <a:extLst>
              <a:ext uri="{FF2B5EF4-FFF2-40B4-BE49-F238E27FC236}">
                <a16:creationId xmlns:a16="http://schemas.microsoft.com/office/drawing/2014/main" id="{5D15ACFE-D5ED-461C-828B-480391D70B9B}"/>
              </a:ext>
            </a:extLst>
          </p:cNvPr>
          <p:cNvSpPr>
            <a:spLocks noGrp="1"/>
          </p:cNvSpPr>
          <p:nvPr>
            <p:ph idx="1"/>
          </p:nvPr>
        </p:nvSpPr>
        <p:spPr>
          <a:xfrm>
            <a:off x="1141412" y="2249486"/>
            <a:ext cx="9905999" cy="4442861"/>
          </a:xfrm>
        </p:spPr>
        <p:txBody>
          <a:bodyPr>
            <a:normAutofit lnSpcReduction="10000"/>
          </a:bodyPr>
          <a:lstStyle/>
          <a:p>
            <a:pPr marL="0" indent="0" algn="r">
              <a:buNone/>
            </a:pPr>
            <a:r>
              <a:rPr lang="ar-SA" dirty="0"/>
              <a:t>اِنَّمَا الۡمُؤۡمِنُوۡنَ اِخۡوَةٌ </a:t>
            </a:r>
            <a:r>
              <a:rPr lang="ur-PK" dirty="0"/>
              <a:t>(الحجرات ۱۰)</a:t>
            </a:r>
          </a:p>
          <a:p>
            <a:pPr marL="0" indent="0">
              <a:buNone/>
            </a:pPr>
            <a:r>
              <a:rPr lang="en-US" dirty="0"/>
              <a:t>The believers are naught else than brothers(49:10)</a:t>
            </a:r>
          </a:p>
          <a:p>
            <a:pPr marL="0" indent="0" algn="r">
              <a:buNone/>
            </a:pPr>
            <a:r>
              <a:rPr lang="ar-SA" dirty="0"/>
              <a:t>فَاِنۡ تَابُوۡا وَاَقَامُوا الصَّلٰوةَ وَاٰتَوُا الزَّكٰوةَ فَاِخۡوَانُكُمۡ فِىۡ الدِّيۡنِ‌ؕ وَنُفَصِّلُ الۡاٰيٰتِ لِقَوۡمٍ يَّعۡلَمُوۡنَ‏ ﴿۱۱﴾</a:t>
            </a:r>
            <a:endParaRPr lang="en-US" dirty="0"/>
          </a:p>
          <a:p>
            <a:pPr marL="0" indent="0">
              <a:buNone/>
            </a:pPr>
            <a:r>
              <a:rPr lang="en-US" dirty="0"/>
              <a:t>If they (believers) repent and keep up prayer and pay the welfare due, they your brothers in faith” (Qur’an, 9: ayah 11)</a:t>
            </a:r>
          </a:p>
          <a:p>
            <a:pPr marL="0" indent="0" algn="r">
              <a:buNone/>
            </a:pPr>
            <a:r>
              <a:rPr lang="ar-SA" dirty="0"/>
              <a:t>يٰٓاَيُّهَا الَّذِيۡنَ اٰمَنُوۡا كُتِبَ عَلَيۡكُمُ الۡقِصَاصُ فِىۡ الۡقَتۡلَىؕ الۡحُرُّ بِالۡحُـرِّ وَالۡعَبۡدُ بِالۡعَبۡدِ وَالۡاُنۡثَىٰ بِالۡاُنۡثٰىؕ</a:t>
            </a:r>
            <a:r>
              <a:rPr lang="ur-PK" dirty="0"/>
              <a:t>(البقرہ ۱۷۸)</a:t>
            </a:r>
            <a:endParaRPr lang="en-US" dirty="0"/>
          </a:p>
          <a:p>
            <a:pPr marL="0" indent="0">
              <a:buNone/>
            </a:pPr>
            <a:r>
              <a:rPr lang="en-US" dirty="0"/>
              <a:t>O ye who believe! Retaliation is prescribed for you in the matter of the murdered; the freeman for the freeman, and the slave for the slave, and the female for the female.(2:178)</a:t>
            </a:r>
          </a:p>
        </p:txBody>
      </p:sp>
    </p:spTree>
    <p:extLst>
      <p:ext uri="{BB962C8B-B14F-4D97-AF65-F5344CB8AC3E}">
        <p14:creationId xmlns:p14="http://schemas.microsoft.com/office/powerpoint/2010/main" val="201696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B3669-0C6F-4D56-A29E-E05D00FBB62D}"/>
              </a:ext>
            </a:extLst>
          </p:cNvPr>
          <p:cNvSpPr>
            <a:spLocks noGrp="1"/>
          </p:cNvSpPr>
          <p:nvPr>
            <p:ph idx="1"/>
          </p:nvPr>
        </p:nvSpPr>
        <p:spPr>
          <a:xfrm>
            <a:off x="1141412" y="145774"/>
            <a:ext cx="9905999" cy="6599583"/>
          </a:xfrm>
        </p:spPr>
        <p:txBody>
          <a:bodyPr>
            <a:normAutofit fontScale="85000" lnSpcReduction="20000"/>
          </a:bodyPr>
          <a:lstStyle/>
          <a:p>
            <a:pPr marL="0" indent="0">
              <a:buNone/>
            </a:pPr>
            <a:r>
              <a:rPr lang="ar-SA" dirty="0"/>
              <a:t>اِنَّ اللّٰهَ يَاۡمُرُ بِالۡعَدۡلِ وَالۡاِحۡسَانِ وَاِيۡتَآىِٕ ذِىۡ الۡقُرۡبَىٰ وَيَنۡهٰى عَنِ الۡفَحۡشَآءِ وَالۡمُنۡكَرِ وَالۡبَغۡىِ‌ۚ يَعِظُكُمۡ لَعَلَّكُمۡ تَذَكَّرُوۡنَ‏ ﴿۹۰﴾</a:t>
            </a:r>
            <a:endParaRPr lang="en-US" dirty="0"/>
          </a:p>
          <a:p>
            <a:pPr marL="0" indent="0">
              <a:buNone/>
            </a:pPr>
            <a:r>
              <a:rPr lang="en-US" dirty="0"/>
              <a:t> “Allah enjoins justice and kindness, and giving to kinfolk, and forbids indecency and abomination and wickedness.” (16:90)</a:t>
            </a:r>
          </a:p>
          <a:p>
            <a:pPr marL="0" indent="0" algn="r">
              <a:buNone/>
            </a:pPr>
            <a:r>
              <a:rPr lang="ar-SA" dirty="0"/>
              <a:t>وَاِذَا حَكَمۡتُمۡ بَيۡنَ النَّاسِ اَنۡ تَحۡكُمُوۡا بِالۡعَدۡل</a:t>
            </a:r>
            <a:endParaRPr lang="en-US" dirty="0"/>
          </a:p>
          <a:p>
            <a:r>
              <a:rPr lang="en-US" dirty="0"/>
              <a:t> and that if you judge among people, you judge justly”; (4:58)</a:t>
            </a:r>
          </a:p>
          <a:p>
            <a:pPr marL="0" indent="0" algn="r">
              <a:buNone/>
            </a:pPr>
            <a:r>
              <a:rPr lang="ar-SA" dirty="0"/>
              <a:t>وَلَا يَجۡرِمَنَّكُمۡ شَنَاٰنُ قَوۡمٍ عَلٰٓى اَلَّا تَعۡدِلُوۡاؕ اعۡدِلُوۡا هُوَ اَقۡرَبُ لِلتَّقۡوٰى</a:t>
            </a:r>
            <a:endParaRPr lang="en-US" dirty="0"/>
          </a:p>
          <a:p>
            <a:r>
              <a:rPr lang="en-US" dirty="0"/>
              <a:t>“And do not let hatred of any people dissuade you from dealing justly. Deal justly, for that closer to God-consciousness”; (5:8)</a:t>
            </a:r>
          </a:p>
          <a:p>
            <a:pPr marL="0" indent="0" algn="r">
              <a:buNone/>
            </a:pPr>
            <a:r>
              <a:rPr lang="ar-SA" dirty="0"/>
              <a:t>يٰۤاَيُّهَا الَّذِيۡنَ اٰمَنُوۡا كُوۡنُوۡا قَوَّامِيۡنَ بِالۡقِسۡطِ شُهَدَآءَ لِلّٰهِ وَلَوۡ عَلٰٓى اَنۡفُسِكُمۡ اَوِ الۡوَالِدَيۡنِ وَالۡاَقۡرَبِيۡنَ‌ؕ اِنۡ يَّكُنۡ غَنِيًّا اَوۡ فَقِيۡرًا فَاللّٰهُ اَوۡلٰى بِهِمَا‌ فَلَا تَتَّبِعُوۡا الۡهَوٰٓى اَنۡ تَعۡدِلُوۡا‌ۚ وَاِنۡ تَلۡوٗۤا اَوۡ تُعۡرِضُوۡا فَاِنَّ اللّٰهَ كَانَ بِمَا تَعۡمَلُوۡنَ خَبِيۡرًا‏ ﴿۱۳۵﴾</a:t>
            </a:r>
            <a:endParaRPr lang="en-US" dirty="0"/>
          </a:p>
          <a:p>
            <a:r>
              <a:rPr lang="en-US" dirty="0"/>
              <a:t>O you who believe, be upholders of justice - witnesses for Allah, even though against (the interest of) your selves or the parents, and the kinsmen. One may be rich or poor, Allah is better caretaker of both. So do not follow desires, lest you should swerve. If you twist or avoid (the evidence), then, Allah is all-aware of what you do.(4:135)</a:t>
            </a:r>
          </a:p>
          <a:p>
            <a:pPr marL="0" indent="0" algn="r">
              <a:buNone/>
            </a:pPr>
            <a:r>
              <a:rPr lang="ar-SA" dirty="0"/>
              <a:t>وَاِذَا قُلۡتُمۡ فَاعۡدِلُوۡا وَلَوۡ كَانَ ذَا قُرۡبٰى‌‌ۚ وَبِعَهۡدِ اللّٰهِ اَوۡفُوۡا‌ؕ ذٰلِكُمۡ وَصّٰٮكُمۡ بِهٖ لَعَلَّكُمۡ تَذَكَّرُوۡنَۙ‏ ﴿۱۵۲﴾</a:t>
            </a:r>
            <a:r>
              <a:rPr lang="ur-PK" dirty="0"/>
              <a:t>الانعام </a:t>
            </a:r>
            <a:endParaRPr lang="en-US" dirty="0"/>
          </a:p>
          <a:p>
            <a:r>
              <a:rPr lang="en-US" dirty="0"/>
              <a:t>“And if you give your words, you must be just, even though it be against your kin, fulfill the covenant of God. For that is what He has commanded you that you may remember”;</a:t>
            </a:r>
          </a:p>
        </p:txBody>
      </p:sp>
    </p:spTree>
    <p:extLst>
      <p:ext uri="{BB962C8B-B14F-4D97-AF65-F5344CB8AC3E}">
        <p14:creationId xmlns:p14="http://schemas.microsoft.com/office/powerpoint/2010/main" val="366027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F2EB-CB7D-4F56-A16E-DFC8416D1F66}"/>
              </a:ext>
            </a:extLst>
          </p:cNvPr>
          <p:cNvSpPr>
            <a:spLocks noGrp="1"/>
          </p:cNvSpPr>
          <p:nvPr>
            <p:ph type="title"/>
          </p:nvPr>
        </p:nvSpPr>
        <p:spPr/>
        <p:txBody>
          <a:bodyPr/>
          <a:lstStyle/>
          <a:p>
            <a:pPr algn="ctr"/>
            <a:r>
              <a:rPr lang="en-US" dirty="0"/>
              <a:t> a social system</a:t>
            </a:r>
          </a:p>
        </p:txBody>
      </p:sp>
      <p:sp>
        <p:nvSpPr>
          <p:cNvPr id="3" name="Content Placeholder 2">
            <a:extLst>
              <a:ext uri="{FF2B5EF4-FFF2-40B4-BE49-F238E27FC236}">
                <a16:creationId xmlns:a16="http://schemas.microsoft.com/office/drawing/2014/main" id="{C296DA4F-51E8-447A-B565-F876284D9D85}"/>
              </a:ext>
            </a:extLst>
          </p:cNvPr>
          <p:cNvSpPr>
            <a:spLocks noGrp="1"/>
          </p:cNvSpPr>
          <p:nvPr>
            <p:ph idx="1"/>
          </p:nvPr>
        </p:nvSpPr>
        <p:spPr>
          <a:xfrm>
            <a:off x="838200" y="1825625"/>
            <a:ext cx="10515600" cy="4886902"/>
          </a:xfrm>
        </p:spPr>
        <p:txBody>
          <a:bodyPr/>
          <a:lstStyle/>
          <a:p>
            <a:pPr marL="0" indent="0">
              <a:buNone/>
            </a:pPr>
            <a:r>
              <a:rPr lang="en-US" dirty="0"/>
              <a:t>Definition :</a:t>
            </a:r>
          </a:p>
          <a:p>
            <a:r>
              <a:rPr lang="en-US" dirty="0"/>
              <a:t>A set of rules that organize all the relations and interactions between people in the public and private radius of life.</a:t>
            </a:r>
          </a:p>
          <a:p>
            <a:pPr marL="0" indent="0">
              <a:buNone/>
            </a:pPr>
            <a:r>
              <a:rPr lang="en-US" dirty="0"/>
              <a:t>Out come:</a:t>
            </a:r>
          </a:p>
          <a:p>
            <a:r>
              <a:rPr lang="en-US" dirty="0"/>
              <a:t>On the basis of those rules ‘rights’ and ‘duties’ will be assigned to each person.</a:t>
            </a:r>
          </a:p>
          <a:p>
            <a:r>
              <a:rPr lang="en-US" dirty="0"/>
              <a:t>The person must spend life according to Allah’s commands in his/ her general and specific responsibilities.</a:t>
            </a:r>
          </a:p>
          <a:p>
            <a:pPr marL="0" indent="0">
              <a:buNone/>
            </a:pPr>
            <a:endParaRPr lang="en-US" dirty="0"/>
          </a:p>
        </p:txBody>
      </p:sp>
    </p:spTree>
    <p:extLst>
      <p:ext uri="{BB962C8B-B14F-4D97-AF65-F5344CB8AC3E}">
        <p14:creationId xmlns:p14="http://schemas.microsoft.com/office/powerpoint/2010/main" val="4099280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2337-709E-4464-BFE9-8FC54209F0E5}"/>
              </a:ext>
            </a:extLst>
          </p:cNvPr>
          <p:cNvSpPr>
            <a:spLocks noGrp="1"/>
          </p:cNvSpPr>
          <p:nvPr>
            <p:ph type="title"/>
          </p:nvPr>
        </p:nvSpPr>
        <p:spPr>
          <a:xfrm>
            <a:off x="1141412" y="327514"/>
            <a:ext cx="9905998" cy="1478570"/>
          </a:xfrm>
        </p:spPr>
        <p:txBody>
          <a:bodyPr/>
          <a:lstStyle/>
          <a:p>
            <a:r>
              <a:rPr lang="en-US" dirty="0"/>
              <a:t>Equality in the light of hadith</a:t>
            </a:r>
          </a:p>
        </p:txBody>
      </p:sp>
      <p:sp>
        <p:nvSpPr>
          <p:cNvPr id="3" name="Content Placeholder 2">
            <a:extLst>
              <a:ext uri="{FF2B5EF4-FFF2-40B4-BE49-F238E27FC236}">
                <a16:creationId xmlns:a16="http://schemas.microsoft.com/office/drawing/2014/main" id="{B395FD7B-C695-4E24-82CD-BF0BD7E1A496}"/>
              </a:ext>
            </a:extLst>
          </p:cNvPr>
          <p:cNvSpPr>
            <a:spLocks noGrp="1"/>
          </p:cNvSpPr>
          <p:nvPr>
            <p:ph idx="1"/>
          </p:nvPr>
        </p:nvSpPr>
        <p:spPr>
          <a:xfrm>
            <a:off x="728870" y="1630017"/>
            <a:ext cx="10707756" cy="5128592"/>
          </a:xfrm>
        </p:spPr>
        <p:txBody>
          <a:bodyPr>
            <a:normAutofit/>
          </a:bodyPr>
          <a:lstStyle/>
          <a:p>
            <a:r>
              <a:rPr lang="en-US" sz="2800" dirty="0"/>
              <a:t>The Prophet (</a:t>
            </a:r>
            <a:r>
              <a:rPr lang="en-US" sz="2800" dirty="0" err="1"/>
              <a:t>s.a.w</a:t>
            </a:r>
            <a:r>
              <a:rPr lang="en-US" sz="2800" dirty="0"/>
              <a:t>.) was also reported to have said: “The life and blood of Muslims are equally important” (Abu </a:t>
            </a:r>
            <a:r>
              <a:rPr lang="en-US" sz="2800" dirty="0" err="1"/>
              <a:t>Daudd</a:t>
            </a:r>
            <a:r>
              <a:rPr lang="en-US" sz="2800" dirty="0"/>
              <a:t>, Ibn Maja). </a:t>
            </a:r>
          </a:p>
          <a:p>
            <a:r>
              <a:rPr lang="en-US" sz="2800" dirty="0"/>
              <a:t>In another tradition, he says: </a:t>
            </a:r>
          </a:p>
          <a:p>
            <a:pPr marL="0" indent="0">
              <a:buNone/>
            </a:pPr>
            <a:r>
              <a:rPr lang="en-US" sz="2800" dirty="0"/>
              <a:t>	“The protection given by all Muslims are equals.”</a:t>
            </a:r>
            <a:endParaRPr lang="ur-PK" sz="2800" dirty="0"/>
          </a:p>
          <a:p>
            <a:r>
              <a:rPr lang="en-US" sz="2800" dirty="0"/>
              <a:t>The event of </a:t>
            </a:r>
            <a:r>
              <a:rPr lang="en-US" sz="2800" dirty="0" err="1"/>
              <a:t>Makhzoomi</a:t>
            </a:r>
            <a:r>
              <a:rPr lang="en-US" sz="2800" dirty="0"/>
              <a:t> woman </a:t>
            </a:r>
            <a:r>
              <a:rPr lang="en-US" sz="2800" dirty="0" err="1"/>
              <a:t>hwo</a:t>
            </a:r>
            <a:r>
              <a:rPr lang="en-US" sz="2800" dirty="0"/>
              <a:t> reached the theft punishment.(detail in next slide)</a:t>
            </a:r>
          </a:p>
        </p:txBody>
      </p:sp>
    </p:spTree>
    <p:extLst>
      <p:ext uri="{BB962C8B-B14F-4D97-AF65-F5344CB8AC3E}">
        <p14:creationId xmlns:p14="http://schemas.microsoft.com/office/powerpoint/2010/main" val="399580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62428-D930-46DD-A351-D7443B403870}"/>
              </a:ext>
            </a:extLst>
          </p:cNvPr>
          <p:cNvSpPr>
            <a:spLocks noGrp="1"/>
          </p:cNvSpPr>
          <p:nvPr>
            <p:ph idx="1"/>
          </p:nvPr>
        </p:nvSpPr>
        <p:spPr>
          <a:xfrm>
            <a:off x="1141412" y="291547"/>
            <a:ext cx="9905999" cy="6453809"/>
          </a:xfrm>
        </p:spPr>
        <p:txBody>
          <a:bodyPr>
            <a:normAutofit fontScale="92500" lnSpcReduction="10000"/>
          </a:bodyPr>
          <a:lstStyle/>
          <a:p>
            <a:r>
              <a:rPr lang="en-US" dirty="0"/>
              <a:t>Aishah (</a:t>
            </a:r>
            <a:r>
              <a:rPr lang="en-US" dirty="0" err="1"/>
              <a:t>r.a.</a:t>
            </a:r>
            <a:r>
              <a:rPr lang="en-US" dirty="0"/>
              <a:t>) reported that the </a:t>
            </a:r>
            <a:r>
              <a:rPr lang="en-US" dirty="0" err="1"/>
              <a:t>Korishites</a:t>
            </a:r>
            <a:r>
              <a:rPr lang="en-US" dirty="0"/>
              <a:t> were too concerned when a </a:t>
            </a:r>
            <a:r>
              <a:rPr lang="en-US" dirty="0" err="1"/>
              <a:t>Makhzoomi</a:t>
            </a:r>
            <a:r>
              <a:rPr lang="en-US" dirty="0"/>
              <a:t> woman stole and Allah’s Messenger (peace and blessings of Allah be upon him) wanted to apply the corporal punishment</a:t>
            </a:r>
            <a:r>
              <a:rPr lang="ur-PK" dirty="0"/>
              <a:t>جسمانی سزا</a:t>
            </a:r>
            <a:r>
              <a:rPr lang="en-US" dirty="0"/>
              <a:t> in her case, amputating her hand. The </a:t>
            </a:r>
            <a:r>
              <a:rPr lang="en-US" dirty="0" err="1"/>
              <a:t>Korishites</a:t>
            </a:r>
            <a:r>
              <a:rPr lang="en-US" dirty="0"/>
              <a:t> consulted among themselves and said: ‘The best person to talk about the </a:t>
            </a:r>
            <a:r>
              <a:rPr lang="en-US" dirty="0" err="1"/>
              <a:t>Makhzoomi</a:t>
            </a:r>
            <a:r>
              <a:rPr lang="en-US" dirty="0"/>
              <a:t> woman thief to the Prophet (</a:t>
            </a:r>
            <a:r>
              <a:rPr lang="en-US" dirty="0" err="1"/>
              <a:t>s.a.w</a:t>
            </a:r>
            <a:r>
              <a:rPr lang="en-US" dirty="0"/>
              <a:t>.) is his most beloved Companion (and the son of his most beloved companion) </a:t>
            </a:r>
            <a:r>
              <a:rPr lang="en-US" dirty="0" err="1"/>
              <a:t>Osamah</a:t>
            </a:r>
            <a:r>
              <a:rPr lang="en-US" dirty="0"/>
              <a:t> bin Zaid (</a:t>
            </a:r>
            <a:r>
              <a:rPr lang="en-US" dirty="0" err="1"/>
              <a:t>s.a.w</a:t>
            </a:r>
            <a:r>
              <a:rPr lang="en-US" dirty="0"/>
              <a:t>)'. Thus, </a:t>
            </a:r>
            <a:r>
              <a:rPr lang="en-US" dirty="0" err="1"/>
              <a:t>Osamah</a:t>
            </a:r>
            <a:r>
              <a:rPr lang="en-US" dirty="0"/>
              <a:t> (</a:t>
            </a:r>
            <a:r>
              <a:rPr lang="en-US" dirty="0" err="1"/>
              <a:t>r.a</a:t>
            </a:r>
            <a:r>
              <a:rPr lang="en-US" dirty="0"/>
              <a:t>) spoke to the Prophet (</a:t>
            </a:r>
            <a:r>
              <a:rPr lang="en-US" dirty="0" err="1"/>
              <a:t>s.a.w</a:t>
            </a:r>
            <a:r>
              <a:rPr lang="en-US" dirty="0"/>
              <a:t>.) concerning the </a:t>
            </a:r>
            <a:r>
              <a:rPr lang="en-US" dirty="0" err="1"/>
              <a:t>Makhzomi</a:t>
            </a:r>
            <a:r>
              <a:rPr lang="en-US" dirty="0"/>
              <a:t>, woman. Upon listening to </a:t>
            </a:r>
            <a:r>
              <a:rPr lang="en-US" dirty="0" err="1"/>
              <a:t>Osamah</a:t>
            </a:r>
            <a:r>
              <a:rPr lang="en-US" dirty="0"/>
              <a:t> (</a:t>
            </a:r>
            <a:r>
              <a:rPr lang="en-US" dirty="0" err="1"/>
              <a:t>r.a.</a:t>
            </a:r>
            <a:r>
              <a:rPr lang="en-US" dirty="0"/>
              <a:t>), Allah’s Messenger (</a:t>
            </a:r>
            <a:r>
              <a:rPr lang="en-US" dirty="0" err="1"/>
              <a:t>s.a.w</a:t>
            </a:r>
            <a:r>
              <a:rPr lang="en-US" dirty="0"/>
              <a:t>.) said: ‘Oh </a:t>
            </a:r>
            <a:r>
              <a:rPr lang="en-US" dirty="0" err="1"/>
              <a:t>Osamah</a:t>
            </a:r>
            <a:r>
              <a:rPr lang="en-US" dirty="0"/>
              <a:t>! Are you coming to intercede concerning a corporal Punishment set by Allah (s.w.t.)? (How dare you do this?)'. Allah’s Messenger (</a:t>
            </a:r>
            <a:r>
              <a:rPr lang="en-US" dirty="0" err="1"/>
              <a:t>s.a.w</a:t>
            </a:r>
            <a:r>
              <a:rPr lang="en-US" dirty="0"/>
              <a:t>.) stood up, as soon as he (</a:t>
            </a:r>
            <a:r>
              <a:rPr lang="en-US" dirty="0" err="1"/>
              <a:t>s.a.w</a:t>
            </a:r>
            <a:r>
              <a:rPr lang="en-US" dirty="0"/>
              <a:t>.) finished his conversation with </a:t>
            </a:r>
            <a:r>
              <a:rPr lang="en-US" dirty="0" err="1"/>
              <a:t>Osamah</a:t>
            </a:r>
            <a:r>
              <a:rPr lang="en-US" dirty="0"/>
              <a:t> and delivered a speech saying, “The people (or nations) before you were destroyed due to the fact that when a noble person among them would steal, they let him go unpunished, but if a poor and weak  person among them steals they will apply the Corporal punishment to him. By Allah! If Fatimah (</a:t>
            </a:r>
            <a:r>
              <a:rPr lang="en-US" dirty="0" err="1"/>
              <a:t>r.a.</a:t>
            </a:r>
            <a:r>
              <a:rPr lang="en-US" dirty="0"/>
              <a:t>); the daughter of Muhammad (</a:t>
            </a:r>
            <a:r>
              <a:rPr lang="en-US" dirty="0" err="1"/>
              <a:t>s.a.w</a:t>
            </a:r>
            <a:r>
              <a:rPr lang="en-US" dirty="0"/>
              <a:t>.) stole (the value where she will be subject to Carpal punishment) I shall cut her hand” (</a:t>
            </a:r>
            <a:r>
              <a:rPr lang="en-US" dirty="0" err="1"/>
              <a:t>Bukahri</a:t>
            </a:r>
            <a:r>
              <a:rPr lang="en-US" dirty="0"/>
              <a:t> Hadith No.6406 and Muslim, Hadith No.9). </a:t>
            </a:r>
          </a:p>
          <a:p>
            <a:endParaRPr lang="en-US" dirty="0"/>
          </a:p>
        </p:txBody>
      </p:sp>
    </p:spTree>
    <p:extLst>
      <p:ext uri="{BB962C8B-B14F-4D97-AF65-F5344CB8AC3E}">
        <p14:creationId xmlns:p14="http://schemas.microsoft.com/office/powerpoint/2010/main" val="159364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8CF2-00E5-427B-BC4C-7E065B586D89}"/>
              </a:ext>
            </a:extLst>
          </p:cNvPr>
          <p:cNvSpPr>
            <a:spLocks noGrp="1"/>
          </p:cNvSpPr>
          <p:nvPr>
            <p:ph type="title"/>
          </p:nvPr>
        </p:nvSpPr>
        <p:spPr>
          <a:xfrm>
            <a:off x="838200" y="74180"/>
            <a:ext cx="5719459" cy="1325563"/>
          </a:xfrm>
        </p:spPr>
        <p:txBody>
          <a:bodyPr/>
          <a:lstStyle/>
          <a:p>
            <a:pPr algn="ctr"/>
            <a:r>
              <a:rPr lang="en-US" dirty="0"/>
              <a:t>Should all be equal ?</a:t>
            </a:r>
          </a:p>
        </p:txBody>
      </p:sp>
      <p:sp>
        <p:nvSpPr>
          <p:cNvPr id="3" name="Content Placeholder 2">
            <a:extLst>
              <a:ext uri="{FF2B5EF4-FFF2-40B4-BE49-F238E27FC236}">
                <a16:creationId xmlns:a16="http://schemas.microsoft.com/office/drawing/2014/main" id="{D54F7E24-2F7C-4797-9AAC-9E61DC081F49}"/>
              </a:ext>
            </a:extLst>
          </p:cNvPr>
          <p:cNvSpPr>
            <a:spLocks noGrp="1"/>
          </p:cNvSpPr>
          <p:nvPr>
            <p:ph idx="1"/>
          </p:nvPr>
        </p:nvSpPr>
        <p:spPr>
          <a:xfrm>
            <a:off x="838200" y="1454726"/>
            <a:ext cx="5634341" cy="5329093"/>
          </a:xfrm>
        </p:spPr>
        <p:txBody>
          <a:bodyPr>
            <a:normAutofit fontScale="77500" lnSpcReduction="20000"/>
          </a:bodyPr>
          <a:lstStyle/>
          <a:p>
            <a:r>
              <a:rPr lang="en-US" sz="4000" dirty="0"/>
              <a:t>No.</a:t>
            </a:r>
          </a:p>
          <a:p>
            <a:r>
              <a:rPr lang="en-US" sz="4000" dirty="0"/>
              <a:t>Equality doesn’t necessarily produce justice.</a:t>
            </a:r>
          </a:p>
          <a:p>
            <a:r>
              <a:rPr lang="en-US" sz="4000" dirty="0"/>
              <a:t>Asking a weak and a strong pupil of the same class to lift 40 KG. weight may be “ equality “ but this is not justice.</a:t>
            </a:r>
          </a:p>
          <a:p>
            <a:r>
              <a:rPr lang="en-US" sz="4000" dirty="0"/>
              <a:t>Men &amp; women compete separately in all types of sports.</a:t>
            </a:r>
          </a:p>
          <a:p>
            <a:pPr marL="0" indent="0">
              <a:buNone/>
            </a:pPr>
            <a:endParaRPr lang="en-US" dirty="0"/>
          </a:p>
        </p:txBody>
      </p:sp>
      <p:pic>
        <p:nvPicPr>
          <p:cNvPr id="5" name="Picture 4">
            <a:extLst>
              <a:ext uri="{FF2B5EF4-FFF2-40B4-BE49-F238E27FC236}">
                <a16:creationId xmlns:a16="http://schemas.microsoft.com/office/drawing/2014/main" id="{A94D7A82-3436-4F86-83EB-0FD8F8310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659" y="365125"/>
            <a:ext cx="5634341" cy="6127750"/>
          </a:xfrm>
          <a:prstGeom prst="rect">
            <a:avLst/>
          </a:prstGeom>
        </p:spPr>
      </p:pic>
    </p:spTree>
    <p:extLst>
      <p:ext uri="{BB962C8B-B14F-4D97-AF65-F5344CB8AC3E}">
        <p14:creationId xmlns:p14="http://schemas.microsoft.com/office/powerpoint/2010/main" val="233590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Social Concept of Islam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5118"/>
            <a:ext cx="10515600" cy="5041845"/>
          </a:xfrm>
        </p:spPr>
        <p:txBody>
          <a:bodyPr>
            <a:normAutofit lnSpcReduction="10000"/>
          </a:bodyPr>
          <a:lstStyle/>
          <a:p>
            <a:r>
              <a:rPr lang="en-US" dirty="0">
                <a:latin typeface="Times New Roman" panose="02020603050405020304" pitchFamily="18" charset="0"/>
                <a:cs typeface="Times New Roman" panose="02020603050405020304" pitchFamily="18" charset="0"/>
              </a:rPr>
              <a:t>Islamic teachings emphasize that all people are equal as human. We do not accept any color bias or racialism.</a:t>
            </a:r>
          </a:p>
          <a:p>
            <a:r>
              <a:rPr lang="en-US" dirty="0">
                <a:latin typeface="Times New Roman" panose="02020603050405020304" pitchFamily="18" charset="0"/>
                <a:cs typeface="Times New Roman" panose="02020603050405020304" pitchFamily="18" charset="0"/>
              </a:rPr>
              <a:t>We believe in the worth and value of all human beings and all creation of God.</a:t>
            </a:r>
          </a:p>
          <a:p>
            <a:r>
              <a:rPr lang="en-US" dirty="0">
                <a:latin typeface="Times New Roman" panose="02020603050405020304" pitchFamily="18" charset="0"/>
                <a:cs typeface="Times New Roman" panose="02020603050405020304" pitchFamily="18" charset="0"/>
              </a:rPr>
              <a:t>We believe in the freedom of religion and accept no compulsion in matters of choosing a religion.</a:t>
            </a:r>
          </a:p>
          <a:p>
            <a:r>
              <a:rPr lang="en-US" dirty="0">
                <a:latin typeface="Times New Roman" panose="02020603050405020304" pitchFamily="18" charset="0"/>
                <a:cs typeface="Times New Roman" panose="02020603050405020304" pitchFamily="18" charset="0"/>
              </a:rPr>
              <a:t>Our religion is tolerant of people of all faiths, We believe that all Muslims are brothers and sisters. The sense of brotherhood in faith must be very strong among Muslims, regardless of the geographic boundaries or changing political or economic conditions.</a:t>
            </a:r>
          </a:p>
          <a:p>
            <a:r>
              <a:rPr lang="en-US" dirty="0">
                <a:latin typeface="Times New Roman" panose="02020603050405020304" pitchFamily="18" charset="0"/>
                <a:cs typeface="Times New Roman" panose="02020603050405020304" pitchFamily="18" charset="0"/>
              </a:rPr>
              <a:t>We also must keep good relations with all human beings, especially our neighbors and relatives.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46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964"/>
            <a:ext cx="10515600" cy="5220999"/>
          </a:xfrm>
        </p:spPr>
        <p:txBody>
          <a:bodyPr>
            <a:normAutofit/>
          </a:bodyPr>
          <a:lstStyle/>
          <a:p>
            <a:r>
              <a:rPr lang="en-US" dirty="0">
                <a:latin typeface="Times New Roman" panose="02020603050405020304" pitchFamily="18" charset="0"/>
                <a:cs typeface="Times New Roman" panose="02020603050405020304" pitchFamily="18" charset="0"/>
              </a:rPr>
              <a:t>Islam places great emphasis on the dignity of human beings and their morality.</a:t>
            </a:r>
          </a:p>
          <a:p>
            <a:r>
              <a:rPr lang="en-US" dirty="0">
                <a:latin typeface="Times New Roman" panose="02020603050405020304" pitchFamily="18" charset="0"/>
                <a:cs typeface="Times New Roman" panose="02020603050405020304" pitchFamily="18" charset="0"/>
              </a:rPr>
              <a:t>We emphasize truthfulness, honesty, modesty (</a:t>
            </a:r>
            <a:r>
              <a:rPr lang="en-US" i="1" dirty="0">
                <a:latin typeface="Times New Roman" panose="02020603050405020304" pitchFamily="18" charset="0"/>
                <a:cs typeface="Times New Roman" panose="02020603050405020304" pitchFamily="18" charset="0"/>
              </a:rPr>
              <a:t>Haya’</a:t>
            </a:r>
            <a:r>
              <a:rPr lang="en-US" dirty="0">
                <a:latin typeface="Times New Roman" panose="02020603050405020304" pitchFamily="18" charset="0"/>
                <a:cs typeface="Times New Roman" panose="02020603050405020304" pitchFamily="18" charset="0"/>
              </a:rPr>
              <a:t>), cleanliness or </a:t>
            </a:r>
            <a:r>
              <a:rPr lang="en-US" i="1" dirty="0">
                <a:latin typeface="Times New Roman" panose="02020603050405020304" pitchFamily="18" charset="0"/>
                <a:cs typeface="Times New Roman" panose="02020603050405020304" pitchFamily="18" charset="0"/>
              </a:rPr>
              <a:t>Taharah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are against extravagance, showing off, or extremism. Islam teaches self-confidence and self-reliance. It emphasizes charity and generosity. </a:t>
            </a:r>
          </a:p>
          <a:p>
            <a:r>
              <a:rPr lang="en-US" dirty="0">
                <a:latin typeface="Times New Roman" panose="02020603050405020304" pitchFamily="18" charset="0"/>
                <a:cs typeface="Times New Roman" panose="02020603050405020304" pitchFamily="18" charset="0"/>
              </a:rPr>
              <a:t>Islamic society is family-oriented with great emphasis on good spousal relations, good care of children, extended families, love and respect for the elders.</a:t>
            </a:r>
          </a:p>
          <a:p>
            <a:r>
              <a:rPr lang="en-US" dirty="0">
                <a:latin typeface="Times New Roman" panose="02020603050405020304" pitchFamily="18" charset="0"/>
                <a:cs typeface="Times New Roman" panose="02020603050405020304" pitchFamily="18" charset="0"/>
              </a:rPr>
              <a:t>Islamic society abhors</a:t>
            </a:r>
            <a:r>
              <a:rPr lang="ur-PK" dirty="0">
                <a:latin typeface="Times New Roman" panose="02020603050405020304" pitchFamily="18" charset="0"/>
                <a:cs typeface="Times New Roman" panose="02020603050405020304" pitchFamily="18" charset="0"/>
              </a:rPr>
              <a:t>نفرت</a:t>
            </a:r>
            <a:r>
              <a:rPr lang="en-US" dirty="0">
                <a:latin typeface="Times New Roman" panose="02020603050405020304" pitchFamily="18" charset="0"/>
                <a:cs typeface="Times New Roman" panose="02020603050405020304" pitchFamily="18" charset="0"/>
              </a:rPr>
              <a:t> adultery, fornication</a:t>
            </a:r>
            <a:r>
              <a:rPr lang="ur-PK" dirty="0">
                <a:latin typeface="Times New Roman" panose="02020603050405020304" pitchFamily="18" charset="0"/>
                <a:cs typeface="Times New Roman" panose="02020603050405020304" pitchFamily="18" charset="0"/>
              </a:rPr>
              <a:t>حرام کاری</a:t>
            </a:r>
            <a:r>
              <a:rPr lang="en-US" dirty="0">
                <a:latin typeface="Times New Roman" panose="02020603050405020304" pitchFamily="18" charset="0"/>
                <a:cs typeface="Times New Roman" panose="02020603050405020304" pitchFamily="18" charset="0"/>
              </a:rPr>
              <a:t>, homosexuality, gambling, or use of intoxicants.</a:t>
            </a:r>
          </a:p>
          <a:p>
            <a:r>
              <a:rPr lang="en-US" dirty="0">
                <a:latin typeface="Times New Roman" panose="02020603050405020304" pitchFamily="18" charset="0"/>
                <a:cs typeface="Times New Roman" panose="02020603050405020304" pitchFamily="18" charset="0"/>
              </a:rPr>
              <a:t>Wherever we live at any time and among any people we must uphold these values. We cannot be true Muslims if our culture compromises on these principles.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6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DB374-DB3A-4C17-881B-306502229ED8}"/>
              </a:ext>
            </a:extLst>
          </p:cNvPr>
          <p:cNvSpPr>
            <a:spLocks noGrp="1"/>
          </p:cNvSpPr>
          <p:nvPr>
            <p:ph idx="1"/>
          </p:nvPr>
        </p:nvSpPr>
        <p:spPr/>
        <p:txBody>
          <a:bodyPr>
            <a:normAutofit/>
          </a:bodyPr>
          <a:lstStyle/>
          <a:p>
            <a:pPr marL="0" indent="0" algn="ctr">
              <a:buNone/>
            </a:pPr>
            <a:r>
              <a:rPr lang="en-US" sz="11500" dirty="0">
                <a:latin typeface="Aldhabi" panose="01000000000000000000" pitchFamily="2" charset="-78"/>
                <a:cs typeface="Aldhabi" panose="01000000000000000000" pitchFamily="2" charset="-78"/>
              </a:rPr>
              <a:t>Social justice</a:t>
            </a:r>
          </a:p>
        </p:txBody>
      </p:sp>
    </p:spTree>
    <p:extLst>
      <p:ext uri="{BB962C8B-B14F-4D97-AF65-F5344CB8AC3E}">
        <p14:creationId xmlns:p14="http://schemas.microsoft.com/office/powerpoint/2010/main" val="178076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5A32-8837-4F05-B84F-945E6861AB43}"/>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425A055-2F6C-4F49-9412-4B278BA1876D}"/>
              </a:ext>
            </a:extLst>
          </p:cNvPr>
          <p:cNvSpPr>
            <a:spLocks noGrp="1"/>
          </p:cNvSpPr>
          <p:nvPr>
            <p:ph idx="1"/>
          </p:nvPr>
        </p:nvSpPr>
        <p:spPr>
          <a:xfrm>
            <a:off x="1141412" y="2249486"/>
            <a:ext cx="9905999" cy="4336843"/>
          </a:xfrm>
        </p:spPr>
        <p:txBody>
          <a:bodyPr/>
          <a:lstStyle/>
          <a:p>
            <a:r>
              <a:rPr lang="en-US" dirty="0"/>
              <a:t>Islam has emphasized on numerous principles that organize relationships among members of the society. One of the most important principles is social justice with all important values that it involves like peace, love, brotherhood, and prosperity. Justice in Islam is not only practiced on Muslims. Rather, it is practiced on every human being regardless to his/her beliefs or religion.</a:t>
            </a:r>
          </a:p>
          <a:p>
            <a:r>
              <a:rPr lang="en-US" dirty="0"/>
              <a:t>Justice is opposite of “tyranny” </a:t>
            </a:r>
          </a:p>
        </p:txBody>
      </p:sp>
    </p:spTree>
    <p:extLst>
      <p:ext uri="{BB962C8B-B14F-4D97-AF65-F5344CB8AC3E}">
        <p14:creationId xmlns:p14="http://schemas.microsoft.com/office/powerpoint/2010/main" val="301773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5E4-D0AE-47FA-BF2E-0EFCF62C7F51}"/>
              </a:ext>
            </a:extLst>
          </p:cNvPr>
          <p:cNvSpPr>
            <a:spLocks noGrp="1"/>
          </p:cNvSpPr>
          <p:nvPr>
            <p:ph type="title"/>
          </p:nvPr>
        </p:nvSpPr>
        <p:spPr>
          <a:xfrm>
            <a:off x="1141412" y="406483"/>
            <a:ext cx="9905998" cy="1478570"/>
          </a:xfrm>
        </p:spPr>
        <p:txBody>
          <a:bodyPr/>
          <a:lstStyle/>
          <a:p>
            <a:r>
              <a:rPr lang="en-US" dirty="0"/>
              <a:t>Basic concept of social justice</a:t>
            </a:r>
          </a:p>
        </p:txBody>
      </p:sp>
      <p:sp>
        <p:nvSpPr>
          <p:cNvPr id="3" name="Content Placeholder 2">
            <a:extLst>
              <a:ext uri="{FF2B5EF4-FFF2-40B4-BE49-F238E27FC236}">
                <a16:creationId xmlns:a16="http://schemas.microsoft.com/office/drawing/2014/main" id="{E5EC55E1-75F2-4B9D-88C4-1E7CBBE1E344}"/>
              </a:ext>
            </a:extLst>
          </p:cNvPr>
          <p:cNvSpPr>
            <a:spLocks noGrp="1"/>
          </p:cNvSpPr>
          <p:nvPr>
            <p:ph idx="1"/>
          </p:nvPr>
        </p:nvSpPr>
        <p:spPr>
          <a:xfrm>
            <a:off x="1141412" y="1762540"/>
            <a:ext cx="9905999" cy="4943060"/>
          </a:xfrm>
        </p:spPr>
        <p:txBody>
          <a:bodyPr>
            <a:normAutofit fontScale="85000" lnSpcReduction="10000"/>
          </a:bodyPr>
          <a:lstStyle/>
          <a:p>
            <a:r>
              <a:rPr lang="en-US" sz="2800" dirty="0"/>
              <a:t>Justice as a concept refers to equality in giving rights and in abiding by obligations without discriminations for any reason, either for religion, race, color, </a:t>
            </a:r>
            <a:r>
              <a:rPr lang="en-US" sz="2800" dirty="0" err="1"/>
              <a:t>etc</a:t>
            </a:r>
            <a:r>
              <a:rPr lang="en-US" sz="2800" dirty="0"/>
              <a:t>…</a:t>
            </a:r>
          </a:p>
          <a:p>
            <a:r>
              <a:rPr lang="en-US" sz="2800" dirty="0"/>
              <a:t>Social Justice is that status of society where justice is straight forward and easy to be attained for all, so much so that they can achieve goals according to their abilities.</a:t>
            </a:r>
          </a:p>
          <a:p>
            <a:r>
              <a:rPr lang="en-US" sz="2800" dirty="0"/>
              <a:t>A community having a sense of social justice will look after the needs of the entire populace, keeping the collective needs in vision, without any prejudice or favor; and such a community will be able to be called a “Just community”.</a:t>
            </a:r>
          </a:p>
          <a:p>
            <a:r>
              <a:rPr lang="en-US" sz="2800" dirty="0"/>
              <a:t>Social justice and development are integral and compliment each other for the healthy development of a moral and just society.</a:t>
            </a:r>
          </a:p>
        </p:txBody>
      </p:sp>
    </p:spTree>
    <p:extLst>
      <p:ext uri="{BB962C8B-B14F-4D97-AF65-F5344CB8AC3E}">
        <p14:creationId xmlns:p14="http://schemas.microsoft.com/office/powerpoint/2010/main" val="3940090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608</TotalTime>
  <Words>3451</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Aldhabi</vt:lpstr>
      <vt:lpstr>Arial</vt:lpstr>
      <vt:lpstr>Arial</vt:lpstr>
      <vt:lpstr>Arial Black</vt:lpstr>
      <vt:lpstr>Arial Rounded MT Bold</vt:lpstr>
      <vt:lpstr>Bernard MT Condensed</vt:lpstr>
      <vt:lpstr>Cooper Black</vt:lpstr>
      <vt:lpstr>Times New Roman</vt:lpstr>
      <vt:lpstr>Tw Cen MT</vt:lpstr>
      <vt:lpstr>Circuit</vt:lpstr>
      <vt:lpstr>Ethical values </vt:lpstr>
      <vt:lpstr>What is a society or a social system?</vt:lpstr>
      <vt:lpstr> a social system</vt:lpstr>
      <vt:lpstr>Should all be equal ?</vt:lpstr>
      <vt:lpstr>Social Concept of Islam</vt:lpstr>
      <vt:lpstr>PowerPoint Presentation</vt:lpstr>
      <vt:lpstr>PowerPoint Presentation</vt:lpstr>
      <vt:lpstr>Introduction </vt:lpstr>
      <vt:lpstr>Basic concept of social justice</vt:lpstr>
      <vt:lpstr>basic elements of social justice</vt:lpstr>
      <vt:lpstr>Absolute freedom of conscience</vt:lpstr>
      <vt:lpstr>complete equality of all men</vt:lpstr>
      <vt:lpstr>complete equality of all men</vt:lpstr>
      <vt:lpstr>social interdependence</vt:lpstr>
      <vt:lpstr>Social justice in the light of Quran</vt:lpstr>
      <vt:lpstr>Social justice in the light of Quran</vt:lpstr>
      <vt:lpstr>PowerPoint Presentation</vt:lpstr>
      <vt:lpstr>PowerPoint Presentation</vt:lpstr>
      <vt:lpstr>Social justice in light of hadith</vt:lpstr>
      <vt:lpstr>PowerPoint Presentation</vt:lpstr>
      <vt:lpstr>characteristics Of Social justice</vt:lpstr>
      <vt:lpstr>conclusion</vt:lpstr>
      <vt:lpstr>Equality before law</vt:lpstr>
      <vt:lpstr>introduction</vt:lpstr>
      <vt:lpstr>Importance of equality in islam</vt:lpstr>
      <vt:lpstr>Importance of equality in islam</vt:lpstr>
      <vt:lpstr>How to abide by the  equality before law?</vt:lpstr>
      <vt:lpstr>Equality in the light of Quran</vt:lpstr>
      <vt:lpstr>PowerPoint Presentation</vt:lpstr>
      <vt:lpstr>Equality in the light of hadith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values </dc:title>
  <dc:creator>noorul quran</dc:creator>
  <cp:lastModifiedBy>ash_hab82 Sarfaraz</cp:lastModifiedBy>
  <cp:revision>97</cp:revision>
  <dcterms:created xsi:type="dcterms:W3CDTF">2020-05-14T19:17:25Z</dcterms:created>
  <dcterms:modified xsi:type="dcterms:W3CDTF">2021-01-01T07:13:13Z</dcterms:modified>
</cp:coreProperties>
</file>