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8" r:id="rId5"/>
    <p:sldId id="301" r:id="rId6"/>
    <p:sldId id="302" r:id="rId7"/>
    <p:sldId id="303" r:id="rId8"/>
    <p:sldId id="306" r:id="rId9"/>
    <p:sldId id="287" r:id="rId10"/>
    <p:sldId id="304" r:id="rId11"/>
    <p:sldId id="288"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475234"/>
            <a:ext cx="3428390" cy="2226672"/>
          </a:xfrm>
        </p:spPr>
        <p:txBody>
          <a:bodyPr anchor="b">
            <a:normAutofit/>
          </a:bodyPr>
          <a:lstStyle/>
          <a:p>
            <a:r>
              <a:rPr lang="en-US" sz="4400" dirty="0">
                <a:solidFill>
                  <a:schemeClr val="tx1"/>
                </a:solidFill>
              </a:rPr>
              <a:t>H0LY QURAN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09335" y="4608575"/>
            <a:ext cx="3639198" cy="985615"/>
          </a:xfrm>
        </p:spPr>
        <p:txBody>
          <a:bodyPr anchor="t">
            <a:normAutofit/>
          </a:bodyPr>
          <a:lstStyle/>
          <a:p>
            <a:pPr algn="ctr">
              <a:lnSpc>
                <a:spcPct val="100000"/>
              </a:lnSpc>
            </a:pPr>
            <a:r>
              <a:rPr lang="en-US" sz="2800" b="1" dirty="0"/>
              <a:t>HISTORY AND CONTENT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DAC-407A-4B72-A1F2-FA554C5A9563}"/>
              </a:ext>
            </a:extLst>
          </p:cNvPr>
          <p:cNvSpPr>
            <a:spLocks noGrp="1"/>
          </p:cNvSpPr>
          <p:nvPr>
            <p:ph type="title"/>
          </p:nvPr>
        </p:nvSpPr>
        <p:spPr>
          <a:xfrm>
            <a:off x="1066800" y="417443"/>
            <a:ext cx="10058400" cy="1450757"/>
          </a:xfrm>
        </p:spPr>
        <p:txBody>
          <a:bodyPr/>
          <a:lstStyle/>
          <a:p>
            <a:r>
              <a:rPr lang="en-US" dirty="0"/>
              <a:t>The inscription of Holy Quran</a:t>
            </a:r>
          </a:p>
        </p:txBody>
      </p:sp>
      <p:sp>
        <p:nvSpPr>
          <p:cNvPr id="3" name="Content Placeholder 2">
            <a:extLst>
              <a:ext uri="{FF2B5EF4-FFF2-40B4-BE49-F238E27FC236}">
                <a16:creationId xmlns:a16="http://schemas.microsoft.com/office/drawing/2014/main" id="{6BA4C614-F051-47A7-A763-BA508EB49723}"/>
              </a:ext>
            </a:extLst>
          </p:cNvPr>
          <p:cNvSpPr>
            <a:spLocks noGrp="1"/>
          </p:cNvSpPr>
          <p:nvPr>
            <p:ph idx="1"/>
          </p:nvPr>
        </p:nvSpPr>
        <p:spPr>
          <a:xfrm>
            <a:off x="0" y="2108201"/>
            <a:ext cx="12192000" cy="4332356"/>
          </a:xfrm>
        </p:spPr>
        <p:txBody>
          <a:bodyPr>
            <a:normAutofit/>
          </a:bodyPr>
          <a:lstStyle/>
          <a:p>
            <a:r>
              <a:rPr lang="en-US" dirty="0"/>
              <a:t>In the beginning, when the Prophet (upon him blessings and peace) received revelation he would immediately repeat its words so that they would be retained in his heart. Thereupon, Allah Almighty directed him through verses in Surat al-</a:t>
            </a:r>
            <a:r>
              <a:rPr lang="en-US" dirty="0" err="1"/>
              <a:t>Qiyamah</a:t>
            </a:r>
            <a:r>
              <a:rPr lang="en-US" dirty="0"/>
              <a:t> that he need not hurriedly repeat the words as revelation came to him. The verse reads:</a:t>
            </a:r>
          </a:p>
          <a:p>
            <a:r>
              <a:rPr lang="en-US" dirty="0"/>
              <a:t>[O Prophet], move not your tongue therewith to make haste with it. Surely, upon Us rests the collecting thereof, and the reciting thereof. (Surat al-</a:t>
            </a:r>
            <a:r>
              <a:rPr lang="en-US" dirty="0" err="1"/>
              <a:t>Qiyamah</a:t>
            </a:r>
            <a:r>
              <a:rPr lang="en-US" dirty="0"/>
              <a:t>, 75:16-17)</a:t>
            </a:r>
          </a:p>
          <a:p>
            <a:r>
              <a:rPr lang="en-US" dirty="0"/>
              <a:t>As a matter of additional precaution, the Prophet (upon him blessings and peace) would review the Quran with the angel Gabriel. once every year during the month of Ramadan and twice during the final year of his life on this earth. This final, cumulative review of the Quran with </a:t>
            </a:r>
            <a:r>
              <a:rPr lang="en-US" dirty="0" err="1"/>
              <a:t>Jibra’il</a:t>
            </a:r>
            <a:r>
              <a:rPr lang="en-US" dirty="0"/>
              <a:t> (upon him be peace) is called the </a:t>
            </a:r>
            <a:r>
              <a:rPr lang="en-US" i="1" dirty="0"/>
              <a:t>‘</a:t>
            </a:r>
            <a:r>
              <a:rPr lang="en-US" i="1" dirty="0" err="1"/>
              <a:t>ardah</a:t>
            </a:r>
            <a:r>
              <a:rPr lang="en-US" i="1" dirty="0"/>
              <a:t> akhirah</a:t>
            </a:r>
            <a:r>
              <a:rPr lang="en-US" dirty="0"/>
              <a:t>.</a:t>
            </a:r>
          </a:p>
          <a:p>
            <a:pPr marL="0" indent="0">
              <a:buNone/>
            </a:pPr>
            <a:endParaRPr lang="en-US" dirty="0"/>
          </a:p>
        </p:txBody>
      </p:sp>
    </p:spTree>
    <p:extLst>
      <p:ext uri="{BB962C8B-B14F-4D97-AF65-F5344CB8AC3E}">
        <p14:creationId xmlns:p14="http://schemas.microsoft.com/office/powerpoint/2010/main" val="202476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991E-FC34-43C2-8B3D-367CC2348B4A}"/>
              </a:ext>
            </a:extLst>
          </p:cNvPr>
          <p:cNvSpPr>
            <a:spLocks noGrp="1"/>
          </p:cNvSpPr>
          <p:nvPr>
            <p:ph type="title"/>
          </p:nvPr>
        </p:nvSpPr>
        <p:spPr/>
        <p:txBody>
          <a:bodyPr/>
          <a:lstStyle/>
          <a:p>
            <a:r>
              <a:rPr lang="en-US" dirty="0"/>
              <a:t>The inscription of Holy Quran</a:t>
            </a:r>
          </a:p>
        </p:txBody>
      </p:sp>
      <p:sp>
        <p:nvSpPr>
          <p:cNvPr id="3" name="Content Placeholder 2">
            <a:extLst>
              <a:ext uri="{FF2B5EF4-FFF2-40B4-BE49-F238E27FC236}">
                <a16:creationId xmlns:a16="http://schemas.microsoft.com/office/drawing/2014/main" id="{C93D80B1-310D-46D0-82F0-9164E1C507C2}"/>
              </a:ext>
            </a:extLst>
          </p:cNvPr>
          <p:cNvSpPr>
            <a:spLocks noGrp="1"/>
          </p:cNvSpPr>
          <p:nvPr>
            <p:ph idx="1"/>
          </p:nvPr>
        </p:nvSpPr>
        <p:spPr>
          <a:xfrm>
            <a:off x="0" y="2200967"/>
            <a:ext cx="12192000" cy="4160076"/>
          </a:xfrm>
        </p:spPr>
        <p:txBody>
          <a:bodyPr>
            <a:normAutofit/>
          </a:bodyPr>
          <a:lstStyle/>
          <a:p>
            <a:r>
              <a:rPr lang="en-US" sz="2400" dirty="0"/>
              <a:t>Allah Almighty would Himself endow him with a memory that would make him incapable of forgetting the words of revelation even after hearing it once. So it was that the moment the Quranic verses would come to him they would be instantaneously committed to his memory.</a:t>
            </a:r>
            <a:endParaRPr lang="ur-PK" sz="2400" dirty="0"/>
          </a:p>
          <a:p>
            <a:pPr algn="r"/>
            <a:r>
              <a:rPr lang="en-US" sz="2400" dirty="0"/>
              <a:t> </a:t>
            </a:r>
            <a:r>
              <a:rPr lang="ur-PK" sz="2400" dirty="0"/>
              <a:t>)سنقرئک فلا تنسیٰ، </a:t>
            </a:r>
            <a:r>
              <a:rPr lang="en-US" sz="2400" dirty="0"/>
              <a:t>87:6 </a:t>
            </a:r>
            <a:r>
              <a:rPr lang="ur-PK" sz="2400" dirty="0"/>
              <a:t>  (الاعلٰی</a:t>
            </a:r>
            <a:r>
              <a:rPr lang="en-US" sz="2400" dirty="0"/>
              <a:t>  </a:t>
            </a:r>
            <a:endParaRPr lang="ur-PK" sz="2400" dirty="0"/>
          </a:p>
          <a:p>
            <a:r>
              <a:rPr lang="en-US" sz="2400" dirty="0"/>
              <a:t>Further, the Prophet (upon him blessings and peace) did not restrict his instruction of the Companions to just the meanings of the Quran but also had them memorize its words. The Companions were themselves so enamored with a desire to learn and memorize the Quran that every one of them sought to surpass the other in their learning. In fact, one female Companion claimed no </a:t>
            </a:r>
            <a:r>
              <a:rPr lang="en-US" sz="2400" i="1" dirty="0" err="1"/>
              <a:t>mahr</a:t>
            </a:r>
            <a:r>
              <a:rPr lang="en-US" sz="2400" dirty="0"/>
              <a:t> (dowry) from her husband except that he teach her the Quran.</a:t>
            </a:r>
            <a:endParaRPr lang="ur-PK" sz="2400" dirty="0"/>
          </a:p>
        </p:txBody>
      </p:sp>
    </p:spTree>
    <p:extLst>
      <p:ext uri="{BB962C8B-B14F-4D97-AF65-F5344CB8AC3E}">
        <p14:creationId xmlns:p14="http://schemas.microsoft.com/office/powerpoint/2010/main" val="141278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26A0-0AEE-4196-AB42-84FF53378123}"/>
              </a:ext>
            </a:extLst>
          </p:cNvPr>
          <p:cNvSpPr>
            <a:spLocks noGrp="1"/>
          </p:cNvSpPr>
          <p:nvPr>
            <p:ph type="title"/>
          </p:nvPr>
        </p:nvSpPr>
        <p:spPr>
          <a:xfrm>
            <a:off x="1157438" y="406918"/>
            <a:ext cx="10058400" cy="1450757"/>
          </a:xfrm>
        </p:spPr>
        <p:txBody>
          <a:bodyPr/>
          <a:lstStyle/>
          <a:p>
            <a:r>
              <a:rPr lang="en-US" dirty="0"/>
              <a:t>The inscription of Holy Quran</a:t>
            </a:r>
          </a:p>
        </p:txBody>
      </p:sp>
      <p:sp>
        <p:nvSpPr>
          <p:cNvPr id="3" name="Content Placeholder 2">
            <a:extLst>
              <a:ext uri="{FF2B5EF4-FFF2-40B4-BE49-F238E27FC236}">
                <a16:creationId xmlns:a16="http://schemas.microsoft.com/office/drawing/2014/main" id="{AC1680BB-D94F-4CF2-83B5-CDA54FE67B20}"/>
              </a:ext>
            </a:extLst>
          </p:cNvPr>
          <p:cNvSpPr>
            <a:spLocks noGrp="1"/>
          </p:cNvSpPr>
          <p:nvPr>
            <p:ph idx="1"/>
          </p:nvPr>
        </p:nvSpPr>
        <p:spPr>
          <a:xfrm>
            <a:off x="0" y="2108201"/>
            <a:ext cx="12192000" cy="4239590"/>
          </a:xfrm>
        </p:spPr>
        <p:txBody>
          <a:bodyPr>
            <a:normAutofit fontScale="92500" lnSpcReduction="10000"/>
          </a:bodyPr>
          <a:lstStyle/>
          <a:p>
            <a:r>
              <a:rPr lang="en-US" b="1" dirty="0"/>
              <a:t>Preservation Of </a:t>
            </a:r>
            <a:r>
              <a:rPr lang="en-US" dirty="0"/>
              <a:t> </a:t>
            </a:r>
            <a:r>
              <a:rPr lang="en-US" b="1" dirty="0" err="1"/>
              <a:t>Sayyiduna</a:t>
            </a:r>
            <a:r>
              <a:rPr lang="en-US" b="1" dirty="0"/>
              <a:t> Abu Bakr (R.A)</a:t>
            </a:r>
            <a:r>
              <a:rPr lang="ur-PK" b="1" dirty="0"/>
              <a:t>:</a:t>
            </a:r>
          </a:p>
          <a:p>
            <a:r>
              <a:rPr lang="en-US" dirty="0"/>
              <a:t>The copies of Quran prepared during the time of the Holy Prophet (upon him blessings and peace) were written on different kinds of materials. Some verses were written on leather, some on leaves of trees, some on bones </a:t>
            </a:r>
            <a:r>
              <a:rPr lang="en-US" dirty="0" err="1"/>
              <a:t>etc</a:t>
            </a:r>
            <a:r>
              <a:rPr lang="en-US" dirty="0"/>
              <a:t>…  Some Companions possessed only one surah while some had five or ten surahs and some had only a few verses. Some had verses with explanatory notes also written with them.</a:t>
            </a:r>
          </a:p>
          <a:p>
            <a:r>
              <a:rPr lang="en-US" dirty="0"/>
              <a:t>we should have a clear perception of the </a:t>
            </a:r>
            <a:r>
              <a:rPr lang="en-US"/>
              <a:t>method set by </a:t>
            </a:r>
            <a:r>
              <a:rPr lang="en-US" dirty="0" err="1"/>
              <a:t>hazrat</a:t>
            </a:r>
            <a:r>
              <a:rPr lang="en-US" dirty="0"/>
              <a:t> </a:t>
            </a:r>
            <a:r>
              <a:rPr lang="en-US" dirty="0" err="1"/>
              <a:t>abu</a:t>
            </a:r>
            <a:r>
              <a:rPr lang="en-US" dirty="0"/>
              <a:t> </a:t>
            </a:r>
            <a:r>
              <a:rPr lang="en-US" dirty="0" err="1"/>
              <a:t>bakr</a:t>
            </a:r>
            <a:r>
              <a:rPr lang="en-US" dirty="0"/>
              <a:t> R.A and  used by </a:t>
            </a:r>
            <a:r>
              <a:rPr lang="en-US" dirty="0" err="1"/>
              <a:t>Sayyiduna</a:t>
            </a:r>
            <a:r>
              <a:rPr lang="en-US" dirty="0"/>
              <a:t> Zayd ibn Thabit (may Allah be pleased with him. he was himself a </a:t>
            </a:r>
            <a:r>
              <a:rPr lang="en-US" i="1" dirty="0"/>
              <a:t>hafiz</a:t>
            </a:r>
            <a:r>
              <a:rPr lang="en-US" dirty="0"/>
              <a:t> . of the Quran. Therefore, he could have written down the whole Quran from memory. Additionally, there were hundreds of </a:t>
            </a:r>
            <a:r>
              <a:rPr lang="en-US" i="1" dirty="0" err="1"/>
              <a:t>huffaz</a:t>
            </a:r>
            <a:r>
              <a:rPr lang="en-US" dirty="0"/>
              <a:t> present at that time. The Quran could have still been inscribed by entrusting the duty to a select group from them. Also, the copies of the Quran committed to writing during the times of the Holy Prophet (upon him blessings and peace) could have been used by </a:t>
            </a:r>
            <a:r>
              <a:rPr lang="en-US" dirty="0" err="1"/>
              <a:t>Sayyiduna</a:t>
            </a:r>
            <a:r>
              <a:rPr lang="en-US" dirty="0"/>
              <a:t> Zayd to make his copy of the Quran. </a:t>
            </a:r>
          </a:p>
          <a:p>
            <a:r>
              <a:rPr lang="en-US" dirty="0"/>
              <a:t>But he did not limit himself to any one of these many methods. On the contrary, by using all these methods simultaneously, he did not allow any verse to be included in his master copy of the Quran unless he received written and verbal testimonies proving its uninterrupted succession.</a:t>
            </a:r>
            <a:endParaRPr lang="ur-PK" b="1" dirty="0"/>
          </a:p>
          <a:p>
            <a:endParaRPr lang="en-US" dirty="0"/>
          </a:p>
          <a:p>
            <a:endParaRPr lang="en-US" dirty="0"/>
          </a:p>
        </p:txBody>
      </p:sp>
    </p:spTree>
    <p:extLst>
      <p:ext uri="{BB962C8B-B14F-4D97-AF65-F5344CB8AC3E}">
        <p14:creationId xmlns:p14="http://schemas.microsoft.com/office/powerpoint/2010/main" val="210974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167D-3A0D-4723-AEC8-A5662E5A9A80}"/>
              </a:ext>
            </a:extLst>
          </p:cNvPr>
          <p:cNvSpPr>
            <a:spLocks noGrp="1"/>
          </p:cNvSpPr>
          <p:nvPr>
            <p:ph type="title"/>
          </p:nvPr>
        </p:nvSpPr>
        <p:spPr/>
        <p:txBody>
          <a:bodyPr/>
          <a:lstStyle/>
          <a:p>
            <a:r>
              <a:rPr lang="en-US" dirty="0"/>
              <a:t>The inscription of Holy Quran</a:t>
            </a:r>
          </a:p>
        </p:txBody>
      </p:sp>
      <p:sp>
        <p:nvSpPr>
          <p:cNvPr id="3" name="Content Placeholder 2">
            <a:extLst>
              <a:ext uri="{FF2B5EF4-FFF2-40B4-BE49-F238E27FC236}">
                <a16:creationId xmlns:a16="http://schemas.microsoft.com/office/drawing/2014/main" id="{22609E6C-B6EB-4941-8EA6-5E640A42ECAA}"/>
              </a:ext>
            </a:extLst>
          </p:cNvPr>
          <p:cNvSpPr>
            <a:spLocks noGrp="1"/>
          </p:cNvSpPr>
          <p:nvPr>
            <p:ph idx="1"/>
          </p:nvPr>
        </p:nvSpPr>
        <p:spPr>
          <a:xfrm>
            <a:off x="0" y="1948071"/>
            <a:ext cx="12192000" cy="4492486"/>
          </a:xfrm>
        </p:spPr>
        <p:txBody>
          <a:bodyPr>
            <a:normAutofit fontScale="85000" lnSpcReduction="20000"/>
          </a:bodyPr>
          <a:lstStyle/>
          <a:p>
            <a:r>
              <a:rPr lang="en-US" sz="2400" dirty="0"/>
              <a:t>The verses that the Holy Prophet (upon him blessings and peace) had arranged to be written under his supervision were preserved by the Companions.</a:t>
            </a:r>
          </a:p>
          <a:p>
            <a:r>
              <a:rPr lang="en-US" sz="2400" dirty="0" err="1"/>
              <a:t>Sayyiduna</a:t>
            </a:r>
            <a:r>
              <a:rPr lang="en-US" sz="2400" dirty="0"/>
              <a:t> Zayd collected them together so that the new copy could be made from them. Consequently, a public proclamation was made to the effect that anyone possessing any number of written verses of the Quran should bring them over to him.</a:t>
            </a:r>
          </a:p>
          <a:p>
            <a:r>
              <a:rPr lang="en-US" sz="2400" dirty="0"/>
              <a:t>When a written verse was brought to him, he would verify its authenticity by first testing its reliability against his own memory. Then, </a:t>
            </a:r>
            <a:r>
              <a:rPr lang="en-US" sz="2400" dirty="0" err="1"/>
              <a:t>Sayyiduna</a:t>
            </a:r>
            <a:r>
              <a:rPr lang="en-US" sz="2400" dirty="0"/>
              <a:t> ‘Umar who was also a </a:t>
            </a:r>
            <a:r>
              <a:rPr lang="en-US" sz="2400" i="1" dirty="0"/>
              <a:t>hafiz</a:t>
            </a:r>
            <a:r>
              <a:rPr lang="en-US" sz="2400" dirty="0"/>
              <a:t> of the Quran and is proven through reliable narrations to have been assigned by Abu Bakr to work with Zayd on the project, would test it against his own memory (</a:t>
            </a:r>
            <a:r>
              <a:rPr lang="en-US" sz="2400" i="1" dirty="0" err="1"/>
              <a:t>Fath</a:t>
            </a:r>
            <a:r>
              <a:rPr lang="en-US" sz="2400" i="1" dirty="0"/>
              <a:t> al-Bari</a:t>
            </a:r>
            <a:r>
              <a:rPr lang="en-US" sz="2400" dirty="0"/>
              <a:t> 9:11).</a:t>
            </a:r>
          </a:p>
          <a:p>
            <a:r>
              <a:rPr lang="en-US" sz="2400" dirty="0"/>
              <a:t>No written verse was accepted until two trustworthy witnesses had testified to the fact that the particular verse was written in the presence of the Holy Prophet (upon him blessings and peace).</a:t>
            </a:r>
          </a:p>
          <a:p>
            <a:r>
              <a:rPr lang="en-US" sz="2400" dirty="0"/>
              <a:t>Lastly, the verses in writing, were collated(</a:t>
            </a:r>
            <a:r>
              <a:rPr lang="ur-PK" sz="2400" dirty="0"/>
              <a:t>ملا کر دیکھ لی جاتی </a:t>
            </a:r>
            <a:r>
              <a:rPr lang="en-US" sz="2400" dirty="0"/>
              <a:t>) with collections</a:t>
            </a:r>
            <a:r>
              <a:rPr lang="ur-PK" sz="2400" dirty="0"/>
              <a:t>(مجموعے)</a:t>
            </a:r>
            <a:r>
              <a:rPr lang="en-US" sz="2400" dirty="0"/>
              <a:t> that different Companions had prepared for themselves</a:t>
            </a:r>
          </a:p>
        </p:txBody>
      </p:sp>
    </p:spTree>
    <p:extLst>
      <p:ext uri="{BB962C8B-B14F-4D97-AF65-F5344CB8AC3E}">
        <p14:creationId xmlns:p14="http://schemas.microsoft.com/office/powerpoint/2010/main" val="262021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47DF-8208-419B-A8E8-66C9829DEE78}"/>
              </a:ext>
            </a:extLst>
          </p:cNvPr>
          <p:cNvSpPr>
            <a:spLocks noGrp="1"/>
          </p:cNvSpPr>
          <p:nvPr>
            <p:ph type="title"/>
          </p:nvPr>
        </p:nvSpPr>
        <p:spPr/>
        <p:txBody>
          <a:bodyPr/>
          <a:lstStyle/>
          <a:p>
            <a:r>
              <a:rPr lang="en-US" dirty="0" err="1"/>
              <a:t>Hazrat</a:t>
            </a:r>
            <a:r>
              <a:rPr lang="en-US" dirty="0"/>
              <a:t> </a:t>
            </a:r>
            <a:r>
              <a:rPr lang="en-US" dirty="0" err="1"/>
              <a:t>abu</a:t>
            </a:r>
            <a:r>
              <a:rPr lang="en-US" dirty="0"/>
              <a:t> </a:t>
            </a:r>
            <a:r>
              <a:rPr lang="en-US" dirty="0" err="1"/>
              <a:t>khuzaima’s</a:t>
            </a:r>
            <a:r>
              <a:rPr lang="en-US" dirty="0"/>
              <a:t> 2 verses</a:t>
            </a:r>
          </a:p>
        </p:txBody>
      </p:sp>
      <p:sp>
        <p:nvSpPr>
          <p:cNvPr id="3" name="Content Placeholder 2">
            <a:extLst>
              <a:ext uri="{FF2B5EF4-FFF2-40B4-BE49-F238E27FC236}">
                <a16:creationId xmlns:a16="http://schemas.microsoft.com/office/drawing/2014/main" id="{7D280E1C-9614-407F-8373-BB00C8CF5CE4}"/>
              </a:ext>
            </a:extLst>
          </p:cNvPr>
          <p:cNvSpPr>
            <a:spLocks noGrp="1"/>
          </p:cNvSpPr>
          <p:nvPr>
            <p:ph idx="1"/>
          </p:nvPr>
        </p:nvSpPr>
        <p:spPr>
          <a:xfrm>
            <a:off x="0" y="1895061"/>
            <a:ext cx="12192000" cy="4532243"/>
          </a:xfrm>
        </p:spPr>
        <p:txBody>
          <a:bodyPr>
            <a:normAutofit fontScale="92500"/>
          </a:bodyPr>
          <a:lstStyle/>
          <a:p>
            <a:r>
              <a:rPr lang="en-US" sz="2400" dirty="0"/>
              <a:t>If this functional methodology is kept in mind, it becomes perfectly simple to understand what Zayd ibn Thabit meant when he said, “I found the last verses of Surat al-</a:t>
            </a:r>
            <a:r>
              <a:rPr lang="en-US" sz="2400" dirty="0" err="1"/>
              <a:t>Bara’ah</a:t>
            </a:r>
            <a:r>
              <a:rPr lang="en-US" sz="2400" dirty="0"/>
              <a:t> starting from ‘certainly there has come to you a messenger from among yourselves…’ with only Abu </a:t>
            </a:r>
            <a:r>
              <a:rPr lang="en-US" sz="2400" dirty="0" err="1"/>
              <a:t>Khudhaymah</a:t>
            </a:r>
            <a:r>
              <a:rPr lang="en-US" sz="2400" dirty="0"/>
              <a:t>. They were not found with anyone else except him.”</a:t>
            </a:r>
          </a:p>
          <a:p>
            <a:r>
              <a:rPr lang="en-US" sz="2400" dirty="0"/>
              <a:t>This should not be misunderstood to imply that no person other than Abu </a:t>
            </a:r>
            <a:r>
              <a:rPr lang="en-US" sz="2400" dirty="0" err="1"/>
              <a:t>Khuzaymah</a:t>
            </a:r>
            <a:r>
              <a:rPr lang="en-US" sz="2400" dirty="0"/>
              <a:t> remembered these verses or that no one else had them in writing, or even that no one other than him knew of them being part of the Quran. Rather, it implies simply that with the exception of Abu </a:t>
            </a:r>
            <a:r>
              <a:rPr lang="en-US" sz="2400" dirty="0" err="1"/>
              <a:t>Khuzayamah</a:t>
            </a:r>
            <a:r>
              <a:rPr lang="en-US" sz="2400" dirty="0"/>
              <a:t>, these particular verses were not found with those who had come with different written verses as they were dictated by the Holy Prophet (upon him blessings and peace).</a:t>
            </a:r>
          </a:p>
          <a:p>
            <a:r>
              <a:rPr lang="en-US" sz="2400" dirty="0"/>
              <a:t> Otherwise, as far as the fact of these verses being part of the Quran is concerned, it was known to every one through uninterrupted succession.</a:t>
            </a:r>
          </a:p>
        </p:txBody>
      </p:sp>
    </p:spTree>
    <p:extLst>
      <p:ext uri="{BB962C8B-B14F-4D97-AF65-F5344CB8AC3E}">
        <p14:creationId xmlns:p14="http://schemas.microsoft.com/office/powerpoint/2010/main" val="184225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C61F-15BE-4B28-A5E8-42EF3AFFF5D9}"/>
              </a:ext>
            </a:extLst>
          </p:cNvPr>
          <p:cNvSpPr>
            <a:spLocks noGrp="1"/>
          </p:cNvSpPr>
          <p:nvPr>
            <p:ph type="title"/>
          </p:nvPr>
        </p:nvSpPr>
        <p:spPr>
          <a:xfrm>
            <a:off x="1066800" y="483704"/>
            <a:ext cx="10058400" cy="1450757"/>
          </a:xfrm>
        </p:spPr>
        <p:txBody>
          <a:bodyPr/>
          <a:lstStyle/>
          <a:p>
            <a:r>
              <a:rPr lang="en-US" dirty="0" err="1"/>
              <a:t>Hazrat</a:t>
            </a:r>
            <a:r>
              <a:rPr lang="en-US" dirty="0"/>
              <a:t> </a:t>
            </a:r>
            <a:r>
              <a:rPr lang="en-US" dirty="0" err="1"/>
              <a:t>abu</a:t>
            </a:r>
            <a:r>
              <a:rPr lang="en-US" dirty="0"/>
              <a:t> </a:t>
            </a:r>
            <a:r>
              <a:rPr lang="en-US" dirty="0" err="1"/>
              <a:t>khuzaima’s</a:t>
            </a:r>
            <a:r>
              <a:rPr lang="en-US" dirty="0"/>
              <a:t> 2 verses</a:t>
            </a:r>
          </a:p>
        </p:txBody>
      </p:sp>
      <p:sp>
        <p:nvSpPr>
          <p:cNvPr id="3" name="Content Placeholder 2">
            <a:extLst>
              <a:ext uri="{FF2B5EF4-FFF2-40B4-BE49-F238E27FC236}">
                <a16:creationId xmlns:a16="http://schemas.microsoft.com/office/drawing/2014/main" id="{B2E8AFC1-18D4-4E23-9241-0760FE793999}"/>
              </a:ext>
            </a:extLst>
          </p:cNvPr>
          <p:cNvSpPr>
            <a:spLocks noGrp="1"/>
          </p:cNvSpPr>
          <p:nvPr>
            <p:ph idx="1"/>
          </p:nvPr>
        </p:nvSpPr>
        <p:spPr>
          <a:xfrm>
            <a:off x="0" y="2108201"/>
            <a:ext cx="12192000" cy="4266095"/>
          </a:xfrm>
        </p:spPr>
        <p:txBody>
          <a:bodyPr>
            <a:normAutofit lnSpcReduction="10000"/>
          </a:bodyPr>
          <a:lstStyle/>
          <a:p>
            <a:r>
              <a:rPr lang="en-US" sz="2400" dirty="0"/>
              <a:t>There were hundreds of Companions who knew the whole Quran by heart and, hence, they also knew these verses.</a:t>
            </a:r>
          </a:p>
          <a:p>
            <a:r>
              <a:rPr lang="en-US" sz="2400" dirty="0"/>
              <a:t>Furthermore, they were also present in written form in the complete collections of Quranic verses preserved by various Companions. Because he had taken the foregoing precautions he waited for confirmation through the third method. As for the other verses, they were verified through all the methods set by </a:t>
            </a:r>
            <a:r>
              <a:rPr lang="en-US" sz="2400" dirty="0" err="1"/>
              <a:t>Sayyiduna</a:t>
            </a:r>
            <a:r>
              <a:rPr lang="en-US" sz="2400" dirty="0"/>
              <a:t> Zayd (may Allah be pleased with him) and were found written with many Companions, many of whom brought each verse to him.</a:t>
            </a:r>
          </a:p>
          <a:p>
            <a:r>
              <a:rPr lang="en-US" sz="2400" dirty="0"/>
              <a:t>But, among those written separately under the supervision of the Prophet (upon him blessings and peace), these verses were found only with </a:t>
            </a:r>
            <a:r>
              <a:rPr lang="en-US" sz="2400" dirty="0" err="1"/>
              <a:t>Sayyiduna</a:t>
            </a:r>
            <a:r>
              <a:rPr lang="en-US" sz="2400" dirty="0"/>
              <a:t> Abu </a:t>
            </a:r>
            <a:r>
              <a:rPr lang="en-US" sz="2400" dirty="0" err="1"/>
              <a:t>Khuzaymah</a:t>
            </a:r>
            <a:r>
              <a:rPr lang="en-US" sz="2400" dirty="0"/>
              <a:t> (may Allah be pleased with him) and no one else.</a:t>
            </a:r>
          </a:p>
          <a:p>
            <a:endParaRPr lang="en-US" dirty="0"/>
          </a:p>
        </p:txBody>
      </p:sp>
    </p:spTree>
    <p:extLst>
      <p:ext uri="{BB962C8B-B14F-4D97-AF65-F5344CB8AC3E}">
        <p14:creationId xmlns:p14="http://schemas.microsoft.com/office/powerpoint/2010/main" val="306891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3A30-2A21-45DA-AF22-F40907F2A9BC}"/>
              </a:ext>
            </a:extLst>
          </p:cNvPr>
          <p:cNvSpPr>
            <a:spLocks noGrp="1"/>
          </p:cNvSpPr>
          <p:nvPr>
            <p:ph type="title"/>
          </p:nvPr>
        </p:nvSpPr>
        <p:spPr>
          <a:xfrm>
            <a:off x="833561" y="260098"/>
            <a:ext cx="10524877" cy="1450757"/>
          </a:xfrm>
        </p:spPr>
        <p:txBody>
          <a:bodyPr/>
          <a:lstStyle/>
          <a:p>
            <a:r>
              <a:rPr lang="en-US" dirty="0" err="1"/>
              <a:t>Hzrt</a:t>
            </a:r>
            <a:r>
              <a:rPr lang="en-US" dirty="0"/>
              <a:t>. </a:t>
            </a:r>
            <a:r>
              <a:rPr lang="en-US" dirty="0" err="1"/>
              <a:t>Abubakr’s</a:t>
            </a:r>
            <a:r>
              <a:rPr lang="en-US" dirty="0"/>
              <a:t> work summery R.A</a:t>
            </a:r>
          </a:p>
        </p:txBody>
      </p:sp>
      <p:sp>
        <p:nvSpPr>
          <p:cNvPr id="3" name="Content Placeholder 2">
            <a:extLst>
              <a:ext uri="{FF2B5EF4-FFF2-40B4-BE49-F238E27FC236}">
                <a16:creationId xmlns:a16="http://schemas.microsoft.com/office/drawing/2014/main" id="{DCFC4CE9-AD9B-4A00-81AE-CF339FF94DDB}"/>
              </a:ext>
            </a:extLst>
          </p:cNvPr>
          <p:cNvSpPr>
            <a:spLocks noGrp="1"/>
          </p:cNvSpPr>
          <p:nvPr>
            <p:ph idx="1"/>
          </p:nvPr>
        </p:nvSpPr>
        <p:spPr>
          <a:xfrm>
            <a:off x="0" y="1881809"/>
            <a:ext cx="12192000" cy="4558748"/>
          </a:xfrm>
        </p:spPr>
        <p:txBody>
          <a:bodyPr>
            <a:normAutofit/>
          </a:bodyPr>
          <a:lstStyle/>
          <a:p>
            <a:r>
              <a:rPr lang="en-US" sz="2400" dirty="0"/>
              <a:t>every surah was written in separate folios. Hence, it consisted of a number of folios and in the terminology of Quranic Studies this copy was called the </a:t>
            </a:r>
            <a:r>
              <a:rPr lang="en-US" sz="2400" i="1" dirty="0"/>
              <a:t>Umm</a:t>
            </a:r>
            <a:r>
              <a:rPr lang="en-US" sz="2400" dirty="0"/>
              <a:t> (literally, “the mother”, meaning “the original copy”). </a:t>
            </a:r>
          </a:p>
          <a:p>
            <a:r>
              <a:rPr lang="en-US" sz="2400" dirty="0"/>
              <a:t>In this master copy, the Quranic verses were arranged in accordance with the order fixed by the Holy Prophet (upon him blessings and peace). The surahs were not arranged, however, and so every surah was written and kept separately. The copy was also written in the </a:t>
            </a:r>
            <a:r>
              <a:rPr lang="en-US" sz="2400" dirty="0" err="1"/>
              <a:t>Heiri</a:t>
            </a:r>
            <a:r>
              <a:rPr lang="en-US" sz="2400" dirty="0"/>
              <a:t> script. Only those verses were included whose recitation was not abrogated. </a:t>
            </a:r>
          </a:p>
        </p:txBody>
      </p:sp>
    </p:spTree>
    <p:extLst>
      <p:ext uri="{BB962C8B-B14F-4D97-AF65-F5344CB8AC3E}">
        <p14:creationId xmlns:p14="http://schemas.microsoft.com/office/powerpoint/2010/main" val="1389167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799F1-595B-4D90-9C35-C1AB150B40EE}"/>
              </a:ext>
            </a:extLst>
          </p:cNvPr>
          <p:cNvSpPr>
            <a:spLocks noGrp="1"/>
          </p:cNvSpPr>
          <p:nvPr>
            <p:ph type="title"/>
          </p:nvPr>
        </p:nvSpPr>
        <p:spPr/>
        <p:txBody>
          <a:bodyPr/>
          <a:lstStyle/>
          <a:p>
            <a:r>
              <a:rPr lang="en-US" dirty="0"/>
              <a:t>The Umm </a:t>
            </a:r>
          </a:p>
        </p:txBody>
      </p:sp>
      <p:sp>
        <p:nvSpPr>
          <p:cNvPr id="3" name="Content Placeholder 2">
            <a:extLst>
              <a:ext uri="{FF2B5EF4-FFF2-40B4-BE49-F238E27FC236}">
                <a16:creationId xmlns:a16="http://schemas.microsoft.com/office/drawing/2014/main" id="{D4A2DB68-C98C-4008-AA55-EFB0D6F11A62}"/>
              </a:ext>
            </a:extLst>
          </p:cNvPr>
          <p:cNvSpPr>
            <a:spLocks noGrp="1"/>
          </p:cNvSpPr>
          <p:nvPr>
            <p:ph idx="1"/>
          </p:nvPr>
        </p:nvSpPr>
        <p:spPr/>
        <p:txBody>
          <a:bodyPr>
            <a:normAutofit/>
          </a:bodyPr>
          <a:lstStyle/>
          <a:p>
            <a:r>
              <a:rPr lang="en-US" sz="2400" dirty="0"/>
              <a:t>remained with him during his lifetime. Then they remained with ‘Umar (may Allah be pleased with him). After the martyrdom of ‘Umar they were transferred to the custody of Umm al-</a:t>
            </a:r>
            <a:r>
              <a:rPr lang="en-US" sz="2400" dirty="0" err="1"/>
              <a:t>Mu’minin</a:t>
            </a:r>
            <a:r>
              <a:rPr lang="en-US" sz="2400" dirty="0"/>
              <a:t> </a:t>
            </a:r>
            <a:r>
              <a:rPr lang="en-US" sz="2400" dirty="0" err="1"/>
              <a:t>Sayyidah</a:t>
            </a:r>
            <a:r>
              <a:rPr lang="en-US" sz="2400" dirty="0"/>
              <a:t> Hafsah (may Allah be pleased with her). After the death of Hafsah, Marwan ibn al-Hakam had them burnt since the copies of Quran ordered by </a:t>
            </a:r>
            <a:r>
              <a:rPr lang="en-US" sz="2400" dirty="0" err="1"/>
              <a:t>Sayyiduna</a:t>
            </a:r>
            <a:r>
              <a:rPr lang="en-US" sz="2400" dirty="0"/>
              <a:t> ‘Usman (may Allah be pleased with him) were ready at that time and a consensus of the Ummah had already been reached to the effect that following these ‘</a:t>
            </a:r>
            <a:r>
              <a:rPr lang="en-US" sz="2400" dirty="0" err="1"/>
              <a:t>Usmani</a:t>
            </a:r>
            <a:r>
              <a:rPr lang="en-US" sz="2400" dirty="0"/>
              <a:t> copies of the Quran, in script and arrangement of surahs, was now obligatory. </a:t>
            </a:r>
          </a:p>
        </p:txBody>
      </p:sp>
    </p:spTree>
    <p:extLst>
      <p:ext uri="{BB962C8B-B14F-4D97-AF65-F5344CB8AC3E}">
        <p14:creationId xmlns:p14="http://schemas.microsoft.com/office/powerpoint/2010/main" val="327312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2084-8FC6-437E-9F74-B8AABA31343B}"/>
              </a:ext>
            </a:extLst>
          </p:cNvPr>
          <p:cNvSpPr>
            <a:spLocks noGrp="1"/>
          </p:cNvSpPr>
          <p:nvPr>
            <p:ph type="title"/>
          </p:nvPr>
        </p:nvSpPr>
        <p:spPr/>
        <p:txBody>
          <a:bodyPr/>
          <a:lstStyle/>
          <a:p>
            <a:r>
              <a:rPr lang="en-US" dirty="0"/>
              <a:t>3</a:t>
            </a:r>
            <a:r>
              <a:rPr lang="en-US" baseline="30000" dirty="0"/>
              <a:t>rd</a:t>
            </a:r>
            <a:r>
              <a:rPr lang="en-US" dirty="0"/>
              <a:t> phase of inscription of Quran</a:t>
            </a:r>
          </a:p>
        </p:txBody>
      </p:sp>
      <p:sp>
        <p:nvSpPr>
          <p:cNvPr id="3" name="Content Placeholder 2">
            <a:extLst>
              <a:ext uri="{FF2B5EF4-FFF2-40B4-BE49-F238E27FC236}">
                <a16:creationId xmlns:a16="http://schemas.microsoft.com/office/drawing/2014/main" id="{62F6DFB6-1A1D-4881-8449-EF27EBCE96C8}"/>
              </a:ext>
            </a:extLst>
          </p:cNvPr>
          <p:cNvSpPr>
            <a:spLocks noGrp="1"/>
          </p:cNvSpPr>
          <p:nvPr>
            <p:ph idx="1"/>
          </p:nvPr>
        </p:nvSpPr>
        <p:spPr>
          <a:xfrm>
            <a:off x="0" y="1868557"/>
            <a:ext cx="12192000" cy="4492486"/>
          </a:xfrm>
        </p:spPr>
        <p:txBody>
          <a:bodyPr/>
          <a:lstStyle/>
          <a:p>
            <a:r>
              <a:rPr lang="en-US" b="1" dirty="0"/>
              <a:t>Preservation in the Era of ‘Usman (R.A):</a:t>
            </a:r>
          </a:p>
          <a:p>
            <a:r>
              <a:rPr lang="en-US" dirty="0"/>
              <a:t>When </a:t>
            </a:r>
            <a:r>
              <a:rPr lang="en-US" dirty="0" err="1"/>
              <a:t>Sayyiduna</a:t>
            </a:r>
            <a:r>
              <a:rPr lang="en-US" dirty="0"/>
              <a:t> ‘Usman (may Allah be pleased with him) became the </a:t>
            </a:r>
            <a:r>
              <a:rPr lang="en-US" dirty="0" err="1"/>
              <a:t>Khalifah</a:t>
            </a:r>
            <a:r>
              <a:rPr lang="en-US" dirty="0"/>
              <a:t>, Islam had already spread to the far-flung lands of Byzantine and Iran. People embracing Islam in the new areas would learn the Quran from Muslim soldiers or from traders from whom they had found the blessing of Islam. </a:t>
            </a:r>
          </a:p>
          <a:p>
            <a:r>
              <a:rPr lang="en-US" dirty="0"/>
              <a:t>Also, the Quran was revealed with “Seven Recitations” and different Companions had learnt it from the Holy Prophet (upon him blessings and peace) according to different modes of recitation. Hence, every Companion taught the Quran to his disciples in accordance with the particular reading he had learnt from the Prophet (upon him blessings and peace). In this manner, variations in recitation reached distant countries.</a:t>
            </a:r>
          </a:p>
          <a:p>
            <a:r>
              <a:rPr lang="en-US" dirty="0"/>
              <a:t>As long as the people were aware that the Quran was revealed with “Seven Recitations” these variations caused no harm. But when these variations reached far-out countries and the fact that the Quran was revealed with “Seven Recitations” could not gain due publicity, disputes among people started to occur. Some people insisted that their own reading was correct and that of others incorrect.</a:t>
            </a:r>
          </a:p>
          <a:p>
            <a:endParaRPr lang="en-US" dirty="0"/>
          </a:p>
        </p:txBody>
      </p:sp>
    </p:spTree>
    <p:extLst>
      <p:ext uri="{BB962C8B-B14F-4D97-AF65-F5344CB8AC3E}">
        <p14:creationId xmlns:p14="http://schemas.microsoft.com/office/powerpoint/2010/main" val="171116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6F16-75BD-4A03-8FF7-E3803E09AF8B}"/>
              </a:ext>
            </a:extLst>
          </p:cNvPr>
          <p:cNvSpPr>
            <a:spLocks noGrp="1"/>
          </p:cNvSpPr>
          <p:nvPr>
            <p:ph type="title"/>
          </p:nvPr>
        </p:nvSpPr>
        <p:spPr/>
        <p:txBody>
          <a:bodyPr/>
          <a:lstStyle/>
          <a:p>
            <a:r>
              <a:rPr lang="en-US" dirty="0"/>
              <a:t>3</a:t>
            </a:r>
            <a:r>
              <a:rPr lang="en-US" baseline="30000" dirty="0"/>
              <a:t>rd</a:t>
            </a:r>
            <a:r>
              <a:rPr lang="en-US" dirty="0"/>
              <a:t> phase of inscription of Quran</a:t>
            </a:r>
          </a:p>
        </p:txBody>
      </p:sp>
      <p:sp>
        <p:nvSpPr>
          <p:cNvPr id="3" name="Content Placeholder 2">
            <a:extLst>
              <a:ext uri="{FF2B5EF4-FFF2-40B4-BE49-F238E27FC236}">
                <a16:creationId xmlns:a16="http://schemas.microsoft.com/office/drawing/2014/main" id="{725491AB-0093-4EDC-81B4-32272BE4D9AB}"/>
              </a:ext>
            </a:extLst>
          </p:cNvPr>
          <p:cNvSpPr>
            <a:spLocks noGrp="1"/>
          </p:cNvSpPr>
          <p:nvPr>
            <p:ph idx="1"/>
          </p:nvPr>
        </p:nvSpPr>
        <p:spPr>
          <a:xfrm>
            <a:off x="0" y="1908313"/>
            <a:ext cx="12192000" cy="4479235"/>
          </a:xfrm>
        </p:spPr>
        <p:txBody>
          <a:bodyPr>
            <a:normAutofit lnSpcReduction="10000"/>
          </a:bodyPr>
          <a:lstStyle/>
          <a:p>
            <a:r>
              <a:rPr lang="en-US" sz="2800" dirty="0"/>
              <a:t>On the other hand, there was no standard copy of the Quran anywhere in the world that could be the rallying authority for the entire Muslim nation except the one in Madinah that had been transcribed by Zayd ibn Thabit (may Allah be pleased with him)</a:t>
            </a:r>
            <a:r>
              <a:rPr lang="en-US" sz="2800" i="1" dirty="0"/>
              <a:t>.</a:t>
            </a:r>
            <a:r>
              <a:rPr lang="en-US" sz="2800" dirty="0"/>
              <a:t> Since other copies were written individually and there was no provision to incorporate all the seven versions of recitation in them, the only reliable method to resolve these disputes was to disseminate transcripts incorporating all the valid recitations throughout the Islamic world. Through them, Muslims could then gauge the authenticity and validity of each recitation. </a:t>
            </a:r>
            <a:r>
              <a:rPr lang="en-US" sz="2800" dirty="0" err="1"/>
              <a:t>Sayyiduna</a:t>
            </a:r>
            <a:r>
              <a:rPr lang="en-US" sz="2800" dirty="0"/>
              <a:t> ‘Usman (may Allah be pleased with him) accomplished this remarkable feat during the period of his caliphate</a:t>
            </a:r>
            <a:r>
              <a:rPr lang="en-US" dirty="0"/>
              <a:t>.</a:t>
            </a:r>
          </a:p>
          <a:p>
            <a:endParaRPr lang="en-US" dirty="0"/>
          </a:p>
        </p:txBody>
      </p:sp>
    </p:spTree>
    <p:extLst>
      <p:ext uri="{BB962C8B-B14F-4D97-AF65-F5344CB8AC3E}">
        <p14:creationId xmlns:p14="http://schemas.microsoft.com/office/powerpoint/2010/main" val="195490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522E-F9E4-4ECC-80EC-5B25258D8F14}"/>
              </a:ext>
            </a:extLst>
          </p:cNvPr>
          <p:cNvSpPr>
            <a:spLocks noGrp="1"/>
          </p:cNvSpPr>
          <p:nvPr>
            <p:ph type="title"/>
          </p:nvPr>
        </p:nvSpPr>
        <p:spPr>
          <a:xfrm>
            <a:off x="1066800" y="1028725"/>
            <a:ext cx="10058400" cy="866336"/>
          </a:xfrm>
        </p:spPr>
        <p:txBody>
          <a:bodyPr/>
          <a:lstStyle/>
          <a:p>
            <a:pPr algn="ctr"/>
            <a:r>
              <a:rPr lang="en-US" dirty="0"/>
              <a:t>What is the holy Quran?</a:t>
            </a:r>
          </a:p>
        </p:txBody>
      </p:sp>
      <p:sp>
        <p:nvSpPr>
          <p:cNvPr id="3" name="Content Placeholder 2">
            <a:extLst>
              <a:ext uri="{FF2B5EF4-FFF2-40B4-BE49-F238E27FC236}">
                <a16:creationId xmlns:a16="http://schemas.microsoft.com/office/drawing/2014/main" id="{C637D40E-CC2E-41BB-9F23-685DA60225B4}"/>
              </a:ext>
            </a:extLst>
          </p:cNvPr>
          <p:cNvSpPr>
            <a:spLocks noGrp="1"/>
          </p:cNvSpPr>
          <p:nvPr>
            <p:ph idx="1"/>
          </p:nvPr>
        </p:nvSpPr>
        <p:spPr>
          <a:xfrm>
            <a:off x="463827" y="1895061"/>
            <a:ext cx="11171582" cy="4452730"/>
          </a:xfrm>
        </p:spPr>
        <p:txBody>
          <a:bodyPr>
            <a:normAutofit lnSpcReduction="10000"/>
          </a:bodyPr>
          <a:lstStyle/>
          <a:p>
            <a:r>
              <a:rPr lang="en-US" sz="2400" dirty="0"/>
              <a:t>The holy quran is the </a:t>
            </a:r>
            <a:r>
              <a:rPr lang="en-US" sz="2400" dirty="0" err="1"/>
              <a:t>litteral</a:t>
            </a:r>
            <a:r>
              <a:rPr lang="en-US" sz="2400" dirty="0"/>
              <a:t> speech of Almighty God revealed to the last of the prophet’s Muhammad(</a:t>
            </a:r>
            <a:r>
              <a:rPr lang="en-US" sz="2400" dirty="0" err="1"/>
              <a:t>p.b.u.h</a:t>
            </a:r>
            <a:r>
              <a:rPr lang="en-US" sz="2400" dirty="0"/>
              <a:t>)through the Angel </a:t>
            </a:r>
            <a:r>
              <a:rPr lang="en-US" sz="2400" dirty="0" err="1"/>
              <a:t>Gebriel</a:t>
            </a:r>
            <a:r>
              <a:rPr lang="en-US" sz="2400" dirty="0"/>
              <a:t>, part by part, and protected as promised by  Allah.</a:t>
            </a:r>
          </a:p>
          <a:p>
            <a:pPr algn="ctr"/>
            <a:r>
              <a:rPr lang="en-US" sz="2400" dirty="0"/>
              <a:t>(</a:t>
            </a:r>
            <a:r>
              <a:rPr lang="ur-PK" sz="2400" dirty="0"/>
              <a:t>النحل</a:t>
            </a:r>
            <a:r>
              <a:rPr lang="en-US" sz="2400" dirty="0"/>
              <a:t> 15:9 )“</a:t>
            </a:r>
            <a:r>
              <a:rPr lang="ur-PK" sz="2400" dirty="0"/>
              <a:t>انا نحن نزلنا الذکرو انا لہ لحافظون</a:t>
            </a:r>
            <a:r>
              <a:rPr lang="en-US" sz="2400" dirty="0"/>
              <a:t>”</a:t>
            </a:r>
          </a:p>
          <a:p>
            <a:pPr algn="ctr"/>
            <a:r>
              <a:rPr lang="en-US" sz="2400" dirty="0"/>
              <a:t>Verily we have revealed the Quran and for us is its protection.</a:t>
            </a:r>
          </a:p>
          <a:p>
            <a:pPr>
              <a:buFont typeface="Wingdings" panose="05000000000000000000" pitchFamily="2" charset="2"/>
              <a:buChar char="Ø"/>
            </a:pPr>
            <a:r>
              <a:rPr lang="en-US" sz="2400"/>
              <a:t>Revealed 1442 </a:t>
            </a:r>
            <a:r>
              <a:rPr lang="en-US" sz="2400" dirty="0"/>
              <a:t>years back</a:t>
            </a:r>
          </a:p>
          <a:p>
            <a:pPr>
              <a:buFont typeface="Wingdings" panose="05000000000000000000" pitchFamily="2" charset="2"/>
              <a:buChar char="Ø"/>
            </a:pPr>
            <a:r>
              <a:rPr lang="en-US" sz="2400" dirty="0"/>
              <a:t>Completely safe in the hearts, in papers, on the lips, in the actions and lives.(previous books lost or corrupted).</a:t>
            </a:r>
          </a:p>
          <a:p>
            <a:pPr>
              <a:buFont typeface="Wingdings" panose="05000000000000000000" pitchFamily="2" charset="2"/>
              <a:buChar char="Ø"/>
            </a:pPr>
            <a:r>
              <a:rPr lang="en-US" sz="2400" dirty="0"/>
              <a:t>Attestor of previously revealed books.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031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5C7E-0DD2-432C-8A23-53A789F06092}"/>
              </a:ext>
            </a:extLst>
          </p:cNvPr>
          <p:cNvSpPr>
            <a:spLocks noGrp="1"/>
          </p:cNvSpPr>
          <p:nvPr>
            <p:ph type="title"/>
          </p:nvPr>
        </p:nvSpPr>
        <p:spPr/>
        <p:txBody>
          <a:bodyPr/>
          <a:lstStyle/>
          <a:p>
            <a:r>
              <a:rPr lang="en-US" dirty="0"/>
              <a:t>Role of </a:t>
            </a:r>
            <a:r>
              <a:rPr lang="en-US" dirty="0" err="1"/>
              <a:t>hazrat</a:t>
            </a:r>
            <a:r>
              <a:rPr lang="en-US" dirty="0"/>
              <a:t> </a:t>
            </a:r>
            <a:r>
              <a:rPr lang="en-US" dirty="0" err="1"/>
              <a:t>Hzaifa</a:t>
            </a:r>
            <a:r>
              <a:rPr lang="en-US" dirty="0"/>
              <a:t> bin </a:t>
            </a:r>
            <a:r>
              <a:rPr lang="en-US" dirty="0" err="1"/>
              <a:t>yaman</a:t>
            </a:r>
            <a:endParaRPr lang="en-US" dirty="0"/>
          </a:p>
        </p:txBody>
      </p:sp>
      <p:sp>
        <p:nvSpPr>
          <p:cNvPr id="3" name="Content Placeholder 2">
            <a:extLst>
              <a:ext uri="{FF2B5EF4-FFF2-40B4-BE49-F238E27FC236}">
                <a16:creationId xmlns:a16="http://schemas.microsoft.com/office/drawing/2014/main" id="{72A47896-A690-45DB-B19F-AEFA6F07589B}"/>
              </a:ext>
            </a:extLst>
          </p:cNvPr>
          <p:cNvSpPr>
            <a:spLocks noGrp="1"/>
          </p:cNvSpPr>
          <p:nvPr>
            <p:ph idx="1"/>
          </p:nvPr>
        </p:nvSpPr>
        <p:spPr>
          <a:xfrm>
            <a:off x="0" y="1908314"/>
            <a:ext cx="12192000" cy="4492486"/>
          </a:xfrm>
        </p:spPr>
        <p:txBody>
          <a:bodyPr/>
          <a:lstStyle/>
          <a:p>
            <a:pPr>
              <a:buFont typeface="Wingdings" panose="05000000000000000000" pitchFamily="2" charset="2"/>
              <a:buChar char="q"/>
            </a:pPr>
            <a:r>
              <a:rPr lang="en-US" dirty="0" err="1"/>
              <a:t>Hudhayfah</a:t>
            </a:r>
            <a:r>
              <a:rPr lang="en-US" dirty="0"/>
              <a:t> ibn </a:t>
            </a:r>
            <a:r>
              <a:rPr lang="en-US" dirty="0" err="1"/>
              <a:t>Yaman</a:t>
            </a:r>
            <a:r>
              <a:rPr lang="en-US" dirty="0"/>
              <a:t> (may Allah be pleased with him) who was engaged in a military campaign on the Armenian-Azerbaijan said to </a:t>
            </a:r>
            <a:r>
              <a:rPr lang="en-US" dirty="0" err="1"/>
              <a:t>hazrat</a:t>
            </a:r>
            <a:r>
              <a:rPr lang="en-US" dirty="0"/>
              <a:t> Usman R.A:</a:t>
            </a:r>
          </a:p>
          <a:p>
            <a:pPr marL="0" indent="0">
              <a:buNone/>
            </a:pPr>
            <a:r>
              <a:rPr lang="en-US" dirty="0"/>
              <a:t>	“I was on a military mission on the Armenian front where I saw that the recitation of the people of Syria, who follow that of </a:t>
            </a:r>
            <a:r>
              <a:rPr lang="en-US" dirty="0" err="1"/>
              <a:t>Ubayy</a:t>
            </a:r>
            <a:r>
              <a:rPr lang="en-US" dirty="0"/>
              <a:t> ibn </a:t>
            </a:r>
            <a:r>
              <a:rPr lang="en-US" dirty="0" err="1"/>
              <a:t>Ka‘ab</a:t>
            </a:r>
            <a:r>
              <a:rPr lang="en-US" dirty="0"/>
              <a:t>, was not known to the people of Iraq. Similarly, the people of Iraq, who follow the recitation of ‘Abdullah ibn </a:t>
            </a:r>
            <a:r>
              <a:rPr lang="en-US" dirty="0" err="1"/>
              <a:t>Mas‘ud</a:t>
            </a:r>
            <a:r>
              <a:rPr lang="en-US" dirty="0"/>
              <a:t>, had not heard of the recitation made by the people of Syria. As a result, they call each other unbelievers.”</a:t>
            </a:r>
          </a:p>
          <a:p>
            <a:pPr marL="0" indent="0">
              <a:buNone/>
            </a:pPr>
            <a:r>
              <a:rPr lang="en-US" dirty="0" err="1"/>
              <a:t>Hazrat</a:t>
            </a:r>
            <a:r>
              <a:rPr lang="en-US" dirty="0"/>
              <a:t> Usman called a meeting of esteemed Companions and consulted with them. He said, “I have been informed that there are people who say to each other: ‘My recitation is better than yours,’ and this may be carried to the limits of blasphemy (</a:t>
            </a:r>
            <a:r>
              <a:rPr lang="en-US" dirty="0" err="1"/>
              <a:t>disbelieft</a:t>
            </a:r>
            <a:r>
              <a:rPr lang="en-US" dirty="0"/>
              <a:t>). What is your opinion on this matter?” The Companions first asked ‘Uthman as to his thoughts. He said, “My opinion is that we should unite every one on   one transcription so that no difference or division may occur.” The Companions approved and supported his view.</a:t>
            </a:r>
          </a:p>
          <a:p>
            <a:pPr marL="0" indent="0">
              <a:buNone/>
            </a:pPr>
            <a:endParaRPr lang="en-US" dirty="0"/>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9297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D5A7-F551-4692-929E-58464CF6AA8F}"/>
              </a:ext>
            </a:extLst>
          </p:cNvPr>
          <p:cNvSpPr>
            <a:spLocks noGrp="1"/>
          </p:cNvSpPr>
          <p:nvPr>
            <p:ph type="title"/>
          </p:nvPr>
        </p:nvSpPr>
        <p:spPr/>
        <p:txBody>
          <a:bodyPr/>
          <a:lstStyle/>
          <a:p>
            <a:r>
              <a:rPr lang="en-US" dirty="0"/>
              <a:t>The process of “ </a:t>
            </a:r>
            <a:r>
              <a:rPr lang="en-US" dirty="0" err="1"/>
              <a:t>Ummul</a:t>
            </a:r>
            <a:r>
              <a:rPr lang="en-US" dirty="0"/>
              <a:t> </a:t>
            </a:r>
            <a:r>
              <a:rPr lang="en-US" dirty="0" err="1"/>
              <a:t>masahif</a:t>
            </a:r>
            <a:r>
              <a:rPr lang="en-US" dirty="0"/>
              <a:t> “</a:t>
            </a:r>
          </a:p>
        </p:txBody>
      </p:sp>
      <p:sp>
        <p:nvSpPr>
          <p:cNvPr id="3" name="Content Placeholder 2">
            <a:extLst>
              <a:ext uri="{FF2B5EF4-FFF2-40B4-BE49-F238E27FC236}">
                <a16:creationId xmlns:a16="http://schemas.microsoft.com/office/drawing/2014/main" id="{79066F6C-DCB1-4E28-80BF-2219B0A022F0}"/>
              </a:ext>
            </a:extLst>
          </p:cNvPr>
          <p:cNvSpPr>
            <a:spLocks noGrp="1"/>
          </p:cNvSpPr>
          <p:nvPr>
            <p:ph idx="1"/>
          </p:nvPr>
        </p:nvSpPr>
        <p:spPr>
          <a:xfrm>
            <a:off x="0" y="1974574"/>
            <a:ext cx="12192000" cy="4439477"/>
          </a:xfrm>
        </p:spPr>
        <p:txBody>
          <a:bodyPr>
            <a:normAutofit/>
          </a:bodyPr>
          <a:lstStyle/>
          <a:p>
            <a:r>
              <a:rPr lang="en-US" dirty="0" err="1"/>
              <a:t>Hazrat</a:t>
            </a:r>
            <a:r>
              <a:rPr lang="en-US" dirty="0"/>
              <a:t> Usman (may Allah be pleased with him) sent a message to </a:t>
            </a:r>
            <a:r>
              <a:rPr lang="en-US" dirty="0" err="1"/>
              <a:t>Sayyidah</a:t>
            </a:r>
            <a:r>
              <a:rPr lang="en-US" dirty="0"/>
              <a:t> Hafsah (may Allah be pleased with her) requesting her for the manuscripts of the Quranic text prepared during the time of Abu Bakr (may Allah be pleased with him) and which she had in her custody. She sent it to him. He then formed a group of four Companions comprising of Zayd ibn Thabit, ‘Abdullah ibn </a:t>
            </a:r>
            <a:r>
              <a:rPr lang="en-US" dirty="0" err="1"/>
              <a:t>Zubayr</a:t>
            </a:r>
            <a:r>
              <a:rPr lang="en-US" dirty="0"/>
              <a:t>, </a:t>
            </a:r>
            <a:r>
              <a:rPr lang="en-US" dirty="0" err="1"/>
              <a:t>Sa‘id</a:t>
            </a:r>
            <a:r>
              <a:rPr lang="en-US" dirty="0"/>
              <a:t> ibn al-‘</a:t>
            </a:r>
            <a:r>
              <a:rPr lang="en-US" dirty="0" err="1"/>
              <a:t>Aas</a:t>
            </a:r>
            <a:r>
              <a:rPr lang="en-US" dirty="0"/>
              <a:t>, and ‘Abd al-Rahman ibn Harith ibn Hisham. The group was entrusted with the task of making several transcripts from the original copy compiled by </a:t>
            </a:r>
            <a:r>
              <a:rPr lang="en-US" dirty="0" err="1"/>
              <a:t>Sayyiduna</a:t>
            </a:r>
            <a:r>
              <a:rPr lang="en-US" dirty="0"/>
              <a:t> Abu Bakr with the surahs also arranged in sequence. Of the four, Zayd was from the Ansar while the other three were from Quraysh. Therefore, </a:t>
            </a:r>
            <a:r>
              <a:rPr lang="en-US" dirty="0" err="1"/>
              <a:t>Sayyiduna</a:t>
            </a:r>
            <a:r>
              <a:rPr lang="en-US" dirty="0"/>
              <a:t> ‘Usman (may Allah be pleased with him) said to them: </a:t>
            </a:r>
          </a:p>
          <a:p>
            <a:r>
              <a:rPr lang="en-US" dirty="0"/>
              <a:t>If you and Zayd differ anywhere in the Quran (that is, differ as to how a certain letter should be written) write it in the language of the Quraysh because the Quran has been revealed in their language.</a:t>
            </a:r>
          </a:p>
          <a:p>
            <a:r>
              <a:rPr lang="en-US" dirty="0"/>
              <a:t>This task was essentially entrusted to the abovementioned four distinguished persons, but subsequently other Companions also were called upon to assist them so that, according to Ibn Abi </a:t>
            </a:r>
            <a:r>
              <a:rPr lang="en-US" dirty="0" err="1"/>
              <a:t>Dawud</a:t>
            </a:r>
            <a:r>
              <a:rPr lang="en-US" dirty="0"/>
              <a:t>, their number rose to twelve </a:t>
            </a:r>
            <a:r>
              <a:rPr lang="en-US" dirty="0" err="1"/>
              <a:t>including:Ubayy</a:t>
            </a:r>
            <a:r>
              <a:rPr lang="en-US" dirty="0"/>
              <a:t> ibn </a:t>
            </a:r>
            <a:r>
              <a:rPr lang="en-US" dirty="0" err="1"/>
              <a:t>Ka‘b</a:t>
            </a:r>
            <a:r>
              <a:rPr lang="en-US" dirty="0"/>
              <a:t>, </a:t>
            </a:r>
            <a:r>
              <a:rPr lang="en-US" dirty="0" err="1"/>
              <a:t>Kathir</a:t>
            </a:r>
            <a:r>
              <a:rPr lang="en-US" dirty="0"/>
              <a:t> ibn </a:t>
            </a:r>
            <a:r>
              <a:rPr lang="en-US" dirty="0" err="1"/>
              <a:t>Aflah</a:t>
            </a:r>
            <a:r>
              <a:rPr lang="en-US" dirty="0"/>
              <a:t>, Malik ibn Abi ‘Amir, </a:t>
            </a:r>
            <a:r>
              <a:rPr lang="en-US" dirty="0" err="1"/>
              <a:t>Sayyiduna</a:t>
            </a:r>
            <a:r>
              <a:rPr lang="en-US" dirty="0"/>
              <a:t> Anas ibn Malik and ‘Abdullah ibn Abbas</a:t>
            </a:r>
          </a:p>
        </p:txBody>
      </p:sp>
    </p:spTree>
    <p:extLst>
      <p:ext uri="{BB962C8B-B14F-4D97-AF65-F5344CB8AC3E}">
        <p14:creationId xmlns:p14="http://schemas.microsoft.com/office/powerpoint/2010/main" val="319860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5570-359D-4CBF-A1C0-5B78D88C1A2C}"/>
              </a:ext>
            </a:extLst>
          </p:cNvPr>
          <p:cNvSpPr>
            <a:spLocks noGrp="1"/>
          </p:cNvSpPr>
          <p:nvPr>
            <p:ph type="title"/>
          </p:nvPr>
        </p:nvSpPr>
        <p:spPr>
          <a:xfrm>
            <a:off x="1097280" y="286604"/>
            <a:ext cx="10058400" cy="866336"/>
          </a:xfrm>
        </p:spPr>
        <p:txBody>
          <a:bodyPr/>
          <a:lstStyle/>
          <a:p>
            <a:r>
              <a:rPr lang="en-US" dirty="0"/>
              <a:t>“ Umm ”  vs  “ </a:t>
            </a:r>
            <a:r>
              <a:rPr lang="en-US" dirty="0" err="1"/>
              <a:t>Ummul</a:t>
            </a:r>
            <a:r>
              <a:rPr lang="en-US" dirty="0"/>
              <a:t> </a:t>
            </a:r>
            <a:r>
              <a:rPr lang="en-US" dirty="0" err="1"/>
              <a:t>masahif</a:t>
            </a:r>
            <a:r>
              <a:rPr lang="en-US" dirty="0"/>
              <a:t> “</a:t>
            </a:r>
          </a:p>
        </p:txBody>
      </p:sp>
      <p:sp>
        <p:nvSpPr>
          <p:cNvPr id="3" name="Content Placeholder 2">
            <a:extLst>
              <a:ext uri="{FF2B5EF4-FFF2-40B4-BE49-F238E27FC236}">
                <a16:creationId xmlns:a16="http://schemas.microsoft.com/office/drawing/2014/main" id="{1D93D4FE-2553-415A-A402-C8E051361C75}"/>
              </a:ext>
            </a:extLst>
          </p:cNvPr>
          <p:cNvSpPr>
            <a:spLocks noGrp="1"/>
          </p:cNvSpPr>
          <p:nvPr>
            <p:ph idx="1"/>
          </p:nvPr>
        </p:nvSpPr>
        <p:spPr>
          <a:xfrm>
            <a:off x="0" y="1881809"/>
            <a:ext cx="12192000" cy="4492488"/>
          </a:xfrm>
        </p:spPr>
        <p:txBody>
          <a:bodyPr>
            <a:normAutofit fontScale="92500" lnSpcReduction="20000"/>
          </a:bodyPr>
          <a:lstStyle/>
          <a:p>
            <a:r>
              <a:rPr lang="en-US" dirty="0"/>
              <a:t>First, in the transcript prepared during the period of Abu Bakr the surahs were not arranged in sequence. Rather, each surah was compiled separately. This group of Companions proceeded to arrange them in their proper sequence as part of a single transcript.</a:t>
            </a:r>
          </a:p>
          <a:p>
            <a:r>
              <a:rPr lang="en-US" dirty="0"/>
              <a:t>Second, the verses were written to accommodate all the successive un-interrupted recitations. Therefore, no dots or diacritical marks were placed on them. For instance, they wrote </a:t>
            </a:r>
            <a:r>
              <a:rPr lang="en-US" dirty="0" err="1"/>
              <a:t>ننسرها</a:t>
            </a:r>
            <a:r>
              <a:rPr lang="en-US" dirty="0"/>
              <a:t> so that it could be read as both </a:t>
            </a:r>
            <a:r>
              <a:rPr lang="en-US" dirty="0" err="1"/>
              <a:t>ننشرها</a:t>
            </a:r>
            <a:r>
              <a:rPr lang="en-US" dirty="0"/>
              <a:t> (</a:t>
            </a:r>
            <a:r>
              <a:rPr lang="en-US" i="1" dirty="0" err="1"/>
              <a:t>nanshuruha</a:t>
            </a:r>
            <a:r>
              <a:rPr lang="en-US" dirty="0"/>
              <a:t>) and </a:t>
            </a:r>
            <a:r>
              <a:rPr lang="en-US" dirty="0" err="1"/>
              <a:t>ننشزها</a:t>
            </a:r>
            <a:r>
              <a:rPr lang="en-US" dirty="0"/>
              <a:t> (</a:t>
            </a:r>
            <a:r>
              <a:rPr lang="en-US" i="1" dirty="0" err="1"/>
              <a:t>nunshizuha</a:t>
            </a:r>
            <a:r>
              <a:rPr lang="en-US" dirty="0"/>
              <a:t>) because both the recitations are correct.</a:t>
            </a:r>
          </a:p>
          <a:p>
            <a:r>
              <a:rPr lang="en-US" dirty="0"/>
              <a:t>Third, until that time only one copy of the Holy Quran existed that was complete, authentic, standard, and collectively attested-to by the entire Ummah</a:t>
            </a:r>
            <a:r>
              <a:rPr lang="en-US" i="1" dirty="0"/>
              <a:t>. </a:t>
            </a:r>
            <a:r>
              <a:rPr lang="en-US" dirty="0"/>
              <a:t>They prepared several transcripts of this newly-written copy of the Quran. </a:t>
            </a:r>
          </a:p>
          <a:p>
            <a:r>
              <a:rPr lang="en-US" dirty="0"/>
              <a:t>Abu Hatim al-</a:t>
            </a:r>
            <a:r>
              <a:rPr lang="en-US" dirty="0" err="1"/>
              <a:t>Sijistani</a:t>
            </a:r>
            <a:r>
              <a:rPr lang="en-US" dirty="0"/>
              <a:t>: total of seven transcripts were prepared. Of those, one was sent to Makkah and one each to Syria, Yemen, Bahrain, Basra and </a:t>
            </a:r>
            <a:r>
              <a:rPr lang="en-US" dirty="0" err="1"/>
              <a:t>Kufah</a:t>
            </a:r>
            <a:r>
              <a:rPr lang="en-US" dirty="0"/>
              <a:t>, while one was preserved in Madinah.  </a:t>
            </a:r>
          </a:p>
          <a:p>
            <a:r>
              <a:rPr lang="en-US" dirty="0"/>
              <a:t>Fourth, in order for them to accomplish the task cited above, these eminent Companions kept the transcripts that were written during the time of </a:t>
            </a:r>
            <a:r>
              <a:rPr lang="en-US" dirty="0" err="1"/>
              <a:t>Sayyiduna</a:t>
            </a:r>
            <a:r>
              <a:rPr lang="en-US" dirty="0"/>
              <a:t> Abu Bakr (may Allah be pleased with him) before them. But, as an added precaution, they adopted the same method of preservation that was employed during the time of </a:t>
            </a:r>
            <a:r>
              <a:rPr lang="en-US" dirty="0" err="1"/>
              <a:t>Sayyiduna</a:t>
            </a:r>
            <a:r>
              <a:rPr lang="en-US" dirty="0"/>
              <a:t> Abu Bakr (may Allah be pleased with him).</a:t>
            </a:r>
          </a:p>
          <a:p>
            <a:endParaRPr lang="en-US" dirty="0"/>
          </a:p>
        </p:txBody>
      </p:sp>
    </p:spTree>
    <p:extLst>
      <p:ext uri="{BB962C8B-B14F-4D97-AF65-F5344CB8AC3E}">
        <p14:creationId xmlns:p14="http://schemas.microsoft.com/office/powerpoint/2010/main" val="111902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EC49-2B78-4357-8610-7F04CEBFAC11}"/>
              </a:ext>
            </a:extLst>
          </p:cNvPr>
          <p:cNvSpPr>
            <a:spLocks noGrp="1"/>
          </p:cNvSpPr>
          <p:nvPr>
            <p:ph type="title"/>
          </p:nvPr>
        </p:nvSpPr>
        <p:spPr>
          <a:xfrm>
            <a:off x="1097280" y="286604"/>
            <a:ext cx="10058400" cy="985606"/>
          </a:xfrm>
        </p:spPr>
        <p:txBody>
          <a:bodyPr/>
          <a:lstStyle/>
          <a:p>
            <a:r>
              <a:rPr lang="en-US" dirty="0"/>
              <a:t>2</a:t>
            </a:r>
            <a:r>
              <a:rPr lang="en-US" baseline="30000" dirty="0"/>
              <a:t>nd</a:t>
            </a:r>
            <a:r>
              <a:rPr lang="en-US" dirty="0"/>
              <a:t> verse of </a:t>
            </a:r>
            <a:r>
              <a:rPr lang="en-US" dirty="0" err="1"/>
              <a:t>khuzaima</a:t>
            </a:r>
            <a:r>
              <a:rPr lang="en-US" dirty="0"/>
              <a:t> R.A</a:t>
            </a:r>
          </a:p>
        </p:txBody>
      </p:sp>
      <p:sp>
        <p:nvSpPr>
          <p:cNvPr id="3" name="Content Placeholder 2">
            <a:extLst>
              <a:ext uri="{FF2B5EF4-FFF2-40B4-BE49-F238E27FC236}">
                <a16:creationId xmlns:a16="http://schemas.microsoft.com/office/drawing/2014/main" id="{15A293AF-8D99-4BEC-81CE-8F0F1112E909}"/>
              </a:ext>
            </a:extLst>
          </p:cNvPr>
          <p:cNvSpPr>
            <a:spLocks noGrp="1"/>
          </p:cNvSpPr>
          <p:nvPr>
            <p:ph idx="1"/>
          </p:nvPr>
        </p:nvSpPr>
        <p:spPr>
          <a:xfrm>
            <a:off x="0" y="1908313"/>
            <a:ext cx="12192000" cy="4479234"/>
          </a:xfrm>
        </p:spPr>
        <p:txBody>
          <a:bodyPr/>
          <a:lstStyle/>
          <a:p>
            <a:r>
              <a:rPr lang="en-US" sz="2400" dirty="0"/>
              <a:t>Consequently, individual transcripts preserved by different Companions were once again brought together and through a collation with these individual manuscripts that the new transcripts were prepared. This time a verse of Surat al-</a:t>
            </a:r>
            <a:r>
              <a:rPr lang="en-US" sz="2400" dirty="0" err="1"/>
              <a:t>Ahzab</a:t>
            </a:r>
            <a:r>
              <a:rPr lang="en-US" sz="2400" dirty="0"/>
              <a:t>, “Among the believers are men…” (Ahzaab33:23) was found separately written only with </a:t>
            </a:r>
            <a:r>
              <a:rPr lang="en-US" sz="2400" dirty="0" err="1"/>
              <a:t>Khuzaymah</a:t>
            </a:r>
            <a:r>
              <a:rPr lang="en-US" sz="2400" dirty="0"/>
              <a:t> ibn Thabit al-Ansari. As we have explained earlier, this does not imply that no one else had the verse memorized.  </a:t>
            </a:r>
            <a:r>
              <a:rPr lang="en-US" sz="2400" dirty="0" err="1"/>
              <a:t>Sayyiduna</a:t>
            </a:r>
            <a:r>
              <a:rPr lang="en-US" sz="2400" dirty="0"/>
              <a:t> Zayd ibn Thabit (may Allah be pleased with him) states:</a:t>
            </a:r>
          </a:p>
          <a:p>
            <a:r>
              <a:rPr lang="en-US" sz="2400" dirty="0"/>
              <a:t>While compiling the manuscript I did not find the verse of Surat al-</a:t>
            </a:r>
            <a:r>
              <a:rPr lang="en-US" sz="2400" dirty="0" err="1"/>
              <a:t>Ahzab</a:t>
            </a:r>
            <a:r>
              <a:rPr lang="en-US" sz="2400" dirty="0"/>
              <a:t> which I had heard from the Prophet (upon him blessings and peace). When we searched for it we found it with </a:t>
            </a:r>
            <a:r>
              <a:rPr lang="en-US" sz="2400" dirty="0" err="1"/>
              <a:t>Khuzaymah</a:t>
            </a:r>
            <a:r>
              <a:rPr lang="en-US" sz="2400" dirty="0"/>
              <a:t> ibn Thabit al-Ansari.</a:t>
            </a:r>
          </a:p>
          <a:p>
            <a:endParaRPr lang="en-US" dirty="0"/>
          </a:p>
        </p:txBody>
      </p:sp>
    </p:spTree>
    <p:extLst>
      <p:ext uri="{BB962C8B-B14F-4D97-AF65-F5344CB8AC3E}">
        <p14:creationId xmlns:p14="http://schemas.microsoft.com/office/powerpoint/2010/main" val="383920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7EED-663E-4136-9106-C7A8565BA57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0ED30B1-EE5F-4834-968D-5A2473400098}"/>
              </a:ext>
            </a:extLst>
          </p:cNvPr>
          <p:cNvSpPr>
            <a:spLocks noGrp="1"/>
          </p:cNvSpPr>
          <p:nvPr>
            <p:ph idx="1"/>
          </p:nvPr>
        </p:nvSpPr>
        <p:spPr/>
        <p:txBody>
          <a:bodyPr/>
          <a:lstStyle/>
          <a:p>
            <a:r>
              <a:rPr lang="en-US" dirty="0"/>
              <a:t>As is apparent from the above narration, the verse was well recognized by the Companions, especially </a:t>
            </a:r>
            <a:r>
              <a:rPr lang="en-US" dirty="0" err="1"/>
              <a:t>Sayyiduna</a:t>
            </a:r>
            <a:r>
              <a:rPr lang="en-US" dirty="0"/>
              <a:t> Zayd (may Allah be pleased with him). Additionally, the narration does not imply that the verse was not written anywhere else since it was present in the manuscripts compiled in the era of </a:t>
            </a:r>
            <a:r>
              <a:rPr lang="en-US" dirty="0" err="1"/>
              <a:t>Sayyiduna</a:t>
            </a:r>
            <a:r>
              <a:rPr lang="en-US" dirty="0"/>
              <a:t> Abu Bakr (may Allah be pleased with him) and was also included in the individual manuscripts preserved by various Companions. </a:t>
            </a:r>
          </a:p>
          <a:p>
            <a:r>
              <a:rPr lang="en-US" dirty="0"/>
              <a:t>But as was done in the era of Abu Bakr (may Allah be pleased with him), this time also all the scattered documents that had been written by the Companions individually were collected together.</a:t>
            </a:r>
          </a:p>
        </p:txBody>
      </p:sp>
    </p:spTree>
    <p:extLst>
      <p:ext uri="{BB962C8B-B14F-4D97-AF65-F5344CB8AC3E}">
        <p14:creationId xmlns:p14="http://schemas.microsoft.com/office/powerpoint/2010/main" val="383408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1CB8-93C0-4651-93E5-D2D9B370F330}"/>
              </a:ext>
            </a:extLst>
          </p:cNvPr>
          <p:cNvSpPr>
            <a:spLocks noGrp="1"/>
          </p:cNvSpPr>
          <p:nvPr>
            <p:ph type="title"/>
          </p:nvPr>
        </p:nvSpPr>
        <p:spPr>
          <a:xfrm>
            <a:off x="1066800" y="406919"/>
            <a:ext cx="10058400" cy="1450757"/>
          </a:xfrm>
        </p:spPr>
        <p:txBody>
          <a:bodyPr/>
          <a:lstStyle/>
          <a:p>
            <a:endParaRPr lang="en-US" dirty="0"/>
          </a:p>
        </p:txBody>
      </p:sp>
      <p:sp>
        <p:nvSpPr>
          <p:cNvPr id="3" name="Content Placeholder 2">
            <a:extLst>
              <a:ext uri="{FF2B5EF4-FFF2-40B4-BE49-F238E27FC236}">
                <a16:creationId xmlns:a16="http://schemas.microsoft.com/office/drawing/2014/main" id="{312F64FE-E491-4FB3-979F-2DC2E2F8277E}"/>
              </a:ext>
            </a:extLst>
          </p:cNvPr>
          <p:cNvSpPr>
            <a:spLocks noGrp="1"/>
          </p:cNvSpPr>
          <p:nvPr>
            <p:ph idx="1"/>
          </p:nvPr>
        </p:nvSpPr>
        <p:spPr/>
        <p:txBody>
          <a:bodyPr/>
          <a:lstStyle/>
          <a:p>
            <a:r>
              <a:rPr lang="en-US" dirty="0"/>
              <a:t>After having several of these standard transcripts of the Holy Quran prepared, </a:t>
            </a:r>
            <a:r>
              <a:rPr lang="en-US" dirty="0" err="1"/>
              <a:t>Sayyiduna</a:t>
            </a:r>
            <a:r>
              <a:rPr lang="en-US" dirty="0"/>
              <a:t> ‘Uthman (may Allah be pleased with him) had all the other manuscripts that were individually prepared by Companions burnt so that all transcripts of the Quran could become uniform in terms of script, incorporation of accepted recitations, and the sequence of surahs and leave no room for differences</a:t>
            </a:r>
          </a:p>
        </p:txBody>
      </p:sp>
    </p:spTree>
    <p:extLst>
      <p:ext uri="{BB962C8B-B14F-4D97-AF65-F5344CB8AC3E}">
        <p14:creationId xmlns:p14="http://schemas.microsoft.com/office/powerpoint/2010/main" val="2198147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7F4F-CDF9-4CB6-85A7-22E6F8806508}"/>
              </a:ext>
            </a:extLst>
          </p:cNvPr>
          <p:cNvSpPr>
            <a:spLocks noGrp="1"/>
          </p:cNvSpPr>
          <p:nvPr>
            <p:ph type="title"/>
          </p:nvPr>
        </p:nvSpPr>
        <p:spPr/>
        <p:txBody>
          <a:bodyPr/>
          <a:lstStyle/>
          <a:p>
            <a:r>
              <a:rPr lang="en-US" dirty="0"/>
              <a:t>Consensus of all Ummah</a:t>
            </a:r>
          </a:p>
        </p:txBody>
      </p:sp>
      <p:sp>
        <p:nvSpPr>
          <p:cNvPr id="3" name="Content Placeholder 2">
            <a:extLst>
              <a:ext uri="{FF2B5EF4-FFF2-40B4-BE49-F238E27FC236}">
                <a16:creationId xmlns:a16="http://schemas.microsoft.com/office/drawing/2014/main" id="{2C20619F-9466-4279-985B-AB5D3F586E06}"/>
              </a:ext>
            </a:extLst>
          </p:cNvPr>
          <p:cNvSpPr>
            <a:spLocks noGrp="1"/>
          </p:cNvSpPr>
          <p:nvPr>
            <p:ph idx="1"/>
          </p:nvPr>
        </p:nvSpPr>
        <p:spPr>
          <a:xfrm>
            <a:off x="92765" y="1868557"/>
            <a:ext cx="12099235" cy="4505739"/>
          </a:xfrm>
        </p:spPr>
        <p:txBody>
          <a:bodyPr/>
          <a:lstStyle/>
          <a:p>
            <a:r>
              <a:rPr lang="en-US" sz="2400" dirty="0"/>
              <a:t>The entire Ummah acknowledged this achievement of ‘Uthman (may Allah be pleased with him) with great admiration and all the Companions extended their full support for the venture. Only </a:t>
            </a:r>
            <a:r>
              <a:rPr lang="en-US" sz="2400" dirty="0" err="1"/>
              <a:t>Sayyiduna</a:t>
            </a:r>
            <a:r>
              <a:rPr lang="en-US" sz="2400" dirty="0"/>
              <a:t> ‘Abdullah ibn </a:t>
            </a:r>
            <a:r>
              <a:rPr lang="en-US" sz="2400" dirty="0" err="1"/>
              <a:t>Mas‘ud</a:t>
            </a:r>
            <a:r>
              <a:rPr lang="en-US" sz="2400" dirty="0"/>
              <a:t> was somewhat displeased, the reasons for which have been mentioned in the discussion on the “Seven Recitations”.</a:t>
            </a:r>
          </a:p>
          <a:p>
            <a:r>
              <a:rPr lang="en-US" sz="2400" dirty="0"/>
              <a:t> </a:t>
            </a:r>
            <a:r>
              <a:rPr lang="en-US" sz="2400" dirty="0" err="1"/>
              <a:t>Sayyiduna</a:t>
            </a:r>
            <a:r>
              <a:rPr lang="en-US" sz="2400" dirty="0"/>
              <a:t> ‘Ali ibn Abi Talib (may Allah be pleased with him) once remarked: </a:t>
            </a:r>
          </a:p>
          <a:p>
            <a:r>
              <a:rPr lang="en-US" sz="2400" dirty="0"/>
              <a:t>Say nothing about ‘Usman except good. By Allah! Whatever he did in connection with the transcription of the Quran was done in the presence of all of us and with our advice and counsel. </a:t>
            </a:r>
          </a:p>
          <a:p>
            <a:endParaRPr lang="en-US" dirty="0"/>
          </a:p>
        </p:txBody>
      </p:sp>
    </p:spTree>
    <p:extLst>
      <p:ext uri="{BB962C8B-B14F-4D97-AF65-F5344CB8AC3E}">
        <p14:creationId xmlns:p14="http://schemas.microsoft.com/office/powerpoint/2010/main" val="1306484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CA8B-0852-4392-8A47-11B279394B29}"/>
              </a:ext>
            </a:extLst>
          </p:cNvPr>
          <p:cNvSpPr>
            <a:spLocks noGrp="1"/>
          </p:cNvSpPr>
          <p:nvPr>
            <p:ph type="title"/>
          </p:nvPr>
        </p:nvSpPr>
        <p:spPr/>
        <p:txBody>
          <a:bodyPr/>
          <a:lstStyle/>
          <a:p>
            <a:r>
              <a:rPr lang="en-US" dirty="0"/>
              <a:t>Content of Quran</a:t>
            </a:r>
          </a:p>
        </p:txBody>
      </p:sp>
      <p:sp>
        <p:nvSpPr>
          <p:cNvPr id="3" name="Content Placeholder 2">
            <a:extLst>
              <a:ext uri="{FF2B5EF4-FFF2-40B4-BE49-F238E27FC236}">
                <a16:creationId xmlns:a16="http://schemas.microsoft.com/office/drawing/2014/main" id="{5E0E631C-711B-43EA-8976-CCCA7EC159D3}"/>
              </a:ext>
            </a:extLst>
          </p:cNvPr>
          <p:cNvSpPr>
            <a:spLocks noGrp="1"/>
          </p:cNvSpPr>
          <p:nvPr>
            <p:ph idx="1"/>
          </p:nvPr>
        </p:nvSpPr>
        <p:spPr>
          <a:xfrm>
            <a:off x="1097280" y="1908313"/>
            <a:ext cx="10058400" cy="3960779"/>
          </a:xfrm>
        </p:spPr>
        <p:txBody>
          <a:bodyPr/>
          <a:lstStyle/>
          <a:p>
            <a:pPr marL="0" indent="0">
              <a:buNone/>
            </a:pPr>
            <a:r>
              <a:rPr lang="en-US" dirty="0"/>
              <a:t>3 main arguments  of Quran:</a:t>
            </a:r>
          </a:p>
          <a:p>
            <a:pPr marL="457200" indent="-457200">
              <a:buAutoNum type="arabicPeriod"/>
            </a:pPr>
            <a:r>
              <a:rPr lang="en-US" dirty="0" err="1"/>
              <a:t>Tauheed</a:t>
            </a:r>
            <a:r>
              <a:rPr lang="en-US" dirty="0"/>
              <a:t>. 2.Risalatt, 3,Ma’aad (hereafter)</a:t>
            </a:r>
          </a:p>
          <a:p>
            <a:pPr marL="457200" indent="-457200">
              <a:buAutoNum type="arabicPeriod"/>
            </a:pPr>
            <a:r>
              <a:rPr lang="en-US" dirty="0" err="1"/>
              <a:t>Makki</a:t>
            </a:r>
            <a:r>
              <a:rPr lang="en-US" dirty="0"/>
              <a:t> and </a:t>
            </a:r>
            <a:r>
              <a:rPr lang="en-US" dirty="0" err="1"/>
              <a:t>madni</a:t>
            </a:r>
            <a:r>
              <a:rPr lang="en-US" dirty="0"/>
              <a:t> </a:t>
            </a:r>
            <a:r>
              <a:rPr lang="en-US" dirty="0" err="1"/>
              <a:t>soorahs</a:t>
            </a:r>
            <a:r>
              <a:rPr lang="en-US" dirty="0"/>
              <a:t>, total 114</a:t>
            </a:r>
          </a:p>
          <a:p>
            <a:pPr marL="457200" indent="-457200">
              <a:buAutoNum type="arabicPeriod"/>
            </a:pPr>
            <a:r>
              <a:rPr lang="en-US" dirty="0"/>
              <a:t>4 Main topics of Quran: </a:t>
            </a:r>
            <a:r>
              <a:rPr lang="en-US" dirty="0" err="1"/>
              <a:t>Aqa’id</a:t>
            </a:r>
            <a:r>
              <a:rPr lang="en-US" dirty="0"/>
              <a:t>, 2,ahkaam. 3.Qasas, 4.amsaal</a:t>
            </a:r>
          </a:p>
          <a:p>
            <a:pPr marL="457200" indent="-457200">
              <a:buAutoNum type="arabicPeriod"/>
            </a:pPr>
            <a:r>
              <a:rPr lang="en-US" dirty="0"/>
              <a:t>Some </a:t>
            </a:r>
            <a:r>
              <a:rPr lang="en-US" dirty="0" err="1"/>
              <a:t>soorah</a:t>
            </a:r>
            <a:r>
              <a:rPr lang="en-US" dirty="0"/>
              <a:t> that have distinctive virtues and blessings: </a:t>
            </a:r>
            <a:r>
              <a:rPr lang="en-US" dirty="0" err="1"/>
              <a:t>Ikhlas</a:t>
            </a:r>
            <a:r>
              <a:rPr lang="en-US" dirty="0"/>
              <a:t> ,</a:t>
            </a:r>
            <a:r>
              <a:rPr lang="en-US" dirty="0" err="1"/>
              <a:t>yaseen,Rahman,mulk</a:t>
            </a:r>
            <a:r>
              <a:rPr lang="en-US" dirty="0"/>
              <a:t>, </a:t>
            </a:r>
            <a:r>
              <a:rPr lang="en-US" dirty="0" err="1"/>
              <a:t>waqia</a:t>
            </a:r>
            <a:r>
              <a:rPr lang="en-US" dirty="0"/>
              <a:t>.</a:t>
            </a:r>
          </a:p>
          <a:p>
            <a:pPr marL="457200" indent="-457200">
              <a:buAutoNum type="arabicPeriod"/>
            </a:pPr>
            <a:r>
              <a:rPr lang="en-US" dirty="0" err="1"/>
              <a:t>Naasikh</a:t>
            </a:r>
            <a:r>
              <a:rPr lang="en-US" dirty="0"/>
              <a:t> &amp; </a:t>
            </a:r>
            <a:r>
              <a:rPr lang="en-US" dirty="0" err="1"/>
              <a:t>mansookh</a:t>
            </a:r>
            <a:r>
              <a:rPr lang="en-US" dirty="0"/>
              <a:t>.</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244965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D86E-A137-49A7-ABA5-96832443756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BF6CA3B-15AC-4A1E-9668-7475FA02BA56}"/>
              </a:ext>
            </a:extLst>
          </p:cNvPr>
          <p:cNvSpPr>
            <a:spLocks noGrp="1"/>
          </p:cNvSpPr>
          <p:nvPr>
            <p:ph idx="1"/>
          </p:nvPr>
        </p:nvSpPr>
        <p:spPr/>
        <p:txBody>
          <a:bodyPr/>
          <a:lstStyle/>
          <a:p>
            <a:pPr marL="0" indent="0">
              <a:buNone/>
            </a:pPr>
            <a:r>
              <a:rPr lang="en-US" dirty="0"/>
              <a:t>Quiz# (14-4-2020 Tuesday)</a:t>
            </a:r>
          </a:p>
          <a:p>
            <a:pPr marL="457200" indent="-457200">
              <a:buAutoNum type="arabicPeriod"/>
            </a:pPr>
            <a:r>
              <a:rPr lang="en-US" dirty="0"/>
              <a:t>3 main arguments  of Quran: 1. ……………. 2.Risalatt, 3,……………</a:t>
            </a:r>
          </a:p>
          <a:p>
            <a:pPr marL="457200" indent="-457200">
              <a:buFont typeface="Calibri" panose="020F0502020204030204" pitchFamily="34" charset="0"/>
              <a:buAutoNum type="arabicPeriod"/>
            </a:pPr>
            <a:r>
              <a:rPr lang="en-US" dirty="0"/>
              <a:t>4 Main topics of Quran: 1.Aqa’id, 2,…………….. 3.Qasas, 4……………..</a:t>
            </a:r>
          </a:p>
          <a:p>
            <a:pPr marL="457200" indent="-457200">
              <a:buFont typeface="Calibri" panose="020F0502020204030204" pitchFamily="34" charset="0"/>
              <a:buAutoNum type="arabicPeriod"/>
            </a:pPr>
            <a:r>
              <a:rPr lang="en-US" dirty="0" err="1"/>
              <a:t>Hazrat</a:t>
            </a:r>
            <a:r>
              <a:rPr lang="en-US" dirty="0"/>
              <a:t> </a:t>
            </a:r>
            <a:r>
              <a:rPr lang="en-US" dirty="0" err="1"/>
              <a:t>usman’s</a:t>
            </a:r>
            <a:r>
              <a:rPr lang="en-US" dirty="0"/>
              <a:t> work is called “Umm ul </a:t>
            </a:r>
            <a:r>
              <a:rPr lang="en-US" dirty="0" err="1"/>
              <a:t>masahif</a:t>
            </a:r>
            <a:r>
              <a:rPr lang="en-US" dirty="0"/>
              <a:t>” (true / false)</a:t>
            </a:r>
          </a:p>
          <a:p>
            <a:pPr marL="457200" indent="-457200">
              <a:buFont typeface="Calibri" panose="020F0502020204030204" pitchFamily="34" charset="0"/>
              <a:buAutoNum type="arabicPeriod"/>
            </a:pPr>
            <a:r>
              <a:rPr lang="en-US" dirty="0"/>
              <a:t>Inscription work was given to </a:t>
            </a:r>
            <a:r>
              <a:rPr lang="en-US" dirty="0" err="1"/>
              <a:t>hazrat</a:t>
            </a:r>
            <a:r>
              <a:rPr lang="en-US" dirty="0"/>
              <a:t> </a:t>
            </a:r>
            <a:r>
              <a:rPr lang="en-US" dirty="0" err="1"/>
              <a:t>zaid</a:t>
            </a:r>
            <a:r>
              <a:rPr lang="en-US" dirty="0"/>
              <a:t> bin </a:t>
            </a:r>
            <a:r>
              <a:rPr lang="en-US" dirty="0" err="1"/>
              <a:t>thabit</a:t>
            </a:r>
            <a:r>
              <a:rPr lang="en-US" dirty="0"/>
              <a:t> (true / false)</a:t>
            </a:r>
          </a:p>
          <a:p>
            <a:pPr marL="457200" indent="-457200">
              <a:buFont typeface="Calibri" panose="020F0502020204030204" pitchFamily="34" charset="0"/>
              <a:buAutoNum type="arabicPeriod"/>
            </a:pPr>
            <a:r>
              <a:rPr lang="en-US" dirty="0" err="1"/>
              <a:t>Hazrat</a:t>
            </a:r>
            <a:r>
              <a:rPr lang="en-US" dirty="0"/>
              <a:t> </a:t>
            </a:r>
            <a:r>
              <a:rPr lang="en-US" dirty="0" err="1"/>
              <a:t>abubakr</a:t>
            </a:r>
            <a:r>
              <a:rPr lang="en-US" dirty="0"/>
              <a:t> started his work on Quran after battle of </a:t>
            </a:r>
            <a:r>
              <a:rPr lang="en-US" dirty="0" err="1"/>
              <a:t>siffeen</a:t>
            </a:r>
            <a:r>
              <a:rPr lang="en-US" dirty="0"/>
              <a:t> (true </a:t>
            </a:r>
            <a:r>
              <a:rPr lang="en-US"/>
              <a:t>/ false)</a:t>
            </a:r>
            <a:endParaRPr lang="en-US" dirty="0"/>
          </a:p>
          <a:p>
            <a:pPr marL="457200" indent="-457200">
              <a:buFont typeface="Calibri" panose="020F0502020204030204" pitchFamily="34" charset="0"/>
              <a:buAutoNum type="arabicPeriod"/>
            </a:pPr>
            <a:endParaRPr lang="en-US" dirty="0"/>
          </a:p>
          <a:p>
            <a:pPr marL="457200" indent="-457200">
              <a:buFont typeface="Calibri" panose="020F0502020204030204" pitchFamily="34" charset="0"/>
              <a:buAutoNum type="arabicPeriod"/>
            </a:pPr>
            <a:endParaRPr lang="en-US" dirty="0"/>
          </a:p>
          <a:p>
            <a:pPr marL="457200" indent="-457200">
              <a:buAutoNum type="arabicPeriod"/>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872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D115-38CD-45DE-89AC-21331EF87F00}"/>
              </a:ext>
            </a:extLst>
          </p:cNvPr>
          <p:cNvSpPr>
            <a:spLocks noGrp="1"/>
          </p:cNvSpPr>
          <p:nvPr>
            <p:ph type="title"/>
          </p:nvPr>
        </p:nvSpPr>
        <p:spPr>
          <a:xfrm>
            <a:off x="1066800" y="1179504"/>
            <a:ext cx="10058400" cy="702305"/>
          </a:xfrm>
        </p:spPr>
        <p:txBody>
          <a:bodyPr>
            <a:normAutofit fontScale="90000"/>
          </a:bodyPr>
          <a:lstStyle/>
          <a:p>
            <a:r>
              <a:rPr lang="en-US" dirty="0"/>
              <a:t>How Allah helps His messengers?</a:t>
            </a:r>
          </a:p>
        </p:txBody>
      </p:sp>
      <p:sp>
        <p:nvSpPr>
          <p:cNvPr id="3" name="Content Placeholder 2">
            <a:extLst>
              <a:ext uri="{FF2B5EF4-FFF2-40B4-BE49-F238E27FC236}">
                <a16:creationId xmlns:a16="http://schemas.microsoft.com/office/drawing/2014/main" id="{6C9E1804-3803-40C6-83A5-6C5A42F4EA5F}"/>
              </a:ext>
            </a:extLst>
          </p:cNvPr>
          <p:cNvSpPr>
            <a:spLocks noGrp="1"/>
          </p:cNvSpPr>
          <p:nvPr>
            <p:ph idx="1"/>
          </p:nvPr>
        </p:nvSpPr>
        <p:spPr>
          <a:xfrm>
            <a:off x="159026" y="1881809"/>
            <a:ext cx="11873948" cy="4492487"/>
          </a:xfrm>
        </p:spPr>
        <p:txBody>
          <a:bodyPr>
            <a:normAutofit fontScale="92500" lnSpcReduction="10000"/>
          </a:bodyPr>
          <a:lstStyle/>
          <a:p>
            <a:r>
              <a:rPr lang="en-US" sz="2200" dirty="0"/>
              <a:t>Allah always prevailed and strengthened His messengers by giving them the supreme level of their era's skills.</a:t>
            </a:r>
          </a:p>
          <a:p>
            <a:pPr>
              <a:buFont typeface="Wingdings" panose="05000000000000000000" pitchFamily="2" charset="2"/>
              <a:buChar char="v"/>
            </a:pPr>
            <a:r>
              <a:rPr lang="en-US" sz="2200" dirty="0" err="1"/>
              <a:t>Hazrat</a:t>
            </a:r>
            <a:r>
              <a:rPr lang="en-US" sz="2200" dirty="0"/>
              <a:t> Suleman A.s:</a:t>
            </a:r>
          </a:p>
          <a:p>
            <a:pPr marL="0" indent="0">
              <a:buNone/>
            </a:pPr>
            <a:r>
              <a:rPr lang="en-US" sz="2200" dirty="0"/>
              <a:t>	 </a:t>
            </a:r>
            <a:r>
              <a:rPr lang="en-US" sz="2200" dirty="0">
                <a:sym typeface="Wingdings" panose="05000000000000000000" pitchFamily="2" charset="2"/>
              </a:rPr>
              <a:t>(1)</a:t>
            </a:r>
            <a:r>
              <a:rPr lang="en-US" sz="2200" dirty="0"/>
              <a:t>by been given </a:t>
            </a:r>
            <a:r>
              <a:rPr lang="en-US" sz="2200" dirty="0" err="1"/>
              <a:t>Jinns</a:t>
            </a:r>
            <a:r>
              <a:rPr lang="en-US" sz="2200" dirty="0"/>
              <a:t> in his slavery, the favorite skill was then magic, or capturing </a:t>
            </a:r>
            <a:r>
              <a:rPr lang="en-US" sz="2200" dirty="0" err="1"/>
              <a:t>Jinns</a:t>
            </a:r>
            <a:r>
              <a:rPr lang="en-US" sz="2200" dirty="0"/>
              <a:t> , </a:t>
            </a:r>
          </a:p>
          <a:p>
            <a:pPr lvl="1"/>
            <a:r>
              <a:rPr lang="en-US" sz="2200" dirty="0"/>
              <a:t>	 (2) by being granted kingship over all things even over the air and birds.</a:t>
            </a:r>
          </a:p>
          <a:p>
            <a:pPr lvl="1">
              <a:buFont typeface="Wingdings" panose="05000000000000000000" pitchFamily="2" charset="2"/>
              <a:buChar char="v"/>
            </a:pPr>
            <a:r>
              <a:rPr lang="en-US" sz="2200" dirty="0"/>
              <a:t> </a:t>
            </a:r>
            <a:r>
              <a:rPr lang="en-US" sz="2200" dirty="0" err="1"/>
              <a:t>Hazrat</a:t>
            </a:r>
            <a:r>
              <a:rPr lang="en-US" sz="2200" dirty="0"/>
              <a:t> </a:t>
            </a:r>
            <a:r>
              <a:rPr lang="en-US" sz="2200" dirty="0" err="1"/>
              <a:t>Moosa</a:t>
            </a:r>
            <a:r>
              <a:rPr lang="en-US" sz="2200" dirty="0"/>
              <a:t> A.s:</a:t>
            </a:r>
          </a:p>
          <a:p>
            <a:pPr marL="201168" lvl="1" indent="0">
              <a:buNone/>
            </a:pPr>
            <a:r>
              <a:rPr lang="en-US" sz="2200" dirty="0"/>
              <a:t>	by being having supreme powers against Magicians.</a:t>
            </a:r>
          </a:p>
          <a:p>
            <a:pPr lvl="1">
              <a:buFont typeface="Wingdings" panose="05000000000000000000" pitchFamily="2" charset="2"/>
              <a:buChar char="v"/>
            </a:pPr>
            <a:r>
              <a:rPr lang="en-US" sz="2200" dirty="0" err="1"/>
              <a:t>Hazrat</a:t>
            </a:r>
            <a:r>
              <a:rPr lang="en-US" sz="2200" dirty="0"/>
              <a:t> </a:t>
            </a:r>
            <a:r>
              <a:rPr lang="en-US" sz="2200" dirty="0" err="1"/>
              <a:t>Eisa</a:t>
            </a:r>
            <a:r>
              <a:rPr lang="en-US" sz="2200" dirty="0"/>
              <a:t> A.s:</a:t>
            </a:r>
          </a:p>
          <a:p>
            <a:pPr marL="201168" lvl="1" indent="0">
              <a:buNone/>
            </a:pPr>
            <a:r>
              <a:rPr lang="en-US" sz="2200" dirty="0"/>
              <a:t>	by being given power of relieving  pains and curing </a:t>
            </a:r>
            <a:r>
              <a:rPr lang="en-US" altLang="en-US" sz="2200" dirty="0">
                <a:solidFill>
                  <a:srgbClr val="222222"/>
                </a:solidFill>
                <a:latin typeface="inherit"/>
              </a:rPr>
              <a:t>Inaccessible(that could not be cured).</a:t>
            </a:r>
          </a:p>
          <a:p>
            <a:pPr lvl="1">
              <a:buFont typeface="Wingdings" panose="05000000000000000000" pitchFamily="2" charset="2"/>
              <a:buChar char="v"/>
            </a:pPr>
            <a:r>
              <a:rPr lang="en-US" sz="2200" dirty="0" err="1">
                <a:solidFill>
                  <a:srgbClr val="222222"/>
                </a:solidFill>
                <a:latin typeface="inherit"/>
              </a:rPr>
              <a:t>Hazrat</a:t>
            </a:r>
            <a:r>
              <a:rPr lang="en-US" sz="2200" dirty="0">
                <a:solidFill>
                  <a:srgbClr val="222222"/>
                </a:solidFill>
                <a:latin typeface="inherit"/>
              </a:rPr>
              <a:t> Muhammad </a:t>
            </a:r>
            <a:r>
              <a:rPr lang="en-US" sz="2200" dirty="0" err="1">
                <a:solidFill>
                  <a:srgbClr val="222222"/>
                </a:solidFill>
                <a:latin typeface="inherit"/>
              </a:rPr>
              <a:t>p.b.u.h</a:t>
            </a:r>
            <a:r>
              <a:rPr lang="en-US" sz="2200" dirty="0">
                <a:solidFill>
                  <a:srgbClr val="222222"/>
                </a:solidFill>
                <a:latin typeface="inherit"/>
              </a:rPr>
              <a:t>:</a:t>
            </a:r>
          </a:p>
          <a:p>
            <a:pPr marL="201168" lvl="1" indent="0">
              <a:buNone/>
            </a:pPr>
            <a:r>
              <a:rPr lang="en-US" sz="2200" dirty="0">
                <a:solidFill>
                  <a:srgbClr val="222222"/>
                </a:solidFill>
                <a:latin typeface="inherit"/>
              </a:rPr>
              <a:t>	(1)by being given the utmost level of </a:t>
            </a:r>
            <a:r>
              <a:rPr lang="en-US" altLang="en-US" sz="2200" dirty="0">
                <a:solidFill>
                  <a:srgbClr val="222222"/>
                </a:solidFill>
                <a:latin typeface="inherit"/>
              </a:rPr>
              <a:t>Eloquence</a:t>
            </a:r>
            <a:r>
              <a:rPr lang="ur-PK" altLang="en-US" sz="2200" dirty="0">
                <a:solidFill>
                  <a:srgbClr val="222222"/>
                </a:solidFill>
                <a:latin typeface="inherit"/>
              </a:rPr>
              <a:t> </a:t>
            </a:r>
            <a:r>
              <a:rPr lang="en-US" altLang="en-US" sz="2200" dirty="0">
                <a:solidFill>
                  <a:srgbClr val="222222"/>
                </a:solidFill>
                <a:latin typeface="inherit"/>
              </a:rPr>
              <a:t>and fluency of the native Language, and Quran 			         is the highest example of that eloquence (against the Arabs skills)</a:t>
            </a:r>
          </a:p>
          <a:p>
            <a:pPr marL="201168" lvl="1" indent="0">
              <a:buNone/>
            </a:pPr>
            <a:r>
              <a:rPr lang="en-US" sz="2200" dirty="0"/>
              <a:t>	 (2) by telling metaphysics and unseen news against the skill of “ </a:t>
            </a:r>
            <a:r>
              <a:rPr lang="en-US" sz="2200" dirty="0" err="1"/>
              <a:t>kaahins</a:t>
            </a:r>
            <a:r>
              <a:rPr lang="en-US" sz="2200" dirty="0"/>
              <a:t> of Arab”</a:t>
            </a:r>
          </a:p>
          <a:p>
            <a:pPr marL="201168" lvl="1" indent="0">
              <a:buNone/>
            </a:pPr>
            <a:endParaRPr lang="en-US" dirty="0"/>
          </a:p>
          <a:p>
            <a:pPr marL="201168" lvl="1" indent="0">
              <a:buNone/>
            </a:pPr>
            <a:endParaRPr lang="en-US" dirty="0"/>
          </a:p>
        </p:txBody>
      </p:sp>
      <p:sp>
        <p:nvSpPr>
          <p:cNvPr id="6" name="Rectangle 2">
            <a:extLst>
              <a:ext uri="{FF2B5EF4-FFF2-40B4-BE49-F238E27FC236}">
                <a16:creationId xmlns:a16="http://schemas.microsoft.com/office/drawing/2014/main" id="{08A29882-D82F-4BDC-8B05-82D56077DF58}"/>
              </a:ext>
            </a:extLst>
          </p:cNvPr>
          <p:cNvSpPr>
            <a:spLocks noChangeArrowheads="1"/>
          </p:cNvSpPr>
          <p:nvPr/>
        </p:nvSpPr>
        <p:spPr bwMode="auto">
          <a:xfrm>
            <a:off x="0" y="161589"/>
            <a:ext cx="35266" cy="134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EDA6C3A-7604-4FDE-8847-2043BB4C71CD}"/>
              </a:ext>
            </a:extLst>
          </p:cNvPr>
          <p:cNvSpPr>
            <a:spLocks noChangeArrowheads="1"/>
          </p:cNvSpPr>
          <p:nvPr/>
        </p:nvSpPr>
        <p:spPr bwMode="auto">
          <a:xfrm>
            <a:off x="0" y="161589"/>
            <a:ext cx="35266" cy="134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008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0853-5D0E-41CE-8908-0DC0F22405B3}"/>
              </a:ext>
            </a:extLst>
          </p:cNvPr>
          <p:cNvSpPr>
            <a:spLocks noGrp="1"/>
          </p:cNvSpPr>
          <p:nvPr>
            <p:ph type="title"/>
          </p:nvPr>
        </p:nvSpPr>
        <p:spPr>
          <a:xfrm>
            <a:off x="1066800" y="1179504"/>
            <a:ext cx="10058400" cy="702305"/>
          </a:xfrm>
        </p:spPr>
        <p:txBody>
          <a:bodyPr>
            <a:normAutofit fontScale="90000"/>
          </a:bodyPr>
          <a:lstStyle/>
          <a:p>
            <a:pPr algn="ctr"/>
            <a:r>
              <a:rPr lang="en-US" dirty="0"/>
              <a:t>Some facts about Quran</a:t>
            </a:r>
          </a:p>
        </p:txBody>
      </p:sp>
      <p:sp>
        <p:nvSpPr>
          <p:cNvPr id="3" name="Content Placeholder 2">
            <a:extLst>
              <a:ext uri="{FF2B5EF4-FFF2-40B4-BE49-F238E27FC236}">
                <a16:creationId xmlns:a16="http://schemas.microsoft.com/office/drawing/2014/main" id="{722A2CEA-9A5A-455F-A348-720D1B05450F}"/>
              </a:ext>
            </a:extLst>
          </p:cNvPr>
          <p:cNvSpPr>
            <a:spLocks noGrp="1"/>
          </p:cNvSpPr>
          <p:nvPr>
            <p:ph idx="1"/>
          </p:nvPr>
        </p:nvSpPr>
        <p:spPr>
          <a:xfrm>
            <a:off x="0" y="1881809"/>
            <a:ext cx="12192000" cy="4518991"/>
          </a:xfrm>
        </p:spPr>
        <p:txBody>
          <a:bodyPr>
            <a:normAutofit lnSpcReduction="10000"/>
          </a:bodyPr>
          <a:lstStyle/>
          <a:p>
            <a:pPr marL="457200" indent="-457200">
              <a:buFont typeface="+mj-lt"/>
              <a:buAutoNum type="arabicPeriod"/>
            </a:pPr>
            <a:r>
              <a:rPr lang="en-US" dirty="0"/>
              <a:t>Eloquence and flow of Quran is a unique miracle that forced everyone even the rhetoricians(</a:t>
            </a:r>
            <a:r>
              <a:rPr lang="ur-PK" dirty="0"/>
              <a:t>فصحاء و خطباء</a:t>
            </a:r>
            <a:r>
              <a:rPr lang="en-US" dirty="0"/>
              <a:t>)</a:t>
            </a:r>
            <a:r>
              <a:rPr lang="ur-PK" dirty="0"/>
              <a:t> </a:t>
            </a:r>
            <a:r>
              <a:rPr lang="en-US" dirty="0"/>
              <a:t>of Arabia To exclaim “ it is not the words of man”</a:t>
            </a:r>
          </a:p>
          <a:p>
            <a:pPr marL="457200" indent="-457200">
              <a:buFont typeface="+mj-lt"/>
              <a:buAutoNum type="arabicPeriod"/>
            </a:pPr>
            <a:r>
              <a:rPr lang="en-US" dirty="0"/>
              <a:t>Guidance for every aspect of human life. The divine guidance is to last till the end of this world.</a:t>
            </a:r>
          </a:p>
          <a:p>
            <a:pPr marL="457200" indent="-457200">
              <a:buFont typeface="+mj-lt"/>
              <a:buAutoNum type="arabicPeriod"/>
            </a:pPr>
            <a:r>
              <a:rPr lang="en-US" dirty="0"/>
              <a:t>Protected: not a syllable shall be tampered with nor changed, this excellence and superiority of holy Quran distinguishes it above the other heavenly scriptures.</a:t>
            </a:r>
            <a:endParaRPr lang="ur-PK" dirty="0"/>
          </a:p>
          <a:p>
            <a:pPr marL="0" indent="0" algn="ctr">
              <a:buNone/>
            </a:pPr>
            <a:r>
              <a:rPr lang="ur-PK" dirty="0"/>
              <a:t>فی صحف مکرمہ، مرفوعۃ مطھرہ ، بایدی سفرہ ، کرام بررہ</a:t>
            </a:r>
            <a:endParaRPr lang="en-US" dirty="0"/>
          </a:p>
          <a:p>
            <a:pPr marL="0" indent="0" algn="ctr">
              <a:buNone/>
            </a:pPr>
            <a:r>
              <a:rPr lang="en-US" dirty="0"/>
              <a:t>On honored leaves, exalted purified, (set down) by scribes, noble and righteous.(80:13-16)</a:t>
            </a:r>
            <a:endParaRPr lang="ur-PK" dirty="0"/>
          </a:p>
          <a:p>
            <a:pPr marL="457200" indent="-457200">
              <a:buFont typeface="+mj-lt"/>
              <a:buAutoNum type="arabicPeriod" startAt="4"/>
            </a:pPr>
            <a:r>
              <a:rPr lang="en-US" dirty="0"/>
              <a:t>Attestor: </a:t>
            </a:r>
          </a:p>
          <a:p>
            <a:pPr marL="0" indent="0" algn="ctr">
              <a:buNone/>
            </a:pPr>
            <a:r>
              <a:rPr lang="ur-PK" dirty="0"/>
              <a:t>وانزلنا الیک الکتاب بالحق مصدقا لمابین یدیہ</a:t>
            </a:r>
            <a:endParaRPr lang="en-US" dirty="0"/>
          </a:p>
          <a:p>
            <a:pPr marL="0" indent="0" algn="ctr">
              <a:buNone/>
            </a:pPr>
            <a:r>
              <a:rPr lang="en-US" dirty="0"/>
              <a:t>We revealed the book onto you, with righteousness which attests those books in their hands(</a:t>
            </a:r>
            <a:r>
              <a:rPr lang="ur-PK" dirty="0"/>
              <a:t>انعام</a:t>
            </a:r>
            <a:r>
              <a:rPr lang="en-US" dirty="0"/>
              <a:t>6:156)</a:t>
            </a:r>
          </a:p>
          <a:p>
            <a:pPr marL="457200" indent="-457200">
              <a:buFont typeface="+mj-lt"/>
              <a:buAutoNum type="arabicPeriod"/>
            </a:pPr>
            <a:endParaRPr lang="en-US" dirty="0"/>
          </a:p>
        </p:txBody>
      </p:sp>
    </p:spTree>
    <p:extLst>
      <p:ext uri="{BB962C8B-B14F-4D97-AF65-F5344CB8AC3E}">
        <p14:creationId xmlns:p14="http://schemas.microsoft.com/office/powerpoint/2010/main" val="124709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3C4E-3663-489F-A535-37BB7D13BB9F}"/>
              </a:ext>
            </a:extLst>
          </p:cNvPr>
          <p:cNvSpPr>
            <a:spLocks noGrp="1"/>
          </p:cNvSpPr>
          <p:nvPr>
            <p:ph type="title"/>
          </p:nvPr>
        </p:nvSpPr>
        <p:spPr>
          <a:xfrm>
            <a:off x="1066800" y="988908"/>
            <a:ext cx="10058400" cy="892840"/>
          </a:xfrm>
        </p:spPr>
        <p:txBody>
          <a:bodyPr/>
          <a:lstStyle/>
          <a:p>
            <a:pPr algn="ctr"/>
            <a:r>
              <a:rPr lang="en-US" dirty="0"/>
              <a:t>Some facts about Quran</a:t>
            </a:r>
          </a:p>
        </p:txBody>
      </p:sp>
      <p:sp>
        <p:nvSpPr>
          <p:cNvPr id="3" name="Content Placeholder 2">
            <a:extLst>
              <a:ext uri="{FF2B5EF4-FFF2-40B4-BE49-F238E27FC236}">
                <a16:creationId xmlns:a16="http://schemas.microsoft.com/office/drawing/2014/main" id="{72607770-5BBB-4FA7-AA86-933069E6948D}"/>
              </a:ext>
            </a:extLst>
          </p:cNvPr>
          <p:cNvSpPr>
            <a:spLocks noGrp="1"/>
          </p:cNvSpPr>
          <p:nvPr>
            <p:ph idx="1"/>
          </p:nvPr>
        </p:nvSpPr>
        <p:spPr/>
        <p:txBody>
          <a:bodyPr>
            <a:normAutofit/>
          </a:bodyPr>
          <a:lstStyle/>
          <a:p>
            <a:pPr marL="457200" indent="-457200">
              <a:buFont typeface="+mj-lt"/>
              <a:buAutoNum type="arabicPeriod" startAt="5"/>
            </a:pPr>
            <a:r>
              <a:rPr lang="en-US" sz="2400" dirty="0"/>
              <a:t>Quran is not a written edict but a spoken message, that does not depends on a strict order of cohesion(</a:t>
            </a:r>
            <a:r>
              <a:rPr lang="ur-PK" sz="2400" dirty="0"/>
              <a:t>ہم آھنگی</a:t>
            </a:r>
            <a:r>
              <a:rPr lang="en-US" sz="2400" dirty="0"/>
              <a:t>)</a:t>
            </a:r>
            <a:r>
              <a:rPr lang="ur-PK" sz="2400" dirty="0"/>
              <a:t> </a:t>
            </a:r>
            <a:r>
              <a:rPr lang="en-US" sz="2400" dirty="0"/>
              <a:t> and sequence, during its recitation attention is not diverted, after few sentences new subject emerges and holds the interest of reciter fast.</a:t>
            </a:r>
          </a:p>
          <a:p>
            <a:pPr marL="457200" indent="-457200">
              <a:buFont typeface="+mj-lt"/>
              <a:buAutoNum type="arabicPeriod" startAt="5"/>
            </a:pPr>
            <a:r>
              <a:rPr lang="en-US" sz="2400" dirty="0"/>
              <a:t>Profound impact on the listeners.  </a:t>
            </a:r>
            <a:r>
              <a:rPr lang="en-US" sz="2400" dirty="0" err="1"/>
              <a:t>Hazrat</a:t>
            </a:r>
            <a:r>
              <a:rPr lang="en-US" sz="2400" dirty="0"/>
              <a:t> </a:t>
            </a:r>
            <a:r>
              <a:rPr lang="en-US" sz="2400" dirty="0" err="1"/>
              <a:t>omer</a:t>
            </a:r>
            <a:r>
              <a:rPr lang="en-US" sz="2400" dirty="0"/>
              <a:t>, </a:t>
            </a:r>
            <a:r>
              <a:rPr lang="en-US" sz="2400" dirty="0" err="1"/>
              <a:t>mkkans</a:t>
            </a:r>
            <a:r>
              <a:rPr lang="en-US" sz="2400" dirty="0"/>
              <a:t> upon hearing the quran of </a:t>
            </a:r>
            <a:r>
              <a:rPr lang="en-US" sz="2400" dirty="0" err="1"/>
              <a:t>hzrt</a:t>
            </a:r>
            <a:r>
              <a:rPr lang="en-US" sz="2400" dirty="0"/>
              <a:t>. Abubakar.</a:t>
            </a:r>
          </a:p>
          <a:p>
            <a:pPr marL="457200" indent="-457200">
              <a:buFont typeface="+mj-lt"/>
              <a:buAutoNum type="arabicPeriod" startAt="5"/>
            </a:pPr>
            <a:r>
              <a:rPr lang="en-US" sz="2400" dirty="0" err="1"/>
              <a:t>Ejaaz</a:t>
            </a:r>
            <a:r>
              <a:rPr lang="en-US" sz="2400" dirty="0"/>
              <a:t> of quran: </a:t>
            </a:r>
          </a:p>
        </p:txBody>
      </p:sp>
    </p:spTree>
    <p:extLst>
      <p:ext uri="{BB962C8B-B14F-4D97-AF65-F5344CB8AC3E}">
        <p14:creationId xmlns:p14="http://schemas.microsoft.com/office/powerpoint/2010/main" val="393948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5531-F352-417F-B0E3-D51D14BB692D}"/>
              </a:ext>
            </a:extLst>
          </p:cNvPr>
          <p:cNvSpPr>
            <a:spLocks noGrp="1"/>
          </p:cNvSpPr>
          <p:nvPr>
            <p:ph type="title"/>
          </p:nvPr>
        </p:nvSpPr>
        <p:spPr>
          <a:xfrm>
            <a:off x="901148" y="341087"/>
            <a:ext cx="9766852" cy="972457"/>
          </a:xfrm>
        </p:spPr>
        <p:txBody>
          <a:bodyPr>
            <a:normAutofit/>
          </a:bodyPr>
          <a:lstStyle/>
          <a:p>
            <a:r>
              <a:rPr lang="en-US" dirty="0">
                <a:latin typeface="Algerian" panose="04020705040A02060702" pitchFamily="82" charset="0"/>
              </a:rPr>
              <a:t>Tow categories of </a:t>
            </a:r>
            <a:r>
              <a:rPr lang="en-US" dirty="0">
                <a:solidFill>
                  <a:schemeClr val="tx1"/>
                </a:solidFill>
                <a:latin typeface="Algerian" panose="04020705040A02060702" pitchFamily="82" charset="0"/>
              </a:rPr>
              <a:t>revelation</a:t>
            </a:r>
          </a:p>
        </p:txBody>
      </p:sp>
      <p:sp>
        <p:nvSpPr>
          <p:cNvPr id="3" name="Content Placeholder 2">
            <a:extLst>
              <a:ext uri="{FF2B5EF4-FFF2-40B4-BE49-F238E27FC236}">
                <a16:creationId xmlns:a16="http://schemas.microsoft.com/office/drawing/2014/main" id="{F8D40BE6-DEAD-4CE0-8525-E3C758E24AC3}"/>
              </a:ext>
            </a:extLst>
          </p:cNvPr>
          <p:cNvSpPr>
            <a:spLocks noGrp="1"/>
          </p:cNvSpPr>
          <p:nvPr>
            <p:ph idx="1"/>
          </p:nvPr>
        </p:nvSpPr>
        <p:spPr>
          <a:xfrm>
            <a:off x="92765" y="1908312"/>
            <a:ext cx="12099235" cy="4608601"/>
          </a:xfrm>
        </p:spPr>
        <p:txBody>
          <a:bodyPr>
            <a:normAutofit fontScale="92500"/>
          </a:bodyPr>
          <a:lstStyle/>
          <a:p>
            <a:r>
              <a:rPr lang="en-US" sz="2400" b="1" dirty="0" err="1"/>
              <a:t>Wahi</a:t>
            </a:r>
            <a:r>
              <a:rPr lang="en-US" sz="2400" b="1" dirty="0"/>
              <a:t> e  </a:t>
            </a:r>
            <a:r>
              <a:rPr lang="en-US" sz="2400" b="1" dirty="0" err="1"/>
              <a:t>mattlu</a:t>
            </a:r>
            <a:r>
              <a:rPr lang="en-US" sz="2400" b="1" dirty="0"/>
              <a:t> =&gt; </a:t>
            </a:r>
            <a:r>
              <a:rPr lang="ur-PK" sz="2400" b="1" dirty="0">
                <a:latin typeface="Sakkal Majalla" panose="02000000000000000000" pitchFamily="2" charset="-78"/>
                <a:cs typeface="Sakkal Majalla" panose="02000000000000000000" pitchFamily="2" charset="-78"/>
              </a:rPr>
              <a:t>وحی ِ متلو </a:t>
            </a:r>
          </a:p>
          <a:p>
            <a:pPr marL="0" indent="0">
              <a:buNone/>
            </a:pPr>
            <a:r>
              <a:rPr lang="en-US" sz="2400" b="1" dirty="0">
                <a:latin typeface="+mj-lt"/>
                <a:cs typeface="Sakkal Majalla" panose="02000000000000000000" pitchFamily="2" charset="-78"/>
              </a:rPr>
              <a:t>Which Allah has transmitted in his own words and speech, </a:t>
            </a:r>
            <a:r>
              <a:rPr lang="en-US" sz="2400" b="1" dirty="0" err="1">
                <a:latin typeface="+mj-lt"/>
                <a:cs typeface="Sakkal Majalla" panose="02000000000000000000" pitchFamily="2" charset="-78"/>
              </a:rPr>
              <a:t>eg</a:t>
            </a:r>
            <a:r>
              <a:rPr lang="en-US" sz="2400" b="1" dirty="0">
                <a:latin typeface="+mj-lt"/>
                <a:cs typeface="Sakkal Majalla" panose="02000000000000000000" pitchFamily="2" charset="-78"/>
              </a:rPr>
              <a:t>: Quran.it is essential that such revealed words must be recited in the same accent, diction and pronunciation with strict adherence to the correct vowel sounds as </a:t>
            </a:r>
            <a:r>
              <a:rPr lang="en-US" sz="2400" b="1" dirty="0" err="1">
                <a:latin typeface="+mj-lt"/>
                <a:cs typeface="Sakkal Majalla" panose="02000000000000000000" pitchFamily="2" charset="-78"/>
              </a:rPr>
              <a:t>Zabr</a:t>
            </a:r>
            <a:r>
              <a:rPr lang="en-US" sz="2400" b="1" dirty="0">
                <a:latin typeface="+mj-lt"/>
                <a:cs typeface="Sakkal Majalla" panose="02000000000000000000" pitchFamily="2" charset="-78"/>
              </a:rPr>
              <a:t>, </a:t>
            </a:r>
            <a:r>
              <a:rPr lang="en-US" sz="2400" b="1" dirty="0" err="1">
                <a:latin typeface="+mj-lt"/>
                <a:cs typeface="Sakkal Majalla" panose="02000000000000000000" pitchFamily="2" charset="-78"/>
              </a:rPr>
              <a:t>Zer</a:t>
            </a:r>
            <a:r>
              <a:rPr lang="en-US" sz="2400" b="1" dirty="0">
                <a:latin typeface="+mj-lt"/>
                <a:cs typeface="Sakkal Majalla" panose="02000000000000000000" pitchFamily="2" charset="-78"/>
              </a:rPr>
              <a:t> and </a:t>
            </a:r>
            <a:r>
              <a:rPr lang="en-US" sz="2400" b="1" dirty="0" err="1">
                <a:latin typeface="+mj-lt"/>
                <a:cs typeface="Sakkal Majalla" panose="02000000000000000000" pitchFamily="2" charset="-78"/>
              </a:rPr>
              <a:t>Paish</a:t>
            </a:r>
            <a:r>
              <a:rPr lang="en-US" sz="2400" b="1" dirty="0">
                <a:latin typeface="+mj-lt"/>
                <a:cs typeface="Sakkal Majalla" panose="02000000000000000000" pitchFamily="2" charset="-78"/>
              </a:rPr>
              <a:t>.</a:t>
            </a:r>
          </a:p>
          <a:p>
            <a:r>
              <a:rPr lang="en-US" sz="2400" b="1" dirty="0" err="1">
                <a:latin typeface="+mj-lt"/>
                <a:cs typeface="Sakkal Majalla" panose="02000000000000000000" pitchFamily="2" charset="-78"/>
              </a:rPr>
              <a:t>Whai</a:t>
            </a:r>
            <a:r>
              <a:rPr lang="en-US" sz="2400" b="1" dirty="0">
                <a:latin typeface="+mj-lt"/>
                <a:cs typeface="Sakkal Majalla" panose="02000000000000000000" pitchFamily="2" charset="-78"/>
              </a:rPr>
              <a:t> </a:t>
            </a:r>
            <a:r>
              <a:rPr lang="en-US" sz="2400" b="1" dirty="0" err="1">
                <a:latin typeface="+mj-lt"/>
                <a:cs typeface="Sakkal Majalla" panose="02000000000000000000" pitchFamily="2" charset="-78"/>
              </a:rPr>
              <a:t>ghair</a:t>
            </a:r>
            <a:r>
              <a:rPr lang="en-US" sz="2400" b="1" dirty="0">
                <a:latin typeface="+mj-lt"/>
                <a:cs typeface="Sakkal Majalla" panose="02000000000000000000" pitchFamily="2" charset="-78"/>
              </a:rPr>
              <a:t> </a:t>
            </a:r>
            <a:r>
              <a:rPr lang="en-US" sz="2400" b="1" dirty="0" err="1">
                <a:latin typeface="+mj-lt"/>
                <a:cs typeface="Sakkal Majalla" panose="02000000000000000000" pitchFamily="2" charset="-78"/>
              </a:rPr>
              <a:t>mattlu</a:t>
            </a:r>
            <a:r>
              <a:rPr lang="en-US" sz="2400" b="1" dirty="0">
                <a:latin typeface="+mj-lt"/>
                <a:cs typeface="Sakkal Majalla" panose="02000000000000000000" pitchFamily="2" charset="-78"/>
              </a:rPr>
              <a:t> =&gt; </a:t>
            </a:r>
            <a:r>
              <a:rPr lang="ur-PK" sz="2400" b="1" dirty="0">
                <a:latin typeface="+mj-lt"/>
                <a:cs typeface="Sakkal Majalla" panose="02000000000000000000" pitchFamily="2" charset="-78"/>
              </a:rPr>
              <a:t>وحیِ غیر متلو</a:t>
            </a:r>
          </a:p>
          <a:p>
            <a:pPr marL="0" indent="0">
              <a:buNone/>
            </a:pPr>
            <a:r>
              <a:rPr lang="en-US" sz="2400" dirty="0">
                <a:latin typeface="+mj-lt"/>
                <a:cs typeface="Sakkal Majalla" panose="02000000000000000000" pitchFamily="2" charset="-78"/>
              </a:rPr>
              <a:t>Which Allah projected into the heart of holy prophet</a:t>
            </a:r>
            <a:r>
              <a:rPr lang="ur-PK" sz="2400" dirty="0">
                <a:latin typeface="+mj-lt"/>
                <a:cs typeface="Sakkal Majalla" panose="02000000000000000000" pitchFamily="2" charset="-78"/>
              </a:rPr>
              <a:t> </a:t>
            </a:r>
            <a:r>
              <a:rPr lang="en-US" sz="2400" dirty="0">
                <a:latin typeface="+mj-lt"/>
                <a:cs typeface="Sakkal Majalla" panose="02000000000000000000" pitchFamily="2" charset="-78"/>
              </a:rPr>
              <a:t> peace be upon him, through angel </a:t>
            </a:r>
            <a:r>
              <a:rPr lang="en-US" sz="2400" dirty="0" err="1">
                <a:latin typeface="+mj-lt"/>
                <a:cs typeface="Sakkal Majalla" panose="02000000000000000000" pitchFamily="2" charset="-78"/>
              </a:rPr>
              <a:t>jibra’il</a:t>
            </a:r>
            <a:r>
              <a:rPr lang="en-US" sz="2400" dirty="0">
                <a:latin typeface="+mj-lt"/>
                <a:cs typeface="Sakkal Majalla" panose="02000000000000000000" pitchFamily="2" charset="-78"/>
              </a:rPr>
              <a:t>, then holy prophet transmitted those revealed edicts in his own words to the people</a:t>
            </a:r>
            <a:r>
              <a:rPr lang="en-US" sz="2400" b="1" dirty="0">
                <a:latin typeface="+mj-lt"/>
                <a:cs typeface="Sakkal Majalla" panose="02000000000000000000" pitchFamily="2" charset="-78"/>
              </a:rPr>
              <a:t>.</a:t>
            </a:r>
          </a:p>
          <a:p>
            <a:r>
              <a:rPr lang="en-US" sz="2400" b="1" dirty="0">
                <a:latin typeface="+mj-lt"/>
                <a:cs typeface="Sakkal Majalla" panose="02000000000000000000" pitchFamily="2" charset="-78"/>
              </a:rPr>
              <a:t>	</a:t>
            </a:r>
            <a:r>
              <a:rPr lang="en-US" sz="2400" dirty="0">
                <a:latin typeface="+mj-lt"/>
                <a:cs typeface="Sakkal Majalla" panose="02000000000000000000" pitchFamily="2" charset="-78"/>
              </a:rPr>
              <a:t>“</a:t>
            </a:r>
            <a:r>
              <a:rPr lang="en-US" sz="2400" dirty="0" err="1">
                <a:latin typeface="+mj-lt"/>
                <a:cs typeface="Sakkal Majalla" panose="02000000000000000000" pitchFamily="2" charset="-78"/>
              </a:rPr>
              <a:t>Mattlu</a:t>
            </a:r>
            <a:r>
              <a:rPr lang="en-US" sz="2400" dirty="0">
                <a:latin typeface="+mj-lt"/>
                <a:cs typeface="Sakkal Majalla" panose="02000000000000000000" pitchFamily="2" charset="-78"/>
              </a:rPr>
              <a:t>” objective form of “</a:t>
            </a:r>
            <a:r>
              <a:rPr lang="en-US" sz="2400" dirty="0" err="1">
                <a:latin typeface="+mj-lt"/>
                <a:cs typeface="Sakkal Majalla" panose="02000000000000000000" pitchFamily="2" charset="-78"/>
              </a:rPr>
              <a:t>tilaavat</a:t>
            </a:r>
            <a:r>
              <a:rPr lang="en-US" sz="2400" dirty="0">
                <a:latin typeface="+mj-lt"/>
                <a:cs typeface="Sakkal Majalla" panose="02000000000000000000" pitchFamily="2" charset="-78"/>
              </a:rPr>
              <a:t>” (which is obligatory to be recited in </a:t>
            </a:r>
            <a:r>
              <a:rPr lang="en-US" sz="2400" dirty="0" err="1">
                <a:latin typeface="+mj-lt"/>
                <a:cs typeface="Sakkal Majalla" panose="02000000000000000000" pitchFamily="2" charset="-78"/>
              </a:rPr>
              <a:t>namaz</a:t>
            </a:r>
            <a:r>
              <a:rPr lang="en-US" sz="2400" dirty="0">
                <a:latin typeface="+mj-lt"/>
                <a:cs typeface="Sakkal Majalla" panose="02000000000000000000" pitchFamily="2" charset="-78"/>
              </a:rPr>
              <a:t>)</a:t>
            </a:r>
          </a:p>
          <a:p>
            <a:pPr marL="0" indent="0">
              <a:buNone/>
            </a:pPr>
            <a:endParaRPr lang="ur-PK" sz="2400" b="1" dirty="0">
              <a:latin typeface="+mj-lt"/>
              <a:cs typeface="Sakkal Majalla" panose="02000000000000000000" pitchFamily="2" charset="-78"/>
            </a:endParaRPr>
          </a:p>
        </p:txBody>
      </p:sp>
    </p:spTree>
    <p:extLst>
      <p:ext uri="{BB962C8B-B14F-4D97-AF65-F5344CB8AC3E}">
        <p14:creationId xmlns:p14="http://schemas.microsoft.com/office/powerpoint/2010/main" val="247283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29E0-EE19-4F6A-958E-EF927AB88A8E}"/>
              </a:ext>
            </a:extLst>
          </p:cNvPr>
          <p:cNvSpPr>
            <a:spLocks noGrp="1"/>
          </p:cNvSpPr>
          <p:nvPr>
            <p:ph type="title"/>
          </p:nvPr>
        </p:nvSpPr>
        <p:spPr>
          <a:xfrm>
            <a:off x="1097280" y="0"/>
            <a:ext cx="10058400" cy="1450757"/>
          </a:xfrm>
        </p:spPr>
        <p:txBody>
          <a:bodyPr/>
          <a:lstStyle/>
          <a:p>
            <a:pPr algn="ctr"/>
            <a:r>
              <a:rPr lang="en-US" dirty="0"/>
              <a:t>History of Quran </a:t>
            </a:r>
          </a:p>
        </p:txBody>
      </p:sp>
      <p:sp>
        <p:nvSpPr>
          <p:cNvPr id="3" name="Content Placeholder 2">
            <a:extLst>
              <a:ext uri="{FF2B5EF4-FFF2-40B4-BE49-F238E27FC236}">
                <a16:creationId xmlns:a16="http://schemas.microsoft.com/office/drawing/2014/main" id="{0DDCBD35-C5A2-495D-915B-1BC60CE1B266}"/>
              </a:ext>
            </a:extLst>
          </p:cNvPr>
          <p:cNvSpPr>
            <a:spLocks noGrp="1"/>
          </p:cNvSpPr>
          <p:nvPr>
            <p:ph idx="1"/>
          </p:nvPr>
        </p:nvSpPr>
        <p:spPr>
          <a:xfrm>
            <a:off x="0" y="2108200"/>
            <a:ext cx="12192000" cy="4279347"/>
          </a:xfrm>
        </p:spPr>
        <p:txBody>
          <a:bodyPr>
            <a:normAutofit/>
          </a:bodyPr>
          <a:lstStyle/>
          <a:p>
            <a:r>
              <a:rPr lang="en-US" sz="3200" dirty="0"/>
              <a:t>The almighty Allah since the eternity (</a:t>
            </a:r>
            <a:r>
              <a:rPr lang="ur-PK" sz="3200" dirty="0"/>
              <a:t>ازل</a:t>
            </a:r>
            <a:r>
              <a:rPr lang="en-US" sz="3200" dirty="0"/>
              <a:t>) composed the Quran in the same form as it is today. And after the creation of universe kept it secured in the safe board(</a:t>
            </a:r>
            <a:r>
              <a:rPr lang="ur-PK" sz="3200" dirty="0"/>
              <a:t>لوح ِ محفوظ</a:t>
            </a:r>
            <a:r>
              <a:rPr lang="en-US" sz="3200" dirty="0"/>
              <a:t>) then after conferment of the prophethood for </a:t>
            </a:r>
            <a:r>
              <a:rPr lang="en-US" sz="3200" dirty="0" err="1"/>
              <a:t>Muhamamd</a:t>
            </a:r>
            <a:r>
              <a:rPr lang="en-US" sz="3200" dirty="0"/>
              <a:t> peace be upon him revealed it onto the 1</a:t>
            </a:r>
            <a:r>
              <a:rPr lang="en-US" sz="3200" baseline="30000" dirty="0"/>
              <a:t>st</a:t>
            </a:r>
            <a:r>
              <a:rPr lang="en-US" sz="3200" dirty="0"/>
              <a:t> heaven(</a:t>
            </a:r>
            <a:r>
              <a:rPr lang="ur-PK" sz="3200" dirty="0"/>
              <a:t>بیت المعمور</a:t>
            </a:r>
            <a:r>
              <a:rPr lang="en-US" sz="3200" dirty="0"/>
              <a:t>)all Quran at once, that is called “</a:t>
            </a:r>
            <a:r>
              <a:rPr lang="en-US" sz="3200" dirty="0" err="1"/>
              <a:t>inzaal</a:t>
            </a:r>
            <a:r>
              <a:rPr lang="en-US" sz="3200" dirty="0"/>
              <a:t>” and then Allah s.w.t revealed it part by part according to the need  and situation in 23 years, that’s called “</a:t>
            </a:r>
            <a:r>
              <a:rPr lang="en-US" sz="3200" dirty="0" err="1"/>
              <a:t>Tnzeel</a:t>
            </a:r>
            <a:r>
              <a:rPr lang="en-US" sz="3200" dirty="0"/>
              <a:t>”.</a:t>
            </a:r>
          </a:p>
        </p:txBody>
      </p:sp>
    </p:spTree>
    <p:extLst>
      <p:ext uri="{BB962C8B-B14F-4D97-AF65-F5344CB8AC3E}">
        <p14:creationId xmlns:p14="http://schemas.microsoft.com/office/powerpoint/2010/main" val="265792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FCBCA-1ADE-459A-BBDB-4D93F13EFDA2}"/>
              </a:ext>
            </a:extLst>
          </p:cNvPr>
          <p:cNvSpPr>
            <a:spLocks noGrp="1"/>
          </p:cNvSpPr>
          <p:nvPr>
            <p:ph type="title"/>
          </p:nvPr>
        </p:nvSpPr>
        <p:spPr>
          <a:xfrm>
            <a:off x="2637183" y="877798"/>
            <a:ext cx="6705601" cy="1030514"/>
          </a:xfrm>
        </p:spPr>
        <p:txBody>
          <a:bodyPr>
            <a:normAutofit/>
          </a:bodyPr>
          <a:lstStyle/>
          <a:p>
            <a:pPr algn="ctr"/>
            <a:r>
              <a:rPr lang="en-US" dirty="0">
                <a:latin typeface="Algerian" panose="04020705040A02060702" pitchFamily="82" charset="0"/>
              </a:rPr>
              <a:t>History of </a:t>
            </a:r>
            <a:r>
              <a:rPr lang="en-US" dirty="0" err="1">
                <a:latin typeface="Algerian" panose="04020705040A02060702" pitchFamily="82" charset="0"/>
              </a:rPr>
              <a:t>QURan</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1C9E487B-DE90-49B0-834D-125D9D940D5E}"/>
              </a:ext>
            </a:extLst>
          </p:cNvPr>
          <p:cNvSpPr>
            <a:spLocks noGrp="1"/>
          </p:cNvSpPr>
          <p:nvPr>
            <p:ph idx="1"/>
          </p:nvPr>
        </p:nvSpPr>
        <p:spPr>
          <a:xfrm>
            <a:off x="0" y="1908312"/>
            <a:ext cx="12192000" cy="4492487"/>
          </a:xfrm>
        </p:spPr>
        <p:txBody>
          <a:bodyPr>
            <a:normAutofit lnSpcReduction="10000"/>
          </a:bodyPr>
          <a:lstStyle/>
          <a:p>
            <a:r>
              <a:rPr lang="en-US" sz="3200" dirty="0"/>
              <a:t>Angel Gabriel used to read and explain the verses and the order of its composition to the holy prophet peace be upon him, the prophet then communicate them to the companions and also make them write the revealed verses and get it checked by Him and companion followed the same practice.</a:t>
            </a:r>
          </a:p>
          <a:p>
            <a:r>
              <a:rPr lang="en-US" sz="3200" dirty="0"/>
              <a:t>Names of </a:t>
            </a:r>
            <a:r>
              <a:rPr lang="en-US" sz="3200" dirty="0" err="1"/>
              <a:t>soorah</a:t>
            </a:r>
            <a:r>
              <a:rPr lang="en-US" sz="3200" dirty="0"/>
              <a:t> (chapters) were defined by the holy prophet peace be upon him, usually </a:t>
            </a:r>
            <a:r>
              <a:rPr lang="en-US" sz="3200" dirty="0" err="1"/>
              <a:t>soorahs</a:t>
            </a:r>
            <a:r>
              <a:rPr lang="en-US" sz="3200" dirty="0"/>
              <a:t> were named after a predominant event or object mentioned in that </a:t>
            </a:r>
            <a:r>
              <a:rPr lang="en-US" sz="3200" dirty="0" err="1"/>
              <a:t>soorah</a:t>
            </a:r>
            <a:r>
              <a:rPr lang="en-US" sz="3200" dirty="0"/>
              <a:t>. </a:t>
            </a:r>
            <a:r>
              <a:rPr lang="en-US" sz="3200" dirty="0" err="1"/>
              <a:t>Eg</a:t>
            </a:r>
            <a:r>
              <a:rPr lang="en-US" sz="3200" dirty="0"/>
              <a:t>; Al Baqarah</a:t>
            </a:r>
          </a:p>
        </p:txBody>
      </p:sp>
    </p:spTree>
    <p:extLst>
      <p:ext uri="{BB962C8B-B14F-4D97-AF65-F5344CB8AC3E}">
        <p14:creationId xmlns:p14="http://schemas.microsoft.com/office/powerpoint/2010/main" val="661709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A1A1-C6A0-4AF4-B5CF-9C2EFAF75691}"/>
              </a:ext>
            </a:extLst>
          </p:cNvPr>
          <p:cNvSpPr>
            <a:spLocks noGrp="1"/>
          </p:cNvSpPr>
          <p:nvPr>
            <p:ph type="title"/>
          </p:nvPr>
        </p:nvSpPr>
        <p:spPr>
          <a:xfrm>
            <a:off x="1066800" y="431052"/>
            <a:ext cx="10058400" cy="1450757"/>
          </a:xfrm>
        </p:spPr>
        <p:txBody>
          <a:bodyPr/>
          <a:lstStyle/>
          <a:p>
            <a:r>
              <a:rPr lang="en-US" dirty="0"/>
              <a:t>The inscription of Holy Quran</a:t>
            </a:r>
          </a:p>
        </p:txBody>
      </p:sp>
      <p:sp>
        <p:nvSpPr>
          <p:cNvPr id="3" name="Content Placeholder 2">
            <a:extLst>
              <a:ext uri="{FF2B5EF4-FFF2-40B4-BE49-F238E27FC236}">
                <a16:creationId xmlns:a16="http://schemas.microsoft.com/office/drawing/2014/main" id="{B46F271A-6CBF-46F7-8E9B-E4EC91FD2630}"/>
              </a:ext>
            </a:extLst>
          </p:cNvPr>
          <p:cNvSpPr>
            <a:spLocks noGrp="1"/>
          </p:cNvSpPr>
          <p:nvPr>
            <p:ph idx="1"/>
          </p:nvPr>
        </p:nvSpPr>
        <p:spPr>
          <a:xfrm>
            <a:off x="0" y="1881809"/>
            <a:ext cx="12192000" cy="4492487"/>
          </a:xfrm>
        </p:spPr>
        <p:txBody>
          <a:bodyPr>
            <a:normAutofit lnSpcReduction="10000"/>
          </a:bodyPr>
          <a:lstStyle/>
          <a:p>
            <a:r>
              <a:rPr lang="en-US" sz="2400" dirty="0"/>
              <a:t>MEMORIZATION: </a:t>
            </a:r>
          </a:p>
          <a:p>
            <a:r>
              <a:rPr lang="en-US" sz="2400" dirty="0"/>
              <a:t>Since the Quran was not revealed all at once, it was not possible to preserve it as a written book during the lifetime of the Prophet (upon him blessings and peace). Allah, however, had granted the Quran a distinction amongst all other divine scriptures. Its preservation would be accomplished more through memory than the pen. According to a narration in </a:t>
            </a:r>
            <a:r>
              <a:rPr lang="en-US" sz="2400" i="1" dirty="0"/>
              <a:t>Sahih Muslim</a:t>
            </a:r>
            <a:r>
              <a:rPr lang="en-US" sz="2400" dirty="0"/>
              <a:t>, Allah assured the Prophet (upon him blessings and peace) that He would “reveal to you a Book which water cannot wash.” Meaning thereby that other books in the world would perish through worldly calamities, as happened in the case of the Torah and other divine scriptures, but the Quran would be so preserved in the hearts (memory) of men that there would be no danger of it getting perished. Hence, greater emphasis was placed on memory for Quranic preservation in the early period of Islam.</a:t>
            </a:r>
          </a:p>
          <a:p>
            <a:endParaRPr lang="en-US" dirty="0"/>
          </a:p>
        </p:txBody>
      </p:sp>
    </p:spTree>
    <p:extLst>
      <p:ext uri="{BB962C8B-B14F-4D97-AF65-F5344CB8AC3E}">
        <p14:creationId xmlns:p14="http://schemas.microsoft.com/office/powerpoint/2010/main" val="183255898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{CE9340A0-8B65-45C0-AA48-2E0363213BFE}tf22712842</Template>
  <TotalTime>0</TotalTime>
  <Words>4080</Words>
  <Application>Microsoft Office PowerPoint</Application>
  <PresentationFormat>Widescreen</PresentationFormat>
  <Paragraphs>131</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Algerian</vt:lpstr>
      <vt:lpstr>Arial</vt:lpstr>
      <vt:lpstr>Bookman Old Style</vt:lpstr>
      <vt:lpstr>Calibri</vt:lpstr>
      <vt:lpstr>Franklin Gothic Book</vt:lpstr>
      <vt:lpstr>inherit</vt:lpstr>
      <vt:lpstr>Sakkal Majalla</vt:lpstr>
      <vt:lpstr>Wingdings</vt:lpstr>
      <vt:lpstr>1_RetrospectVTI</vt:lpstr>
      <vt:lpstr>H0LY QURAN</vt:lpstr>
      <vt:lpstr>What is the holy Quran?</vt:lpstr>
      <vt:lpstr>How Allah helps His messengers?</vt:lpstr>
      <vt:lpstr>Some facts about Quran</vt:lpstr>
      <vt:lpstr>Some facts about Quran</vt:lpstr>
      <vt:lpstr>Tow categories of revelation</vt:lpstr>
      <vt:lpstr>History of Quran </vt:lpstr>
      <vt:lpstr>History of QURan</vt:lpstr>
      <vt:lpstr>The inscription of Holy Quran</vt:lpstr>
      <vt:lpstr>The inscription of Holy Quran</vt:lpstr>
      <vt:lpstr>The inscription of Holy Quran</vt:lpstr>
      <vt:lpstr>The inscription of Holy Quran</vt:lpstr>
      <vt:lpstr>The inscription of Holy Quran</vt:lpstr>
      <vt:lpstr>Hazrat abu khuzaima’s 2 verses</vt:lpstr>
      <vt:lpstr>Hazrat abu khuzaima’s 2 verses</vt:lpstr>
      <vt:lpstr>Hzrt. Abubakr’s work summery R.A</vt:lpstr>
      <vt:lpstr>The Umm </vt:lpstr>
      <vt:lpstr>3rd phase of inscription of Quran</vt:lpstr>
      <vt:lpstr>3rd phase of inscription of Quran</vt:lpstr>
      <vt:lpstr>Role of hazrat Hzaifa bin yaman</vt:lpstr>
      <vt:lpstr>The process of “ Ummul masahif “</vt:lpstr>
      <vt:lpstr>“ Umm ”  vs  “ Ummul masahif “</vt:lpstr>
      <vt:lpstr>2nd verse of khuzaima R.A</vt:lpstr>
      <vt:lpstr>PowerPoint Presentation</vt:lpstr>
      <vt:lpstr>PowerPoint Presentation</vt:lpstr>
      <vt:lpstr>Consensus of all Ummah</vt:lpstr>
      <vt:lpstr>Content of Quran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2020-04-13T17:54:11Z</dcterms:created>
  <dcterms:modified xsi:type="dcterms:W3CDTF">2020-09-23T06:59:49Z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