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 id="2147483689" r:id="rId4"/>
  </p:sldMasterIdLst>
  <p:notesMasterIdLst>
    <p:notesMasterId r:id="rId27"/>
  </p:notesMasterIdLst>
  <p:sldIdLst>
    <p:sldId id="256" r:id="rId5"/>
    <p:sldId id="259" r:id="rId6"/>
    <p:sldId id="261" r:id="rId7"/>
    <p:sldId id="262" r:id="rId8"/>
    <p:sldId id="263" r:id="rId9"/>
    <p:sldId id="264" r:id="rId10"/>
    <p:sldId id="287" r:id="rId11"/>
    <p:sldId id="260" r:id="rId12"/>
    <p:sldId id="288" r:id="rId13"/>
    <p:sldId id="281" r:id="rId14"/>
    <p:sldId id="282" r:id="rId15"/>
    <p:sldId id="266" r:id="rId16"/>
    <p:sldId id="267" r:id="rId17"/>
    <p:sldId id="268" r:id="rId18"/>
    <p:sldId id="269" r:id="rId19"/>
    <p:sldId id="270" r:id="rId20"/>
    <p:sldId id="283" r:id="rId21"/>
    <p:sldId id="284" r:id="rId22"/>
    <p:sldId id="285" r:id="rId23"/>
    <p:sldId id="271" r:id="rId24"/>
    <p:sldId id="286" r:id="rId25"/>
    <p:sldId id="27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4660"/>
  </p:normalViewPr>
  <p:slideViewPr>
    <p:cSldViewPr snapToGrid="0">
      <p:cViewPr>
        <p:scale>
          <a:sx n="120" d="100"/>
          <a:sy n="120" d="100"/>
        </p:scale>
        <p:origin x="2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46871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15</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16</a:t>
            </a:fld>
            <a:endParaRPr lang="en-US"/>
          </a:p>
        </p:txBody>
      </p:sp>
    </p:spTree>
    <p:extLst>
      <p:ext uri="{BB962C8B-B14F-4D97-AF65-F5344CB8AC3E}">
        <p14:creationId xmlns:p14="http://schemas.microsoft.com/office/powerpoint/2010/main" val="135640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122431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8</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2011372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4115103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14816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11626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903840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449581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1356420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278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345094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9348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859662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054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1775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85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401913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4976195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3294798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3307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0626454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34414916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398273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81165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339983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3206213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57152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2555328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9922809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325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90257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7067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2355211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2962711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17689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726649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734151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492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2" y="1505933"/>
            <a:ext cx="6347713" cy="654657"/>
          </a:xfrm>
        </p:spPr>
        <p:txBody>
          <a:bodyPr>
            <a:normAutofit fontScale="90000"/>
          </a:bodyPr>
          <a:lstStyle/>
          <a:p>
            <a:r>
              <a:rPr lang="en-US" dirty="0"/>
              <a:t>The revelation took place twice.</a:t>
            </a:r>
            <a:br>
              <a:rPr lang="en-US" dirty="0"/>
            </a:br>
            <a:endParaRPr lang="en-US" dirty="0"/>
          </a:p>
        </p:txBody>
      </p:sp>
      <p:sp>
        <p:nvSpPr>
          <p:cNvPr id="3" name="Content Placeholder 2"/>
          <p:cNvSpPr>
            <a:spLocks noGrp="1"/>
          </p:cNvSpPr>
          <p:nvPr>
            <p:ph idx="1"/>
          </p:nvPr>
        </p:nvSpPr>
        <p:spPr/>
        <p:txBody>
          <a:bodyPr/>
          <a:lstStyle/>
          <a:p>
            <a:r>
              <a:rPr lang="en-US" sz="2800" dirty="0"/>
              <a:t>First from </a:t>
            </a:r>
            <a:r>
              <a:rPr lang="en-US" sz="2800" dirty="0" err="1"/>
              <a:t>Louh</a:t>
            </a:r>
            <a:r>
              <a:rPr lang="en-US" sz="2800" dirty="0"/>
              <a:t>-e-</a:t>
            </a:r>
            <a:r>
              <a:rPr lang="en-US" sz="2800" dirty="0" err="1"/>
              <a:t>Mahfooz</a:t>
            </a:r>
            <a:r>
              <a:rPr lang="en-US" sz="2800" dirty="0"/>
              <a:t> to this sky, it is called “</a:t>
            </a:r>
            <a:r>
              <a:rPr lang="ar-SA" sz="2800" dirty="0">
                <a:latin typeface="AAA GoldenLotus" panose="02000000000000000000" pitchFamily="2" charset="-78"/>
                <a:cs typeface="AAA GoldenLotus" panose="02000000000000000000" pitchFamily="2" charset="-78"/>
              </a:rPr>
              <a:t>إنزال</a:t>
            </a:r>
            <a:r>
              <a:rPr lang="en-US" sz="2800" dirty="0"/>
              <a:t>”, it took placed in “</a:t>
            </a:r>
            <a:r>
              <a:rPr lang="ar-SA" sz="2800" dirty="0">
                <a:latin typeface="AAA GoldenLotus" panose="02000000000000000000" pitchFamily="2" charset="-78"/>
                <a:cs typeface="AAA GoldenLotus" panose="02000000000000000000" pitchFamily="2" charset="-78"/>
              </a:rPr>
              <a:t>ليلة القدر</a:t>
            </a:r>
            <a:r>
              <a:rPr lang="en-US" sz="2800" dirty="0" smtClean="0"/>
              <a:t>” on </a:t>
            </a:r>
            <a:r>
              <a:rPr lang="en-US" sz="2800" dirty="0" err="1" smtClean="0"/>
              <a:t>Baitul</a:t>
            </a:r>
            <a:r>
              <a:rPr lang="en-US" sz="2800" dirty="0" smtClean="0"/>
              <a:t> </a:t>
            </a:r>
            <a:r>
              <a:rPr lang="en-US" sz="2800" dirty="0" err="1" smtClean="0"/>
              <a:t>ma’moor</a:t>
            </a:r>
            <a:endParaRPr lang="en-US" sz="2800" dirty="0"/>
          </a:p>
          <a:p>
            <a:r>
              <a:rPr lang="en-US" sz="2800" dirty="0"/>
              <a:t>Second </a:t>
            </a:r>
            <a:r>
              <a:rPr lang="en-US" sz="2800"/>
              <a:t>took </a:t>
            </a:r>
            <a:r>
              <a:rPr lang="en-US" sz="2800" smtClean="0"/>
              <a:t>place </a:t>
            </a:r>
            <a:r>
              <a:rPr lang="en-US" sz="2800" dirty="0"/>
              <a:t>gradually in 23 years of </a:t>
            </a:r>
            <a:r>
              <a:rPr lang="en-US" sz="2800" dirty="0" err="1"/>
              <a:t>Nubuwwat</a:t>
            </a:r>
            <a:r>
              <a:rPr lang="en-US" sz="2800" dirty="0"/>
              <a:t>, it is called “</a:t>
            </a:r>
            <a:r>
              <a:rPr lang="ar-SA" sz="2800" dirty="0">
                <a:latin typeface="KFGQPC Uthman Taha Naskh" panose="02000000000000000000" pitchFamily="2" charset="-78"/>
                <a:cs typeface="KFGQPC Uthman Taha Naskh" panose="02000000000000000000" pitchFamily="2" charset="-78"/>
              </a:rPr>
              <a:t>تنزيل</a:t>
            </a:r>
            <a:r>
              <a:rPr lang="en-US" sz="2800" dirty="0"/>
              <a:t>”, it started from “</a:t>
            </a:r>
            <a:r>
              <a:rPr lang="ar-SA" sz="2800" dirty="0">
                <a:latin typeface="AAA GoldenLotus" panose="02000000000000000000" pitchFamily="2" charset="-78"/>
                <a:cs typeface="AAA GoldenLotus" panose="02000000000000000000" pitchFamily="2" charset="-78"/>
              </a:rPr>
              <a:t>ليلة القدر</a:t>
            </a:r>
            <a:r>
              <a:rPr lang="en-US" sz="2800" dirty="0"/>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88" y="1468341"/>
            <a:ext cx="6626088" cy="606950"/>
          </a:xfrm>
        </p:spPr>
        <p:txBody>
          <a:bodyPr>
            <a:normAutofit fontScale="90000"/>
          </a:bodyPr>
          <a:lstStyle/>
          <a:p>
            <a:r>
              <a:rPr lang="en-US" dirty="0"/>
              <a:t>Reasons of gradually revelation</a:t>
            </a:r>
          </a:p>
        </p:txBody>
      </p:sp>
      <p:sp>
        <p:nvSpPr>
          <p:cNvPr id="3" name="Content Placeholder 2"/>
          <p:cNvSpPr>
            <a:spLocks noGrp="1"/>
          </p:cNvSpPr>
          <p:nvPr>
            <p:ph idx="1"/>
          </p:nvPr>
        </p:nvSpPr>
        <p:spPr/>
        <p:txBody>
          <a:bodyPr>
            <a:normAutofit fontScale="92500" lnSpcReduction="10000"/>
          </a:bodyPr>
          <a:lstStyle/>
          <a:p>
            <a:pPr algn="r" rtl="1"/>
            <a:r>
              <a:rPr lang="ar-SA" sz="2800" dirty="0">
                <a:latin typeface="noorehira" panose="02000500000000020004" pitchFamily="2" charset="-78"/>
                <a:cs typeface="noorehira" panose="02000500000000020004" pitchFamily="2" charset="-78"/>
              </a:rPr>
              <a:t>و</a:t>
            </a:r>
            <a:r>
              <a:rPr lang="ar-SA" dirty="0">
                <a:latin typeface="noorehira" panose="02000500000000020004" pitchFamily="2" charset="-78"/>
                <a:cs typeface="noorehira" panose="02000500000000020004" pitchFamily="2" charset="-78"/>
              </a:rPr>
              <a:t>َ قَالَ الَّذِیۡنَ کَفَرُوۡا لَوۡ لَا نُزِّلَ عَلَیۡہِ الۡقُرۡاٰنُ جُمۡلَۃً  وَّاحِدَۃً ۚۛ کَذٰلِکَ ۚۛ لِنُثَبِّتَ بِہٖ  فُؤَادَکَ وَ رَتَّلۡنٰہُ تَرۡتِیۡلًا ﴿۳۲﴾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000" dirty="0"/>
              <a:t>Said those who disbelieved, “Why</a:t>
            </a:r>
            <a:r>
              <a:rPr lang="ar-SA" sz="2000" dirty="0"/>
              <a:t> </a:t>
            </a:r>
            <a:r>
              <a:rPr lang="en-US" sz="2000" dirty="0"/>
              <a:t>has the</a:t>
            </a:r>
            <a:r>
              <a:rPr lang="ar-SA" sz="2000" dirty="0"/>
              <a:t> </a:t>
            </a:r>
            <a:r>
              <a:rPr lang="en-US" sz="2000" dirty="0"/>
              <a:t>Qur’an not been revealed to</a:t>
            </a:r>
            <a:r>
              <a:rPr lang="ar-SA" sz="2000" dirty="0"/>
              <a:t> </a:t>
            </a:r>
            <a:r>
              <a:rPr lang="en-US" sz="2000" dirty="0"/>
              <a:t>him all at once?” (It has been sent</a:t>
            </a:r>
            <a:r>
              <a:rPr lang="ar-SA" sz="2000" dirty="0"/>
              <a:t> </a:t>
            </a:r>
            <a:r>
              <a:rPr lang="en-US" sz="2000" dirty="0"/>
              <a:t>down) in this way (i.e. in parts) so that</a:t>
            </a:r>
            <a:r>
              <a:rPr lang="ar-SA" sz="2000" dirty="0"/>
              <a:t> </a:t>
            </a:r>
            <a:r>
              <a:rPr lang="en-US" sz="2000" dirty="0"/>
              <a:t>We make your heart firm, and We</a:t>
            </a:r>
            <a:r>
              <a:rPr lang="ar-SA" sz="2000" dirty="0"/>
              <a:t> </a:t>
            </a:r>
            <a:r>
              <a:rPr lang="en-US" sz="2000" dirty="0"/>
              <a:t>revealed it little by little</a:t>
            </a:r>
            <a:endParaRPr lang="en-US" sz="2000" dirty="0">
              <a:latin typeface="noorehira" panose="02000500000000020004" pitchFamily="2" charset="-78"/>
              <a:cs typeface="noorehira" panose="02000500000000020004" pitchFamily="2" charset="-78"/>
            </a:endParaRPr>
          </a:p>
          <a:p>
            <a:pPr marL="457200" indent="-457200">
              <a:buFont typeface="+mj-lt"/>
              <a:buAutoNum type="arabicPeriod"/>
            </a:pPr>
            <a:endParaRPr lang="en-US" dirty="0">
              <a:cs typeface="AAA GoldenLotus" panose="02000000000000000000" pitchFamily="2" charset="-78"/>
            </a:endParaRPr>
          </a:p>
          <a:p>
            <a:pPr marL="457200" indent="-457200">
              <a:buFont typeface="+mj-lt"/>
              <a:buAutoNum type="arabicPeriod"/>
            </a:pPr>
            <a:r>
              <a:rPr lang="en-US" dirty="0">
                <a:cs typeface="AAA GoldenLotus" panose="02000000000000000000" pitchFamily="2" charset="-78"/>
              </a:rPr>
              <a:t>Encouragement</a:t>
            </a:r>
            <a:endParaRPr lang="ar-SA" dirty="0">
              <a:cs typeface="AAA GoldenLotus" panose="02000000000000000000" pitchFamily="2" charset="-78"/>
            </a:endParaRPr>
          </a:p>
          <a:p>
            <a:pPr marL="457200" indent="-457200">
              <a:buFont typeface="+mj-lt"/>
              <a:buAutoNum type="arabicPeriod"/>
            </a:pPr>
            <a:r>
              <a:rPr lang="en-US" dirty="0"/>
              <a:t>Recitation</a:t>
            </a:r>
          </a:p>
          <a:p>
            <a:pPr marL="457200" indent="-457200">
              <a:buFont typeface="+mj-lt"/>
              <a:buAutoNum type="arabicPeriod"/>
            </a:pPr>
            <a:r>
              <a:rPr lang="en-US" dirty="0">
                <a:cs typeface="AAA GoldenLotus" panose="02000000000000000000" pitchFamily="2" charset="-78"/>
              </a:rPr>
              <a:t>Answer to questions</a:t>
            </a:r>
          </a:p>
          <a:p>
            <a:pPr marL="457200" indent="-457200">
              <a:buFont typeface="+mj-lt"/>
              <a:buAutoNum type="arabicPeriod"/>
            </a:pPr>
            <a:r>
              <a:rPr lang="en-US"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80530" cy="1320800"/>
          </a:xfrm>
        </p:spPr>
        <p:txBody>
          <a:bodyPr/>
          <a:lstStyle/>
          <a:p>
            <a:r>
              <a:rPr lang="en-US" dirty="0"/>
              <a:t>The Chronology of the Revelation of the Qur’an</a:t>
            </a:r>
          </a:p>
        </p:txBody>
      </p:sp>
      <p:sp>
        <p:nvSpPr>
          <p:cNvPr id="3" name="Content Placeholder 2"/>
          <p:cNvSpPr>
            <a:spLocks noGrp="1"/>
          </p:cNvSpPr>
          <p:nvPr>
            <p:ph idx="1"/>
          </p:nvPr>
        </p:nvSpPr>
        <p:spPr/>
        <p:txBody>
          <a:bodyPr>
            <a:normAutofit/>
          </a:bodyPr>
          <a:lstStyle/>
          <a:p>
            <a:r>
              <a:rPr lang="en-US" dirty="0"/>
              <a:t>The first verse that was revealed was:</a:t>
            </a:r>
          </a:p>
          <a:p>
            <a:endParaRPr lang="en-US" dirty="0"/>
          </a:p>
          <a:p>
            <a:pPr algn="r" rtl="1"/>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buNone/>
            </a:pPr>
            <a:r>
              <a:rPr lang="en-US" dirty="0"/>
              <a:t>	Recite with the name of your Lord who created. Created man out of a blood-clot. Recite and your Lord is most Generous who taught by the Pen, taught man what he did not know</a:t>
            </a:r>
            <a:r>
              <a:rPr lang="en-US" dirty="0" smtClean="0"/>
              <a:t>.</a:t>
            </a:r>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50273"/>
            <a:ext cx="6347713" cy="710317"/>
          </a:xfrm>
        </p:spPr>
        <p:txBody>
          <a:bodyPr/>
          <a:lstStyle/>
          <a:p>
            <a:r>
              <a:rPr lang="en-US" dirty="0"/>
              <a:t>Makki &amp; </a:t>
            </a:r>
            <a:r>
              <a:rPr lang="en-US" dirty="0" err="1"/>
              <a:t>Madani</a:t>
            </a:r>
            <a:r>
              <a:rPr lang="en-US" dirty="0"/>
              <a:t> Verses</a:t>
            </a:r>
          </a:p>
        </p:txBody>
      </p:sp>
      <p:sp>
        <p:nvSpPr>
          <p:cNvPr id="3" name="Content Placeholder 2"/>
          <p:cNvSpPr>
            <a:spLocks noGrp="1"/>
          </p:cNvSpPr>
          <p:nvPr>
            <p:ph idx="1"/>
          </p:nvPr>
        </p:nvSpPr>
        <p:spPr/>
        <p:txBody>
          <a:bodyPr/>
          <a:lstStyle/>
          <a:p>
            <a:r>
              <a:rPr lang="en-US" dirty="0"/>
              <a:t>The verses that were revealed before </a:t>
            </a:r>
            <a:r>
              <a:rPr lang="en-US" dirty="0" err="1"/>
              <a:t>Hijrat</a:t>
            </a:r>
            <a:r>
              <a:rPr lang="en-US" dirty="0"/>
              <a:t> are referred to as Makki verses.</a:t>
            </a:r>
          </a:p>
          <a:p>
            <a:r>
              <a:rPr lang="en-US" dirty="0"/>
              <a:t>The verses that were revealed after </a:t>
            </a:r>
            <a:r>
              <a:rPr lang="en-US" dirty="0" err="1"/>
              <a:t>Hijrat</a:t>
            </a:r>
            <a:r>
              <a:rPr lang="en-US" dirty="0"/>
              <a:t> are referred to as </a:t>
            </a:r>
            <a:r>
              <a:rPr lang="en-US" dirty="0" err="1"/>
              <a:t>Madani</a:t>
            </a:r>
            <a:r>
              <a:rPr lang="en-US" dirty="0"/>
              <a:t> verses</a:t>
            </a:r>
          </a:p>
          <a:p>
            <a:r>
              <a:rPr lang="en-US" dirty="0"/>
              <a:t>Some verses were revealed during </a:t>
            </a:r>
            <a:r>
              <a:rPr lang="en-US" dirty="0" err="1"/>
              <a:t>Hijrat</a:t>
            </a:r>
            <a:r>
              <a:rPr lang="en-US" dirty="0"/>
              <a:t> and are referred to as </a:t>
            </a:r>
            <a:r>
              <a:rPr lang="en-US" dirty="0" err="1"/>
              <a:t>Madani</a:t>
            </a:r>
            <a:r>
              <a:rPr lang="en-US" dirty="0"/>
              <a:t> Verses according to some scholars while others refer to them as Makki.</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Makki and Madni Verses</a:t>
            </a:r>
          </a:p>
        </p:txBody>
      </p:sp>
      <p:sp>
        <p:nvSpPr>
          <p:cNvPr id="4" name="Rectangle 51"/>
          <p:cNvSpPr txBox="1">
            <a:spLocks noChangeArrowheads="1"/>
          </p:cNvSpPr>
          <p:nvPr/>
        </p:nvSpPr>
        <p:spPr bwMode="auto">
          <a:xfrm>
            <a:off x="228600" y="1828800"/>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Makki </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الناس</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كلا</a:t>
            </a: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Faith</a:t>
            </a:r>
            <a:r>
              <a:rPr kumimoji="0" lang="en-US" sz="2400" b="0" i="0" u="none" strike="noStrike" kern="0" cap="none" spc="0" normalizeH="0" noProof="0" dirty="0">
                <a:ln>
                  <a:noFill/>
                </a:ln>
                <a:solidFill>
                  <a:schemeClr val="tx1"/>
                </a:solidFill>
                <a:effectLst/>
                <a:uLnTx/>
                <a:uFillTx/>
                <a:latin typeface="AAA GoldenLotus" panose="02000000000000000000" pitchFamily="2" charset="-78"/>
                <a:cs typeface="AAA GoldenLotus" panose="02000000000000000000" pitchFamily="2" charset="-78"/>
              </a:rPr>
              <a:t> and </a:t>
            </a:r>
            <a:r>
              <a:rPr lang="en-US" sz="2400" kern="0" dirty="0">
                <a:latin typeface="AAA GoldenLotus" panose="02000000000000000000" pitchFamily="2" charset="-78"/>
                <a:cs typeface="AAA GoldenLotus" panose="02000000000000000000" pitchFamily="2" charset="-78"/>
              </a:rPr>
              <a:t>actions against idolaters.</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3898142" y="1828800"/>
            <a:ext cx="4343400" cy="3657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Tx/>
              <a:tabLst/>
              <a:defRPr/>
            </a:pPr>
            <a:r>
              <a:rPr kumimoji="0" lang="en-US" sz="2400" b="1" i="0" u="sng"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Madni</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Word </a:t>
            </a:r>
            <a:r>
              <a:rPr kumimoji="0" lang="ar-SA"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يأيها الذين آمنوا</a:t>
            </a:r>
            <a:endPar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kumimoji="0" lang="en-US" sz="2400" b="0" i="0" u="none" strike="noStrike" kern="0" cap="none" spc="0" normalizeH="0" baseline="0" noProof="0" dirty="0">
                <a:ln>
                  <a:noFill/>
                </a:ln>
                <a:solidFill>
                  <a:schemeClr val="tx1"/>
                </a:solidFill>
                <a:effectLst/>
                <a:uLnTx/>
                <a:uFillTx/>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itchFamily="34" charset="0"/>
              </a:rPr>
              <a:t>Sabab un Nuzool (Causes of Revelation)</a:t>
            </a:r>
            <a:endParaRPr lang="en-US" dirty="0"/>
          </a:p>
        </p:txBody>
      </p:sp>
      <p:sp>
        <p:nvSpPr>
          <p:cNvPr id="3" name="Content Placeholder 2"/>
          <p:cNvSpPr>
            <a:spLocks noGrp="1"/>
          </p:cNvSpPr>
          <p:nvPr>
            <p:ph idx="1"/>
          </p:nvPr>
        </p:nvSpPr>
        <p:spPr/>
        <p:txBody>
          <a:bodyPr/>
          <a:lstStyle/>
          <a:p>
            <a:pPr marL="533400" indent="-533400">
              <a:buNone/>
            </a:pPr>
            <a:r>
              <a:rPr lang="en-US" dirty="0"/>
              <a:t>The verses of the Qur’an are of two kinds.</a:t>
            </a:r>
          </a:p>
          <a:p>
            <a:pPr marL="533400" indent="-533400">
              <a:buFontTx/>
              <a:buAutoNum type="arabicPeriod"/>
            </a:pPr>
            <a:r>
              <a:rPr lang="en-US" dirty="0"/>
              <a:t>The verses that Allah Almighty revealed on His own, Their revelation was not caused by some particular event or a question asked by someone.</a:t>
            </a:r>
          </a:p>
          <a:p>
            <a:pPr marL="533400" indent="-533400">
              <a:buFontTx/>
              <a:buAutoNum type="arabicPeriod"/>
            </a:pPr>
            <a:r>
              <a:rPr lang="en-US" dirty="0"/>
              <a:t>The verses which were revealed in answer to some question or with reference to some event.</a:t>
            </a:r>
          </a:p>
          <a:p>
            <a:pPr marL="533400" indent="-533400">
              <a:buNone/>
            </a:pPr>
            <a:endParaRPr lang="en-US" dirty="0"/>
          </a:p>
          <a:p>
            <a:pPr marL="0" indent="0">
              <a:buNone/>
            </a:pPr>
            <a:r>
              <a:rPr lang="en-US" dirty="0"/>
              <a:t>This could be termed as the background of these verses. It is called in the terminology of commentators as the Sabab of Nuzul (cause of revelation) or the Shan e Nuzul (the background of revelation).</a:t>
            </a:r>
          </a:p>
          <a:p>
            <a:endParaRPr 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65760"/>
            <a:ext cx="6493079" cy="5675603"/>
          </a:xfrm>
        </p:spPr>
        <p:txBody>
          <a:bodyPr>
            <a:normAutofit/>
          </a:bodyPr>
          <a:lstStyle/>
          <a:p>
            <a:pPr marL="0" indent="0" algn="ctr">
              <a:buNone/>
            </a:pPr>
            <a:endParaRPr lang="en-US" sz="2800" dirty="0"/>
          </a:p>
          <a:p>
            <a:pPr marL="0" indent="0" algn="ctr" rtl="1">
              <a:buNone/>
            </a:pPr>
            <a:endParaRPr lang="en-US" sz="2800" b="1" dirty="0">
              <a:cs typeface="Traditional Arabic" pitchFamily="2" charset="-78"/>
            </a:endParaRPr>
          </a:p>
          <a:p>
            <a:pPr marL="0" indent="0" algn="ctr" rtl="1">
              <a:buNone/>
            </a:pPr>
            <a:r>
              <a:rPr lang="ar-SA" sz="2800" b="1" dirty="0">
                <a:cs typeface="Traditional Arabic" pitchFamily="2" charset="-78"/>
              </a:rPr>
              <a:t>لاتنكحوا المشركت حتى يؤمن ولأمة مؤمنة خير من مشركة ولو أعجبتكم</a:t>
            </a:r>
            <a:endParaRPr lang="en-US" sz="2800" b="1" dirty="0">
              <a:cs typeface="Traditional Arabic" pitchFamily="2" charset="-78"/>
            </a:endParaRPr>
          </a:p>
          <a:p>
            <a:pPr marL="0" indent="0" algn="ctr" rtl="1">
              <a:buNone/>
            </a:pPr>
            <a:endParaRPr lang="ar-SA" sz="2800" b="1" dirty="0">
              <a:cs typeface="Traditional Arabic" pitchFamily="2" charset="-78"/>
            </a:endParaRPr>
          </a:p>
          <a:p>
            <a:pPr marL="0" indent="0" algn="ctr">
              <a:buNone/>
            </a:pPr>
            <a:r>
              <a:rPr lang="en-US" sz="2800" dirty="0">
                <a:latin typeface="Arial Narrow" pitchFamily="34" charset="0"/>
                <a:cs typeface="Traditional Arabic" pitchFamily="2" charset="-78"/>
              </a:rPr>
              <a:t>Do not marry female associators unless they come to believe, and a Muslim slave girl is better than a female associator, even though she is liked by you. (Baqarah: 221)</a:t>
            </a:r>
          </a:p>
          <a:p>
            <a:pPr marL="0" indent="0" algn="ctr">
              <a:buNone/>
            </a:pPr>
            <a:endParaRPr lang="en-US" sz="28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lnSpcReduction="10000"/>
          </a:bodyPr>
          <a:lstStyle/>
          <a:p>
            <a:r>
              <a:rPr lang="en-US" dirty="0"/>
              <a:t>We can not understand some verses without the help of </a:t>
            </a:r>
            <a:r>
              <a:rPr lang="en-US" dirty="0" err="1"/>
              <a:t>Sabab</a:t>
            </a:r>
            <a:r>
              <a:rPr lang="en-US" dirty="0"/>
              <a:t> un </a:t>
            </a:r>
            <a:r>
              <a:rPr lang="en-US" dirty="0" err="1"/>
              <a:t>Nuzool</a:t>
            </a:r>
            <a:r>
              <a:rPr lang="en-US" dirty="0"/>
              <a:t> which we know from Hadith e.g.</a:t>
            </a:r>
          </a:p>
          <a:p>
            <a:endParaRPr lang="en-US" dirty="0"/>
          </a:p>
          <a:p>
            <a:pPr marL="514350" indent="-514350" algn="r" rtl="1">
              <a:buFont typeface="+mj-lt"/>
              <a:buAutoNum type="arabicPeriod"/>
            </a:pPr>
            <a:r>
              <a:rPr lang="ar-SA" sz="32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endParaRPr lang="en-US" sz="3200" dirty="0">
              <a:latin typeface="noorehira" panose="02000500000000020004" pitchFamily="2" charset="-78"/>
              <a:cs typeface="noorehira" panose="02000500000000020004" pitchFamily="2" charset="-78"/>
            </a:endParaRPr>
          </a:p>
          <a:p>
            <a:pPr algn="just"/>
            <a:r>
              <a:rPr lang="en-US" dirty="0"/>
              <a:t>Indeed </a:t>
            </a:r>
            <a:r>
              <a:rPr lang="en-US" dirty="0" err="1"/>
              <a:t>Safa</a:t>
            </a:r>
            <a:r>
              <a:rPr lang="en-US" dirty="0"/>
              <a:t> and </a:t>
            </a:r>
            <a:r>
              <a:rPr lang="en-US" dirty="0" err="1"/>
              <a:t>Marwah</a:t>
            </a:r>
            <a:r>
              <a:rPr lang="en-US" dirty="0"/>
              <a:t> are among the marks of Allah. So whoever comes to the House for Hajj or performs </a:t>
            </a:r>
            <a:r>
              <a:rPr lang="en-US" dirty="0" err="1"/>
              <a:t>Umrah</a:t>
            </a:r>
            <a:r>
              <a:rPr lang="en-US" dirty="0"/>
              <a:t>, there is no sin for him if he makes rounds between them; whoever comes up with good on his</a:t>
            </a:r>
            <a:br>
              <a:rPr lang="en-US" dirty="0"/>
            </a:br>
            <a:r>
              <a:rPr lang="en-US" dirty="0"/>
              <a:t>own, then Allah is Appreciating, </a:t>
            </a:r>
            <a:r>
              <a:rPr lang="en-US" dirty="0" err="1"/>
              <a:t>AllKnowing</a:t>
            </a: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a:bodyPr>
          <a:lstStyle/>
          <a:p>
            <a:pPr marL="742950" indent="-742950" algn="r" rtl="1">
              <a:buFont typeface="+mj-lt"/>
              <a:buAutoNum type="arabicPeriod" startAt="2"/>
            </a:pPr>
            <a:r>
              <a:rPr lang="ar-SA" sz="30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3000" dirty="0">
              <a:latin typeface="noorehira" panose="02000500000000020004" pitchFamily="2" charset="-78"/>
              <a:cs typeface="noorehira" panose="02000500000000020004" pitchFamily="2" charset="-78"/>
            </a:endParaRPr>
          </a:p>
          <a:p>
            <a:pPr marL="0" indent="0" algn="r" rtl="1">
              <a:buNone/>
            </a:pPr>
            <a:endParaRPr lang="en-US" sz="3600" dirty="0">
              <a:latin typeface="noorehira" panose="02000500000000020004" pitchFamily="2" charset="-78"/>
              <a:cs typeface="noorehira" panose="02000500000000020004" pitchFamily="2" charset="-78"/>
            </a:endParaRPr>
          </a:p>
          <a:p>
            <a:pPr marL="0" indent="0" algn="just">
              <a:buNone/>
            </a:pPr>
            <a:r>
              <a:rPr lang="en-US" sz="2800" dirty="0"/>
              <a:t>To Allah belongs the East and the West. So, whichever way you turn, there is the Face of Allah. Indeed, Allah is All-Embracing, All-Knowing.</a:t>
            </a:r>
            <a:endParaRPr lang="en-US" sz="2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68672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know the Cause of revelation</a:t>
            </a:r>
          </a:p>
        </p:txBody>
      </p:sp>
      <p:sp>
        <p:nvSpPr>
          <p:cNvPr id="3" name="Content Placeholder 2"/>
          <p:cNvSpPr>
            <a:spLocks noGrp="1"/>
          </p:cNvSpPr>
          <p:nvPr>
            <p:ph idx="1"/>
          </p:nvPr>
        </p:nvSpPr>
        <p:spPr/>
        <p:txBody>
          <a:bodyPr>
            <a:normAutofit fontScale="92500" lnSpcReduction="10000"/>
          </a:bodyPr>
          <a:lstStyle/>
          <a:p>
            <a:pPr marL="742950" indent="-742950" algn="r" rtl="1">
              <a:buFont typeface="+mj-lt"/>
              <a:buAutoNum type="arabicPeriod" startAt="3"/>
            </a:pPr>
            <a:r>
              <a:rPr lang="ar-SA" sz="3600" dirty="0">
                <a:latin typeface="noorehira" panose="02000500000000020004" pitchFamily="2" charset="-78"/>
                <a:cs typeface="noorehira" panose="02000500000000020004" pitchFamily="2" charset="-78"/>
              </a:rPr>
              <a:t>لَیۡسَ عَلَی الَّذِیۡنَ اٰمَنُوۡا وَ عَمِلُوا الصّٰلِحٰتِ جُنَاحٌ فِیۡمَا طَعِمُوۡۤا اِذَا مَا اتَّقَوۡا وَّ اٰمَنُوۡا وَ عَمِلُوا الصّٰلِحٰتِ</a:t>
            </a:r>
            <a:r>
              <a:rPr lang="ar-SA" sz="2800" u="sng" dirty="0"/>
              <a:t> </a:t>
            </a:r>
            <a:endParaRPr lang="en-US" sz="2800" u="sng" dirty="0"/>
          </a:p>
          <a:p>
            <a:endParaRPr lang="en-US" sz="2800" dirty="0"/>
          </a:p>
          <a:p>
            <a:r>
              <a:rPr lang="en-US" sz="2800" dirty="0"/>
              <a:t>There is no sin, for those who believe and do good deeds, in what they might have partaken, if</a:t>
            </a:r>
            <a:br>
              <a:rPr lang="en-US" sz="2800" dirty="0"/>
            </a:br>
            <a:r>
              <a:rPr lang="en-US" sz="2800" dirty="0"/>
              <a:t>they fear Allah, and believe, and do good deeds;</a:t>
            </a:r>
          </a:p>
        </p:txBody>
      </p:sp>
    </p:spTree>
    <p:extLst>
      <p:ext uri="{BB962C8B-B14F-4D97-AF65-F5344CB8AC3E}">
        <p14:creationId xmlns:p14="http://schemas.microsoft.com/office/powerpoint/2010/main" val="189576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The Sources of Knowledge</a:t>
            </a:r>
          </a:p>
        </p:txBody>
      </p:sp>
      <p:sp>
        <p:nvSpPr>
          <p:cNvPr id="92163" name="Rectangle 3"/>
          <p:cNvSpPr>
            <a:spLocks noGrp="1" noChangeArrowheads="1"/>
          </p:cNvSpPr>
          <p:nvPr>
            <p:ph idx="1"/>
          </p:nvPr>
        </p:nvSpPr>
        <p:spPr/>
        <p:txBody>
          <a:bodyPr/>
          <a:lstStyle/>
          <a:p>
            <a:pPr>
              <a:buNone/>
            </a:pPr>
            <a:r>
              <a:rPr lang="en-US" b="0" dirty="0"/>
              <a:t>There are Two Sources of Knowledge</a:t>
            </a:r>
          </a:p>
          <a:p>
            <a:pPr lvl="1"/>
            <a:r>
              <a:rPr lang="en-US" b="0" dirty="0"/>
              <a:t>Five Senses</a:t>
            </a:r>
          </a:p>
          <a:p>
            <a:pPr lvl="2"/>
            <a:r>
              <a:rPr lang="en-US" b="0" dirty="0"/>
              <a:t>To See with the Eyes</a:t>
            </a:r>
          </a:p>
          <a:p>
            <a:pPr lvl="2"/>
            <a:r>
              <a:rPr lang="en-US" b="0" dirty="0"/>
              <a:t>To Hear with the Ears</a:t>
            </a:r>
          </a:p>
          <a:p>
            <a:pPr lvl="2"/>
            <a:r>
              <a:rPr lang="en-US" b="0" dirty="0"/>
              <a:t>To Smell with the Nose</a:t>
            </a:r>
          </a:p>
          <a:p>
            <a:pPr lvl="2"/>
            <a:r>
              <a:rPr lang="en-US" b="0" dirty="0"/>
              <a:t>To Taste with the Tongue</a:t>
            </a:r>
          </a:p>
          <a:p>
            <a:pPr lvl="2"/>
            <a:r>
              <a:rPr lang="en-US" b="0" dirty="0"/>
              <a:t>To feel with the Hands and Skin</a:t>
            </a:r>
          </a:p>
          <a:p>
            <a:pPr lvl="1"/>
            <a:r>
              <a:rPr lang="en-US" b="0" dirty="0"/>
              <a:t>Intellect</a:t>
            </a:r>
          </a:p>
          <a:p>
            <a:pPr lvl="2"/>
            <a:r>
              <a:rPr lang="en-US" b="0" dirty="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54746"/>
            <a:ext cx="6372663" cy="703384"/>
          </a:xfrm>
        </p:spPr>
        <p:txBody>
          <a:bodyPr>
            <a:normAutofit fontScale="90000"/>
          </a:bodyPr>
          <a:lstStyle/>
          <a:p>
            <a:r>
              <a:rPr lang="en-US" b="1" u="sng" dirty="0"/>
              <a:t>The Seven Dialects of the Quran</a:t>
            </a:r>
          </a:p>
        </p:txBody>
      </p:sp>
      <p:sp>
        <p:nvSpPr>
          <p:cNvPr id="3" name="Content Placeholder 2"/>
          <p:cNvSpPr>
            <a:spLocks noGrp="1"/>
          </p:cNvSpPr>
          <p:nvPr>
            <p:ph idx="1"/>
          </p:nvPr>
        </p:nvSpPr>
        <p:spPr>
          <a:xfrm>
            <a:off x="365760" y="858130"/>
            <a:ext cx="6591553" cy="5183233"/>
          </a:xfrm>
        </p:spPr>
        <p:txBody>
          <a:bodyPr/>
          <a:lstStyle/>
          <a:p>
            <a:pPr marL="0" indent="0" algn="ctr" rtl="1">
              <a:lnSpc>
                <a:spcPct val="90000"/>
              </a:lnSpc>
              <a:buNone/>
            </a:pP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nSpc>
                <a:spcPct val="90000"/>
              </a:lnSpc>
              <a:buNone/>
            </a:pPr>
            <a:endParaRPr lang="en-US" sz="2400" dirty="0"/>
          </a:p>
          <a:p>
            <a:pPr marL="0" indent="0">
              <a:lnSpc>
                <a:spcPct val="90000"/>
              </a:lnSpc>
              <a:buNone/>
            </a:pPr>
            <a:r>
              <a:rPr lang="en-US" sz="2400" dirty="0"/>
              <a:t>This Qur’an has been revealed covering seven versions, so from out of these, recite in a way that is easy on you.</a:t>
            </a:r>
          </a:p>
          <a:p>
            <a:pPr marL="0" indent="0">
              <a:buNone/>
            </a:pPr>
            <a:endParaRPr lang="en-US" sz="2800" dirty="0"/>
          </a:p>
          <a:p>
            <a:pPr>
              <a:buFont typeface="Wingdings" panose="05000000000000000000" pitchFamily="2" charset="2"/>
              <a:buChar char="Ø"/>
            </a:pPr>
            <a:r>
              <a:rPr lang="en-US" sz="2400" dirty="0"/>
              <a:t>The variations found in different reading of the holly Qur’an are of seven types.</a:t>
            </a:r>
          </a:p>
          <a:p>
            <a:pPr marL="0" indent="0">
              <a:buNone/>
            </a:pPr>
            <a:r>
              <a:rPr lang="en-US" sz="2400" dirty="0"/>
              <a:t> </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492368" y="239151"/>
            <a:ext cx="6668087" cy="604911"/>
          </a:xfrm>
        </p:spPr>
        <p:txBody>
          <a:bodyPr>
            <a:normAutofit fontScale="90000"/>
          </a:bodyPr>
          <a:lstStyle/>
          <a:p>
            <a:r>
              <a:rPr lang="en-US"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267286" y="1083212"/>
            <a:ext cx="7976381" cy="5176911"/>
          </a:xfrm>
        </p:spPr>
        <p:txBody>
          <a:bodyPr>
            <a:normAutofit/>
          </a:bodyPr>
          <a:lstStyle/>
          <a:p>
            <a:pPr algn="l">
              <a:lnSpc>
                <a:spcPct val="150000"/>
              </a:lnSpc>
              <a:buFont typeface="+mj-lt"/>
              <a:buAutoNum type="arabicParenR"/>
            </a:pPr>
            <a:r>
              <a:rPr lang="en-US" sz="2400" dirty="0"/>
              <a:t>Difference in nouns.</a:t>
            </a:r>
          </a:p>
          <a:p>
            <a:pPr>
              <a:lnSpc>
                <a:spcPct val="150000"/>
              </a:lnSpc>
              <a:buFont typeface="+mj-lt"/>
              <a:buAutoNum type="arabicParenR"/>
            </a:pPr>
            <a:r>
              <a:rPr lang="en-US" sz="2400" dirty="0"/>
              <a:t>Difference in Verb.</a:t>
            </a:r>
          </a:p>
          <a:p>
            <a:pPr>
              <a:lnSpc>
                <a:spcPct val="150000"/>
              </a:lnSpc>
              <a:buFont typeface="+mj-lt"/>
              <a:buAutoNum type="arabicParenR"/>
            </a:pPr>
            <a:r>
              <a:rPr lang="en-US" sz="2400" dirty="0"/>
              <a:t>Difference in the placement of diacritical marks.</a:t>
            </a:r>
          </a:p>
          <a:p>
            <a:pPr>
              <a:lnSpc>
                <a:spcPct val="150000"/>
              </a:lnSpc>
              <a:buFont typeface="+mj-lt"/>
              <a:buAutoNum type="arabicParenR"/>
            </a:pPr>
            <a:r>
              <a:rPr lang="en-US" sz="2400" dirty="0"/>
              <a:t>Difference caused by addition and deletion of words.</a:t>
            </a:r>
          </a:p>
          <a:p>
            <a:pPr>
              <a:lnSpc>
                <a:spcPct val="150000"/>
              </a:lnSpc>
              <a:buFont typeface="+mj-lt"/>
              <a:buAutoNum type="arabicParenR"/>
            </a:pPr>
            <a:r>
              <a:rPr lang="en-US" sz="2400" dirty="0"/>
              <a:t>Difference in precedence and succession.</a:t>
            </a:r>
          </a:p>
          <a:p>
            <a:pPr>
              <a:lnSpc>
                <a:spcPct val="150000"/>
              </a:lnSpc>
              <a:buFont typeface="+mj-lt"/>
              <a:buAutoNum type="arabicParenR"/>
            </a:pPr>
            <a:r>
              <a:rPr lang="en-US" sz="2400" dirty="0"/>
              <a:t>Difference caused by transposition.</a:t>
            </a:r>
          </a:p>
          <a:p>
            <a:pPr>
              <a:lnSpc>
                <a:spcPct val="150000"/>
              </a:lnSpc>
              <a:buFont typeface="+mj-lt"/>
              <a:buAutoNum type="arabicParenR"/>
            </a:pPr>
            <a:r>
              <a:rPr lang="en-US" sz="2400" dirty="0"/>
              <a:t>Difference caused by manners of reading. </a:t>
            </a:r>
          </a:p>
        </p:txBody>
      </p:sp>
    </p:spTree>
    <p:extLst>
      <p:ext uri="{BB962C8B-B14F-4D97-AF65-F5344CB8AC3E}">
        <p14:creationId xmlns:p14="http://schemas.microsoft.com/office/powerpoint/2010/main" val="317362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253218"/>
            <a:ext cx="6372665" cy="618979"/>
          </a:xfrm>
        </p:spPr>
        <p:txBody>
          <a:bodyPr>
            <a:normAutofit fontScale="90000"/>
          </a:bodyPr>
          <a:lstStyle/>
          <a:p>
            <a:r>
              <a:rPr lang="en-US" b="1" u="sng" dirty="0">
                <a:latin typeface="+mn-lt"/>
              </a:rPr>
              <a:t>Preservation of the Holy Qur’an</a:t>
            </a:r>
            <a:r>
              <a:rPr lang="en-US" b="1" dirty="0">
                <a:latin typeface="Arial Narrow" pitchFamily="34" charset="0"/>
              </a:rPr>
              <a:t/>
            </a:r>
            <a:br>
              <a:rPr lang="en-US"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36098" y="1308294"/>
            <a:ext cx="6521215" cy="4733069"/>
          </a:xfrm>
        </p:spPr>
        <p:txBody>
          <a:bodyPr>
            <a:normAutofit/>
          </a:bodyPr>
          <a:lstStyle/>
          <a:p>
            <a:pPr>
              <a:buFont typeface="Wingdings" panose="05000000000000000000" pitchFamily="2" charset="2"/>
              <a:buChar char="v"/>
            </a:pPr>
            <a:r>
              <a:rPr lang="en-US" sz="2400" b="1" dirty="0"/>
              <a:t>There  are three Phases of preservation.</a:t>
            </a:r>
          </a:p>
          <a:p>
            <a:pPr marL="457200" indent="-457200"/>
            <a:endParaRPr lang="en-US" sz="2400" b="1" dirty="0"/>
          </a:p>
          <a:p>
            <a:pPr marL="457200" indent="-457200"/>
            <a:r>
              <a:rPr lang="en-US" sz="2400" b="1" dirty="0">
                <a:solidFill>
                  <a:srgbClr val="FF0000"/>
                </a:solidFill>
              </a:rPr>
              <a:t>In the days of the Holy Prophet (SW)</a:t>
            </a:r>
            <a:endParaRPr lang="en-US" sz="2400" b="1" dirty="0">
              <a:solidFill>
                <a:srgbClr val="FF0000"/>
              </a:solidFill>
              <a:latin typeface="noorehira" panose="02000500000000020004" pitchFamily="2" charset="-78"/>
              <a:cs typeface="noorehira" panose="02000500000000020004" pitchFamily="2" charset="-78"/>
            </a:endParaRPr>
          </a:p>
          <a:p>
            <a:pPr marL="457200" indent="-457200"/>
            <a:r>
              <a:rPr lang="en-US" sz="2400" b="1" dirty="0">
                <a:solidFill>
                  <a:srgbClr val="FF0000"/>
                </a:solidFill>
              </a:rPr>
              <a:t>In the Khilafat of Abu Bakr Siddique (RA)</a:t>
            </a:r>
          </a:p>
          <a:p>
            <a:pPr marL="457200" indent="-457200"/>
            <a:r>
              <a:rPr lang="en-US" sz="2400" b="1" dirty="0">
                <a:solidFill>
                  <a:srgbClr val="FF0000"/>
                </a:solidFill>
              </a:rPr>
              <a:t>In the Khilafat of Hazrat Usman  (RA)</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dirty="0"/>
              <a:t>The Jurisdiction of the Five Senses</a:t>
            </a:r>
          </a:p>
        </p:txBody>
      </p:sp>
      <p:sp>
        <p:nvSpPr>
          <p:cNvPr id="65539" name="Rectangle 3"/>
          <p:cNvSpPr>
            <a:spLocks noGrp="1" noChangeArrowheads="1"/>
          </p:cNvSpPr>
          <p:nvPr>
            <p:ph idx="1"/>
          </p:nvPr>
        </p:nvSpPr>
        <p:spPr/>
        <p:txBody>
          <a:bodyPr/>
          <a:lstStyle/>
          <a:p>
            <a:r>
              <a:rPr lang="en-US" b="0" dirty="0"/>
              <a:t>But these all sources can’t answer the given Questions.</a:t>
            </a:r>
          </a:p>
          <a:p>
            <a:r>
              <a:rPr lang="en-US" b="0" dirty="0"/>
              <a:t>We can see through the eyes those things that can be seen but cant think through them.</a:t>
            </a:r>
          </a:p>
          <a:p>
            <a:r>
              <a:rPr lang="en-US" b="0" dirty="0"/>
              <a:t>Since there is a limitation, each source has its own limit and provides its use in this radius of limitation.</a:t>
            </a:r>
          </a:p>
          <a:p>
            <a:endParaRPr lang="en-US" b="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t>The Jurisdiction of the Intellect</a:t>
            </a:r>
          </a:p>
        </p:txBody>
      </p:sp>
      <p:sp>
        <p:nvSpPr>
          <p:cNvPr id="66563" name="Rectangle 3"/>
          <p:cNvSpPr>
            <a:spLocks noGrp="1" noChangeArrowheads="1"/>
          </p:cNvSpPr>
          <p:nvPr>
            <p:ph idx="1"/>
          </p:nvPr>
        </p:nvSpPr>
        <p:spPr/>
        <p:txBody>
          <a:bodyPr/>
          <a:lstStyle/>
          <a:p>
            <a:r>
              <a:rPr lang="en-US" b="0" dirty="0"/>
              <a:t>It should however, be noted that just as the jurisdiction of the Five senses is limited in the same way the jurisdiction of intellect is also limited.</a:t>
            </a:r>
          </a:p>
          <a:p>
            <a:r>
              <a:rPr lang="en-US" b="0" dirty="0"/>
              <a:t>The intellect, too helps men to a certain limit, then leaves him helpless in many cases.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dirty="0"/>
              <a:t>The Third Source of Knowledge:</a:t>
            </a:r>
            <a:br>
              <a:rPr lang="en-US" sz="4000" dirty="0"/>
            </a:br>
            <a:r>
              <a:rPr lang="en-US" sz="4000" dirty="0"/>
              <a:t>“Divine Revelation”</a:t>
            </a:r>
          </a:p>
        </p:txBody>
      </p:sp>
      <p:sp>
        <p:nvSpPr>
          <p:cNvPr id="67587" name="Rectangle 3"/>
          <p:cNvSpPr>
            <a:spLocks noGrp="1" noChangeArrowheads="1"/>
          </p:cNvSpPr>
          <p:nvPr>
            <p:ph idx="1"/>
          </p:nvPr>
        </p:nvSpPr>
        <p:spPr/>
        <p:txBody>
          <a:bodyPr>
            <a:normAutofit fontScale="92500" lnSpcReduction="20000"/>
          </a:bodyPr>
          <a:lstStyle/>
          <a:p>
            <a:r>
              <a:rPr lang="en-US" sz="2800" b="0" dirty="0"/>
              <a:t>Almighty Allah has granted an another source to man to help and guide him where his Five senses and Intellect leave him helpless.</a:t>
            </a:r>
          </a:p>
          <a:p>
            <a:r>
              <a:rPr lang="en-US" sz="2800" b="0" dirty="0"/>
              <a:t>That source is Divine Revelation, meaning provision of knowledge to men by Allah through heavenly revelation.</a:t>
            </a:r>
          </a:p>
          <a:p>
            <a:r>
              <a:rPr lang="en-US" sz="2800" b="0" dirty="0"/>
              <a:t>This source of knowledge starts from the place where the jurisdiction of the intellect fails.</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00188" y="228600"/>
            <a:ext cx="7491412" cy="990600"/>
          </a:xfrm>
        </p:spPr>
        <p:txBody>
          <a:bodyPr/>
          <a:lstStyle/>
          <a:p>
            <a:r>
              <a:rPr lang="en-US" sz="3600" dirty="0">
                <a:latin typeface="Arial" charset="0"/>
              </a:rPr>
              <a:t>The need for Divine Revelation</a:t>
            </a:r>
          </a:p>
        </p:txBody>
      </p:sp>
      <p:sp>
        <p:nvSpPr>
          <p:cNvPr id="68611" name="Rectangle 3"/>
          <p:cNvSpPr>
            <a:spLocks noGrp="1" noChangeArrowheads="1"/>
          </p:cNvSpPr>
          <p:nvPr>
            <p:ph idx="1"/>
          </p:nvPr>
        </p:nvSpPr>
        <p:spPr/>
        <p:txBody>
          <a:bodyPr>
            <a:normAutofit fontScale="92500" lnSpcReduction="20000"/>
          </a:bodyPr>
          <a:lstStyle/>
          <a:p>
            <a:r>
              <a:rPr lang="en-US" sz="2800" b="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r>
              <a:rPr lang="en-US" sz="2800" b="0" dirty="0"/>
              <a:t>All answers of our Questions will be given by Wahi Ilahi. </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4165-F1CE-4A74-BE09-433AF5DCAB53}"/>
              </a:ext>
            </a:extLst>
          </p:cNvPr>
          <p:cNvSpPr>
            <a:spLocks noGrp="1"/>
          </p:cNvSpPr>
          <p:nvPr>
            <p:ph type="title"/>
          </p:nvPr>
        </p:nvSpPr>
        <p:spPr/>
        <p:txBody>
          <a:bodyPr/>
          <a:lstStyle/>
          <a:p>
            <a:r>
              <a:rPr lang="en-US" dirty="0" err="1"/>
              <a:t>Wahi</a:t>
            </a:r>
            <a:r>
              <a:rPr lang="en-US" dirty="0"/>
              <a:t> vs logic</a:t>
            </a:r>
          </a:p>
        </p:txBody>
      </p:sp>
      <p:sp>
        <p:nvSpPr>
          <p:cNvPr id="3" name="Content Placeholder 2">
            <a:extLst>
              <a:ext uri="{FF2B5EF4-FFF2-40B4-BE49-F238E27FC236}">
                <a16:creationId xmlns:a16="http://schemas.microsoft.com/office/drawing/2014/main" id="{F38AA9DA-5441-454A-96DA-6D3A34810C13}"/>
              </a:ext>
            </a:extLst>
          </p:cNvPr>
          <p:cNvSpPr>
            <a:spLocks noGrp="1"/>
          </p:cNvSpPr>
          <p:nvPr>
            <p:ph idx="1"/>
          </p:nvPr>
        </p:nvSpPr>
        <p:spPr/>
        <p:txBody>
          <a:bodyPr>
            <a:normAutofit/>
          </a:bodyPr>
          <a:lstStyle/>
          <a:p>
            <a:r>
              <a:rPr lang="en-US" sz="3200" dirty="0"/>
              <a:t>Since </a:t>
            </a:r>
            <a:r>
              <a:rPr lang="en-US" sz="3200" dirty="0" err="1"/>
              <a:t>Wahi</a:t>
            </a:r>
            <a:r>
              <a:rPr lang="en-US" sz="3200" dirty="0"/>
              <a:t> is basically needed where reason does not  work, it is there fore not necessary that everything communicated through </a:t>
            </a:r>
            <a:r>
              <a:rPr lang="en-US" sz="3200" dirty="0" err="1"/>
              <a:t>wahi</a:t>
            </a:r>
            <a:r>
              <a:rPr lang="en-US" sz="3200" dirty="0"/>
              <a:t> be compulsively comprehended through reason.</a:t>
            </a:r>
          </a:p>
        </p:txBody>
      </p:sp>
    </p:spTree>
    <p:extLst>
      <p:ext uri="{BB962C8B-B14F-4D97-AF65-F5344CB8AC3E}">
        <p14:creationId xmlns:p14="http://schemas.microsoft.com/office/powerpoint/2010/main" val="2998855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Modes of Descent 	(</a:t>
            </a:r>
            <a:r>
              <a:rPr lang="ar-SA" dirty="0"/>
              <a:t>طرق نزول الوحي</a:t>
            </a:r>
            <a:r>
              <a:rPr lang="en-US" dirty="0"/>
              <a:t>)</a:t>
            </a:r>
          </a:p>
        </p:txBody>
      </p:sp>
      <p:sp>
        <p:nvSpPr>
          <p:cNvPr id="3" name="Content Placeholder 2"/>
          <p:cNvSpPr>
            <a:spLocks noGrp="1"/>
          </p:cNvSpPr>
          <p:nvPr>
            <p:ph idx="1"/>
          </p:nvPr>
        </p:nvSpPr>
        <p:spPr/>
        <p:txBody>
          <a:bodyPr>
            <a:noAutofit/>
          </a:bodyPr>
          <a:lstStyle/>
          <a:p>
            <a:pPr marL="457200" indent="-457200"/>
            <a:r>
              <a:rPr lang="en-US" sz="2000" dirty="0"/>
              <a:t>True dreams</a:t>
            </a:r>
          </a:p>
          <a:p>
            <a:pPr marL="457200" indent="-457200"/>
            <a:r>
              <a:rPr lang="en-US" sz="2000" dirty="0" err="1"/>
              <a:t>Hazrat</a:t>
            </a:r>
            <a:r>
              <a:rPr lang="en-US" sz="2000" dirty="0"/>
              <a:t> </a:t>
            </a:r>
            <a:r>
              <a:rPr lang="en-US" sz="2000" dirty="0" err="1"/>
              <a:t>Jibrael</a:t>
            </a:r>
            <a:r>
              <a:rPr lang="en-US" sz="2000" dirty="0"/>
              <a:t> (AS) would come in forms such as:</a:t>
            </a:r>
          </a:p>
          <a:p>
            <a:pPr marL="857250" lvl="1" indent="-457200"/>
            <a:r>
              <a:rPr lang="en-US" sz="1800" dirty="0"/>
              <a:t>Without appearing he would make words of Allah fall into the Prophet’s (PBUH) </a:t>
            </a:r>
            <a:r>
              <a:rPr lang="en-US" sz="1800" dirty="0" smtClean="0"/>
              <a:t>heart.</a:t>
            </a:r>
            <a:r>
              <a:rPr lang="ur-PK" sz="1800" dirty="0" smtClean="0"/>
              <a:t>نفث فی الروع</a:t>
            </a:r>
            <a:endParaRPr lang="en-US" sz="1800" dirty="0"/>
          </a:p>
          <a:p>
            <a:pPr marL="857250" lvl="1" indent="-457200"/>
            <a:r>
              <a:rPr lang="en-US" sz="1800" dirty="0"/>
              <a:t>In Human form.</a:t>
            </a:r>
            <a:r>
              <a:rPr lang="ur-PK" sz="1800" dirty="0"/>
              <a:t>(دِحیہ کلبی رض)</a:t>
            </a:r>
            <a:endParaRPr lang="en-US" sz="1800" dirty="0"/>
          </a:p>
          <a:p>
            <a:pPr marL="857250" lvl="1" indent="-457200"/>
            <a:r>
              <a:rPr lang="en-US" sz="1800" dirty="0"/>
              <a:t>As an Angel (Happened thrice in the Prophet’s life)</a:t>
            </a:r>
          </a:p>
          <a:p>
            <a:pPr marL="857250" lvl="1" indent="-457200"/>
            <a:r>
              <a:rPr lang="en-US" sz="1800" dirty="0"/>
              <a:t>A sound (sort of) a Bell was heard, it is called “</a:t>
            </a:r>
            <a:r>
              <a:rPr lang="ar-SA" sz="1800" dirty="0">
                <a:latin typeface="KFGQPC Uthman Taha Naskh" panose="02000000000000000000" pitchFamily="2" charset="-78"/>
                <a:cs typeface="KFGQPC Uthman Taha Naskh" panose="02000000000000000000" pitchFamily="2" charset="-78"/>
              </a:rPr>
              <a:t>صلصلة الجرس</a:t>
            </a:r>
            <a:r>
              <a:rPr lang="en-US" sz="1800" dirty="0"/>
              <a:t>” .</a:t>
            </a:r>
          </a:p>
          <a:p>
            <a:pPr marL="457200" indent="-457200"/>
            <a:r>
              <a:rPr lang="en-US" sz="2000" dirty="0"/>
              <a:t>Direct two way conversation with Allah (</a:t>
            </a:r>
            <a:r>
              <a:rPr lang="en-US" sz="2000" dirty="0" err="1"/>
              <a:t>Mi’rage</a:t>
            </a:r>
            <a:r>
              <a:rPr lang="en-US" sz="2000" dirty="0" smtClean="0"/>
              <a:t>)</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47663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1197</Words>
  <Application>Microsoft Office PowerPoint</Application>
  <PresentationFormat>On-screen Show (4:3)</PresentationFormat>
  <Paragraphs>130</Paragraphs>
  <Slides>22</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22</vt:i4>
      </vt:variant>
    </vt:vector>
  </HeadingPairs>
  <TitlesOfParts>
    <vt:vector size="36" baseType="lpstr">
      <vt:lpstr>AAA GoldenLotus</vt:lpstr>
      <vt:lpstr>Arial</vt:lpstr>
      <vt:lpstr>Arial Narrow</vt:lpstr>
      <vt:lpstr>KFGQPC Uthman Taha Naskh</vt:lpstr>
      <vt:lpstr>noorehira</vt:lpstr>
      <vt:lpstr>Tahoma</vt:lpstr>
      <vt:lpstr>Traditional Arabic</vt:lpstr>
      <vt:lpstr>Trebuchet MS</vt:lpstr>
      <vt:lpstr>Wingdings</vt:lpstr>
      <vt:lpstr>Wingdings 3</vt:lpstr>
      <vt:lpstr>Islamic Template (17)</vt:lpstr>
      <vt:lpstr>1_Default Design</vt:lpstr>
      <vt:lpstr>Facet</vt:lpstr>
      <vt:lpstr>1_Facet</vt:lpstr>
      <vt:lpstr>Revelation And Its Need</vt:lpstr>
      <vt:lpstr>The Sources of Knowledge</vt:lpstr>
      <vt:lpstr>The Jurisdiction of the Five Senses</vt:lpstr>
      <vt:lpstr>The Jurisdiction of the Intellect</vt:lpstr>
      <vt:lpstr>The Third Source of Knowledge: “Divine Revelation”</vt:lpstr>
      <vt:lpstr>The need for Divine Revelation</vt:lpstr>
      <vt:lpstr>Wahi vs logic</vt:lpstr>
      <vt:lpstr>The Modes of Descent  (طرق نزول الوحي)</vt:lpstr>
      <vt:lpstr>PowerPoint Presentation</vt:lpstr>
      <vt:lpstr>The revelation took place twice. </vt:lpstr>
      <vt:lpstr>Reasons of gradually revelation</vt:lpstr>
      <vt:lpstr>The Chronology of the Revelation of the Qur’an</vt:lpstr>
      <vt:lpstr>Makki &amp; Madani Verses</vt:lpstr>
      <vt:lpstr>Characteristics of Makki and Madni Verses</vt:lpstr>
      <vt:lpstr>Sabab un Nuzool (Causes of Revelation)</vt:lpstr>
      <vt:lpstr>PowerPoint Presentation</vt:lpstr>
      <vt:lpstr>Importance to know the Cause of revelation</vt:lpstr>
      <vt:lpstr>Importance to know the Cause of revelation</vt:lpstr>
      <vt:lpstr>Importance to know the Cause of revelation</vt:lpstr>
      <vt:lpstr>The Seven Dialects of the Quran</vt:lpstr>
      <vt:lpstr>Seven Different Types Of Reading</vt:lpstr>
      <vt:lpstr>Preservation of the Holy Qur’an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2021-09-15T07:25:21Z</dcterms:modified>
</cp:coreProperties>
</file>