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7" r:id="rId31"/>
    <p:sldId id="288" r:id="rId32"/>
    <p:sldId id="289" r:id="rId33"/>
    <p:sldId id="291" r:id="rId34"/>
    <p:sldId id="290"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59127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12925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446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4118686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6408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425101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202916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47160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364410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7509-BDA1-4035-BD4A-054C5993C7D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80937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B7509-BDA1-4035-BD4A-054C5993C7D3}"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90278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0B7509-BDA1-4035-BD4A-054C5993C7D3}"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305151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0B7509-BDA1-4035-BD4A-054C5993C7D3}"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03450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B7509-BDA1-4035-BD4A-054C5993C7D3}"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259059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B7509-BDA1-4035-BD4A-054C5993C7D3}"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301209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B7509-BDA1-4035-BD4A-054C5993C7D3}"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DD46-F8B5-4A05-A4AF-ADBE8D11BCB6}" type="slidenum">
              <a:rPr lang="en-US" smtClean="0"/>
              <a:t>‹#›</a:t>
            </a:fld>
            <a:endParaRPr lang="en-US"/>
          </a:p>
        </p:txBody>
      </p:sp>
    </p:spTree>
    <p:extLst>
      <p:ext uri="{BB962C8B-B14F-4D97-AF65-F5344CB8AC3E}">
        <p14:creationId xmlns:p14="http://schemas.microsoft.com/office/powerpoint/2010/main" val="177915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0B7509-BDA1-4035-BD4A-054C5993C7D3}" type="datetimeFigureOut">
              <a:rPr lang="en-US" smtClean="0"/>
              <a:t>9/29/2021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CDD46-F8B5-4A05-A4AF-ADBE8D11BCB6}" type="slidenum">
              <a:rPr lang="en-US" smtClean="0"/>
              <a:t>‹#›</a:t>
            </a:fld>
            <a:endParaRPr lang="en-US"/>
          </a:p>
        </p:txBody>
      </p:sp>
    </p:spTree>
    <p:extLst>
      <p:ext uri="{BB962C8B-B14F-4D97-AF65-F5344CB8AC3E}">
        <p14:creationId xmlns:p14="http://schemas.microsoft.com/office/powerpoint/2010/main" val="57188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a:t>
            </a:r>
            <a:r>
              <a:rPr lang="en-US" sz="3600" dirty="0" smtClean="0">
                <a:solidFill>
                  <a:schemeClr val="tx1"/>
                </a:solidFill>
              </a:rPr>
              <a:t>Belief</a:t>
            </a:r>
            <a:endParaRPr lang="en-US" sz="3600" dirty="0">
              <a:solidFill>
                <a:schemeClr val="tx1"/>
              </a:solidFill>
            </a:endParaRPr>
          </a:p>
        </p:txBody>
      </p:sp>
    </p:spTree>
    <p:extLst>
      <p:ext uri="{BB962C8B-B14F-4D97-AF65-F5344CB8AC3E}">
        <p14:creationId xmlns:p14="http://schemas.microsoft.com/office/powerpoint/2010/main" val="58247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normAutofit/>
          </a:bodyPr>
          <a:lstStyle/>
          <a:p>
            <a:r>
              <a:rPr lang="en-US" b="1" u="sng" dirty="0" smtClean="0">
                <a:latin typeface="Calibri" panose="020F0502020204030204" pitchFamily="34" charset="0"/>
                <a:cs typeface="Calibri" panose="020F0502020204030204" pitchFamily="34" charset="0"/>
              </a:rPr>
              <a:t>Some Qualities </a:t>
            </a:r>
            <a:r>
              <a:rPr lang="en-US" b="1" u="sng" dirty="0">
                <a:latin typeface="Calibri" panose="020F0502020204030204" pitchFamily="34" charset="0"/>
                <a:cs typeface="Calibri" panose="020F0502020204030204" pitchFamily="34" charset="0"/>
              </a:rPr>
              <a:t>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8"/>
            <a:ext cx="8188369" cy="5171661"/>
          </a:xfrm>
        </p:spPr>
        <p:txBody>
          <a:bodyPr>
            <a:normAutofit fontScale="92500" lnSpcReduction="20000"/>
          </a:bodyPr>
          <a:lstStyle/>
          <a:p>
            <a:pPr marL="0" indent="0">
              <a:lnSpc>
                <a:spcPct val="110000"/>
              </a:lnSpc>
              <a:buNone/>
            </a:pPr>
            <a:r>
              <a:rPr lang="en-US" sz="2400" b="1" dirty="0" smtClean="0">
                <a:solidFill>
                  <a:schemeClr val="tx1"/>
                </a:solidFill>
                <a:latin typeface="Calibri" panose="020F0502020204030204" pitchFamily="34" charset="0"/>
                <a:cs typeface="Calibri" panose="020F0502020204030204" pitchFamily="34" charset="0"/>
              </a:rPr>
              <a:t>There </a:t>
            </a:r>
            <a:r>
              <a:rPr lang="en-US" sz="2400" b="1" dirty="0">
                <a:solidFill>
                  <a:schemeClr val="tx1"/>
                </a:solidFill>
                <a:latin typeface="Calibri" panose="020F0502020204030204" pitchFamily="34" charset="0"/>
                <a:cs typeface="Calibri" panose="020F0502020204030204" pitchFamily="34" charset="0"/>
              </a:rPr>
              <a:t>is a wide list of </a:t>
            </a:r>
            <a:r>
              <a:rPr lang="en-US" sz="2400" b="1" dirty="0" err="1">
                <a:solidFill>
                  <a:schemeClr val="tx1"/>
                </a:solidFill>
                <a:latin typeface="Calibri" panose="020F0502020204030204" pitchFamily="34" charset="0"/>
                <a:cs typeface="Calibri" panose="020F0502020204030204" pitchFamily="34" charset="0"/>
              </a:rPr>
              <a:t>Rasool</a:t>
            </a:r>
            <a:r>
              <a:rPr lang="en-US" sz="2400" b="1" dirty="0">
                <a:solidFill>
                  <a:schemeClr val="tx1"/>
                </a:solidFill>
                <a:latin typeface="Calibri" panose="020F0502020204030204" pitchFamily="34" charset="0"/>
                <a:cs typeface="Calibri" panose="020F0502020204030204" pitchFamily="34" charset="0"/>
              </a:rPr>
              <a:t> qualities, we are mentioning here just few of </a:t>
            </a:r>
            <a:r>
              <a:rPr lang="en-US" sz="2400" b="1" dirty="0" smtClean="0">
                <a:solidFill>
                  <a:schemeClr val="tx1"/>
                </a:solidFill>
                <a:latin typeface="Calibri" panose="020F0502020204030204" pitchFamily="34" charset="0"/>
                <a:cs typeface="Calibri" panose="020F0502020204030204" pitchFamily="34" charset="0"/>
              </a:rPr>
              <a:t>them:</a:t>
            </a:r>
          </a:p>
          <a:p>
            <a:pPr marL="0" indent="0">
              <a:lnSpc>
                <a:spcPct val="110000"/>
              </a:lnSpc>
              <a:buNone/>
            </a:pPr>
            <a:endParaRPr lang="en-US" sz="2400" b="1" dirty="0" smtClean="0">
              <a:solidFill>
                <a:schemeClr val="tx1"/>
              </a:solidFill>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600" dirty="0" smtClean="0">
                <a:solidFill>
                  <a:schemeClr val="tx1"/>
                </a:solidFill>
                <a:latin typeface="Calibri" panose="020F0502020204030204" pitchFamily="34" charset="0"/>
                <a:cs typeface="Calibri" panose="020F0502020204030204" pitchFamily="34" charset="0"/>
              </a:rPr>
              <a:t>Chastity</a:t>
            </a:r>
            <a:r>
              <a:rPr lang="en-US" sz="2600" dirty="0">
                <a:solidFill>
                  <a:schemeClr val="tx1"/>
                </a:solidFill>
                <a:latin typeface="Calibri" panose="020F0502020204030204" pitchFamily="34" charset="0"/>
                <a:cs typeface="Calibri" panose="020F0502020204030204" pitchFamily="34" charset="0"/>
              </a:rPr>
              <a:t>. (Free from Sins)		</a:t>
            </a:r>
            <a:r>
              <a:rPr lang="ar-SA" sz="2600" dirty="0">
                <a:solidFill>
                  <a:schemeClr val="tx1"/>
                </a:solidFill>
                <a:latin typeface="Calibri" panose="020F0502020204030204" pitchFamily="34" charset="0"/>
                <a:cs typeface="noorehira" panose="02000500000000020004" pitchFamily="2" charset="-78"/>
              </a:rPr>
              <a:t>ِ</a:t>
            </a:r>
            <a:endParaRPr lang="en-US" sz="2600" dirty="0">
              <a:solidFill>
                <a:schemeClr val="tx1"/>
              </a:solidFill>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600" dirty="0" smtClean="0">
                <a:solidFill>
                  <a:schemeClr val="tx1"/>
                </a:solidFill>
                <a:latin typeface="Calibri" panose="020F0502020204030204" pitchFamily="34" charset="0"/>
                <a:cs typeface="Calibri" panose="020F0502020204030204" pitchFamily="34" charset="0"/>
              </a:rPr>
              <a:t> Humbleness</a:t>
            </a:r>
            <a:endParaRPr lang="en-US" sz="2600" dirty="0">
              <a:solidFill>
                <a:schemeClr val="tx1"/>
              </a:solidFill>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600" dirty="0" smtClean="0">
                <a:solidFill>
                  <a:schemeClr val="tx1"/>
                </a:solidFill>
                <a:latin typeface="Calibri" panose="020F0502020204030204" pitchFamily="34" charset="0"/>
                <a:cs typeface="Calibri" panose="020F0502020204030204" pitchFamily="34" charset="0"/>
              </a:rPr>
              <a:t>Humanness</a:t>
            </a:r>
            <a:r>
              <a:rPr lang="en-US" sz="2600" dirty="0">
                <a:solidFill>
                  <a:schemeClr val="tx1"/>
                </a:solidFill>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600" dirty="0" smtClean="0">
                <a:solidFill>
                  <a:schemeClr val="tx1"/>
                </a:solidFill>
                <a:latin typeface="Calibri" panose="020F0502020204030204" pitchFamily="34" charset="0"/>
                <a:cs typeface="Calibri" panose="020F0502020204030204" pitchFamily="34" charset="0"/>
              </a:rPr>
              <a:t>Miracles.</a:t>
            </a:r>
          </a:p>
          <a:p>
            <a:pPr>
              <a:lnSpc>
                <a:spcPct val="110000"/>
              </a:lnSpc>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 </a:t>
            </a:r>
            <a:r>
              <a:rPr lang="en-US" sz="2600" dirty="0" smtClean="0">
                <a:solidFill>
                  <a:schemeClr val="tx1"/>
                </a:solidFill>
                <a:latin typeface="Calibri" panose="020F0502020204030204" pitchFamily="34" charset="0"/>
                <a:cs typeface="Calibri" panose="020F0502020204030204" pitchFamily="34" charset="0"/>
              </a:rPr>
              <a:t>Most </a:t>
            </a:r>
            <a:r>
              <a:rPr lang="en-US" sz="2600" dirty="0">
                <a:solidFill>
                  <a:schemeClr val="tx1"/>
                </a:solidFill>
                <a:latin typeface="Calibri" panose="020F0502020204030204" pitchFamily="34" charset="0"/>
                <a:cs typeface="Calibri" panose="020F0502020204030204" pitchFamily="34" charset="0"/>
              </a:rPr>
              <a:t>honorable person among the </a:t>
            </a:r>
            <a:r>
              <a:rPr lang="en-US" sz="2600" dirty="0" smtClean="0">
                <a:solidFill>
                  <a:schemeClr val="tx1"/>
                </a:solidFill>
                <a:latin typeface="Calibri" panose="020F0502020204030204" pitchFamily="34" charset="0"/>
                <a:cs typeface="Calibri" panose="020F0502020204030204" pitchFamily="34" charset="0"/>
              </a:rPr>
              <a:t>people</a:t>
            </a:r>
          </a:p>
          <a:p>
            <a:pPr>
              <a:lnSpc>
                <a:spcPct val="110000"/>
              </a:lnSpc>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 </a:t>
            </a:r>
            <a:r>
              <a:rPr lang="en-US" sz="2600" dirty="0" smtClean="0">
                <a:solidFill>
                  <a:schemeClr val="tx1"/>
                </a:solidFill>
                <a:latin typeface="Calibri" panose="020F0502020204030204" pitchFamily="34" charset="0"/>
                <a:cs typeface="Calibri" panose="020F0502020204030204" pitchFamily="34" charset="0"/>
              </a:rPr>
              <a:t>He is shier </a:t>
            </a:r>
            <a:r>
              <a:rPr lang="en-US" sz="2600" dirty="0">
                <a:solidFill>
                  <a:schemeClr val="tx1"/>
                </a:solidFill>
                <a:latin typeface="Calibri" panose="020F0502020204030204" pitchFamily="34" charset="0"/>
                <a:cs typeface="Calibri" panose="020F0502020204030204" pitchFamily="34" charset="0"/>
              </a:rPr>
              <a:t>than a veiled virgin </a:t>
            </a:r>
            <a:r>
              <a:rPr lang="en-US" sz="2600" dirty="0" smtClean="0">
                <a:solidFill>
                  <a:schemeClr val="tx1"/>
                </a:solidFill>
                <a:latin typeface="Calibri" panose="020F0502020204030204" pitchFamily="34" charset="0"/>
                <a:cs typeface="Calibri" panose="020F0502020204030204" pitchFamily="34" charset="0"/>
              </a:rPr>
              <a:t>girl</a:t>
            </a:r>
            <a:endParaRPr lang="en-US" sz="2600" dirty="0">
              <a:solidFill>
                <a:schemeClr val="tx1"/>
              </a:solidFill>
              <a:latin typeface="Calibri" panose="020F0502020204030204" pitchFamily="34" charset="0"/>
              <a:cs typeface="Calibri" panose="020F0502020204030204" pitchFamily="34" charset="0"/>
            </a:endParaRPr>
          </a:p>
          <a:p>
            <a:pPr marL="0" indent="0" rtl="1">
              <a:lnSpc>
                <a:spcPct val="110000"/>
              </a:lnSpc>
              <a:buNone/>
            </a:pPr>
            <a:r>
              <a:rPr lang="en-US" sz="2600" dirty="0">
                <a:solidFill>
                  <a:schemeClr val="tx1"/>
                </a:solidFill>
                <a:latin typeface="Calibri" panose="020F0502020204030204" pitchFamily="34" charset="0"/>
                <a:cs typeface="Calibri" panose="020F0502020204030204" pitchFamily="34" charset="0"/>
              </a:rPr>
              <a:t>	 Despite the all valuable qualities always remember </a:t>
            </a:r>
            <a:r>
              <a:rPr lang="en-US" sz="2600" dirty="0" smtClean="0">
                <a:solidFill>
                  <a:schemeClr val="tx1"/>
                </a:solidFill>
                <a:latin typeface="Calibri" panose="020F0502020204030204" pitchFamily="34" charset="0"/>
                <a:cs typeface="Calibri" panose="020F0502020204030204" pitchFamily="34" charset="0"/>
              </a:rPr>
              <a:t>that the </a:t>
            </a:r>
            <a:r>
              <a:rPr lang="en-US" sz="2600" dirty="0">
                <a:solidFill>
                  <a:schemeClr val="tx1"/>
                </a:solidFill>
                <a:latin typeface="Calibri" panose="020F0502020204030204" pitchFamily="34" charset="0"/>
                <a:cs typeface="Calibri" panose="020F0502020204030204" pitchFamily="34" charset="0"/>
              </a:rPr>
              <a:t>Designation of "</a:t>
            </a:r>
            <a:r>
              <a:rPr lang="en-US" sz="2600" dirty="0" err="1">
                <a:solidFill>
                  <a:schemeClr val="tx1"/>
                </a:solidFill>
                <a:latin typeface="Calibri" panose="020F0502020204030204" pitchFamily="34" charset="0"/>
                <a:cs typeface="Calibri" panose="020F0502020204030204" pitchFamily="34" charset="0"/>
              </a:rPr>
              <a:t>Nubuwwat</a:t>
            </a:r>
            <a:r>
              <a:rPr lang="en-US" sz="2600" dirty="0">
                <a:solidFill>
                  <a:schemeClr val="tx1"/>
                </a:solidFill>
                <a:latin typeface="Calibri" panose="020F0502020204030204" pitchFamily="34" charset="0"/>
                <a:cs typeface="Calibri" panose="020F0502020204030204" pitchFamily="34" charset="0"/>
              </a:rPr>
              <a:t>" is </a:t>
            </a:r>
            <a:r>
              <a:rPr lang="en-US" sz="2600" b="1" dirty="0">
                <a:solidFill>
                  <a:schemeClr val="tx1"/>
                </a:solidFill>
                <a:latin typeface="Calibri" panose="020F0502020204030204" pitchFamily="34" charset="0"/>
                <a:cs typeface="Calibri" panose="020F0502020204030204" pitchFamily="34" charset="0"/>
              </a:rPr>
              <a:t>God gifted   			</a:t>
            </a:r>
          </a:p>
          <a:p>
            <a:pPr marL="0" indent="0" rtl="1">
              <a:lnSpc>
                <a:spcPct val="110000"/>
              </a:lnSpc>
              <a:buNone/>
            </a:pPr>
            <a:r>
              <a:rPr lang="en-US" sz="2600" b="1"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endParaRPr>
          </a:p>
        </p:txBody>
      </p:sp>
    </p:spTree>
    <p:extLst>
      <p:ext uri="{BB962C8B-B14F-4D97-AF65-F5344CB8AC3E}">
        <p14:creationId xmlns:p14="http://schemas.microsoft.com/office/powerpoint/2010/main" val="424214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570579" y="1237130"/>
            <a:ext cx="8746435" cy="6037728"/>
          </a:xfrm>
        </p:spPr>
        <p:txBody>
          <a:bodyPr>
            <a:normAutofit fontScale="92500" lnSpcReduction="20000"/>
          </a:bodyPr>
          <a:lstStyle/>
          <a:p>
            <a:pPr marL="0" indent="0">
              <a:lnSpc>
                <a:spcPct val="80000"/>
              </a:lnSpc>
              <a:buNone/>
            </a:pPr>
            <a:r>
              <a:rPr lang="en-US" sz="3000" b="1" dirty="0">
                <a:solidFill>
                  <a:schemeClr val="tx1"/>
                </a:solidFill>
                <a:latin typeface="Calibri" panose="020F0502020204030204" pitchFamily="34" charset="0"/>
                <a:cs typeface="Calibri" panose="020F0502020204030204" pitchFamily="34" charset="0"/>
              </a:rPr>
              <a:t>Meaning of </a:t>
            </a:r>
            <a:r>
              <a:rPr lang="en-US" sz="3000" b="1" dirty="0" err="1">
                <a:solidFill>
                  <a:schemeClr val="tx1"/>
                </a:solidFill>
                <a:latin typeface="Calibri" panose="020F0502020204030204" pitchFamily="34" charset="0"/>
                <a:cs typeface="Calibri" panose="020F0502020204030204" pitchFamily="34" charset="0"/>
              </a:rPr>
              <a:t>Khatm</a:t>
            </a:r>
            <a:r>
              <a:rPr lang="en-US" sz="3000" b="1" dirty="0">
                <a:solidFill>
                  <a:schemeClr val="tx1"/>
                </a:solidFill>
                <a:latin typeface="Calibri" panose="020F0502020204030204" pitchFamily="34" charset="0"/>
                <a:cs typeface="Calibri" panose="020F0502020204030204" pitchFamily="34" charset="0"/>
              </a:rPr>
              <a:t>-e-</a:t>
            </a:r>
            <a:r>
              <a:rPr lang="en-US" sz="3000" b="1" dirty="0" err="1">
                <a:solidFill>
                  <a:schemeClr val="tx1"/>
                </a:solidFill>
                <a:latin typeface="Calibri" panose="020F0502020204030204" pitchFamily="34" charset="0"/>
                <a:cs typeface="Calibri" panose="020F0502020204030204" pitchFamily="34" charset="0"/>
              </a:rPr>
              <a:t>Nubuat</a:t>
            </a:r>
            <a:r>
              <a:rPr lang="en-US" sz="3000" b="1"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solidFill>
                <a:schemeClr val="tx1"/>
              </a:solidFill>
              <a:latin typeface="Calibri" panose="020F0502020204030204" pitchFamily="34" charset="0"/>
              <a:cs typeface="Calibri" panose="020F0502020204030204" pitchFamily="34" charset="0"/>
            </a:endParaRPr>
          </a:p>
          <a:p>
            <a:pPr algn="just">
              <a:lnSpc>
                <a:spcPct val="110000"/>
              </a:lnSpc>
            </a:pPr>
            <a:r>
              <a:rPr lang="en-US" sz="2600" b="1" dirty="0" smtClean="0">
                <a:solidFill>
                  <a:schemeClr val="tx1"/>
                </a:solidFill>
                <a:latin typeface="Calibri" panose="020F0502020204030204" pitchFamily="34" charset="0"/>
                <a:cs typeface="Calibri" panose="020F0502020204030204" pitchFamily="34" charset="0"/>
              </a:rPr>
              <a:t>Concept of </a:t>
            </a:r>
            <a:r>
              <a:rPr lang="en-US" sz="2600" b="1" dirty="0" err="1" smtClean="0">
                <a:solidFill>
                  <a:schemeClr val="tx1"/>
                </a:solidFill>
                <a:latin typeface="Calibri" panose="020F0502020204030204" pitchFamily="34" charset="0"/>
                <a:cs typeface="Calibri" panose="020F0502020204030204" pitchFamily="34" charset="0"/>
              </a:rPr>
              <a:t>Khatm</a:t>
            </a:r>
            <a:r>
              <a:rPr lang="en-US" sz="2600" b="1" dirty="0" smtClean="0">
                <a:solidFill>
                  <a:schemeClr val="tx1"/>
                </a:solidFill>
                <a:latin typeface="Calibri" panose="020F0502020204030204" pitchFamily="34" charset="0"/>
                <a:cs typeface="Calibri" panose="020F0502020204030204" pitchFamily="34" charset="0"/>
              </a:rPr>
              <a:t>-e-</a:t>
            </a:r>
            <a:r>
              <a:rPr lang="en-US" sz="2600" b="1" dirty="0" err="1" smtClean="0">
                <a:solidFill>
                  <a:schemeClr val="tx1"/>
                </a:solidFill>
                <a:latin typeface="Calibri" panose="020F0502020204030204" pitchFamily="34" charset="0"/>
                <a:cs typeface="Calibri" panose="020F0502020204030204" pitchFamily="34" charset="0"/>
              </a:rPr>
              <a:t>Nubuwat</a:t>
            </a:r>
            <a:r>
              <a:rPr lang="en-US" sz="2600" b="1" dirty="0" smtClean="0">
                <a:solidFill>
                  <a:schemeClr val="tx1"/>
                </a:solidFill>
                <a:latin typeface="Calibri" panose="020F0502020204030204" pitchFamily="34" charset="0"/>
                <a:cs typeface="Calibri" panose="020F0502020204030204" pitchFamily="34" charset="0"/>
              </a:rPr>
              <a:t> </a:t>
            </a:r>
            <a:r>
              <a:rPr lang="en-US" sz="2600" dirty="0">
                <a:solidFill>
                  <a:schemeClr val="tx1"/>
                </a:solidFill>
                <a:latin typeface="Calibri" panose="020F0502020204030204" pitchFamily="34" charset="0"/>
                <a:cs typeface="Calibri" panose="020F0502020204030204" pitchFamily="34" charset="0"/>
              </a:rPr>
              <a:t>means </a:t>
            </a:r>
            <a:r>
              <a:rPr lang="en-US" sz="2600" dirty="0" smtClean="0">
                <a:solidFill>
                  <a:schemeClr val="tx1"/>
                </a:solidFill>
                <a:latin typeface="Calibri" panose="020F0502020204030204" pitchFamily="34" charset="0"/>
                <a:cs typeface="Calibri" panose="020F0502020204030204" pitchFamily="34" charset="0"/>
              </a:rPr>
              <a:t>that </a:t>
            </a:r>
            <a:r>
              <a:rPr lang="en-US" sz="2600" dirty="0">
                <a:solidFill>
                  <a:schemeClr val="tx1"/>
                </a:solidFill>
                <a:latin typeface="Calibri" panose="020F0502020204030204" pitchFamily="34" charset="0"/>
                <a:cs typeface="Calibri" panose="020F0502020204030204" pitchFamily="34" charset="0"/>
              </a:rPr>
              <a:t>n</a:t>
            </a:r>
            <a:r>
              <a:rPr lang="en-US" sz="2600" dirty="0" smtClean="0">
                <a:solidFill>
                  <a:schemeClr val="tx1"/>
                </a:solidFill>
                <a:latin typeface="Calibri" panose="020F0502020204030204" pitchFamily="34" charset="0"/>
                <a:cs typeface="Calibri" panose="020F0502020204030204" pitchFamily="34" charset="0"/>
              </a:rPr>
              <a:t>o </a:t>
            </a:r>
            <a:r>
              <a:rPr lang="en-US" sz="2600" dirty="0">
                <a:solidFill>
                  <a:schemeClr val="tx1"/>
                </a:solidFill>
                <a:latin typeface="Calibri" panose="020F0502020204030204" pitchFamily="34" charset="0"/>
                <a:cs typeface="Calibri" panose="020F0502020204030204" pitchFamily="34" charset="0"/>
              </a:rPr>
              <a:t>one </a:t>
            </a:r>
            <a:r>
              <a:rPr lang="en-US" sz="2600" b="1" dirty="0">
                <a:solidFill>
                  <a:schemeClr val="tx1"/>
                </a:solidFill>
                <a:latin typeface="Calibri" panose="020F0502020204030204" pitchFamily="34" charset="0"/>
                <a:cs typeface="Calibri" panose="020F0502020204030204" pitchFamily="34" charset="0"/>
              </a:rPr>
              <a:t>will be given the designation</a:t>
            </a:r>
            <a:r>
              <a:rPr lang="en-US" sz="2600" dirty="0">
                <a:solidFill>
                  <a:schemeClr val="tx1"/>
                </a:solidFill>
                <a:latin typeface="Calibri" panose="020F0502020204030204" pitchFamily="34" charset="0"/>
                <a:cs typeface="Calibri" panose="020F0502020204030204" pitchFamily="34" charset="0"/>
              </a:rPr>
              <a:t> of "prophecy" </a:t>
            </a:r>
            <a:r>
              <a:rPr lang="en-US" sz="2600" b="1" dirty="0" smtClean="0">
                <a:solidFill>
                  <a:schemeClr val="tx1"/>
                </a:solidFill>
                <a:latin typeface="Calibri" panose="020F0502020204030204" pitchFamily="34" charset="0"/>
                <a:cs typeface="Calibri" panose="020F0502020204030204" pitchFamily="34" charset="0"/>
              </a:rPr>
              <a:t>after</a:t>
            </a:r>
            <a:r>
              <a:rPr lang="en-US" sz="2600" dirty="0" smtClean="0">
                <a:solidFill>
                  <a:schemeClr val="tx1"/>
                </a:solidFill>
                <a:latin typeface="Calibri" panose="020F0502020204030204" pitchFamily="34" charset="0"/>
                <a:cs typeface="Calibri" panose="020F0502020204030204" pitchFamily="34" charset="0"/>
              </a:rPr>
              <a:t> our beloved Holy Prophet Muhammad </a:t>
            </a:r>
            <a:r>
              <a:rPr lang="ur-PK" sz="2600" dirty="0" smtClean="0">
                <a:solidFill>
                  <a:schemeClr val="tx1"/>
                </a:solidFill>
                <a:latin typeface="Calibri" panose="020F0502020204030204" pitchFamily="34" charset="0"/>
                <a:cs typeface="Calibri" panose="020F0502020204030204" pitchFamily="34" charset="0"/>
              </a:rPr>
              <a:t>ﷺ</a:t>
            </a:r>
            <a:r>
              <a:rPr lang="en-US" sz="2600" dirty="0" smtClean="0">
                <a:solidFill>
                  <a:schemeClr val="tx1"/>
                </a:solidFill>
                <a:latin typeface="Calibri" panose="020F0502020204030204" pitchFamily="34" charset="0"/>
                <a:cs typeface="Calibri" panose="020F0502020204030204" pitchFamily="34" charset="0"/>
              </a:rPr>
              <a:t> . He is the last selected Messenger from God and Quran o </a:t>
            </a:r>
            <a:r>
              <a:rPr lang="en-US" sz="2600" dirty="0" err="1" smtClean="0">
                <a:solidFill>
                  <a:schemeClr val="tx1"/>
                </a:solidFill>
                <a:latin typeface="Calibri" panose="020F0502020204030204" pitchFamily="34" charset="0"/>
                <a:cs typeface="Calibri" panose="020F0502020204030204" pitchFamily="34" charset="0"/>
              </a:rPr>
              <a:t>Sunnah</a:t>
            </a:r>
            <a:r>
              <a:rPr lang="en-US" sz="2600" dirty="0" smtClean="0">
                <a:solidFill>
                  <a:schemeClr val="tx1"/>
                </a:solidFill>
                <a:latin typeface="Calibri" panose="020F0502020204030204" pitchFamily="34" charset="0"/>
                <a:cs typeface="Calibri" panose="020F0502020204030204" pitchFamily="34" charset="0"/>
              </a:rPr>
              <a:t> is the last revealed Law. So no </a:t>
            </a:r>
            <a:r>
              <a:rPr lang="en-US" sz="2600" b="1" dirty="0" smtClean="0">
                <a:solidFill>
                  <a:schemeClr val="tx1"/>
                </a:solidFill>
                <a:latin typeface="Calibri" panose="020F0502020204030204" pitchFamily="34" charset="0"/>
                <a:cs typeface="Calibri" panose="020F0502020204030204" pitchFamily="34" charset="0"/>
              </a:rPr>
              <a:t>new </a:t>
            </a:r>
            <a:r>
              <a:rPr lang="en-US" sz="2600" b="1" dirty="0" err="1" smtClean="0">
                <a:solidFill>
                  <a:schemeClr val="tx1"/>
                </a:solidFill>
                <a:latin typeface="Calibri" panose="020F0502020204030204" pitchFamily="34" charset="0"/>
                <a:cs typeface="Calibri" panose="020F0502020204030204" pitchFamily="34" charset="0"/>
              </a:rPr>
              <a:t>Nabi</a:t>
            </a:r>
            <a:r>
              <a:rPr lang="en-US" sz="2600" b="1" dirty="0" smtClean="0">
                <a:solidFill>
                  <a:schemeClr val="tx1"/>
                </a:solidFill>
                <a:latin typeface="Calibri" panose="020F0502020204030204" pitchFamily="34" charset="0"/>
                <a:cs typeface="Calibri" panose="020F0502020204030204" pitchFamily="34" charset="0"/>
              </a:rPr>
              <a:t> </a:t>
            </a:r>
            <a:r>
              <a:rPr lang="en-US" sz="2600" dirty="0" smtClean="0">
                <a:solidFill>
                  <a:schemeClr val="tx1"/>
                </a:solidFill>
                <a:latin typeface="Calibri" panose="020F0502020204030204" pitchFamily="34" charset="0"/>
                <a:cs typeface="Calibri" panose="020F0502020204030204" pitchFamily="34" charset="0"/>
              </a:rPr>
              <a:t>or </a:t>
            </a:r>
            <a:r>
              <a:rPr lang="en-US" sz="2600" dirty="0" err="1" smtClean="0">
                <a:solidFill>
                  <a:schemeClr val="tx1"/>
                </a:solidFill>
                <a:latin typeface="Calibri" panose="020F0502020204030204" pitchFamily="34" charset="0"/>
                <a:cs typeface="Calibri" panose="020F0502020204030204" pitchFamily="34" charset="0"/>
              </a:rPr>
              <a:t>Rasool</a:t>
            </a:r>
            <a:r>
              <a:rPr lang="en-US" sz="2600" dirty="0" smtClean="0">
                <a:solidFill>
                  <a:schemeClr val="tx1"/>
                </a:solidFill>
                <a:latin typeface="Calibri" panose="020F0502020204030204" pitchFamily="34" charset="0"/>
                <a:cs typeface="Calibri" panose="020F0502020204030204" pitchFamily="34" charset="0"/>
              </a:rPr>
              <a:t> will come until the day of judgment. This concept is known as Concept of </a:t>
            </a:r>
            <a:r>
              <a:rPr lang="en-US" sz="2600" b="1" dirty="0" err="1" smtClean="0">
                <a:solidFill>
                  <a:schemeClr val="tx1"/>
                </a:solidFill>
                <a:latin typeface="Calibri" panose="020F0502020204030204" pitchFamily="34" charset="0"/>
                <a:cs typeface="Calibri" panose="020F0502020204030204" pitchFamily="34" charset="0"/>
              </a:rPr>
              <a:t>Khatm</a:t>
            </a:r>
            <a:r>
              <a:rPr lang="en-US" sz="2600" b="1" dirty="0" smtClean="0">
                <a:solidFill>
                  <a:schemeClr val="tx1"/>
                </a:solidFill>
                <a:latin typeface="Calibri" panose="020F0502020204030204" pitchFamily="34" charset="0"/>
                <a:cs typeface="Calibri" panose="020F0502020204030204" pitchFamily="34" charset="0"/>
              </a:rPr>
              <a:t>-E-</a:t>
            </a:r>
            <a:r>
              <a:rPr lang="en-US" sz="2600" b="1" dirty="0" err="1" smtClean="0">
                <a:solidFill>
                  <a:schemeClr val="tx1"/>
                </a:solidFill>
                <a:latin typeface="Calibri" panose="020F0502020204030204" pitchFamily="34" charset="0"/>
                <a:cs typeface="Calibri" panose="020F0502020204030204" pitchFamily="34" charset="0"/>
              </a:rPr>
              <a:t>Nubuwwat</a:t>
            </a:r>
            <a:endParaRPr lang="en-US" sz="2600" b="1" dirty="0" smtClean="0">
              <a:solidFill>
                <a:schemeClr val="tx1"/>
              </a:solidFill>
              <a:latin typeface="Calibri" panose="020F0502020204030204" pitchFamily="34" charset="0"/>
              <a:cs typeface="Calibri" panose="020F0502020204030204" pitchFamily="34" charset="0"/>
            </a:endParaRPr>
          </a:p>
          <a:p>
            <a:pPr marL="0" indent="0" algn="just">
              <a:lnSpc>
                <a:spcPct val="110000"/>
              </a:lnSpc>
              <a:buNone/>
            </a:pPr>
            <a:endParaRPr lang="en-US" sz="2800" dirty="0">
              <a:solidFill>
                <a:schemeClr val="tx1"/>
              </a:solidFill>
              <a:latin typeface="1 MUHAMMADI QURANIC" panose="03020400000000000000" pitchFamily="66" charset="-78"/>
              <a:cs typeface="1 MUHAMMADI QURANIC" panose="03020400000000000000" pitchFamily="66" charset="-78"/>
            </a:endParaRPr>
          </a:p>
          <a:p>
            <a:pPr algn="r" rtl="1">
              <a:buFont typeface="Wingdings" panose="05000000000000000000" pitchFamily="2" charset="2"/>
              <a:buChar char="ü"/>
            </a:pPr>
            <a:r>
              <a:rPr lang="ar-SA" sz="2600" dirty="0">
                <a:solidFill>
                  <a:schemeClr val="tx1"/>
                </a:solidFill>
                <a:latin typeface="1 MUHAMMADI QURANIC" panose="03020400000000000000" pitchFamily="66" charset="-78"/>
                <a:cs typeface="1 MUHAMMADI QURANIC" panose="03020400000000000000" pitchFamily="66" charset="-78"/>
              </a:rPr>
              <a:t>ٱلۡيَوۡمَ أَكۡمَلۡتُ لَكُمۡ دِينَكُمۡ وَأَتۡمَمۡتُ عَلَيۡكُمۡ نِعۡمَتِي وَرَضِيتُ لَكُمُ ٱلۡإِسۡلَٰمَ دِينٗاۚ </a:t>
            </a:r>
            <a:endParaRPr lang="en-US" sz="2600" dirty="0">
              <a:solidFill>
                <a:schemeClr val="tx1"/>
              </a:solidFill>
              <a:latin typeface="1 MUHAMMADI QURANIC" panose="03020400000000000000" pitchFamily="66" charset="-78"/>
              <a:cs typeface="1 MUHAMMADI QURANIC" panose="03020400000000000000" pitchFamily="66" charset="-78"/>
            </a:endParaRPr>
          </a:p>
          <a:p>
            <a:pPr algn="r" rtl="1">
              <a:buFont typeface="Wingdings" panose="05000000000000000000" pitchFamily="2" charset="2"/>
              <a:buChar char="ü"/>
            </a:pPr>
            <a:r>
              <a:rPr lang="ar-SA" sz="2600" dirty="0">
                <a:solidFill>
                  <a:schemeClr val="tx1"/>
                </a:solidFill>
                <a:latin typeface="1 MUHAMMADI QURANIC" panose="03020400000000000000" pitchFamily="66" charset="-78"/>
                <a:cs typeface="1 MUHAMMADI QURANIC" panose="03020400000000000000" pitchFamily="66" charset="-78"/>
              </a:rPr>
              <a:t>مَّا كَانَ مُحَمَّدٌ أَبَآ أَحَدٖ مِّن رِّجَالِكُمۡ وَلَٰكِن رَّسُولَ ٱللَّهِ وَخَاتَمَ ٱلنَّبِيِّ‍ۧنَۗ وَكَانَ ٱللَّهُ بِكُلِّ شَيۡءٍ عَلِيمٗا</a:t>
            </a:r>
            <a:endParaRPr lang="en-US" sz="2600" dirty="0">
              <a:solidFill>
                <a:schemeClr val="tx1"/>
              </a:solidFill>
              <a:latin typeface="1 MUHAMMADI QURANIC" panose="03020400000000000000" pitchFamily="66" charset="-78"/>
              <a:cs typeface="1 MUHAMMADI QURANIC" panose="03020400000000000000" pitchFamily="66" charset="-78"/>
            </a:endParaRPr>
          </a:p>
          <a:p>
            <a:pPr algn="r" rtl="1">
              <a:buFont typeface="Wingdings" panose="05000000000000000000" pitchFamily="2" charset="2"/>
              <a:buChar char="ü"/>
            </a:pPr>
            <a:r>
              <a:rPr lang="ar-SA" sz="2600" dirty="0">
                <a:solidFill>
                  <a:schemeClr val="tx1"/>
                </a:solidFill>
                <a:latin typeface="1 MUHAMMADI QURANIC" panose="03020400000000000000" pitchFamily="66" charset="-78"/>
                <a:cs typeface="1 MUHAMMADI QURANIC" panose="03020400000000000000" pitchFamily="66" charset="-78"/>
              </a:rPr>
              <a:t>وَمَآ أَرۡسَلۡنَٰكَ إِلَّا كَآفَّةٗ لِّلنَّاسِ</a:t>
            </a:r>
            <a:endParaRPr lang="ur-PK" sz="2600" dirty="0">
              <a:solidFill>
                <a:schemeClr val="tx1"/>
              </a:solidFill>
              <a:latin typeface="1 MUHAMMADI QURANIC" panose="03020400000000000000" pitchFamily="66" charset="-78"/>
              <a:cs typeface="1 MUHAMMADI QURANIC" panose="03020400000000000000" pitchFamily="66" charset="-78"/>
            </a:endParaRPr>
          </a:p>
          <a:p>
            <a:pPr algn="r" rtl="1">
              <a:buFont typeface="Wingdings" panose="05000000000000000000" pitchFamily="2" charset="2"/>
              <a:buChar char="ü"/>
            </a:pPr>
            <a:r>
              <a:rPr lang="ur-PK" sz="2600" dirty="0">
                <a:solidFill>
                  <a:schemeClr val="tx1"/>
                </a:solidFill>
                <a:latin typeface="1 MUHAMMADI QURANIC" panose="03020400000000000000" pitchFamily="66" charset="-78"/>
                <a:cs typeface="1 MUHAMMADI QURANIC" panose="03020400000000000000" pitchFamily="66" charset="-78"/>
              </a:rPr>
              <a:t>انا خاتم النبیین لا نبی بعدی</a:t>
            </a:r>
          </a:p>
          <a:p>
            <a:pPr algn="r" rtl="1">
              <a:buFont typeface="Wingdings" panose="05000000000000000000" pitchFamily="2" charset="2"/>
              <a:buChar char="ü"/>
            </a:pPr>
            <a:r>
              <a:rPr lang="ur-PK" sz="2600" dirty="0">
                <a:solidFill>
                  <a:schemeClr val="tx1"/>
                </a:solidFill>
                <a:latin typeface="1 MUHAMMADI QURANIC" panose="03020400000000000000" pitchFamily="66" charset="-78"/>
                <a:cs typeface="1 MUHAMMADI QURANIC" panose="03020400000000000000" pitchFamily="66" charset="-78"/>
              </a:rPr>
              <a:t>ختمت بی الانبیاء</a:t>
            </a:r>
            <a:r>
              <a:rPr lang="ar-SA" sz="2600" dirty="0">
                <a:solidFill>
                  <a:schemeClr val="tx1"/>
                </a:solidFill>
                <a:latin typeface="noorehira" panose="02000500000000020004" pitchFamily="2" charset="-78"/>
                <a:cs typeface="noorehira" panose="02000500000000020004" pitchFamily="2" charset="-78"/>
              </a:rPr>
              <a:t/>
            </a:r>
            <a:br>
              <a:rPr lang="ar-SA" sz="2600" dirty="0">
                <a:solidFill>
                  <a:schemeClr val="tx1"/>
                </a:solidFill>
                <a:latin typeface="noorehira" panose="02000500000000020004" pitchFamily="2" charset="-78"/>
                <a:cs typeface="noorehira" panose="02000500000000020004" pitchFamily="2" charset="-78"/>
              </a:rPr>
            </a:br>
            <a:endParaRPr lang="en-US" sz="2600" dirty="0">
              <a:solidFill>
                <a:schemeClr val="tx1"/>
              </a:solidFill>
              <a:latin typeface="noorehira" panose="02000500000000020004" pitchFamily="2" charset="-78"/>
              <a:cs typeface="noorehira" panose="02000500000000020004" pitchFamily="2" charset="-78"/>
            </a:endParaRPr>
          </a:p>
          <a:p>
            <a:pPr marL="0" indent="0">
              <a:lnSpc>
                <a:spcPct val="80000"/>
              </a:lnSpc>
              <a:buNone/>
            </a:pP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180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677334" y="609601"/>
            <a:ext cx="6906807"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a:t>
            </a:r>
            <a:r>
              <a:rPr lang="en-US" sz="2800" b="1" u="sng" dirty="0" smtClean="0">
                <a:latin typeface="Calibri" panose="020F0502020204030204" pitchFamily="34" charset="0"/>
                <a:cs typeface="Calibri" panose="020F0502020204030204" pitchFamily="34" charset="0"/>
              </a:rPr>
              <a:t>Verses and </a:t>
            </a:r>
            <a:r>
              <a:rPr lang="en-US" sz="2800" b="1" u="sng" dirty="0" err="1" smtClean="0">
                <a:latin typeface="Calibri" panose="020F0502020204030204" pitchFamily="34" charset="0"/>
                <a:cs typeface="Calibri" panose="020F0502020204030204" pitchFamily="34" charset="0"/>
              </a:rPr>
              <a:t>Ahadees</a:t>
            </a:r>
            <a:endParaRPr lang="en-US" sz="28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normAutofit/>
          </a:bodyPr>
          <a:lstStyle/>
          <a:p>
            <a:pPr marL="0" indent="0">
              <a:buNone/>
            </a:pPr>
            <a:endParaRPr lang="en-US" dirty="0">
              <a:solidFill>
                <a:schemeClr val="tx1"/>
              </a:solidFill>
            </a:endParaRPr>
          </a:p>
          <a:p>
            <a:pPr>
              <a:buFont typeface="+mj-lt"/>
              <a:buAutoNum type="arabicPeriod"/>
            </a:pPr>
            <a:r>
              <a:rPr lang="en-US" sz="2400" dirty="0">
                <a:solidFill>
                  <a:schemeClr val="tx1"/>
                </a:solidFill>
                <a:latin typeface="Calibri" panose="020F0502020204030204" pitchFamily="34" charset="0"/>
                <a:cs typeface="Calibri" panose="020F0502020204030204" pitchFamily="34" charset="0"/>
              </a:rPr>
              <a:t> Today, I have perfected your religion for you, and have completed My blessing upon you, and chosen Islam as </a:t>
            </a:r>
            <a:r>
              <a:rPr lang="en-US" sz="2400" dirty="0" err="1">
                <a:solidFill>
                  <a:schemeClr val="tx1"/>
                </a:solidFill>
                <a:latin typeface="Calibri" panose="020F0502020204030204" pitchFamily="34" charset="0"/>
                <a:cs typeface="Calibri" panose="020F0502020204030204" pitchFamily="34" charset="0"/>
              </a:rPr>
              <a:t>Dīn</a:t>
            </a:r>
            <a:r>
              <a:rPr lang="en-US" sz="2400" dirty="0">
                <a:solidFill>
                  <a:schemeClr val="tx1"/>
                </a:solidFill>
                <a:latin typeface="Calibri" panose="020F0502020204030204" pitchFamily="34" charset="0"/>
                <a:cs typeface="Calibri" panose="020F0502020204030204" pitchFamily="34" charset="0"/>
              </a:rPr>
              <a:t> (religion and a way of life) for you. </a:t>
            </a:r>
            <a:endParaRPr lang="ur-PK" sz="2400" dirty="0" smtClean="0">
              <a:solidFill>
                <a:schemeClr val="tx1"/>
              </a:solidFill>
              <a:latin typeface="Calibri" panose="020F0502020204030204" pitchFamily="34" charset="0"/>
              <a:cs typeface="Calibri" panose="020F0502020204030204" pitchFamily="34" charset="0"/>
            </a:endParaRPr>
          </a:p>
          <a:p>
            <a:pPr>
              <a:buFont typeface="+mj-lt"/>
              <a:buAutoNum type="arabicPeriod"/>
            </a:pPr>
            <a:r>
              <a:rPr lang="en-US" sz="2400" dirty="0" err="1" smtClean="0">
                <a:solidFill>
                  <a:schemeClr val="tx1"/>
                </a:solidFill>
                <a:latin typeface="Calibri" panose="020F0502020204030204" pitchFamily="34" charset="0"/>
                <a:cs typeface="Calibri" panose="020F0502020204030204" pitchFamily="34" charset="0"/>
              </a:rPr>
              <a:t>MuHamm</a:t>
            </a:r>
            <a:r>
              <a:rPr lang="en-US" sz="2400" dirty="0" err="1">
                <a:solidFill>
                  <a:schemeClr val="tx1"/>
                </a:solidFill>
                <a:latin typeface="Calibri" panose="020F0502020204030204" pitchFamily="34" charset="0"/>
                <a:cs typeface="Calibri" panose="020F0502020204030204" pitchFamily="34" charset="0"/>
              </a:rPr>
              <a:t>e</a:t>
            </a:r>
            <a:r>
              <a:rPr lang="en-US" sz="2400" dirty="0" err="1" smtClean="0">
                <a:solidFill>
                  <a:schemeClr val="tx1"/>
                </a:solidFill>
                <a:latin typeface="Calibri" panose="020F0502020204030204" pitchFamily="34" charset="0"/>
                <a:cs typeface="Calibri" panose="020F0502020204030204" pitchFamily="34" charset="0"/>
              </a:rPr>
              <a:t>d</a:t>
            </a:r>
            <a:r>
              <a:rPr lang="en-US" sz="2400" dirty="0" smtClean="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is not a father of any of your men, but he is a messenger of Allah and the last of the </a:t>
            </a:r>
            <a:r>
              <a:rPr lang="en-US" sz="2400" dirty="0" smtClean="0">
                <a:solidFill>
                  <a:schemeClr val="tx1"/>
                </a:solidFill>
                <a:latin typeface="Calibri" panose="020F0502020204030204" pitchFamily="34" charset="0"/>
                <a:cs typeface="Calibri" panose="020F0502020204030204" pitchFamily="34" charset="0"/>
              </a:rPr>
              <a:t>prophets.</a:t>
            </a:r>
            <a:endParaRPr lang="ur-PK" sz="2400" dirty="0" smtClean="0">
              <a:solidFill>
                <a:schemeClr val="tx1"/>
              </a:solidFill>
              <a:latin typeface="Calibri" panose="020F0502020204030204" pitchFamily="34" charset="0"/>
              <a:cs typeface="Calibri" panose="020F0502020204030204" pitchFamily="34" charset="0"/>
            </a:endParaRPr>
          </a:p>
          <a:p>
            <a:pPr>
              <a:buFont typeface="+mj-lt"/>
              <a:buAutoNum type="arabicPeriod"/>
            </a:pPr>
            <a:r>
              <a:rPr lang="en-US" sz="2400" dirty="0" smtClean="0">
                <a:solidFill>
                  <a:schemeClr val="tx1"/>
                </a:solidFill>
                <a:latin typeface="Calibri" panose="020F0502020204030204" pitchFamily="34" charset="0"/>
                <a:cs typeface="Calibri" panose="020F0502020204030204" pitchFamily="34" charset="0"/>
              </a:rPr>
              <a:t> And </a:t>
            </a:r>
            <a:r>
              <a:rPr lang="en-US" sz="2400" dirty="0">
                <a:solidFill>
                  <a:schemeClr val="tx1"/>
                </a:solidFill>
                <a:latin typeface="Calibri" panose="020F0502020204030204" pitchFamily="34" charset="0"/>
                <a:cs typeface="Calibri" panose="020F0502020204030204" pitchFamily="34" charset="0"/>
              </a:rPr>
              <a:t>we have sent you as a mercy for the whole worlds.</a:t>
            </a:r>
          </a:p>
          <a:p>
            <a:pPr>
              <a:buFont typeface="+mj-lt"/>
              <a:buAutoNum type="arabicPeriod"/>
            </a:pPr>
            <a:r>
              <a:rPr lang="en-US" sz="2400" dirty="0">
                <a:solidFill>
                  <a:schemeClr val="tx1"/>
                </a:solidFill>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solidFill>
                  <a:schemeClr val="tx1"/>
                </a:solidFill>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solidFill>
                <a:schemeClr val="tx1"/>
              </a:solidFill>
            </a:endParaRPr>
          </a:p>
        </p:txBody>
      </p:sp>
    </p:spTree>
    <p:extLst>
      <p:ext uri="{BB962C8B-B14F-4D97-AF65-F5344CB8AC3E}">
        <p14:creationId xmlns:p14="http://schemas.microsoft.com/office/powerpoint/2010/main" val="387482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7162301" cy="675861"/>
          </a:xfrm>
        </p:spPr>
        <p:txBody>
          <a:bodyPr>
            <a:normAutofit/>
          </a:bodyPr>
          <a:lstStyle/>
          <a:p>
            <a:r>
              <a:rPr lang="en-US" b="1" dirty="0" smtClean="0">
                <a:latin typeface="Calibri" panose="020F0502020204030204" pitchFamily="34" charset="0"/>
                <a:cs typeface="Calibri" panose="020F0502020204030204" pitchFamily="34" charset="0"/>
              </a:rPr>
              <a:t>Descending of </a:t>
            </a:r>
            <a:r>
              <a:rPr lang="en-US" b="1" dirty="0" err="1" smtClean="0">
                <a:latin typeface="Calibri" panose="020F0502020204030204" pitchFamily="34" charset="0"/>
                <a:cs typeface="Calibri" panose="020F0502020204030204" pitchFamily="34" charset="0"/>
              </a:rPr>
              <a:t>Hazrat</a:t>
            </a:r>
            <a:r>
              <a:rPr lang="en-US" b="1" dirty="0" smtClean="0">
                <a:latin typeface="Calibri" panose="020F0502020204030204" pitchFamily="34" charset="0"/>
                <a:cs typeface="Calibri" panose="020F0502020204030204" pitchFamily="34" charset="0"/>
              </a:rPr>
              <a:t> ESA </a:t>
            </a:r>
            <a:r>
              <a:rPr lang="ur-PK" b="1" dirty="0" smtClean="0">
                <a:latin typeface="Calibri" panose="020F0502020204030204" pitchFamily="34" charset="0"/>
                <a:cs typeface="Calibri" panose="020F0502020204030204" pitchFamily="34" charset="0"/>
              </a:rPr>
              <a:t>علیہ السلام</a:t>
            </a: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483854"/>
            <a:ext cx="7737796" cy="4957286"/>
          </a:xfrm>
        </p:spPr>
        <p:txBody>
          <a:bodyPr/>
          <a:lstStyle/>
          <a:p>
            <a:pPr marL="0" indent="0">
              <a:buNone/>
            </a:pPr>
            <a:endParaRPr lang="en-US" sz="24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We discussed the meaning of </a:t>
            </a:r>
            <a:r>
              <a:rPr lang="en-US" sz="2400" dirty="0" err="1" smtClean="0">
                <a:solidFill>
                  <a:schemeClr val="tx1"/>
                </a:solidFill>
                <a:latin typeface="Calibri" panose="020F0502020204030204" pitchFamily="34" charset="0"/>
                <a:cs typeface="Calibri" panose="020F0502020204030204" pitchFamily="34" charset="0"/>
              </a:rPr>
              <a:t>Khatm</a:t>
            </a:r>
            <a:r>
              <a:rPr lang="en-US" sz="2400" dirty="0" smtClean="0">
                <a:solidFill>
                  <a:schemeClr val="tx1"/>
                </a:solidFill>
                <a:latin typeface="Calibri" panose="020F0502020204030204" pitchFamily="34" charset="0"/>
                <a:cs typeface="Calibri" panose="020F0502020204030204" pitchFamily="34" charset="0"/>
              </a:rPr>
              <a:t>-e-</a:t>
            </a:r>
            <a:r>
              <a:rPr lang="en-US" sz="2400" dirty="0" err="1" smtClean="0">
                <a:solidFill>
                  <a:schemeClr val="tx1"/>
                </a:solidFill>
                <a:latin typeface="Calibri" panose="020F0502020204030204" pitchFamily="34" charset="0"/>
                <a:cs typeface="Calibri" panose="020F0502020204030204" pitchFamily="34" charset="0"/>
              </a:rPr>
              <a:t>Nubuwwat</a:t>
            </a:r>
            <a:r>
              <a:rPr lang="en-US" sz="2400" dirty="0" smtClean="0">
                <a:solidFill>
                  <a:schemeClr val="tx1"/>
                </a:solidFill>
                <a:latin typeface="Calibri" panose="020F0502020204030204" pitchFamily="34" charset="0"/>
                <a:cs typeface="Calibri" panose="020F0502020204030204" pitchFamily="34" charset="0"/>
              </a:rPr>
              <a:t>, if we concerned the meaning there will be no quires regarding </a:t>
            </a:r>
            <a:r>
              <a:rPr lang="en-US" sz="2400" dirty="0" err="1" smtClean="0">
                <a:solidFill>
                  <a:schemeClr val="tx1"/>
                </a:solidFill>
                <a:latin typeface="Calibri" panose="020F0502020204030204" pitchFamily="34" charset="0"/>
                <a:cs typeface="Calibri" panose="020F0502020204030204" pitchFamily="34" charset="0"/>
              </a:rPr>
              <a:t>Hazrat</a:t>
            </a:r>
            <a:r>
              <a:rPr lang="en-US" sz="2400" dirty="0" smtClean="0">
                <a:solidFill>
                  <a:schemeClr val="tx1"/>
                </a:solidFill>
                <a:latin typeface="Calibri" panose="020F0502020204030204" pitchFamily="34" charset="0"/>
                <a:cs typeface="Calibri" panose="020F0502020204030204" pitchFamily="34" charset="0"/>
              </a:rPr>
              <a:t> </a:t>
            </a:r>
            <a:r>
              <a:rPr lang="en-US" sz="2400" dirty="0" err="1" smtClean="0">
                <a:solidFill>
                  <a:schemeClr val="tx1"/>
                </a:solidFill>
                <a:latin typeface="Calibri" panose="020F0502020204030204" pitchFamily="34" charset="0"/>
                <a:cs typeface="Calibri" panose="020F0502020204030204" pitchFamily="34" charset="0"/>
              </a:rPr>
              <a:t>Eesa</a:t>
            </a:r>
            <a:r>
              <a:rPr lang="en-US" sz="2400" dirty="0" smtClean="0">
                <a:solidFill>
                  <a:schemeClr val="tx1"/>
                </a:solidFill>
                <a:latin typeface="Calibri" panose="020F0502020204030204" pitchFamily="34" charset="0"/>
                <a:cs typeface="Calibri" panose="020F0502020204030204" pitchFamily="34" charset="0"/>
              </a:rPr>
              <a:t> </a:t>
            </a:r>
            <a:r>
              <a:rPr lang="ur-PK" sz="2400" dirty="0" smtClean="0">
                <a:solidFill>
                  <a:schemeClr val="tx1"/>
                </a:solidFill>
                <a:latin typeface="Calibri" panose="020F0502020204030204" pitchFamily="34" charset="0"/>
                <a:cs typeface="Calibri" panose="020F0502020204030204" pitchFamily="34" charset="0"/>
              </a:rPr>
              <a:t>علیہ السلام</a:t>
            </a:r>
            <a:r>
              <a:rPr lang="en-US" sz="2400" dirty="0" smtClean="0">
                <a:solidFill>
                  <a:schemeClr val="tx1"/>
                </a:solidFill>
                <a:latin typeface="Calibri" panose="020F0502020204030204" pitchFamily="34" charset="0"/>
                <a:cs typeface="Calibri" panose="020F0502020204030204" pitchFamily="34" charset="0"/>
              </a:rPr>
              <a:t> because he got the title of “Prophecy” before </a:t>
            </a:r>
            <a:r>
              <a:rPr lang="en-US" sz="2400" dirty="0" err="1" smtClean="0">
                <a:solidFill>
                  <a:schemeClr val="tx1"/>
                </a:solidFill>
                <a:latin typeface="Calibri" panose="020F0502020204030204" pitchFamily="34" charset="0"/>
                <a:cs typeface="Calibri" panose="020F0502020204030204" pitchFamily="34" charset="0"/>
              </a:rPr>
              <a:t>Hazarat</a:t>
            </a:r>
            <a:r>
              <a:rPr lang="en-US" sz="2400" dirty="0" smtClean="0">
                <a:solidFill>
                  <a:schemeClr val="tx1"/>
                </a:solidFill>
                <a:latin typeface="Calibri" panose="020F0502020204030204" pitchFamily="34" charset="0"/>
                <a:cs typeface="Calibri" panose="020F0502020204030204" pitchFamily="34" charset="0"/>
              </a:rPr>
              <a:t> </a:t>
            </a:r>
            <a:r>
              <a:rPr lang="en-US" sz="2400" dirty="0" err="1" smtClean="0">
                <a:solidFill>
                  <a:schemeClr val="tx1"/>
                </a:solidFill>
                <a:latin typeface="Calibri" panose="020F0502020204030204" pitchFamily="34" charset="0"/>
                <a:cs typeface="Calibri" panose="020F0502020204030204" pitchFamily="34" charset="0"/>
              </a:rPr>
              <a:t>Muhammed</a:t>
            </a:r>
            <a:r>
              <a:rPr lang="en-US" sz="2400" dirty="0" smtClean="0">
                <a:solidFill>
                  <a:schemeClr val="tx1"/>
                </a:solidFill>
                <a:latin typeface="Calibri" panose="020F0502020204030204" pitchFamily="34" charset="0"/>
                <a:cs typeface="Calibri" panose="020F0502020204030204" pitchFamily="34" charset="0"/>
              </a:rPr>
              <a:t> </a:t>
            </a:r>
            <a:r>
              <a:rPr lang="ur-PK" sz="2400" dirty="0" smtClean="0">
                <a:solidFill>
                  <a:schemeClr val="tx1"/>
                </a:solidFill>
                <a:latin typeface="Calibri" panose="020F0502020204030204" pitchFamily="34" charset="0"/>
                <a:cs typeface="Calibri" panose="020F0502020204030204" pitchFamily="34" charset="0"/>
              </a:rPr>
              <a:t>ﷺ</a:t>
            </a:r>
            <a:r>
              <a:rPr lang="en-US" sz="2400" dirty="0" smtClean="0">
                <a:solidFill>
                  <a:schemeClr val="tx1"/>
                </a:solidFill>
                <a:latin typeface="Calibri" panose="020F0502020204030204" pitchFamily="34" charset="0"/>
                <a:cs typeface="Calibri" panose="020F0502020204030204" pitchFamily="34" charset="0"/>
              </a:rPr>
              <a:t> not after him</a:t>
            </a:r>
          </a:p>
          <a:p>
            <a:pPr>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 Beside it ,duties of </a:t>
            </a:r>
            <a:r>
              <a:rPr lang="en-US" sz="2400" dirty="0" err="1" smtClean="0">
                <a:solidFill>
                  <a:schemeClr val="tx1"/>
                </a:solidFill>
                <a:latin typeface="Calibri" panose="020F0502020204030204" pitchFamily="34" charset="0"/>
                <a:cs typeface="Calibri" panose="020F0502020204030204" pitchFamily="34" charset="0"/>
              </a:rPr>
              <a:t>Hazrat</a:t>
            </a:r>
            <a:r>
              <a:rPr lang="en-US" sz="2400" dirty="0" smtClean="0">
                <a:solidFill>
                  <a:schemeClr val="tx1"/>
                </a:solidFill>
                <a:latin typeface="Calibri" panose="020F0502020204030204" pitchFamily="34" charset="0"/>
                <a:cs typeface="Calibri" panose="020F0502020204030204" pitchFamily="34" charset="0"/>
              </a:rPr>
              <a:t> </a:t>
            </a:r>
            <a:r>
              <a:rPr lang="en-US" sz="2400" dirty="0" err="1" smtClean="0">
                <a:solidFill>
                  <a:schemeClr val="tx1"/>
                </a:solidFill>
                <a:latin typeface="Calibri" panose="020F0502020204030204" pitchFamily="34" charset="0"/>
                <a:cs typeface="Calibri" panose="020F0502020204030204" pitchFamily="34" charset="0"/>
              </a:rPr>
              <a:t>Eesa</a:t>
            </a:r>
            <a:r>
              <a:rPr lang="en-US" sz="2400" dirty="0" smtClean="0">
                <a:solidFill>
                  <a:schemeClr val="tx1"/>
                </a:solidFill>
                <a:latin typeface="Calibri" panose="020F0502020204030204" pitchFamily="34" charset="0"/>
                <a:cs typeface="Calibri" panose="020F0502020204030204" pitchFamily="34" charset="0"/>
              </a:rPr>
              <a:t> after descending also impose the concept of seal of </a:t>
            </a:r>
            <a:r>
              <a:rPr lang="en-US" sz="2400" dirty="0" err="1" smtClean="0">
                <a:solidFill>
                  <a:schemeClr val="tx1"/>
                </a:solidFill>
                <a:latin typeface="Calibri" panose="020F0502020204030204" pitchFamily="34" charset="0"/>
                <a:cs typeface="Calibri" panose="020F0502020204030204" pitchFamily="34" charset="0"/>
              </a:rPr>
              <a:t>phophecy</a:t>
            </a:r>
            <a:r>
              <a:rPr lang="en-US" sz="2400" dirty="0" smtClean="0">
                <a:solidFill>
                  <a:schemeClr val="tx1"/>
                </a:solidFill>
                <a:latin typeface="Calibri" panose="020F0502020204030204" pitchFamily="34" charset="0"/>
                <a:cs typeface="Calibri" panose="020F0502020204030204" pitchFamily="34" charset="0"/>
              </a:rPr>
              <a:t> </a:t>
            </a:r>
            <a:r>
              <a:rPr lang="en-US" sz="2400" dirty="0" err="1" smtClean="0">
                <a:solidFill>
                  <a:schemeClr val="tx1"/>
                </a:solidFill>
                <a:latin typeface="Calibri" panose="020F0502020204030204" pitchFamily="34" charset="0"/>
                <a:cs typeface="Calibri" panose="020F0502020204030204" pitchFamily="34" charset="0"/>
              </a:rPr>
              <a:t>i.e</a:t>
            </a:r>
            <a:endParaRPr lang="en-US" sz="2400" dirty="0" smtClean="0">
              <a:solidFill>
                <a:schemeClr val="tx1"/>
              </a:solidFill>
              <a:latin typeface="Calibri" panose="020F0502020204030204" pitchFamily="34" charset="0"/>
              <a:cs typeface="Calibri" panose="020F0502020204030204" pitchFamily="34" charset="0"/>
            </a:endParaRPr>
          </a:p>
          <a:p>
            <a:pPr marL="457200" indent="-457200">
              <a:buFont typeface="+mj-lt"/>
              <a:buAutoNum type="arabicPeriod"/>
            </a:pPr>
            <a:r>
              <a:rPr lang="en-US" sz="2400" dirty="0">
                <a:solidFill>
                  <a:schemeClr val="tx1"/>
                </a:solidFill>
                <a:latin typeface="Calibri" panose="020F0502020204030204" pitchFamily="34" charset="0"/>
                <a:cs typeface="Calibri" panose="020F0502020204030204" pitchFamily="34" charset="0"/>
              </a:rPr>
              <a:t> H</a:t>
            </a:r>
            <a:r>
              <a:rPr lang="en-US" sz="2400" dirty="0" smtClean="0">
                <a:solidFill>
                  <a:schemeClr val="tx1"/>
                </a:solidFill>
                <a:latin typeface="Calibri" panose="020F0502020204030204" pitchFamily="34" charset="0"/>
                <a:cs typeface="Calibri" panose="020F0502020204030204" pitchFamily="34" charset="0"/>
              </a:rPr>
              <a:t>e will follow the rules of our </a:t>
            </a:r>
            <a:r>
              <a:rPr lang="en-US" sz="2400" dirty="0" err="1" smtClean="0">
                <a:solidFill>
                  <a:schemeClr val="tx1"/>
                </a:solidFill>
                <a:latin typeface="Calibri" panose="020F0502020204030204" pitchFamily="34" charset="0"/>
                <a:cs typeface="Calibri" panose="020F0502020204030204" pitchFamily="34" charset="0"/>
              </a:rPr>
              <a:t>Shariah</a:t>
            </a:r>
            <a:endParaRPr lang="en-US" sz="2400" dirty="0">
              <a:solidFill>
                <a:schemeClr val="tx1"/>
              </a:solidFill>
              <a:latin typeface="Calibri" panose="020F0502020204030204" pitchFamily="34" charset="0"/>
              <a:cs typeface="Calibri" panose="020F0502020204030204" pitchFamily="34" charset="0"/>
            </a:endParaRPr>
          </a:p>
          <a:p>
            <a:pPr marL="457200" indent="-457200">
              <a:buFont typeface="+mj-lt"/>
              <a:buAutoNum type="arabicPeriod"/>
            </a:pPr>
            <a:r>
              <a:rPr lang="en-US" sz="2400" dirty="0">
                <a:solidFill>
                  <a:schemeClr val="tx1"/>
                </a:solidFill>
                <a:latin typeface="Calibri" panose="020F0502020204030204" pitchFamily="34" charset="0"/>
                <a:cs typeface="Calibri" panose="020F0502020204030204" pitchFamily="34" charset="0"/>
              </a:rPr>
              <a:t> If Allah decided to continue the chain of Prophecy , he would send the new Prophet rather than the Old One</a:t>
            </a:r>
          </a:p>
          <a:p>
            <a:pPr marL="0" indent="0">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5969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a:xfrm>
            <a:off x="-267944" y="858122"/>
            <a:ext cx="7766936" cy="1646302"/>
          </a:xfrm>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a:xfrm>
            <a:off x="834714" y="2652338"/>
            <a:ext cx="7766936" cy="1096899"/>
          </a:xfrm>
        </p:spPr>
        <p:txBody>
          <a:bodyPr>
            <a:normAutofit/>
          </a:bodyPr>
          <a:lstStyle/>
          <a:p>
            <a:r>
              <a:rPr lang="en-US" sz="3200" dirty="0">
                <a:solidFill>
                  <a:schemeClr val="tx1"/>
                </a:solidFill>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1437496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normAutofit/>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solidFill>
                  <a:schemeClr val="tx1"/>
                </a:solidFill>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solidFill>
                  <a:schemeClr val="tx1"/>
                </a:solidFill>
                <a:latin typeface="Calibri" panose="020F0502020204030204" pitchFamily="34" charset="0"/>
                <a:cs typeface="Calibri" panose="020F0502020204030204" pitchFamily="34" charset="0"/>
              </a:rPr>
              <a:t>Allah conveyed His message to prophets including </a:t>
            </a:r>
            <a:r>
              <a:rPr lang="en-US" sz="2400" dirty="0" err="1">
                <a:solidFill>
                  <a:schemeClr val="tx1"/>
                </a:solidFill>
                <a:latin typeface="Calibri" panose="020F0502020204030204" pitchFamily="34" charset="0"/>
                <a:cs typeface="Calibri" panose="020F0502020204030204" pitchFamily="34" charset="0"/>
              </a:rPr>
              <a:t>Hazrat</a:t>
            </a:r>
            <a:r>
              <a:rPr lang="en-US" sz="2400" dirty="0">
                <a:solidFill>
                  <a:schemeClr val="tx1"/>
                </a:solidFill>
                <a:latin typeface="Calibri" panose="020F0502020204030204" pitchFamily="34" charset="0"/>
                <a:cs typeface="Calibri" panose="020F0502020204030204" pitchFamily="34" charset="0"/>
              </a:rPr>
              <a:t> Muhammad (SAW)  through an angel </a:t>
            </a:r>
            <a:r>
              <a:rPr lang="en-US" sz="2400" dirty="0" err="1">
                <a:solidFill>
                  <a:schemeClr val="tx1"/>
                </a:solidFill>
                <a:latin typeface="Calibri" panose="020F0502020204030204" pitchFamily="34" charset="0"/>
                <a:cs typeface="Calibri" panose="020F0502020204030204" pitchFamily="34" charset="0"/>
              </a:rPr>
              <a:t>Jibrael</a:t>
            </a:r>
            <a:r>
              <a:rPr lang="en-US" sz="2400" dirty="0">
                <a:solidFill>
                  <a:schemeClr val="tx1"/>
                </a:solidFill>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solidFill>
                  <a:schemeClr val="tx1"/>
                </a:solidFill>
                <a:latin typeface="Calibri" panose="020F0502020204030204" pitchFamily="34" charset="0"/>
                <a:cs typeface="Calibri" panose="020F0502020204030204" pitchFamily="34" charset="0"/>
              </a:rPr>
              <a:t>Allah created certain creatures from fire, we can’t see them too, they are called </a:t>
            </a:r>
            <a:r>
              <a:rPr lang="en-US" sz="2400" b="1" dirty="0">
                <a:solidFill>
                  <a:schemeClr val="tx1"/>
                </a:solidFill>
                <a:latin typeface="Calibri" panose="020F0502020204030204" pitchFamily="34" charset="0"/>
                <a:cs typeface="Calibri" panose="020F0502020204030204" pitchFamily="34" charset="0"/>
              </a:rPr>
              <a:t>JINN…</a:t>
            </a:r>
            <a:r>
              <a:rPr lang="en-US" sz="2400" dirty="0">
                <a:solidFill>
                  <a:schemeClr val="tx1"/>
                </a:solidFill>
                <a:latin typeface="Calibri" panose="020F0502020204030204" pitchFamily="34" charset="0"/>
                <a:cs typeface="Calibri" panose="020F0502020204030204" pitchFamily="34" charset="0"/>
              </a:rPr>
              <a:t>.</a:t>
            </a:r>
          </a:p>
          <a:p>
            <a:r>
              <a:rPr lang="en-US" sz="2400" dirty="0">
                <a:solidFill>
                  <a:schemeClr val="tx1"/>
                </a:solidFill>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solidFill>
                <a:schemeClr val="tx1"/>
              </a:solidFill>
            </a:endParaRPr>
          </a:p>
        </p:txBody>
      </p:sp>
    </p:spTree>
    <p:extLst>
      <p:ext uri="{BB962C8B-B14F-4D97-AF65-F5344CB8AC3E}">
        <p14:creationId xmlns:p14="http://schemas.microsoft.com/office/powerpoint/2010/main" val="3898298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3" y="609599"/>
            <a:ext cx="4486337" cy="681319"/>
          </a:xfrm>
        </p:spPr>
        <p:txBody>
          <a:bodyPr>
            <a:noAutofit/>
          </a:bodyPr>
          <a:lstStyle/>
          <a:p>
            <a:r>
              <a:rPr lang="en-US" b="1" dirty="0" smtClean="0">
                <a:solidFill>
                  <a:schemeClr val="accent2"/>
                </a:solidFill>
                <a:latin typeface="Calibri" panose="020F0502020204030204" pitchFamily="34" charset="0"/>
                <a:cs typeface="Calibri" panose="020F0502020204030204" pitchFamily="34" charset="0"/>
              </a:rPr>
              <a:t>Some duties </a:t>
            </a:r>
            <a:r>
              <a:rPr lang="en-US" b="1" dirty="0">
                <a:solidFill>
                  <a:schemeClr val="accent2"/>
                </a:solidFill>
                <a:latin typeface="Calibri" panose="020F0502020204030204" pitchFamily="34" charset="0"/>
                <a:cs typeface="Calibri" panose="020F0502020204030204" pitchFamily="34" charset="0"/>
              </a:rPr>
              <a:t>Of </a:t>
            </a:r>
            <a:r>
              <a:rPr lang="en-US" b="1" dirty="0" smtClean="0">
                <a:solidFill>
                  <a:schemeClr val="accent2"/>
                </a:solidFill>
                <a:latin typeface="Calibri" panose="020F0502020204030204" pitchFamily="34" charset="0"/>
                <a:cs typeface="Calibri" panose="020F0502020204030204" pitchFamily="34" charset="0"/>
              </a:rPr>
              <a:t>Angles</a:t>
            </a:r>
            <a:br>
              <a:rPr lang="en-US" b="1" dirty="0" smtClean="0">
                <a:solidFill>
                  <a:schemeClr val="accent2"/>
                </a:solidFill>
                <a:latin typeface="Calibri" panose="020F0502020204030204" pitchFamily="34" charset="0"/>
                <a:cs typeface="Calibri" panose="020F0502020204030204" pitchFamily="34" charset="0"/>
              </a:rPr>
            </a:br>
            <a:endParaRPr lang="en-US" b="1"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normAutofit/>
          </a:bodyPr>
          <a:lstStyle/>
          <a:p>
            <a:r>
              <a:rPr lang="en-US" sz="2400" dirty="0" smtClean="0">
                <a:solidFill>
                  <a:schemeClr val="tx1"/>
                </a:solidFill>
              </a:rPr>
              <a:t>They </a:t>
            </a:r>
            <a:r>
              <a:rPr lang="en-US" sz="2400" dirty="0">
                <a:solidFill>
                  <a:schemeClr val="tx1"/>
                </a:solidFill>
              </a:rPr>
              <a:t>act as messengers to the </a:t>
            </a:r>
            <a:r>
              <a:rPr lang="en-US" sz="2400" b="1" dirty="0">
                <a:solidFill>
                  <a:schemeClr val="tx1"/>
                </a:solidFill>
              </a:rPr>
              <a:t>prophets</a:t>
            </a:r>
            <a:r>
              <a:rPr lang="en-US" sz="2400" dirty="0">
                <a:solidFill>
                  <a:schemeClr val="tx1"/>
                </a:solidFill>
              </a:rPr>
              <a:t>.</a:t>
            </a:r>
          </a:p>
          <a:p>
            <a:r>
              <a:rPr lang="en-US" sz="2400" dirty="0">
                <a:solidFill>
                  <a:schemeClr val="tx1"/>
                </a:solidFill>
              </a:rPr>
              <a:t>They take care of people.</a:t>
            </a:r>
          </a:p>
          <a:p>
            <a:r>
              <a:rPr lang="en-US" sz="2400" dirty="0">
                <a:solidFill>
                  <a:schemeClr val="tx1"/>
                </a:solidFill>
              </a:rPr>
              <a:t>They record everything a person does, and this information is used on the </a:t>
            </a:r>
            <a:r>
              <a:rPr lang="en-US" sz="2400" b="1" dirty="0">
                <a:solidFill>
                  <a:schemeClr val="tx1"/>
                </a:solidFill>
              </a:rPr>
              <a:t>Day of </a:t>
            </a:r>
            <a:r>
              <a:rPr lang="en-US" sz="2400" b="1" dirty="0" smtClean="0">
                <a:solidFill>
                  <a:schemeClr val="tx1"/>
                </a:solidFill>
              </a:rPr>
              <a:t>Judgment</a:t>
            </a:r>
            <a:r>
              <a:rPr lang="en-US" sz="2400" dirty="0" smtClean="0">
                <a:solidFill>
                  <a:schemeClr val="tx1"/>
                </a:solidFill>
              </a:rPr>
              <a:t>.</a:t>
            </a:r>
            <a:endParaRPr lang="en-US" sz="2400" dirty="0">
              <a:solidFill>
                <a:schemeClr val="tx1"/>
              </a:solidFill>
            </a:endParaRPr>
          </a:p>
          <a:p>
            <a:r>
              <a:rPr lang="en-US" sz="2400" dirty="0" smtClean="0">
                <a:solidFill>
                  <a:schemeClr val="tx1"/>
                </a:solidFill>
              </a:rPr>
              <a:t>Sustain </a:t>
            </a:r>
            <a:r>
              <a:rPr lang="en-US" sz="2400" dirty="0">
                <a:solidFill>
                  <a:schemeClr val="tx1"/>
                </a:solidFill>
              </a:rPr>
              <a:t>the Throne of Allah </a:t>
            </a:r>
          </a:p>
          <a:p>
            <a:r>
              <a:rPr lang="en-US" sz="2400" dirty="0">
                <a:solidFill>
                  <a:schemeClr val="tx1"/>
                </a:solidFill>
              </a:rPr>
              <a:t>They welcome Muslims into Paradise and also supervise the pits of Hell</a:t>
            </a:r>
            <a:r>
              <a:rPr lang="en-US" sz="2400" dirty="0" smtClean="0">
                <a:solidFill>
                  <a:schemeClr val="tx1"/>
                </a:solidFill>
              </a:rPr>
              <a:t>.</a:t>
            </a:r>
          </a:p>
          <a:p>
            <a:r>
              <a:rPr lang="en-US" sz="2400" dirty="0">
                <a:solidFill>
                  <a:schemeClr val="tx1"/>
                </a:solidFill>
              </a:rPr>
              <a:t> Question man after he dies in the grave</a:t>
            </a:r>
          </a:p>
          <a:p>
            <a:r>
              <a:rPr lang="en-US" sz="2400" dirty="0" smtClean="0">
                <a:solidFill>
                  <a:schemeClr val="tx1"/>
                </a:solidFill>
              </a:rPr>
              <a:t> Some well known angles are </a:t>
            </a:r>
            <a:r>
              <a:rPr lang="en-US" sz="2400" dirty="0" err="1" smtClean="0">
                <a:solidFill>
                  <a:schemeClr val="tx1"/>
                </a:solidFill>
              </a:rPr>
              <a:t>Jibreel,Israfeel,Izraail,Mekail</a:t>
            </a:r>
            <a:endParaRPr lang="en-US" sz="2400" dirty="0">
              <a:solidFill>
                <a:schemeClr val="tx1"/>
              </a:solidFill>
            </a:endParaRPr>
          </a:p>
          <a:p>
            <a:pPr marL="0" indent="0">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463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famous Angels</a:t>
            </a:r>
          </a:p>
        </p:txBody>
      </p:sp>
      <p:sp>
        <p:nvSpPr>
          <p:cNvPr id="3" name="Content Placeholder 2"/>
          <p:cNvSpPr>
            <a:spLocks noGrp="1"/>
          </p:cNvSpPr>
          <p:nvPr>
            <p:ph idx="1"/>
          </p:nvPr>
        </p:nvSpPr>
        <p:spPr>
          <a:xfrm>
            <a:off x="677334" y="1411111"/>
            <a:ext cx="8596668" cy="4630251"/>
          </a:xfrm>
        </p:spPr>
        <p:txBody>
          <a:bodyPr>
            <a:normAutofit/>
          </a:bodyPr>
          <a:lstStyle/>
          <a:p>
            <a:pPr marL="533400" indent="-533400">
              <a:lnSpc>
                <a:spcPct val="80000"/>
              </a:lnSpc>
              <a:buFontTx/>
              <a:buAutoNum type="arabicPeriod"/>
            </a:pPr>
            <a:r>
              <a:rPr lang="en-US" sz="3200" dirty="0" err="1"/>
              <a:t>Hazrat</a:t>
            </a:r>
            <a:r>
              <a:rPr lang="en-US" sz="3200" dirty="0"/>
              <a:t> </a:t>
            </a:r>
            <a:r>
              <a:rPr lang="en-US" sz="3200" dirty="0" err="1"/>
              <a:t>Jibrael</a:t>
            </a:r>
            <a:r>
              <a:rPr lang="en-US" sz="3200" dirty="0"/>
              <a:t> (A.S.)</a:t>
            </a:r>
          </a:p>
          <a:p>
            <a:pPr marL="533400" indent="-533400">
              <a:lnSpc>
                <a:spcPct val="80000"/>
              </a:lnSpc>
              <a:buFontTx/>
              <a:buAutoNum type="arabicPeriod"/>
            </a:pPr>
            <a:r>
              <a:rPr lang="en-US" sz="3200" dirty="0" err="1"/>
              <a:t>Hazrat</a:t>
            </a:r>
            <a:r>
              <a:rPr lang="en-US" sz="3200" dirty="0"/>
              <a:t> Mikael (A.S.)</a:t>
            </a:r>
          </a:p>
          <a:p>
            <a:pPr marL="533400" indent="-533400">
              <a:lnSpc>
                <a:spcPct val="80000"/>
              </a:lnSpc>
              <a:buFontTx/>
              <a:buAutoNum type="arabicPeriod"/>
            </a:pPr>
            <a:r>
              <a:rPr lang="en-US" sz="3200" dirty="0" err="1"/>
              <a:t>Hazrat</a:t>
            </a:r>
            <a:r>
              <a:rPr lang="en-US" sz="3200" dirty="0"/>
              <a:t> </a:t>
            </a:r>
            <a:r>
              <a:rPr lang="en-US" sz="3200" dirty="0" err="1"/>
              <a:t>Izrael</a:t>
            </a:r>
            <a:r>
              <a:rPr lang="en-US" sz="3200" dirty="0"/>
              <a:t> (A.S.)</a:t>
            </a:r>
          </a:p>
          <a:p>
            <a:pPr marL="533400" indent="-533400">
              <a:lnSpc>
                <a:spcPct val="80000"/>
              </a:lnSpc>
              <a:buFontTx/>
              <a:buAutoNum type="arabicPeriod"/>
            </a:pPr>
            <a:r>
              <a:rPr lang="en-US" sz="3200" dirty="0" err="1"/>
              <a:t>Hazrat</a:t>
            </a:r>
            <a:r>
              <a:rPr lang="en-US" sz="3200" dirty="0"/>
              <a:t> </a:t>
            </a:r>
            <a:r>
              <a:rPr lang="en-US" sz="3200" dirty="0" err="1"/>
              <a:t>Israfeel</a:t>
            </a:r>
            <a:r>
              <a:rPr lang="en-US" sz="3200" dirty="0"/>
              <a:t> (A.S.)</a:t>
            </a:r>
          </a:p>
          <a:p>
            <a:pPr marL="533400" indent="-533400">
              <a:lnSpc>
                <a:spcPct val="80000"/>
              </a:lnSpc>
              <a:buFontTx/>
              <a:buAutoNum type="arabicPeriod"/>
            </a:pPr>
            <a:r>
              <a:rPr lang="en-US" sz="3200" dirty="0" err="1"/>
              <a:t>Kraman</a:t>
            </a:r>
            <a:r>
              <a:rPr lang="en-US" sz="3200" dirty="0"/>
              <a:t> </a:t>
            </a:r>
            <a:r>
              <a:rPr lang="en-US" sz="3200" dirty="0" err="1"/>
              <a:t>Katibeen</a:t>
            </a:r>
            <a:r>
              <a:rPr lang="en-US" sz="3200" dirty="0"/>
              <a:t> (A.S.)</a:t>
            </a:r>
          </a:p>
          <a:p>
            <a:pPr marL="533400" indent="-533400">
              <a:lnSpc>
                <a:spcPct val="80000"/>
              </a:lnSpc>
              <a:buFontTx/>
              <a:buAutoNum type="arabicPeriod"/>
            </a:pPr>
            <a:r>
              <a:rPr lang="en-US" sz="3200" dirty="0" err="1"/>
              <a:t>Munkar</a:t>
            </a:r>
            <a:r>
              <a:rPr lang="en-US" sz="3200" dirty="0"/>
              <a:t> </a:t>
            </a:r>
            <a:r>
              <a:rPr lang="en-US" sz="3200" dirty="0" err="1"/>
              <a:t>Nakeer</a:t>
            </a:r>
            <a:r>
              <a:rPr lang="en-US" sz="3200" dirty="0"/>
              <a:t> (A.S.)</a:t>
            </a:r>
          </a:p>
          <a:p>
            <a:pPr marL="533400" indent="-533400">
              <a:lnSpc>
                <a:spcPct val="80000"/>
              </a:lnSpc>
              <a:buFontTx/>
              <a:buAutoNum type="arabicPeriod"/>
            </a:pPr>
            <a:r>
              <a:rPr lang="en-US" sz="3200" dirty="0" err="1"/>
              <a:t>Mua’qibat</a:t>
            </a:r>
            <a:r>
              <a:rPr lang="en-US" sz="3200" dirty="0"/>
              <a:t>/ </a:t>
            </a:r>
            <a:r>
              <a:rPr lang="en-US" sz="3200" dirty="0" err="1"/>
              <a:t>Hafazah</a:t>
            </a:r>
            <a:r>
              <a:rPr lang="en-US" sz="3200" dirty="0"/>
              <a:t> (A.S.)</a:t>
            </a:r>
          </a:p>
          <a:p>
            <a:pPr marL="533400" indent="-533400">
              <a:lnSpc>
                <a:spcPct val="80000"/>
              </a:lnSpc>
              <a:buFontTx/>
              <a:buAutoNum type="arabicPeriod"/>
            </a:pPr>
            <a:r>
              <a:rPr lang="en-US" sz="3200" dirty="0"/>
              <a:t>Malik (A.S.)</a:t>
            </a:r>
          </a:p>
          <a:p>
            <a:pPr marL="533400" indent="-533400">
              <a:lnSpc>
                <a:spcPct val="80000"/>
              </a:lnSpc>
              <a:buFontTx/>
              <a:buAutoNum type="arabicPeriod"/>
            </a:pPr>
            <a:r>
              <a:rPr lang="en-US" sz="3200" dirty="0" err="1"/>
              <a:t>Rizwan</a:t>
            </a:r>
            <a:r>
              <a:rPr lang="en-US" sz="3200" dirty="0"/>
              <a:t> (A.S</a:t>
            </a:r>
            <a:r>
              <a:rPr lang="en-US" sz="3200" dirty="0" smtClean="0"/>
              <a:t>.)</a:t>
            </a:r>
            <a:endParaRPr lang="en-US" sz="3200" dirty="0"/>
          </a:p>
        </p:txBody>
      </p:sp>
    </p:spTree>
    <p:extLst>
      <p:ext uri="{BB962C8B-B14F-4D97-AF65-F5344CB8AC3E}">
        <p14:creationId xmlns:p14="http://schemas.microsoft.com/office/powerpoint/2010/main" val="69317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a:xfrm>
            <a:off x="336176" y="914400"/>
            <a:ext cx="8937827" cy="3136436"/>
          </a:xfrm>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b="1" dirty="0">
                <a:solidFill>
                  <a:schemeClr val="tx1"/>
                </a:solidFill>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3486095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solidFill>
                <a:schemeClr val="tx1"/>
              </a:solidFill>
            </a:endParaRPr>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a:t>
            </a:r>
            <a:r>
              <a:rPr lang="en-US" sz="6000" dirty="0" smtClean="0">
                <a:solidFill>
                  <a:schemeClr val="tx1"/>
                </a:solidFill>
                <a:latin typeface="Calibri" panose="020F0502020204030204" pitchFamily="34" charset="0"/>
                <a:cs typeface="Calibri" panose="020F0502020204030204" pitchFamily="34" charset="0"/>
              </a:rPr>
              <a:t>believes </a:t>
            </a:r>
            <a:r>
              <a:rPr lang="en-US" sz="6000" dirty="0">
                <a:solidFill>
                  <a:schemeClr val="tx1"/>
                </a:solidFill>
                <a:latin typeface="Calibri" panose="020F0502020204030204" pitchFamily="34" charset="0"/>
                <a:cs typeface="Calibri" panose="020F0502020204030204" pitchFamily="34" charset="0"/>
              </a:rPr>
              <a:t>in all the books revealed to the prophets by Allah</a:t>
            </a:r>
            <a:r>
              <a:rPr lang="en-US" sz="6000" dirty="0" smtClean="0">
                <a:solidFill>
                  <a:schemeClr val="tx1"/>
                </a:solidFill>
                <a:latin typeface="Calibri" panose="020F0502020204030204" pitchFamily="34" charset="0"/>
                <a:cs typeface="Calibri" panose="020F0502020204030204" pitchFamily="34" charset="0"/>
              </a:rPr>
              <a:t>, </a:t>
            </a: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r>
              <a:rPr lang="en-US" sz="5100" dirty="0">
                <a:solidFill>
                  <a:schemeClr val="tx1"/>
                </a:solidFill>
                <a:latin typeface="Calibri" panose="020F0502020204030204" pitchFamily="34" charset="0"/>
                <a:cs typeface="Calibri" panose="020F0502020204030204" pitchFamily="34" charset="0"/>
              </a:rPr>
              <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319065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r>
              <a:rPr lang="en-US" b="1" u="sng" dirty="0"/>
              <a:t/>
            </a:r>
            <a:br>
              <a:rPr lang="en-US" b="1" u="sng" dirty="0"/>
            </a:br>
            <a:endParaRPr lang="en-US" dirty="0"/>
          </a:p>
        </p:txBody>
      </p:sp>
      <p:sp>
        <p:nvSpPr>
          <p:cNvPr id="3" name="Content Placeholder 2"/>
          <p:cNvSpPr>
            <a:spLocks noGrp="1"/>
          </p:cNvSpPr>
          <p:nvPr>
            <p:ph idx="1"/>
          </p:nvPr>
        </p:nvSpPr>
        <p:spPr>
          <a:xfrm>
            <a:off x="1179444" y="1245704"/>
            <a:ext cx="8448650" cy="5383696"/>
          </a:xfrm>
        </p:spPr>
        <p:txBody>
          <a:bodyPr>
            <a:normAutofit fontScale="55000" lnSpcReduction="20000"/>
          </a:bodyPr>
          <a:lstStyle/>
          <a:p>
            <a:pPr marL="0" indent="0">
              <a:buNone/>
            </a:pPr>
            <a:endParaRPr lang="en-US" sz="2400" b="1" u="sng" dirty="0"/>
          </a:p>
          <a:p>
            <a:pPr marL="0" indent="0">
              <a:buNone/>
            </a:pPr>
            <a:r>
              <a:rPr lang="en-US" sz="5100" b="1" u="sng" dirty="0">
                <a:solidFill>
                  <a:schemeClr val="tx1"/>
                </a:solidFill>
                <a:latin typeface="Calibri" panose="020F0502020204030204" pitchFamily="34" charset="0"/>
              </a:rPr>
              <a:t>Definition</a:t>
            </a:r>
            <a:r>
              <a:rPr lang="en-US" sz="5100" b="1" u="sng" dirty="0" smtClean="0">
                <a:solidFill>
                  <a:schemeClr val="tx1"/>
                </a:solidFill>
                <a:latin typeface="Calibri" panose="020F0502020204030204" pitchFamily="34" charset="0"/>
              </a:rPr>
              <a:t>:</a:t>
            </a:r>
            <a:endParaRPr lang="en-US" sz="2600" b="1" u="sng" dirty="0">
              <a:solidFill>
                <a:schemeClr val="tx1"/>
              </a:solidFill>
              <a:latin typeface="Calibri" panose="020F0502020204030204" pitchFamily="34" charset="0"/>
            </a:endParaRPr>
          </a:p>
          <a:p>
            <a:pPr marL="0" indent="0">
              <a:buNone/>
            </a:pPr>
            <a:r>
              <a:rPr lang="en-US" sz="5100" dirty="0">
                <a:solidFill>
                  <a:schemeClr val="tx1"/>
                </a:solidFill>
                <a:latin typeface="Calibri" panose="020F0502020204030204" pitchFamily="34" charset="0"/>
              </a:rPr>
              <a:t>The Messenger is the most honorable human being sent by God Almighty to guide </a:t>
            </a:r>
            <a:r>
              <a:rPr lang="en-US" sz="5100" dirty="0" smtClean="0">
                <a:solidFill>
                  <a:schemeClr val="tx1"/>
                </a:solidFill>
                <a:latin typeface="Calibri" panose="020F0502020204030204" pitchFamily="34" charset="0"/>
              </a:rPr>
              <a:t>his creation.</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smtClean="0">
                <a:solidFill>
                  <a:schemeClr val="tx1"/>
                </a:solidFill>
                <a:latin typeface="Calibri" panose="020F0502020204030204" pitchFamily="34" charset="0"/>
              </a:rPr>
              <a:t>Shriah</a:t>
            </a:r>
            <a:r>
              <a:rPr lang="en-US" sz="5000" dirty="0" smtClean="0">
                <a:solidFill>
                  <a:schemeClr val="tx1"/>
                </a:solidFill>
                <a:latin typeface="Calibri" panose="020F0502020204030204" pitchFamily="34" charset="0"/>
              </a:rPr>
              <a:t> </a:t>
            </a:r>
            <a:endParaRPr lang="en-US" sz="5000" dirty="0">
              <a:solidFill>
                <a:schemeClr val="tx1"/>
              </a:solidFill>
              <a:latin typeface="Calibri" panose="020F0502020204030204" pitchFamily="34" charset="0"/>
            </a:endParaRP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Ummah.e.g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smtClean="0">
                <a:solidFill>
                  <a:schemeClr val="tx1"/>
                </a:solidFill>
                <a:latin typeface="Calibri" panose="020F0502020204030204" pitchFamily="34" charset="0"/>
              </a:rPr>
              <a:t> Who was </a:t>
            </a:r>
            <a:r>
              <a:rPr lang="en-US" sz="5100" dirty="0">
                <a:solidFill>
                  <a:schemeClr val="tx1"/>
                </a:solidFill>
                <a:latin typeface="Calibri" panose="020F0502020204030204" pitchFamily="34" charset="0"/>
              </a:rPr>
              <a:t>sent </a:t>
            </a:r>
            <a:r>
              <a:rPr lang="en-US" sz="5100" dirty="0" smtClean="0">
                <a:solidFill>
                  <a:schemeClr val="tx1"/>
                </a:solidFill>
                <a:latin typeface="Calibri" panose="020F0502020204030204" pitchFamily="34" charset="0"/>
              </a:rPr>
              <a:t>down with </a:t>
            </a:r>
            <a:r>
              <a:rPr lang="en-US" sz="5100" dirty="0">
                <a:solidFill>
                  <a:schemeClr val="tx1"/>
                </a:solidFill>
                <a:latin typeface="Calibri" panose="020F0502020204030204" pitchFamily="34" charset="0"/>
              </a:rPr>
              <a:t>previous revealed </a:t>
            </a:r>
            <a:r>
              <a:rPr lang="en-US" sz="5100" dirty="0" smtClean="0">
                <a:solidFill>
                  <a:schemeClr val="tx1"/>
                </a:solidFill>
                <a:latin typeface="Calibri" panose="020F0502020204030204" pitchFamily="34" charset="0"/>
              </a:rPr>
              <a:t>revelation/Book to impose it again</a:t>
            </a:r>
            <a:endParaRPr lang="en-US" sz="5100" dirty="0">
              <a:solidFill>
                <a:schemeClr val="tx1"/>
              </a:solidFill>
              <a:latin typeface="Calibri" panose="020F0502020204030204" pitchFamily="34" charset="0"/>
            </a:endParaRPr>
          </a:p>
          <a:p>
            <a:pPr lvl="1">
              <a:lnSpc>
                <a:spcPct val="80000"/>
              </a:lnSpc>
            </a:pPr>
            <a:endParaRPr lang="en-US" dirty="0">
              <a:solidFill>
                <a:schemeClr val="tx1"/>
              </a:solidFill>
            </a:endParaRPr>
          </a:p>
        </p:txBody>
      </p:sp>
    </p:spTree>
    <p:extLst>
      <p:ext uri="{BB962C8B-B14F-4D97-AF65-F5344CB8AC3E}">
        <p14:creationId xmlns:p14="http://schemas.microsoft.com/office/powerpoint/2010/main" val="59667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normAutofit/>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r>
              <a:rPr lang="en-US" sz="2400" dirty="0">
                <a:latin typeface="noorehira" panose="02000500000000020004" pitchFamily="2" charset="-78"/>
                <a:cs typeface="noorehira" panose="02000500000000020004" pitchFamily="2" charset="-78"/>
              </a:rPr>
              <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211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3665650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solidFill>
                  <a:schemeClr val="tx1"/>
                </a:solidFill>
                <a:latin typeface="Calibri" panose="020F0502020204030204" pitchFamily="34" charset="0"/>
                <a:cs typeface="Calibri" panose="020F0502020204030204" pitchFamily="34" charset="0"/>
              </a:rPr>
              <a:t>There are different name of Akhirah mentioned in Qur'an such as: </a:t>
            </a:r>
          </a:p>
          <a:p>
            <a:pPr marL="457200" indent="-457200">
              <a:buFont typeface="+mj-lt"/>
              <a:buAutoNum type="arabicPeriod"/>
            </a:pPr>
            <a:r>
              <a:rPr lang="en-US" sz="2400" dirty="0" smtClean="0">
                <a:solidFill>
                  <a:schemeClr val="tx1"/>
                </a:solidFill>
                <a:latin typeface="Calibri" panose="020F0502020204030204" pitchFamily="34" charset="0"/>
                <a:cs typeface="Calibri" panose="020F0502020204030204" pitchFamily="34" charset="0"/>
              </a:rPr>
              <a:t>Day </a:t>
            </a:r>
            <a:r>
              <a:rPr lang="en-US" sz="2400" dirty="0">
                <a:solidFill>
                  <a:schemeClr val="tx1"/>
                </a:solidFill>
                <a:latin typeface="Calibri" panose="020F0502020204030204" pitchFamily="34" charset="0"/>
                <a:cs typeface="Calibri" panose="020F0502020204030204" pitchFamily="34" charset="0"/>
              </a:rPr>
              <a:t>of judgment.</a:t>
            </a:r>
          </a:p>
          <a:p>
            <a:pPr marL="457200" indent="-457200">
              <a:buFont typeface="+mj-lt"/>
              <a:buAutoNum type="arabicPeriod"/>
            </a:pPr>
            <a:r>
              <a:rPr lang="en-US" sz="2400" dirty="0" smtClean="0">
                <a:solidFill>
                  <a:schemeClr val="tx1"/>
                </a:solidFill>
                <a:latin typeface="Calibri" panose="020F0502020204030204" pitchFamily="34" charset="0"/>
                <a:cs typeface="Calibri" panose="020F0502020204030204" pitchFamily="34" charset="0"/>
              </a:rPr>
              <a:t>Day </a:t>
            </a:r>
            <a:r>
              <a:rPr lang="en-US" sz="2400" dirty="0">
                <a:solidFill>
                  <a:schemeClr val="tx1"/>
                </a:solidFill>
                <a:latin typeface="Calibri" panose="020F0502020204030204" pitchFamily="34" charset="0"/>
                <a:cs typeface="Calibri" panose="020F0502020204030204" pitchFamily="34" charset="0"/>
              </a:rPr>
              <a:t>of </a:t>
            </a:r>
            <a:r>
              <a:rPr lang="en-US" sz="2400" dirty="0" smtClean="0">
                <a:solidFill>
                  <a:schemeClr val="tx1"/>
                </a:solidFill>
                <a:latin typeface="Calibri" panose="020F0502020204030204" pitchFamily="34" charset="0"/>
                <a:cs typeface="Calibri" panose="020F0502020204030204" pitchFamily="34" charset="0"/>
              </a:rPr>
              <a:t>resurrection</a:t>
            </a:r>
          </a:p>
          <a:p>
            <a:pPr marL="457200" indent="-457200">
              <a:buFont typeface="+mj-lt"/>
              <a:buAutoNum type="arabicPeriod"/>
            </a:pPr>
            <a:r>
              <a:rPr lang="en-US" sz="2400" dirty="0">
                <a:solidFill>
                  <a:schemeClr val="tx1"/>
                </a:solidFill>
                <a:latin typeface="Calibri" panose="020F0502020204030204" pitchFamily="34" charset="0"/>
                <a:cs typeface="Calibri" panose="020F0502020204030204" pitchFamily="34" charset="0"/>
              </a:rPr>
              <a:t>day of </a:t>
            </a:r>
            <a:r>
              <a:rPr lang="en-US" sz="2400" dirty="0" smtClean="0">
                <a:solidFill>
                  <a:schemeClr val="tx1"/>
                </a:solidFill>
                <a:latin typeface="Calibri" panose="020F0502020204030204" pitchFamily="34" charset="0"/>
                <a:cs typeface="Calibri" panose="020F0502020204030204" pitchFamily="34" charset="0"/>
              </a:rPr>
              <a:t>assemble</a:t>
            </a:r>
          </a:p>
          <a:p>
            <a:pPr marL="457200" indent="-457200">
              <a:buFont typeface="+mj-lt"/>
              <a:buAutoNum type="arabicPeriod"/>
            </a:pPr>
            <a:r>
              <a:rPr lang="en-US" sz="2400" dirty="0" smtClean="0">
                <a:solidFill>
                  <a:schemeClr val="tx1"/>
                </a:solidFill>
                <a:latin typeface="Calibri" panose="020F0502020204030204" pitchFamily="34" charset="0"/>
                <a:cs typeface="Calibri" panose="020F0502020204030204" pitchFamily="34" charset="0"/>
              </a:rPr>
              <a:t>Day </a:t>
            </a:r>
            <a:r>
              <a:rPr lang="en-US" sz="2400" dirty="0">
                <a:solidFill>
                  <a:schemeClr val="tx1"/>
                </a:solidFill>
                <a:latin typeface="Calibri" panose="020F0502020204030204" pitchFamily="34" charset="0"/>
                <a:cs typeface="Calibri" panose="020F0502020204030204" pitchFamily="34" charset="0"/>
              </a:rPr>
              <a:t>of Congregation</a:t>
            </a:r>
            <a:r>
              <a:rPr lang="en-US" dirty="0">
                <a:solidFill>
                  <a:schemeClr val="tx1"/>
                </a:solidFill>
              </a:rPr>
              <a:t>.</a:t>
            </a:r>
          </a:p>
          <a:p>
            <a:pPr marL="0" indent="0" algn="r" rtl="1">
              <a:buNone/>
            </a:pPr>
            <a:r>
              <a:rPr lang="ur-PK" sz="2800" dirty="0">
                <a:solidFill>
                  <a:schemeClr val="tx1"/>
                </a:solidFill>
                <a:latin typeface="Jameel Noori Nastaleeq" panose="02000503000000000004" pitchFamily="2" charset="-78"/>
                <a:cs typeface="Jameel Noori Nastaleeq" panose="02000503000000000004" pitchFamily="2" charset="-78"/>
              </a:rPr>
              <a:t>یوم الدین</a:t>
            </a:r>
            <a:r>
              <a:rPr lang="en-US" sz="2800" dirty="0">
                <a:solidFill>
                  <a:schemeClr val="tx1"/>
                </a:solidFill>
                <a:latin typeface="Jameel Noori Nastaleeq" panose="02000503000000000004" pitchFamily="2" charset="-78"/>
                <a:cs typeface="Jameel Noori Nastaleeq" panose="02000503000000000004" pitchFamily="2" charset="-78"/>
              </a:rPr>
              <a:t> - </a:t>
            </a:r>
            <a:r>
              <a:rPr lang="ur-PK" sz="2800" dirty="0">
                <a:solidFill>
                  <a:schemeClr val="tx1"/>
                </a:solidFill>
                <a:latin typeface="Jameel Noori Nastaleeq" panose="02000503000000000004" pitchFamily="2" charset="-78"/>
                <a:cs typeface="Jameel Noori Nastaleeq" panose="02000503000000000004" pitchFamily="2" charset="-78"/>
              </a:rPr>
              <a:t>یوم </a:t>
            </a:r>
            <a:r>
              <a:rPr lang="ur-PK" sz="2800" dirty="0" smtClean="0">
                <a:solidFill>
                  <a:schemeClr val="tx1"/>
                </a:solidFill>
                <a:latin typeface="Jameel Noori Nastaleeq" panose="02000503000000000004" pitchFamily="2" charset="-78"/>
                <a:cs typeface="Jameel Noori Nastaleeq" panose="02000503000000000004" pitchFamily="2" charset="-78"/>
              </a:rPr>
              <a:t>البعث</a:t>
            </a:r>
            <a:r>
              <a:rPr lang="en-US" sz="2800" dirty="0" smtClean="0">
                <a:solidFill>
                  <a:schemeClr val="tx1"/>
                </a:solidFill>
                <a:latin typeface="Jameel Noori Nastaleeq" panose="02000503000000000004" pitchFamily="2" charset="-78"/>
                <a:cs typeface="Jameel Noori Nastaleeq" panose="02000503000000000004" pitchFamily="2" charset="-78"/>
              </a:rPr>
              <a:t> -</a:t>
            </a:r>
            <a:r>
              <a:rPr lang="ur-PK" sz="2800" dirty="0">
                <a:solidFill>
                  <a:schemeClr val="tx1"/>
                </a:solidFill>
                <a:latin typeface="Jameel Noori Nastaleeq" panose="02000503000000000004" pitchFamily="2" charset="-78"/>
                <a:cs typeface="Jameel Noori Nastaleeq" panose="02000503000000000004" pitchFamily="2" charset="-78"/>
              </a:rPr>
              <a:t>یوم </a:t>
            </a:r>
            <a:r>
              <a:rPr lang="ur-PK" sz="2800" dirty="0" smtClean="0">
                <a:solidFill>
                  <a:schemeClr val="tx1"/>
                </a:solidFill>
                <a:latin typeface="Jameel Noori Nastaleeq" panose="02000503000000000004" pitchFamily="2" charset="-78"/>
                <a:cs typeface="Jameel Noori Nastaleeq" panose="02000503000000000004" pitchFamily="2" charset="-78"/>
              </a:rPr>
              <a:t>الحشر </a:t>
            </a:r>
            <a:r>
              <a:rPr lang="en-US" sz="2800" dirty="0" smtClean="0">
                <a:solidFill>
                  <a:schemeClr val="tx1"/>
                </a:solidFill>
                <a:latin typeface="Jameel Noori Nastaleeq" panose="02000503000000000004" pitchFamily="2" charset="-78"/>
                <a:cs typeface="Jameel Noori Nastaleeq" panose="02000503000000000004" pitchFamily="2" charset="-78"/>
              </a:rPr>
              <a:t>-</a:t>
            </a:r>
            <a:r>
              <a:rPr lang="ur-PK" sz="2800" dirty="0" smtClean="0">
                <a:solidFill>
                  <a:schemeClr val="tx1"/>
                </a:solidFill>
                <a:latin typeface="Jameel Noori Nastaleeq" panose="02000503000000000004" pitchFamily="2" charset="-78"/>
                <a:cs typeface="Jameel Noori Nastaleeq" panose="02000503000000000004" pitchFamily="2" charset="-78"/>
              </a:rPr>
              <a:t>یوم القیامہ</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0" indent="0" algn="l">
              <a:buNone/>
            </a:pPr>
            <a:endParaRPr lang="ur-PK" sz="2400" dirty="0">
              <a:solidFill>
                <a:schemeClr val="tx1"/>
              </a:solidFill>
              <a:latin typeface="Calibri" panose="020F0502020204030204" pitchFamily="34" charset="0"/>
              <a:cs typeface="Jameel Noori Nastaleeq" panose="02000503000000000004" pitchFamily="2" charset="-78"/>
            </a:endParaRPr>
          </a:p>
          <a:p>
            <a:pPr marL="0" indent="0" algn="r" rtl="1">
              <a:buNone/>
            </a:pPr>
            <a:endParaRPr lang="ur-PK" sz="2800" dirty="0">
              <a:solidFill>
                <a:schemeClr val="tx1"/>
              </a:solidFill>
              <a:latin typeface="Jameel Noori Nastaleeq" panose="02000503000000000004" pitchFamily="2" charset="-78"/>
              <a:cs typeface="Jameel Noori Nastaleeq" panose="02000503000000000004" pitchFamily="2" charset="-78"/>
            </a:endParaRPr>
          </a:p>
          <a:p>
            <a:pPr marL="0" indent="0" algn="r" rtl="1">
              <a:buNone/>
            </a:pPr>
            <a:endParaRPr lang="ur-PK" sz="2800" dirty="0">
              <a:solidFill>
                <a:schemeClr val="tx1"/>
              </a:solidFill>
              <a:latin typeface="Jameel Noori Nastaleeq" panose="02000503000000000004" pitchFamily="2" charset="-78"/>
              <a:cs typeface="Jameel Noori Nastaleeq" panose="02000503000000000004" pitchFamily="2" charset="-78"/>
            </a:endParaRPr>
          </a:p>
          <a:p>
            <a:pPr marL="0" indent="0" algn="r" rtl="1">
              <a:buNone/>
            </a:pPr>
            <a:endParaRPr lang="ur-PK" sz="2800" dirty="0">
              <a:solidFill>
                <a:schemeClr val="tx1"/>
              </a:solidFill>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853137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166996" cy="5227983"/>
          </a:xfrm>
        </p:spPr>
        <p:txBody>
          <a:bodyPr>
            <a:normAutofit fontScale="625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a:t>
            </a:r>
            <a:r>
              <a:rPr lang="en-US" sz="3600" dirty="0" smtClean="0">
                <a:solidFill>
                  <a:schemeClr val="tx1"/>
                </a:solidFill>
                <a:latin typeface="Calibri" panose="020F0502020204030204" pitchFamily="34" charset="0"/>
                <a:cs typeface="Calibri" panose="020F0502020204030204" pitchFamily="34" charset="0"/>
              </a:rPr>
              <a:t>(initial </a:t>
            </a:r>
            <a:r>
              <a:rPr lang="en-US" sz="3600" dirty="0">
                <a:solidFill>
                  <a:schemeClr val="tx1"/>
                </a:solidFill>
                <a:latin typeface="Calibri" panose="020F0502020204030204" pitchFamily="34" charset="0"/>
                <a:cs typeface="Calibri" panose="020F0502020204030204" pitchFamily="34" charset="0"/>
              </a:rPr>
              <a:t>judgment takes place immediately after </a:t>
            </a:r>
            <a:r>
              <a:rPr lang="en-US" sz="3600" dirty="0" smtClean="0">
                <a:solidFill>
                  <a:schemeClr val="tx1"/>
                </a:solidFill>
                <a:latin typeface="Calibri" panose="020F0502020204030204" pitchFamily="34" charset="0"/>
                <a:cs typeface="Calibri" panose="020F0502020204030204" pitchFamily="34" charset="0"/>
              </a:rPr>
              <a:t>death </a:t>
            </a:r>
            <a:r>
              <a:rPr lang="ur-PK" sz="3600" dirty="0" smtClean="0">
                <a:solidFill>
                  <a:schemeClr val="tx1"/>
                </a:solidFill>
                <a:latin typeface="1 MUHAMMADI QURANIC" panose="03020400000000000000" pitchFamily="66" charset="-78"/>
                <a:cs typeface="1 MUHAMMADI QURANIC" panose="03020400000000000000" pitchFamily="66" charset="-78"/>
              </a:rPr>
              <a:t>من مات فقد قامت قیامتہ</a:t>
            </a:r>
            <a:r>
              <a:rPr lang="en-US" sz="3600" dirty="0" smtClean="0">
                <a:solidFill>
                  <a:schemeClr val="tx1"/>
                </a:solidFill>
                <a:latin typeface="1 MUHAMMADI QURANIC" panose="03020400000000000000" pitchFamily="66" charset="-78"/>
                <a:cs typeface="1 MUHAMMADI QURANIC" panose="03020400000000000000" pitchFamily="66" charset="-78"/>
              </a:rPr>
              <a:t>)</a:t>
            </a:r>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2349510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1" y="1510748"/>
            <a:ext cx="9029407" cy="5145545"/>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r>
              <a:rPr lang="en-US" sz="2400" dirty="0" smtClean="0"/>
              <a:t>:</a:t>
            </a:r>
            <a:endParaRPr lang="en-US" sz="2800" dirty="0"/>
          </a:p>
          <a:p>
            <a:pPr algn="r" rtl="1">
              <a:buFont typeface="Wingdings" panose="05000000000000000000" pitchFamily="2" charset="2"/>
              <a:buChar char="ü"/>
            </a:pPr>
            <a:r>
              <a:rPr lang="ar-SA" sz="3600" dirty="0">
                <a:latin typeface="Arabic Typesetting" panose="03020402040406030203" pitchFamily="66" charset="-78"/>
                <a:cs typeface="Arabic Typesetting" panose="03020402040406030203" pitchFamily="66" charset="-78"/>
              </a:rPr>
              <a:t>وَ قَالُوۡا مَا ہِیَ  اِلَّا حَیَاتُنَا الدُّنۡیَا نَمُوۡتُ وَ نَحۡیَا وَ مَا یُہۡلِکُنَاۤ  اِلَّا الدَّہۡرُ ۚ وَ مَا لَہُمۡ بِذٰلِکَ مِنۡ عِلۡمٍ ۚ اِنۡ ہُمۡ   اِلَّا یَظُنُّوۡنَ ﴿۲۴﴾ </a:t>
            </a:r>
            <a:endParaRPr lang="en-US" sz="3600" dirty="0">
              <a:latin typeface="Arabic Typesetting" panose="03020402040406030203" pitchFamily="66" charset="-78"/>
              <a:cs typeface="Arabic Typesetting" panose="03020402040406030203" pitchFamily="66" charset="-78"/>
            </a:endParaRPr>
          </a:p>
          <a:p>
            <a:pPr marL="0" indent="0">
              <a:buNone/>
            </a:pPr>
            <a:r>
              <a:rPr lang="en-US" sz="2400" dirty="0">
                <a:solidFill>
                  <a:prstClr val="black">
                    <a:lumMod val="75000"/>
                    <a:lumOff val="25000"/>
                  </a:prstClr>
                </a:solidFill>
                <a:latin typeface="Calibri" panose="020F0502020204030204" pitchFamily="34" charset="0"/>
              </a:rPr>
              <a:t>And they say, “There is no life but our worldly life. We die and live, and nothing destroys us except time.” They have no knowledge about that; they do nothing but make conjectures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4467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normAutofit/>
          </a:bodyPr>
          <a:lstStyle/>
          <a:p>
            <a:r>
              <a:rPr lang="en-US"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normAutofit fontScale="92500"/>
          </a:bodyPr>
          <a:lstStyle/>
          <a:p>
            <a:pPr marL="0" indent="0" algn="r">
              <a:buNone/>
            </a:pPr>
            <a:r>
              <a:rPr lang="ar-SA" sz="3600" u="sng" dirty="0">
                <a:latin typeface="Arabic Typesetting" panose="03020402040406030203" pitchFamily="66" charset="-78"/>
                <a:cs typeface="Arabic Typesetting" panose="03020402040406030203" pitchFamily="66" charset="-78"/>
              </a:rPr>
              <a:t>ق</a:t>
            </a:r>
            <a:r>
              <a:rPr lang="ar-SA" sz="3600" dirty="0">
                <a:latin typeface="Arabic Typesetting" panose="03020402040406030203" pitchFamily="66" charset="-78"/>
                <a:cs typeface="Arabic Typesetting" panose="03020402040406030203" pitchFamily="66" charset="-78"/>
              </a:rPr>
              <a:t>َالَ مَنۡ  یُّحۡیِ  الۡعِظَامَ  وَ  ہِیَ  رَمِیۡمٌ ﴿۷۸﴾ قُلۡ یُحۡیِیۡہَا الَّذِیۡۤ  اَنۡشَاَہَاۤ  اَوَّلَ  مَرَّۃٍ ؕ وَ  ہُوَ  بِکُلِّ  خَلۡقٍ عَلِیۡمُۨ  ﴿ۙ۷۹﴾</a:t>
            </a:r>
            <a:r>
              <a:rPr lang="en-US" sz="3600" dirty="0">
                <a:latin typeface="Arabic Typesetting" panose="03020402040406030203" pitchFamily="66" charset="-78"/>
                <a:cs typeface="Arabic Typesetting" panose="03020402040406030203" pitchFamily="66"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4000" dirty="0">
                <a:latin typeface="Arabic Typesetting" panose="03020402040406030203" pitchFamily="66" charset="-78"/>
                <a:cs typeface="Arabic Typesetting" panose="03020402040406030203" pitchFamily="66" charset="-78"/>
              </a:rPr>
              <a:t>کَیۡفَ تَکۡفُرُوۡنَ بِاللّٰہِ وَ کُنۡتُمۡ اَمۡوَاتًا فَاَحۡیَاکُمۡ ۚ ثُمَّ یُمِیۡتُکُمۡ ثُمَّ یُحۡیِیۡکُمۡ ثُمَّ  اِلَیۡہِ تُرۡجَعُوۡنَ ﴿۲۸﴾</a:t>
            </a:r>
            <a:endParaRPr lang="en-US" sz="4000" dirty="0">
              <a:latin typeface="Arabic Typesetting" panose="03020402040406030203" pitchFamily="66" charset="-78"/>
              <a:cs typeface="Arabic Typesetting" panose="03020402040406030203" pitchFamily="66"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1665386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8" y="238540"/>
            <a:ext cx="9176290" cy="675860"/>
          </a:xfrm>
        </p:spPr>
        <p:txBody>
          <a:bodyPr>
            <a:normAutofit/>
          </a:bodyPr>
          <a:lstStyle/>
          <a:p>
            <a:r>
              <a:rPr lang="en-US" sz="3200" b="1" dirty="0" smtClean="0"/>
              <a:t>DAY OF JUDGMENT IS COMPLETELY LOGICAL</a:t>
            </a:r>
            <a:endParaRPr lang="en-US" sz="3200" b="1"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8" y="1032113"/>
            <a:ext cx="9515061" cy="5353876"/>
          </a:xfrm>
        </p:spPr>
        <p:txBody>
          <a:bodyPr>
            <a:normAutofit fontScale="92500" lnSpcReduction="10000"/>
          </a:bodyPr>
          <a:lstStyle/>
          <a:p>
            <a:pPr algn="just"/>
            <a:r>
              <a:rPr lang="en-US" sz="2400" dirty="0" smtClean="0">
                <a:solidFill>
                  <a:schemeClr val="tx1"/>
                </a:solidFill>
                <a:latin typeface="Calibri "/>
              </a:rPr>
              <a:t>The </a:t>
            </a:r>
            <a:r>
              <a:rPr lang="en-US" sz="2400" dirty="0">
                <a:solidFill>
                  <a:schemeClr val="tx1"/>
                </a:solidFill>
                <a:latin typeface="Calibri "/>
              </a:rPr>
              <a:t>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solidFill>
                  <a:schemeClr val="tx1"/>
                </a:solidFill>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solidFill>
                <a:schemeClr val="tx1"/>
              </a:solidFill>
            </a:endParaRPr>
          </a:p>
        </p:txBody>
      </p:sp>
    </p:spTree>
    <p:extLst>
      <p:ext uri="{BB962C8B-B14F-4D97-AF65-F5344CB8AC3E}">
        <p14:creationId xmlns:p14="http://schemas.microsoft.com/office/powerpoint/2010/main" val="69550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r>
              <a:rPr lang="en-US" u="sng" dirty="0">
                <a:latin typeface="Calibri "/>
              </a:rPr>
              <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schemeClr val="tx1"/>
                </a:solidFill>
                <a:latin typeface="Calibri "/>
              </a:rPr>
              <a:t>Sense of Responsibility.</a:t>
            </a:r>
          </a:p>
          <a:p>
            <a:pPr lvl="0">
              <a:buClr>
                <a:srgbClr val="90C226"/>
              </a:buClr>
            </a:pPr>
            <a:r>
              <a:rPr lang="en-US" sz="2400" dirty="0">
                <a:solidFill>
                  <a:schemeClr val="tx1"/>
                </a:solidFill>
                <a:latin typeface="Calibri "/>
              </a:rPr>
              <a:t>Concept of reward and punishment.</a:t>
            </a:r>
          </a:p>
          <a:p>
            <a:pPr lvl="0">
              <a:buClr>
                <a:srgbClr val="90C226"/>
              </a:buClr>
            </a:pPr>
            <a:r>
              <a:rPr lang="en-US" sz="2400" dirty="0">
                <a:solidFill>
                  <a:schemeClr val="tx1"/>
                </a:solidFill>
                <a:latin typeface="Calibri "/>
              </a:rPr>
              <a:t>Self-Accountability.</a:t>
            </a:r>
          </a:p>
          <a:p>
            <a:pPr lvl="0">
              <a:buClr>
                <a:srgbClr val="90C226"/>
              </a:buClr>
            </a:pPr>
            <a:r>
              <a:rPr lang="en-US" sz="2400" dirty="0">
                <a:solidFill>
                  <a:schemeClr val="tx1"/>
                </a:solidFill>
                <a:latin typeface="Calibri "/>
              </a:rPr>
              <a:t>Right usage of power.</a:t>
            </a:r>
          </a:p>
          <a:p>
            <a:pPr lvl="0">
              <a:buClr>
                <a:srgbClr val="90C226"/>
              </a:buClr>
            </a:pPr>
            <a:r>
              <a:rPr lang="en-US" sz="2400" dirty="0">
                <a:solidFill>
                  <a:schemeClr val="tx1"/>
                </a:solidFill>
                <a:latin typeface="Calibri "/>
              </a:rPr>
              <a:t>Survival for everyone.</a:t>
            </a:r>
          </a:p>
          <a:p>
            <a:pPr lvl="0">
              <a:buClr>
                <a:srgbClr val="90C226"/>
              </a:buClr>
            </a:pPr>
            <a:r>
              <a:rPr lang="en-US" sz="2400" dirty="0">
                <a:solidFill>
                  <a:schemeClr val="tx1"/>
                </a:solidFill>
                <a:latin typeface="Calibri "/>
              </a:rPr>
              <a:t>Harmony and Integration.</a:t>
            </a:r>
          </a:p>
          <a:p>
            <a:r>
              <a:rPr lang="ur-PK" dirty="0" smtClean="0">
                <a:solidFill>
                  <a:schemeClr val="tx1"/>
                </a:solidFill>
              </a:rPr>
              <a:t> </a:t>
            </a:r>
            <a:r>
              <a:rPr lang="en-US" dirty="0">
                <a:solidFill>
                  <a:schemeClr val="tx1"/>
                </a:solidFill>
              </a:rPr>
              <a:t> </a:t>
            </a:r>
            <a:r>
              <a:rPr lang="en-US" sz="2400" dirty="0">
                <a:solidFill>
                  <a:schemeClr val="tx1"/>
                </a:solidFill>
                <a:latin typeface="Calibri "/>
              </a:rPr>
              <a:t>S</a:t>
            </a:r>
            <a:r>
              <a:rPr lang="en-US" sz="2400" dirty="0" smtClean="0">
                <a:solidFill>
                  <a:schemeClr val="tx1"/>
                </a:solidFill>
                <a:latin typeface="Calibri "/>
              </a:rPr>
              <a:t>teps </a:t>
            </a:r>
            <a:r>
              <a:rPr lang="en-US" sz="2400" dirty="0">
                <a:solidFill>
                  <a:schemeClr val="tx1"/>
                </a:solidFill>
                <a:latin typeface="Calibri "/>
              </a:rPr>
              <a:t>forward  in good deeds</a:t>
            </a:r>
          </a:p>
        </p:txBody>
      </p:sp>
    </p:spTree>
    <p:extLst>
      <p:ext uri="{BB962C8B-B14F-4D97-AF65-F5344CB8AC3E}">
        <p14:creationId xmlns:p14="http://schemas.microsoft.com/office/powerpoint/2010/main" val="271846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a:t>
            </a:r>
            <a:r>
              <a:rPr lang="en-US" b="1" u="sng" dirty="0" err="1" smtClean="0">
                <a:latin typeface="Calibri" panose="020F0502020204030204" pitchFamily="34" charset="0"/>
                <a:cs typeface="Calibri" panose="020F0502020204030204" pitchFamily="34" charset="0"/>
              </a:rPr>
              <a:t>Chiristian</a:t>
            </a:r>
            <a:r>
              <a:rPr lang="en-US" b="1" u="sng" dirty="0" smtClean="0">
                <a:latin typeface="Calibri" panose="020F0502020204030204" pitchFamily="34" charset="0"/>
                <a:cs typeface="Calibri" panose="020F0502020204030204" pitchFamily="34" charset="0"/>
              </a:rPr>
              <a:t> </a:t>
            </a:r>
            <a:r>
              <a:rPr lang="en-US" b="1" u="sng" dirty="0">
                <a:latin typeface="Calibri" panose="020F0502020204030204" pitchFamily="34" charset="0"/>
                <a:cs typeface="Calibri" panose="020F0502020204030204" pitchFamily="34" charset="0"/>
              </a:rPr>
              <a:t>about Hereafter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solidFill>
                  <a:schemeClr val="tx1"/>
                </a:solidFill>
                <a:latin typeface="Calibri "/>
              </a:rPr>
              <a:t>There is no doubt that the sect of the Jews and Christians was true before their distortion and before the sect of Islam, but they interpolated their </a:t>
            </a:r>
            <a:r>
              <a:rPr lang="en-US" sz="2400" dirty="0" smtClean="0">
                <a:solidFill>
                  <a:schemeClr val="tx1"/>
                </a:solidFill>
                <a:latin typeface="Calibri "/>
              </a:rPr>
              <a:t>religion. Now both </a:t>
            </a:r>
            <a:r>
              <a:rPr lang="en-US" sz="2400" dirty="0">
                <a:solidFill>
                  <a:schemeClr val="tx1"/>
                </a:solidFill>
                <a:latin typeface="Calibri "/>
              </a:rPr>
              <a:t>of them think themselves to be the </a:t>
            </a:r>
            <a:r>
              <a:rPr lang="en-US" sz="2400" dirty="0" smtClean="0">
                <a:solidFill>
                  <a:schemeClr val="tx1"/>
                </a:solidFill>
                <a:latin typeface="Calibri "/>
              </a:rPr>
              <a:t>Deserves of the Heaven.</a:t>
            </a:r>
          </a:p>
          <a:p>
            <a:pPr marL="0" indent="0" rtl="1">
              <a:buNone/>
            </a:pPr>
            <a:endParaRPr lang="en-US" dirty="0" smtClean="0">
              <a:solidFill>
                <a:schemeClr val="tx1"/>
              </a:solidFill>
            </a:endParaRPr>
          </a:p>
          <a:p>
            <a:pPr marL="0" indent="0" algn="ctr">
              <a:buNone/>
            </a:pPr>
            <a:r>
              <a:rPr lang="ar-SA" sz="3600" dirty="0" smtClean="0">
                <a:solidFill>
                  <a:schemeClr val="tx1"/>
                </a:solidFill>
                <a:latin typeface="Arabic Typesetting" panose="03020402040406030203" pitchFamily="66" charset="-78"/>
                <a:cs typeface="Arabic Typesetting" panose="03020402040406030203" pitchFamily="66" charset="-78"/>
              </a:rPr>
              <a:t>وَ </a:t>
            </a:r>
            <a:r>
              <a:rPr lang="ar-SA" sz="3600" dirty="0">
                <a:solidFill>
                  <a:schemeClr val="tx1"/>
                </a:solidFill>
                <a:latin typeface="Arabic Typesetting" panose="03020402040406030203" pitchFamily="66" charset="-78"/>
                <a:cs typeface="Arabic Typesetting" panose="03020402040406030203" pitchFamily="66" charset="-78"/>
              </a:rPr>
              <a:t>قَالُوۡا لَنۡ یَّدۡخُلَ الۡجَنَّۃَ اِلَّا مَنۡ کَانَ ہُوۡدًا اَوۡ نَصٰرٰی ؕ تِلۡکَ اَمَانِیُّہُمۡ ؕ قُلۡ ہَاتُوۡا بُرۡہَانَکُمۡ  اِنۡ کُنۡتُمۡ صٰدِقِیۡنَ ﴿۱۱۱﴾</a:t>
            </a:r>
            <a:endParaRPr lang="en-US" sz="3600" dirty="0">
              <a:solidFill>
                <a:schemeClr val="tx1"/>
              </a:solidFill>
              <a:latin typeface="Arabic Typesetting" panose="03020402040406030203" pitchFamily="66" charset="-78"/>
              <a:cs typeface="Arabic Typesetting" panose="03020402040406030203" pitchFamily="66" charset="-78"/>
            </a:endParaRPr>
          </a:p>
          <a:p>
            <a:pPr marL="0" indent="0" algn="ctr">
              <a:buNone/>
            </a:pPr>
            <a:r>
              <a:rPr lang="en-US" sz="2400" dirty="0">
                <a:solidFill>
                  <a:schemeClr val="tx1"/>
                </a:solidFill>
                <a:latin typeface="Calibri" panose="020F0502020204030204" pitchFamily="34" charset="0"/>
              </a:rPr>
              <a:t>They say that no one shall ever enter Paradise unless he is a Jew, or a Christian. These are their fancies. Say, “Bring your proof, if you are truthful.”</a:t>
            </a:r>
          </a:p>
        </p:txBody>
      </p:sp>
    </p:spTree>
    <p:extLst>
      <p:ext uri="{BB962C8B-B14F-4D97-AF65-F5344CB8AC3E}">
        <p14:creationId xmlns:p14="http://schemas.microsoft.com/office/powerpoint/2010/main" val="675059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normAutofit/>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solidFill>
                  <a:schemeClr val="tx1"/>
                </a:solidFill>
                <a:latin typeface="Calibri "/>
              </a:rPr>
              <a:t>Holy Qur’an explain their wrong thinking</a:t>
            </a:r>
            <a:r>
              <a:rPr lang="en-US" sz="1600" dirty="0">
                <a:solidFill>
                  <a:schemeClr val="tx1"/>
                </a:solidFill>
                <a:latin typeface="Calibri "/>
              </a:rPr>
              <a:t>….,</a:t>
            </a:r>
          </a:p>
          <a:p>
            <a:pPr marL="0" indent="0" algn="r">
              <a:buNone/>
            </a:pPr>
            <a:endParaRPr lang="en-US" sz="1600" dirty="0">
              <a:solidFill>
                <a:schemeClr val="tx1"/>
              </a:solidFill>
              <a:latin typeface="noorehira" panose="02000500000000020004" pitchFamily="2" charset="-78"/>
              <a:cs typeface="noorehira" panose="02000500000000020004" pitchFamily="2" charset="-78"/>
            </a:endParaRPr>
          </a:p>
          <a:p>
            <a:pPr marL="0" indent="0" algn="ctr">
              <a:buNone/>
            </a:pPr>
            <a:r>
              <a:rPr lang="ar-SA" sz="4000" dirty="0">
                <a:solidFill>
                  <a:schemeClr val="tx1"/>
                </a:solidFill>
                <a:latin typeface="Arabic Typesetting" panose="03020402040406030203" pitchFamily="66" charset="-78"/>
                <a:cs typeface="Arabic Typesetting" panose="03020402040406030203" pitchFamily="66" charset="-78"/>
              </a:rPr>
              <a:t>وَ قَالُو</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ا لَن</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 تَمَسَّنَا النَّارُ اِل</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ا</a:t>
            </a:r>
            <a:r>
              <a:rPr lang="ur-PK" sz="4000" dirty="0">
                <a:solidFill>
                  <a:schemeClr val="tx1"/>
                </a:solidFill>
                <a:latin typeface="Arabic Typesetting" panose="03020402040406030203" pitchFamily="66" charset="-78"/>
                <a:cs typeface="Arabic Typesetting" panose="03020402040406030203" pitchFamily="66" charset="-78"/>
              </a:rPr>
              <a:t>ۤ </a:t>
            </a:r>
            <a:r>
              <a:rPr lang="ar-SA" sz="4000" dirty="0">
                <a:solidFill>
                  <a:schemeClr val="tx1"/>
                </a:solidFill>
                <a:latin typeface="Arabic Typesetting" panose="03020402040406030203" pitchFamily="66" charset="-78"/>
                <a:cs typeface="Arabic Typesetting" panose="03020402040406030203" pitchFamily="66" charset="-78"/>
              </a:rPr>
              <a:t>اَی</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ام</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ا مَّعۡدُو</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دَۃ</a:t>
            </a:r>
            <a:r>
              <a:rPr lang="ur-PK" sz="4000" dirty="0">
                <a:solidFill>
                  <a:schemeClr val="tx1"/>
                </a:solidFill>
                <a:latin typeface="Arabic Typesetting" panose="03020402040406030203" pitchFamily="66" charset="-78"/>
                <a:cs typeface="Arabic Typesetting" panose="03020402040406030203" pitchFamily="66" charset="-78"/>
              </a:rPr>
              <a:t>ً ؕ </a:t>
            </a:r>
            <a:r>
              <a:rPr lang="ar-SA" sz="4000" dirty="0">
                <a:solidFill>
                  <a:schemeClr val="tx1"/>
                </a:solidFill>
                <a:latin typeface="Arabic Typesetting" panose="03020402040406030203" pitchFamily="66" charset="-78"/>
                <a:cs typeface="Arabic Typesetting" panose="03020402040406030203" pitchFamily="66" charset="-78"/>
              </a:rPr>
              <a:t>قُلۡ اَتَّخَذۡتُمۡ عِن</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دَ اللّٰہِ عَہ</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دًا فَلَن</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 ی</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خۡلِفَ اللّٰہُ عَہ</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دَہ</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 اَمۡ تَقُو</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لُو</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نَ عَلَی اللّٰہِ مَا ل</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ا تَعۡلَمُو</a:t>
            </a:r>
            <a:r>
              <a:rPr lang="ur-PK" sz="4000" dirty="0">
                <a:solidFill>
                  <a:schemeClr val="tx1"/>
                </a:solidFill>
                <a:latin typeface="Arabic Typesetting" panose="03020402040406030203" pitchFamily="66" charset="-78"/>
                <a:cs typeface="Arabic Typesetting" panose="03020402040406030203" pitchFamily="66" charset="-78"/>
              </a:rPr>
              <a:t>ۡ</a:t>
            </a:r>
            <a:r>
              <a:rPr lang="ar-SA" sz="4000" dirty="0">
                <a:solidFill>
                  <a:schemeClr val="tx1"/>
                </a:solidFill>
                <a:latin typeface="Arabic Typesetting" panose="03020402040406030203" pitchFamily="66" charset="-78"/>
                <a:cs typeface="Arabic Typesetting" panose="03020402040406030203" pitchFamily="66" charset="-78"/>
              </a:rPr>
              <a:t>نَ</a:t>
            </a:r>
            <a:r>
              <a:rPr lang="ur-PK" sz="4000" dirty="0">
                <a:solidFill>
                  <a:schemeClr val="tx1"/>
                </a:solidFill>
                <a:latin typeface="Arabic Typesetting" panose="03020402040406030203" pitchFamily="66" charset="-78"/>
                <a:cs typeface="Arabic Typesetting" panose="03020402040406030203" pitchFamily="66" charset="-78"/>
              </a:rPr>
              <a:t> ﴿۸۰</a:t>
            </a:r>
            <a:r>
              <a:rPr lang="ur-PK" sz="4000" dirty="0" smtClean="0">
                <a:solidFill>
                  <a:schemeClr val="tx1"/>
                </a:solidFill>
                <a:latin typeface="Arabic Typesetting" panose="03020402040406030203" pitchFamily="66" charset="-78"/>
                <a:cs typeface="Arabic Typesetting" panose="03020402040406030203" pitchFamily="66" charset="-78"/>
              </a:rPr>
              <a:t>﴾</a:t>
            </a:r>
          </a:p>
          <a:p>
            <a:pPr marL="0" indent="0" algn="ctr">
              <a:buNone/>
            </a:pPr>
            <a:endParaRPr lang="en-US" sz="2400" dirty="0">
              <a:solidFill>
                <a:schemeClr val="tx1"/>
              </a:solidFill>
              <a:latin typeface="Calibri" panose="020F0502020204030204" pitchFamily="34" charset="0"/>
              <a:cs typeface="1 MUHAMMADI QURANIC" panose="03020400000000000000" pitchFamily="66" charset="-78"/>
            </a:endParaRPr>
          </a:p>
          <a:p>
            <a:pPr marL="0" indent="0" algn="ctr">
              <a:buNone/>
            </a:pPr>
            <a:r>
              <a:rPr lang="en-US" sz="2400" dirty="0">
                <a:solidFill>
                  <a:schemeClr val="tx1"/>
                </a:solidFill>
                <a:latin typeface="Calibri" panose="020F0502020204030204" pitchFamily="34" charset="0"/>
              </a:rPr>
              <a:t>They say, “The fire shall not touch us for more than a few days.” Say, “Have you taken a pledge from Allah, and Allah will not go against His promise? Or, do you say about Allah what you do not know?”</a:t>
            </a:r>
            <a:r>
              <a:rPr lang="en-US" sz="2400" dirty="0" smtClean="0">
                <a:solidFill>
                  <a:schemeClr val="tx1"/>
                </a:solidFill>
                <a:latin typeface="Calibri" panose="020F0502020204030204" pitchFamily="34" charset="0"/>
              </a:rPr>
              <a:t>.</a:t>
            </a:r>
          </a:p>
          <a:p>
            <a:pPr marL="0" indent="0">
              <a:buNone/>
            </a:pPr>
            <a:endParaRPr lang="en-US" dirty="0">
              <a:solidFill>
                <a:schemeClr val="tx1"/>
              </a:solidFill>
            </a:endParaRPr>
          </a:p>
        </p:txBody>
      </p:sp>
    </p:spTree>
    <p:extLst>
      <p:ext uri="{BB962C8B-B14F-4D97-AF65-F5344CB8AC3E}">
        <p14:creationId xmlns:p14="http://schemas.microsoft.com/office/powerpoint/2010/main" val="4174203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ur-PK" sz="2400" dirty="0" smtClean="0">
                <a:solidFill>
                  <a:schemeClr val="tx1"/>
                </a:solidFill>
                <a:latin typeface="Arial" panose="020B0604020202020204" pitchFamily="34" charset="0"/>
                <a:cs typeface="Arial" panose="020B0604020202020204" pitchFamily="34" charset="0"/>
              </a:rPr>
              <a:t>علیہ السلام</a:t>
            </a:r>
            <a:r>
              <a:rPr lang="en-US" sz="2400" dirty="0" smtClean="0">
                <a:solidFill>
                  <a:schemeClr val="tx1"/>
                </a:solidFill>
                <a:latin typeface="Arial" panose="020B0604020202020204" pitchFamily="34" charset="0"/>
                <a:cs typeface="Arial" panose="020B0604020202020204" pitchFamily="34" charset="0"/>
              </a:rPr>
              <a:t> was </a:t>
            </a:r>
            <a:r>
              <a:rPr lang="en-US" sz="2400" dirty="0">
                <a:solidFill>
                  <a:schemeClr val="tx1"/>
                </a:solidFill>
                <a:latin typeface="Arial" panose="020B0604020202020204" pitchFamily="34" charset="0"/>
                <a:cs typeface="Arial" panose="020B0604020202020204" pitchFamily="34" charset="0"/>
              </a:rPr>
              <a:t>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a:t>
            </a:r>
            <a:r>
              <a:rPr lang="ur-PK" sz="2400" b="1" dirty="0" smtClean="0">
                <a:solidFill>
                  <a:schemeClr val="tx1"/>
                </a:solidFill>
                <a:latin typeface="Arial" panose="020B0604020202020204" pitchFamily="34" charset="0"/>
                <a:cs typeface="Arial" panose="020B0604020202020204" pitchFamily="34" charset="0"/>
              </a:rPr>
              <a:t> </a:t>
            </a:r>
            <a:r>
              <a:rPr lang="ur-PK" sz="3200" b="1" dirty="0" smtClean="0">
                <a:solidFill>
                  <a:schemeClr val="tx1"/>
                </a:solidFill>
                <a:latin typeface="Arial" panose="020B0604020202020204" pitchFamily="34" charset="0"/>
                <a:cs typeface="Arial" panose="020B0604020202020204" pitchFamily="34" charset="0"/>
              </a:rPr>
              <a:t>ﷺ</a:t>
            </a:r>
            <a:r>
              <a:rPr lang="en-US" sz="2400" dirty="0" smtClean="0">
                <a:solidFill>
                  <a:schemeClr val="tx1"/>
                </a:solidFill>
                <a:latin typeface="Arial" panose="020B0604020202020204" pitchFamily="34" charset="0"/>
                <a:cs typeface="Arial" panose="020B0604020202020204" pitchFamily="34" charset="0"/>
              </a:rPr>
              <a:t>was </a:t>
            </a:r>
            <a:r>
              <a:rPr lang="en-US" sz="2400" dirty="0">
                <a:solidFill>
                  <a:schemeClr val="tx1"/>
                </a:solidFill>
                <a:latin typeface="Arial" panose="020B0604020202020204" pitchFamily="34" charset="0"/>
                <a:cs typeface="Arial" panose="020B0604020202020204" pitchFamily="34" charset="0"/>
              </a:rPr>
              <a:t>the last of them. The exact number of prophets is not known, but in some traditions their number is mentioned as </a:t>
            </a:r>
            <a:r>
              <a:rPr lang="en-US" sz="2400" dirty="0" smtClean="0">
                <a:solidFill>
                  <a:schemeClr val="tx1"/>
                </a:solidFill>
                <a:latin typeface="Arial" panose="020B0604020202020204" pitchFamily="34" charset="0"/>
                <a:cs typeface="Arial" panose="020B0604020202020204" pitchFamily="34" charset="0"/>
              </a:rPr>
              <a:t>one lac twenty four thousand 124000</a:t>
            </a:r>
            <a:r>
              <a:rPr lang="en-US" sz="2400" dirty="0">
                <a:solidFill>
                  <a:schemeClr val="tx1"/>
                </a:solidFill>
                <a:latin typeface="Arial" panose="020B0604020202020204" pitchFamily="34" charset="0"/>
                <a:cs typeface="Arial" panose="020B0604020202020204" pitchFamily="34" charset="0"/>
              </a:rPr>
              <a:t>.</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r>
              <a:rPr lang="en-US" sz="2400" dirty="0"/>
              <a:t/>
            </a:r>
            <a:br>
              <a:rPr lang="en-US" sz="2400" dirty="0"/>
            </a:br>
            <a:endParaRPr lang="en-US" sz="2400" dirty="0"/>
          </a:p>
        </p:txBody>
      </p:sp>
    </p:spTree>
    <p:extLst>
      <p:ext uri="{BB962C8B-B14F-4D97-AF65-F5344CB8AC3E}">
        <p14:creationId xmlns:p14="http://schemas.microsoft.com/office/powerpoint/2010/main" val="3832408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7624" y="1398494"/>
            <a:ext cx="8001000" cy="900953"/>
          </a:xfrm>
        </p:spPr>
        <p:txBody>
          <a:bodyPr/>
          <a:lstStyle/>
          <a:p>
            <a:r>
              <a:rPr lang="en-US" dirty="0" smtClean="0">
                <a:latin typeface="Algerian" panose="04020705040A02060702" pitchFamily="82" charset="0"/>
              </a:rPr>
              <a:t>Belief in Destiny</a:t>
            </a:r>
            <a:endParaRPr lang="en-US" dirty="0">
              <a:latin typeface="Algerian" panose="04020705040A02060702" pitchFamily="82" charset="0"/>
            </a:endParaRPr>
          </a:p>
        </p:txBody>
      </p:sp>
      <p:sp>
        <p:nvSpPr>
          <p:cNvPr id="3" name="Subtitle 2"/>
          <p:cNvSpPr>
            <a:spLocks noGrp="1"/>
          </p:cNvSpPr>
          <p:nvPr>
            <p:ph type="subTitle" idx="1"/>
          </p:nvPr>
        </p:nvSpPr>
        <p:spPr>
          <a:xfrm>
            <a:off x="953152" y="2902573"/>
            <a:ext cx="8574670" cy="3859471"/>
          </a:xfrm>
        </p:spPr>
        <p:txBody>
          <a:bodyPr>
            <a:noAutofit/>
          </a:bodyPr>
          <a:lstStyle/>
          <a:p>
            <a:pPr algn="l"/>
            <a:r>
              <a:rPr lang="en-US" b="1" dirty="0" smtClean="0">
                <a:solidFill>
                  <a:schemeClr val="tx1"/>
                </a:solidFill>
              </a:rPr>
              <a:t>Destiny means </a:t>
            </a:r>
            <a:r>
              <a:rPr lang="en-US" b="1" dirty="0">
                <a:solidFill>
                  <a:schemeClr val="tx1"/>
                </a:solidFill>
              </a:rPr>
              <a:t> the things that someone or something will experience in the </a:t>
            </a:r>
            <a:r>
              <a:rPr lang="en-US" b="1" smtClean="0">
                <a:solidFill>
                  <a:schemeClr val="tx1"/>
                </a:solidFill>
              </a:rPr>
              <a:t>future</a:t>
            </a:r>
            <a:r>
              <a:rPr lang="en-US" b="1" smtClean="0">
                <a:solidFill>
                  <a:schemeClr val="tx1"/>
                </a:solidFill>
              </a:rPr>
              <a:t>,(</a:t>
            </a:r>
            <a:r>
              <a:rPr lang="en-US" b="1" dirty="0" smtClean="0">
                <a:solidFill>
                  <a:schemeClr val="tx1"/>
                </a:solidFill>
              </a:rPr>
              <a:t>Merriam-Webster</a:t>
            </a:r>
            <a:r>
              <a:rPr lang="en-US" b="1" dirty="0" smtClean="0">
                <a:solidFill>
                  <a:schemeClr val="tx1"/>
                </a:solidFill>
              </a:rPr>
              <a:t>)</a:t>
            </a:r>
          </a:p>
          <a:p>
            <a:pPr algn="l"/>
            <a:r>
              <a:rPr lang="en-US" b="1" dirty="0">
                <a:solidFill>
                  <a:schemeClr val="tx1"/>
                </a:solidFill>
              </a:rPr>
              <a:t>Destiny in Arabic called “</a:t>
            </a:r>
            <a:r>
              <a:rPr lang="ur-PK" sz="3200" b="1" dirty="0">
                <a:solidFill>
                  <a:schemeClr val="tx1"/>
                </a:solidFill>
                <a:latin typeface="1 MUHAMMADI QURANIC" panose="03020400000000000000" pitchFamily="66" charset="-78"/>
                <a:cs typeface="1 MUHAMMADI QURANIC" panose="03020400000000000000" pitchFamily="66" charset="-78"/>
              </a:rPr>
              <a:t>تقدیر</a:t>
            </a:r>
            <a:r>
              <a:rPr lang="en-US" b="1" dirty="0">
                <a:solidFill>
                  <a:schemeClr val="tx1"/>
                </a:solidFill>
              </a:rPr>
              <a:t>”</a:t>
            </a:r>
          </a:p>
          <a:p>
            <a:pPr algn="l"/>
            <a:r>
              <a:rPr lang="en-US" b="1" dirty="0">
                <a:solidFill>
                  <a:schemeClr val="tx1"/>
                </a:solidFill>
              </a:rPr>
              <a:t>“</a:t>
            </a:r>
            <a:r>
              <a:rPr lang="en-US" b="1" dirty="0" err="1">
                <a:solidFill>
                  <a:schemeClr val="tx1"/>
                </a:solidFill>
              </a:rPr>
              <a:t>Taqdeer</a:t>
            </a:r>
            <a:r>
              <a:rPr lang="en-US" b="1" dirty="0">
                <a:solidFill>
                  <a:schemeClr val="tx1"/>
                </a:solidFill>
              </a:rPr>
              <a:t>” linguistic meaning is “to Design something”</a:t>
            </a:r>
          </a:p>
          <a:p>
            <a:pPr algn="l"/>
            <a:r>
              <a:rPr lang="en-US" b="1" dirty="0">
                <a:solidFill>
                  <a:schemeClr val="tx1"/>
                </a:solidFill>
              </a:rPr>
              <a:t>Some time it use for impose </a:t>
            </a:r>
            <a:r>
              <a:rPr lang="en-US" b="1" dirty="0" smtClean="0">
                <a:solidFill>
                  <a:schemeClr val="tx1"/>
                </a:solidFill>
              </a:rPr>
              <a:t>something</a:t>
            </a:r>
            <a:endParaRPr lang="en-US" b="1" dirty="0">
              <a:solidFill>
                <a:schemeClr val="tx1"/>
              </a:solidFill>
            </a:endParaRPr>
          </a:p>
        </p:txBody>
      </p:sp>
    </p:spTree>
    <p:extLst>
      <p:ext uri="{BB962C8B-B14F-4D97-AF65-F5344CB8AC3E}">
        <p14:creationId xmlns:p14="http://schemas.microsoft.com/office/powerpoint/2010/main" val="14876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91671" y="2716307"/>
          <a:ext cx="9184341" cy="3598768"/>
        </p:xfrm>
        <a:graphic>
          <a:graphicData uri="http://schemas.openxmlformats.org/drawingml/2006/table">
            <a:tbl>
              <a:tblPr/>
              <a:tblGrid>
                <a:gridCol w="9184341">
                  <a:extLst>
                    <a:ext uri="{9D8B030D-6E8A-4147-A177-3AD203B41FA5}">
                      <a16:colId xmlns:a16="http://schemas.microsoft.com/office/drawing/2014/main" val="20000"/>
                    </a:ext>
                  </a:extLst>
                </a:gridCol>
              </a:tblGrid>
              <a:tr h="3598768">
                <a:tc>
                  <a:txBody>
                    <a:bodyPr/>
                    <a:lstStyle/>
                    <a:p>
                      <a:pPr marL="342900" indent="-342900">
                        <a:buFont typeface="Wingdings" panose="05000000000000000000" pitchFamily="2" charset="2"/>
                        <a:buChar char="v"/>
                      </a:pPr>
                      <a:r>
                        <a:rPr lang="en-US" sz="2400" b="1" dirty="0" smtClean="0"/>
                        <a:t>Basic Rule for</a:t>
                      </a:r>
                      <a:r>
                        <a:rPr lang="en-US" sz="2400" b="1" baseline="0" dirty="0" smtClean="0"/>
                        <a:t> Understanding the Concept of </a:t>
                      </a:r>
                      <a:r>
                        <a:rPr lang="en-US" sz="2400" b="1" baseline="0" dirty="0" err="1" smtClean="0"/>
                        <a:t>Taqdeer</a:t>
                      </a:r>
                      <a:r>
                        <a:rPr lang="en-US" sz="2400" b="1" baseline="0" dirty="0" smtClean="0"/>
                        <a:t> is that </a:t>
                      </a:r>
                      <a:r>
                        <a:rPr lang="en-US" sz="2400" b="1" baseline="0" dirty="0" smtClean="0">
                          <a:solidFill>
                            <a:schemeClr val="accent1">
                              <a:lumMod val="60000"/>
                              <a:lumOff val="40000"/>
                            </a:schemeClr>
                          </a:solidFill>
                        </a:rPr>
                        <a:t>we cannot understand it completely</a:t>
                      </a:r>
                      <a:r>
                        <a:rPr lang="en-US" sz="2400" b="1" baseline="0" dirty="0" smtClean="0"/>
                        <a:t>, because it is beyond the human intellect.</a:t>
                      </a:r>
                    </a:p>
                    <a:p>
                      <a:pPr marL="0" indent="0">
                        <a:buFont typeface="Wingdings" panose="05000000000000000000" pitchFamily="2" charset="2"/>
                        <a:buNone/>
                      </a:pPr>
                      <a:endParaRPr lang="en-US" sz="2400" b="1" baseline="0" dirty="0" smtClean="0"/>
                    </a:p>
                    <a:p>
                      <a:pPr marL="342900" indent="-342900">
                        <a:buFont typeface="Wingdings" panose="05000000000000000000" pitchFamily="2" charset="2"/>
                        <a:buChar char="v"/>
                      </a:pPr>
                      <a:r>
                        <a:rPr lang="en-US" sz="2400" b="1" baseline="0" dirty="0" smtClean="0"/>
                        <a:t> Our Beloved Prophet </a:t>
                      </a:r>
                      <a:r>
                        <a:rPr lang="ur-PK" sz="2400" b="1" baseline="0" dirty="0" smtClean="0"/>
                        <a:t>ﷺ</a:t>
                      </a:r>
                      <a:r>
                        <a:rPr lang="en-US" sz="2400" b="1" baseline="0" dirty="0" smtClean="0"/>
                        <a:t> has strictly forbidden to discuss this concept in depth.</a:t>
                      </a:r>
                    </a:p>
                    <a:p>
                      <a:pPr marL="0" indent="0">
                        <a:buFont typeface="Wingdings" panose="05000000000000000000" pitchFamily="2" charset="2"/>
                        <a:buNone/>
                      </a:pPr>
                      <a:endParaRPr lang="en-US" sz="2400" b="1" baseline="0" dirty="0" smtClean="0"/>
                    </a:p>
                    <a:p>
                      <a:pPr marL="342900" indent="-342900">
                        <a:buFont typeface="Wingdings" panose="05000000000000000000" pitchFamily="2" charset="2"/>
                        <a:buChar char="v"/>
                      </a:pPr>
                      <a:r>
                        <a:rPr lang="en-US" sz="2400" b="1" baseline="0" dirty="0" smtClean="0"/>
                        <a:t> Having admitted that we do not fully understand it, we will now briefly describe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116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342900"/>
            <a:ext cx="8534400" cy="5843588"/>
          </a:xfrm>
        </p:spPr>
        <p:txBody>
          <a:bodyPr>
            <a:noAutofit/>
          </a:bodyPr>
          <a:lstStyle/>
          <a:p>
            <a:pPr marL="0" indent="0">
              <a:buNone/>
            </a:pPr>
            <a:r>
              <a:rPr lang="en-US" sz="2800" b="1" u="sng" dirty="0" smtClean="0">
                <a:solidFill>
                  <a:schemeClr val="tx1"/>
                </a:solidFill>
              </a:rPr>
              <a:t>Four elements of Destiny</a:t>
            </a:r>
          </a:p>
          <a:p>
            <a:pPr marL="0" indent="0">
              <a:buNone/>
            </a:pPr>
            <a:endParaRPr lang="en-US" sz="2800" b="1" u="sng" dirty="0" smtClean="0">
              <a:solidFill>
                <a:schemeClr val="tx1"/>
              </a:solidFill>
            </a:endParaRPr>
          </a:p>
          <a:p>
            <a:pPr marL="514350" indent="-514350">
              <a:buAutoNum type="arabicPeriod"/>
            </a:pPr>
            <a:r>
              <a:rPr lang="en-US" sz="2400" b="1" dirty="0" smtClean="0">
                <a:solidFill>
                  <a:schemeClr val="tx1"/>
                </a:solidFill>
              </a:rPr>
              <a:t>Divine knowledge of God( </a:t>
            </a:r>
            <a:r>
              <a:rPr lang="ur-PK" sz="2400" b="1" dirty="0" smtClean="0">
                <a:solidFill>
                  <a:schemeClr val="tx1"/>
                </a:solidFill>
                <a:latin typeface="1 MUHAMMADI QURANIC" panose="03020400000000000000" pitchFamily="66" charset="-78"/>
                <a:cs typeface="1 MUHAMMADI QURANIC" panose="03020400000000000000" pitchFamily="66" charset="-78"/>
              </a:rPr>
              <a:t>علم ال</a:t>
            </a:r>
            <a:r>
              <a:rPr lang="ur-PK" sz="2400" b="1" dirty="0">
                <a:solidFill>
                  <a:schemeClr val="tx1"/>
                </a:solidFill>
                <a:latin typeface="1 MUHAMMADI QURANIC" panose="03020400000000000000" pitchFamily="66" charset="-78"/>
                <a:cs typeface="1 MUHAMMADI QURANIC" panose="03020400000000000000" pitchFamily="66" charset="-78"/>
              </a:rPr>
              <a:t>ٰ</a:t>
            </a:r>
            <a:r>
              <a:rPr lang="ur-PK" sz="2400" b="1" dirty="0" smtClean="0">
                <a:solidFill>
                  <a:schemeClr val="tx1"/>
                </a:solidFill>
                <a:latin typeface="1 MUHAMMADI QURANIC" panose="03020400000000000000" pitchFamily="66" charset="-78"/>
                <a:cs typeface="1 MUHAMMADI QURANIC" panose="03020400000000000000" pitchFamily="66" charset="-78"/>
              </a:rPr>
              <a:t>ہی</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en-US" sz="2400" b="1" dirty="0" smtClean="0">
                <a:solidFill>
                  <a:schemeClr val="tx1"/>
                </a:solidFill>
              </a:rPr>
              <a:t>)</a:t>
            </a:r>
          </a:p>
          <a:p>
            <a:pPr marL="514350" indent="-514350">
              <a:buAutoNum type="arabicPeriod"/>
            </a:pPr>
            <a:r>
              <a:rPr lang="en-US" sz="2400" b="1" dirty="0">
                <a:solidFill>
                  <a:schemeClr val="tx1"/>
                </a:solidFill>
              </a:rPr>
              <a:t> Written about everything that happened in the past and will happen in the </a:t>
            </a:r>
            <a:r>
              <a:rPr lang="en-US" sz="2400" b="1" dirty="0" smtClean="0">
                <a:solidFill>
                  <a:schemeClr val="tx1"/>
                </a:solidFill>
              </a:rPr>
              <a:t>future ( </a:t>
            </a:r>
            <a:r>
              <a:rPr lang="ur-PK" sz="2400" b="1" dirty="0" smtClean="0">
                <a:solidFill>
                  <a:schemeClr val="tx1"/>
                </a:solidFill>
                <a:latin typeface="1 MUHAMMADI QURANIC" panose="03020400000000000000" pitchFamily="66" charset="-78"/>
                <a:cs typeface="1 MUHAMMADI QURANIC" panose="03020400000000000000" pitchFamily="66" charset="-78"/>
              </a:rPr>
              <a:t>کتابت ما کان ومایکون</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en-US" sz="2400" b="1" dirty="0" smtClean="0">
                <a:solidFill>
                  <a:schemeClr val="tx1"/>
                </a:solidFill>
              </a:rPr>
              <a:t>)</a:t>
            </a:r>
          </a:p>
          <a:p>
            <a:pPr marL="457200" indent="-457200">
              <a:buFont typeface="+mj-lt"/>
              <a:buAutoNum type="arabicPeriod"/>
            </a:pPr>
            <a:r>
              <a:rPr lang="en-US" sz="2400" b="1" dirty="0">
                <a:solidFill>
                  <a:schemeClr val="tx1"/>
                </a:solidFill>
              </a:rPr>
              <a:t> </a:t>
            </a:r>
            <a:r>
              <a:rPr lang="en-US" sz="2400" b="1" dirty="0" smtClean="0">
                <a:solidFill>
                  <a:schemeClr val="tx1"/>
                </a:solidFill>
              </a:rPr>
              <a:t>Will of God (</a:t>
            </a:r>
            <a:r>
              <a:rPr lang="ur-PK" sz="2400" b="1" dirty="0" smtClean="0">
                <a:solidFill>
                  <a:schemeClr val="tx1"/>
                </a:solidFill>
              </a:rPr>
              <a:t> </a:t>
            </a:r>
            <a:r>
              <a:rPr lang="ur-PK" sz="2400" b="1" dirty="0" smtClean="0">
                <a:solidFill>
                  <a:schemeClr val="tx1"/>
                </a:solidFill>
                <a:latin typeface="1 MUHAMMADI QURANIC" panose="03020400000000000000" pitchFamily="66" charset="-78"/>
                <a:cs typeface="1 MUHAMMADI QURANIC" panose="03020400000000000000" pitchFamily="66" charset="-78"/>
              </a:rPr>
              <a:t>مشیئت الٰہی</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en-US" sz="2400" b="1" dirty="0" smtClean="0">
                <a:solidFill>
                  <a:schemeClr val="tx1"/>
                </a:solidFill>
              </a:rPr>
              <a:t>)</a:t>
            </a:r>
          </a:p>
          <a:p>
            <a:pPr marL="514350" indent="-514350">
              <a:buAutoNum type="arabicPeriod"/>
            </a:pPr>
            <a:r>
              <a:rPr lang="en-US" sz="2400" b="1" dirty="0">
                <a:solidFill>
                  <a:schemeClr val="tx1"/>
                </a:solidFill>
              </a:rPr>
              <a:t> Creation of </a:t>
            </a:r>
            <a:r>
              <a:rPr lang="en-US" sz="2400" b="1" dirty="0" smtClean="0">
                <a:solidFill>
                  <a:schemeClr val="tx1"/>
                </a:solidFill>
              </a:rPr>
              <a:t>deeds</a:t>
            </a:r>
            <a:r>
              <a:rPr lang="ur-PK" sz="2400" b="1" dirty="0" smtClean="0">
                <a:solidFill>
                  <a:schemeClr val="tx1"/>
                </a:solidFill>
              </a:rPr>
              <a:t> </a:t>
            </a:r>
            <a:r>
              <a:rPr lang="en-US" sz="2400" b="1" dirty="0" smtClean="0">
                <a:solidFill>
                  <a:schemeClr val="tx1"/>
                </a:solidFill>
              </a:rPr>
              <a:t> ( </a:t>
            </a:r>
            <a:r>
              <a:rPr lang="ur-PK" sz="2400" b="1" dirty="0" smtClean="0">
                <a:solidFill>
                  <a:schemeClr val="tx1"/>
                </a:solidFill>
                <a:latin typeface="1 MUHAMMADI QURANIC" panose="03020400000000000000" pitchFamily="66" charset="-78"/>
                <a:cs typeface="1 MUHAMMADI QURANIC" panose="03020400000000000000" pitchFamily="66" charset="-78"/>
              </a:rPr>
              <a:t>تخلیقِ افعال</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en-US" sz="2400" b="1" dirty="0" smtClean="0">
                <a:solidFill>
                  <a:schemeClr val="tx1"/>
                </a:solidFill>
              </a:rPr>
              <a:t>) </a:t>
            </a:r>
          </a:p>
          <a:p>
            <a:pPr>
              <a:buFont typeface="Wingdings" panose="05000000000000000000" pitchFamily="2" charset="2"/>
              <a:buChar char="v"/>
            </a:pPr>
            <a:r>
              <a:rPr lang="en-US" sz="2400" b="1" dirty="0">
                <a:solidFill>
                  <a:schemeClr val="tx1"/>
                </a:solidFill>
              </a:rPr>
              <a:t> </a:t>
            </a:r>
            <a:r>
              <a:rPr lang="en-US" sz="2400" b="1" dirty="0" smtClean="0">
                <a:solidFill>
                  <a:schemeClr val="tx1"/>
                </a:solidFill>
              </a:rPr>
              <a:t>One from three 1. </a:t>
            </a:r>
            <a:r>
              <a:rPr lang="en-US" sz="2400" b="1" dirty="0">
                <a:solidFill>
                  <a:schemeClr val="tx1"/>
                </a:solidFill>
              </a:rPr>
              <a:t>P</a:t>
            </a:r>
            <a:r>
              <a:rPr lang="en-US" sz="2400" b="1" dirty="0" smtClean="0">
                <a:solidFill>
                  <a:schemeClr val="tx1"/>
                </a:solidFill>
              </a:rPr>
              <a:t>ure compulsion 2. Capable for everything 3. </a:t>
            </a:r>
            <a:r>
              <a:rPr lang="en-US" sz="2400" b="1" dirty="0" smtClean="0">
                <a:solidFill>
                  <a:srgbClr val="FF0000"/>
                </a:solidFill>
              </a:rPr>
              <a:t>Adopter</a:t>
            </a:r>
            <a:r>
              <a:rPr lang="en-US" sz="2400" b="1" dirty="0" smtClean="0">
                <a:solidFill>
                  <a:schemeClr val="tx1"/>
                </a:solidFill>
              </a:rPr>
              <a:t> (</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ur-PK" sz="2400" b="1" dirty="0" smtClean="0">
                <a:solidFill>
                  <a:schemeClr val="tx1"/>
                </a:solidFill>
                <a:latin typeface="1 MUHAMMADI QURANIC" panose="03020400000000000000" pitchFamily="66" charset="-78"/>
                <a:cs typeface="1 MUHAMMADI QURANIC" panose="03020400000000000000" pitchFamily="66" charset="-78"/>
              </a:rPr>
              <a:t>مجبورِمحض،قادرِمطلق، کاسب</a:t>
            </a:r>
            <a:r>
              <a:rPr lang="en-US" sz="2400" b="1" dirty="0" smtClean="0">
                <a:solidFill>
                  <a:schemeClr val="tx1"/>
                </a:solidFill>
                <a:latin typeface="1 MUHAMMADI QURANIC" panose="03020400000000000000" pitchFamily="66" charset="-78"/>
                <a:cs typeface="1 MUHAMMADI QURANIC" panose="03020400000000000000" pitchFamily="66" charset="-78"/>
              </a:rPr>
              <a:t> </a:t>
            </a:r>
            <a:r>
              <a:rPr lang="en-US" sz="2400" b="1" dirty="0" smtClean="0">
                <a:solidFill>
                  <a:schemeClr val="tx1"/>
                </a:solidFill>
                <a:latin typeface="+mj-lt"/>
                <a:cs typeface="1 MUHAMMADI QURANIC" panose="03020400000000000000" pitchFamily="66" charset="-78"/>
              </a:rPr>
              <a:t>)</a:t>
            </a:r>
          </a:p>
          <a:p>
            <a:pPr>
              <a:buFont typeface="Wingdings" panose="05000000000000000000" pitchFamily="2" charset="2"/>
              <a:buChar char="v"/>
            </a:pPr>
            <a:r>
              <a:rPr lang="en-US" sz="2400" b="1" dirty="0">
                <a:solidFill>
                  <a:schemeClr val="tx1"/>
                </a:solidFill>
                <a:latin typeface="+mj-lt"/>
                <a:cs typeface="1 MUHAMMADI QURANIC" panose="03020400000000000000" pitchFamily="66" charset="-78"/>
              </a:rPr>
              <a:t> </a:t>
            </a:r>
            <a:r>
              <a:rPr lang="en-US" sz="2400" b="1" dirty="0" smtClean="0">
                <a:solidFill>
                  <a:schemeClr val="tx1"/>
                </a:solidFill>
                <a:latin typeface="+mj-lt"/>
                <a:cs typeface="1 MUHAMMADI QURANIC" panose="03020400000000000000" pitchFamily="66" charset="-78"/>
              </a:rPr>
              <a:t>Unchangeable &amp; Changeable (</a:t>
            </a:r>
            <a:r>
              <a:rPr lang="ur-PK" sz="2400" b="1" dirty="0" smtClean="0">
                <a:solidFill>
                  <a:schemeClr val="tx1"/>
                </a:solidFill>
                <a:latin typeface="+mj-lt"/>
                <a:cs typeface="1 MUHAMMADI QURANIC" panose="03020400000000000000" pitchFamily="66" charset="-78"/>
              </a:rPr>
              <a:t>تقدیرِمبرم ،تقدیرِ معلق</a:t>
            </a:r>
            <a:r>
              <a:rPr lang="en-US" sz="2400" b="1" dirty="0" smtClean="0">
                <a:solidFill>
                  <a:schemeClr val="tx1"/>
                </a:solidFill>
                <a:latin typeface="+mj-lt"/>
                <a:cs typeface="1 MUHAMMADI QURANIC" panose="03020400000000000000" pitchFamily="66" charset="-78"/>
              </a:rPr>
              <a:t> )</a:t>
            </a:r>
            <a:endParaRPr lang="en-US" sz="2400" b="1" dirty="0" smtClean="0">
              <a:solidFill>
                <a:schemeClr val="tx1"/>
              </a:solidFill>
            </a:endParaRPr>
          </a:p>
          <a:p>
            <a:pPr marL="0" indent="0">
              <a:buNone/>
            </a:pPr>
            <a:endParaRPr lang="en-US" sz="2400" b="1" dirty="0">
              <a:solidFill>
                <a:schemeClr val="tx1"/>
              </a:solidFill>
            </a:endParaRPr>
          </a:p>
          <a:p>
            <a:pPr marL="0" indent="0">
              <a:buNone/>
            </a:pPr>
            <a:endParaRPr lang="en-US" sz="2400" b="1" dirty="0" smtClean="0">
              <a:solidFill>
                <a:schemeClr val="tx1"/>
              </a:solidFill>
            </a:endParaRPr>
          </a:p>
          <a:p>
            <a:pPr marL="0" indent="0">
              <a:buNone/>
            </a:pPr>
            <a:endParaRPr lang="en-US" sz="2400" b="1" dirty="0">
              <a:solidFill>
                <a:schemeClr val="tx1"/>
              </a:solidFill>
            </a:endParaRPr>
          </a:p>
          <a:p>
            <a:pPr marL="0" indent="0">
              <a:buNone/>
            </a:pPr>
            <a:endParaRPr lang="en-US" sz="2400" b="1" dirty="0">
              <a:solidFill>
                <a:schemeClr val="tx1"/>
              </a:solidFill>
            </a:endParaRPr>
          </a:p>
        </p:txBody>
      </p:sp>
    </p:spTree>
    <p:extLst>
      <p:ext uri="{BB962C8B-B14F-4D97-AF65-F5344CB8AC3E}">
        <p14:creationId xmlns:p14="http://schemas.microsoft.com/office/powerpoint/2010/main" val="6244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378" y="1727200"/>
            <a:ext cx="8596668" cy="1320800"/>
          </a:xfrm>
        </p:spPr>
        <p:txBody>
          <a:bodyPr/>
          <a:lstStyle/>
          <a:p>
            <a:pPr algn="ctr"/>
            <a:r>
              <a:rPr lang="ur-PK" dirty="0" smtClean="0"/>
              <a:t>البعث بعد الموت</a:t>
            </a:r>
            <a:endParaRPr lang="en-US" dirty="0"/>
          </a:p>
        </p:txBody>
      </p:sp>
      <p:sp>
        <p:nvSpPr>
          <p:cNvPr id="3" name="Content Placeholder 2"/>
          <p:cNvSpPr>
            <a:spLocks noGrp="1"/>
          </p:cNvSpPr>
          <p:nvPr>
            <p:ph idx="1"/>
          </p:nvPr>
        </p:nvSpPr>
        <p:spPr>
          <a:xfrm>
            <a:off x="835378" y="2341211"/>
            <a:ext cx="8596668" cy="706789"/>
          </a:xfrm>
        </p:spPr>
        <p:txBody>
          <a:bodyPr>
            <a:noAutofit/>
          </a:bodyPr>
          <a:lstStyle/>
          <a:p>
            <a:pPr marL="0" indent="0" algn="ctr">
              <a:buNone/>
            </a:pPr>
            <a:r>
              <a:rPr lang="en-US" sz="4400" b="1" i="1" dirty="0" smtClean="0"/>
              <a:t>Life after death</a:t>
            </a:r>
            <a:endParaRPr lang="en-US" sz="4400" b="1" i="1" dirty="0"/>
          </a:p>
        </p:txBody>
      </p:sp>
    </p:spTree>
    <p:extLst>
      <p:ext uri="{BB962C8B-B14F-4D97-AF65-F5344CB8AC3E}">
        <p14:creationId xmlns:p14="http://schemas.microsoft.com/office/powerpoint/2010/main" val="3173813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solidFill>
                  <a:schemeClr val="tx1"/>
                </a:solidFill>
                <a:latin typeface="Arabic Typesetting" panose="03020402040406030203" pitchFamily="66" charset="-78"/>
                <a:cs typeface="Arabic Typesetting" panose="03020402040406030203" pitchFamily="66" charset="-78"/>
              </a:rPr>
              <a:t>و</a:t>
            </a:r>
            <a:r>
              <a:rPr lang="ar-SA" sz="2800" dirty="0">
                <a:solidFill>
                  <a:schemeClr val="tx1"/>
                </a:solidFill>
                <a:latin typeface="Arabic Typesetting" panose="03020402040406030203" pitchFamily="66" charset="-78"/>
                <a:cs typeface="Arabic Typesetting" panose="03020402040406030203" pitchFamily="66" charset="-78"/>
              </a:rPr>
              <a:t>َ مِنۡ اٰیٰتِہٖۤ  اَنَّکَ تَرَی الۡاَرۡضَ خَاشِعَۃً فَاِذَاۤ  اَنۡزَلۡنَا عَلَیۡہَا الۡمَآءَ  اہۡتَزَّتۡ وَ رَبَتۡ ؕ اِنَّ  الَّذِیۡۤ  اَحۡیَاہَا  لَمُحۡیِ الۡمَوۡتٰی ؕ اِنَّہٗ عَلٰی کُلِّ شَیۡءٍ  قَدِیۡرٌ ﴿۳۹﴾</a:t>
            </a:r>
            <a:r>
              <a:rPr lang="en-US" sz="2800" dirty="0">
                <a:solidFill>
                  <a:schemeClr val="tx1"/>
                </a:solidFill>
                <a:latin typeface="Arabic Typesetting" panose="03020402040406030203" pitchFamily="66" charset="-78"/>
                <a:cs typeface="Arabic Typesetting" panose="03020402040406030203" pitchFamily="66" charset="-78"/>
              </a:rPr>
              <a:t> </a:t>
            </a:r>
          </a:p>
          <a:p>
            <a:pPr marL="0" indent="0" algn="just">
              <a:buNone/>
            </a:pPr>
            <a:endParaRPr lang="en-US" dirty="0">
              <a:solidFill>
                <a:schemeClr val="tx1"/>
              </a:solidFill>
              <a:latin typeface="Calibri "/>
            </a:endParaRPr>
          </a:p>
          <a:p>
            <a:pPr marL="0" indent="0" algn="just">
              <a:lnSpc>
                <a:spcPct val="150000"/>
              </a:lnSpc>
              <a:buNone/>
            </a:pPr>
            <a:r>
              <a:rPr lang="en-US" sz="2000" dirty="0">
                <a:solidFill>
                  <a:schemeClr val="tx1"/>
                </a:solidFill>
                <a:latin typeface="Calibri "/>
              </a:rPr>
              <a:t>And among His signs is that you see the land inactive; then, once We send down water thereto, it gets excited and swells. Surely, the One who has given life to it is the One who gives life to the dead. No doubt, He is powerful to do everything.</a:t>
            </a:r>
            <a:endParaRPr lang="en-US" dirty="0">
              <a:solidFill>
                <a:schemeClr val="tx1"/>
              </a:solidFill>
            </a:endParaRPr>
          </a:p>
        </p:txBody>
      </p:sp>
    </p:spTree>
    <p:extLst>
      <p:ext uri="{BB962C8B-B14F-4D97-AF65-F5344CB8AC3E}">
        <p14:creationId xmlns:p14="http://schemas.microsoft.com/office/powerpoint/2010/main" val="3880157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normAutofit fontScale="90000"/>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normAutofit lnSpcReduction="10000"/>
          </a:bodyPr>
          <a:lstStyle/>
          <a:p>
            <a:pPr algn="just"/>
            <a:r>
              <a:rPr lang="en-US" sz="2800" dirty="0">
                <a:solidFill>
                  <a:schemeClr val="tx1"/>
                </a:solidFill>
                <a:latin typeface="Calibri "/>
              </a:rPr>
              <a:t>According to the Hinduism death does not mean expiry forever, they said that death occurs to the body only, while perpetuity of the soul is not harm.it is just a change of body like a change of </a:t>
            </a:r>
            <a:r>
              <a:rPr lang="en-US" sz="2800" dirty="0" smtClean="0">
                <a:solidFill>
                  <a:schemeClr val="tx1"/>
                </a:solidFill>
                <a:latin typeface="Calibri "/>
              </a:rPr>
              <a:t>abode( </a:t>
            </a:r>
            <a:r>
              <a:rPr lang="en-US" sz="2800" dirty="0" err="1" smtClean="0">
                <a:solidFill>
                  <a:schemeClr val="tx1"/>
                </a:solidFill>
                <a:latin typeface="Calibri "/>
              </a:rPr>
              <a:t>Accomodation</a:t>
            </a:r>
            <a:r>
              <a:rPr lang="en-US" sz="2800" dirty="0" smtClean="0">
                <a:solidFill>
                  <a:schemeClr val="tx1"/>
                </a:solidFill>
                <a:latin typeface="Calibri "/>
              </a:rPr>
              <a:t>). </a:t>
            </a:r>
            <a:endParaRPr lang="en-US" sz="2800" dirty="0">
              <a:solidFill>
                <a:schemeClr val="tx1"/>
              </a:solidFill>
              <a:latin typeface="Calibri "/>
            </a:endParaRPr>
          </a:p>
          <a:p>
            <a:pPr algn="just"/>
            <a:r>
              <a:rPr lang="en-US" sz="2800" dirty="0">
                <a:solidFill>
                  <a:schemeClr val="tx1"/>
                </a:solidFill>
                <a:latin typeface="Calibri "/>
              </a:rPr>
              <a:t>It means that a man of lower rank if he does good works, will be accommodated in a higher rank. And vice versa.</a:t>
            </a:r>
          </a:p>
          <a:p>
            <a:pPr algn="just"/>
            <a:r>
              <a:rPr lang="en-US" sz="2800" dirty="0">
                <a:solidFill>
                  <a:schemeClr val="tx1"/>
                </a:solidFill>
                <a:latin typeface="Calibri "/>
              </a:rPr>
              <a:t>It is therefore soul of killer can downgraded into the body of lion and the soul of thief can downgraded into the body of mouse.</a:t>
            </a:r>
          </a:p>
          <a:p>
            <a:endParaRPr lang="en-US" dirty="0">
              <a:solidFill>
                <a:schemeClr val="tx1"/>
              </a:solidFill>
            </a:endParaRPr>
          </a:p>
        </p:txBody>
      </p:sp>
    </p:spTree>
    <p:extLst>
      <p:ext uri="{BB962C8B-B14F-4D97-AF65-F5344CB8AC3E}">
        <p14:creationId xmlns:p14="http://schemas.microsoft.com/office/powerpoint/2010/main" val="284279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762" y="219635"/>
            <a:ext cx="8596668" cy="762000"/>
          </a:xfrm>
        </p:spPr>
        <p:txBody>
          <a:bodyPr/>
          <a:lstStyle/>
          <a:p>
            <a:r>
              <a:rPr lang="ur-PK" b="1" dirty="0">
                <a:solidFill>
                  <a:schemeClr val="tx1"/>
                </a:solidFill>
              </a:rPr>
              <a:t> </a:t>
            </a:r>
            <a:r>
              <a:rPr lang="en-US" b="1" dirty="0" smtClean="0">
                <a:solidFill>
                  <a:schemeClr val="tx1"/>
                </a:solidFill>
              </a:rPr>
              <a:t>Wisdom behind sending Messengers </a:t>
            </a:r>
            <a:endParaRPr lang="en-US" b="1" dirty="0">
              <a:solidFill>
                <a:schemeClr val="tx1"/>
              </a:solidFill>
            </a:endParaRPr>
          </a:p>
        </p:txBody>
      </p:sp>
      <p:sp>
        <p:nvSpPr>
          <p:cNvPr id="3" name="Content Placeholder 2"/>
          <p:cNvSpPr>
            <a:spLocks noGrp="1"/>
          </p:cNvSpPr>
          <p:nvPr>
            <p:ph idx="1"/>
          </p:nvPr>
        </p:nvSpPr>
        <p:spPr>
          <a:xfrm>
            <a:off x="677334" y="1116106"/>
            <a:ext cx="8596668" cy="5540187"/>
          </a:xfrm>
        </p:spPr>
        <p:txBody>
          <a:bodyPr>
            <a:normAutofit lnSpcReduction="10000"/>
          </a:bodyPr>
          <a:lstStyle/>
          <a:p>
            <a:r>
              <a:rPr lang="en-US" sz="2400" dirty="0" smtClean="0">
                <a:solidFill>
                  <a:schemeClr val="tx1"/>
                </a:solidFill>
                <a:latin typeface="Calibri" panose="020F0502020204030204" pitchFamily="34" charset="0"/>
              </a:rPr>
              <a:t>Allah created the creation for his worship</a:t>
            </a:r>
          </a:p>
          <a:p>
            <a:r>
              <a:rPr lang="en-US" sz="2400" dirty="0">
                <a:solidFill>
                  <a:schemeClr val="tx1"/>
                </a:solidFill>
                <a:latin typeface="Calibri" panose="020F0502020204030204" pitchFamily="34" charset="0"/>
              </a:rPr>
              <a:t> The human mind is not able to worship God Almighty in the way that pleases </a:t>
            </a:r>
            <a:r>
              <a:rPr lang="en-US" sz="2400" dirty="0" smtClean="0">
                <a:solidFill>
                  <a:schemeClr val="tx1"/>
                </a:solidFill>
                <a:latin typeface="Calibri" panose="020F0502020204030204" pitchFamily="34" charset="0"/>
              </a:rPr>
              <a:t>Him</a:t>
            </a:r>
          </a:p>
          <a:p>
            <a:r>
              <a:rPr lang="en-US" sz="2400" dirty="0">
                <a:solidFill>
                  <a:schemeClr val="tx1"/>
                </a:solidFill>
                <a:latin typeface="Calibri" panose="020F0502020204030204" pitchFamily="34" charset="0"/>
              </a:rPr>
              <a:t> Establishing an argument </a:t>
            </a:r>
            <a:r>
              <a:rPr lang="en-US" sz="2400" dirty="0" smtClean="0">
                <a:solidFill>
                  <a:schemeClr val="tx1"/>
                </a:solidFill>
                <a:latin typeface="Calibri" panose="020F0502020204030204" pitchFamily="34" charset="0"/>
              </a:rPr>
              <a:t>over creation</a:t>
            </a:r>
          </a:p>
          <a:p>
            <a:pPr marL="0" indent="0" algn="ctr" rtl="1">
              <a:buNone/>
            </a:pPr>
            <a:r>
              <a:rPr lang="ar-SA" sz="2400" dirty="0" smtClean="0">
                <a:solidFill>
                  <a:schemeClr val="tx1"/>
                </a:solidFill>
                <a:latin typeface="1 MUHAMMADI QURANIC" panose="03020400000000000000" pitchFamily="66" charset="-78"/>
                <a:cs typeface="1 MUHAMMADI QURANIC" panose="03020400000000000000" pitchFamily="66" charset="-78"/>
              </a:rPr>
              <a:t>رَبَّنَا </a:t>
            </a:r>
            <a:r>
              <a:rPr lang="ur-PK" sz="2400" dirty="0">
                <a:solidFill>
                  <a:schemeClr val="tx1"/>
                </a:solidFill>
                <a:latin typeface="1 MUHAMMADI QURANIC" panose="03020400000000000000" pitchFamily="66" charset="-78"/>
                <a:cs typeface="1 MUHAMMADI QURANIC" panose="03020400000000000000" pitchFamily="66" charset="-78"/>
              </a:rPr>
              <a:t>ل</a:t>
            </a:r>
            <a:r>
              <a:rPr lang="ar-SA" sz="2400" dirty="0" smtClean="0">
                <a:solidFill>
                  <a:schemeClr val="tx1"/>
                </a:solidFill>
                <a:latin typeface="1 MUHAMMADI QURANIC" panose="03020400000000000000" pitchFamily="66" charset="-78"/>
                <a:cs typeface="1 MUHAMMADI QURANIC" panose="03020400000000000000" pitchFamily="66" charset="-78"/>
              </a:rPr>
              <a:t>َوۡلَاۤ</a:t>
            </a:r>
            <a:r>
              <a:rPr lang="ar-SA" sz="2400" dirty="0">
                <a:solidFill>
                  <a:schemeClr val="tx1"/>
                </a:solidFill>
                <a:latin typeface="1 MUHAMMADI QURANIC" panose="03020400000000000000" pitchFamily="66" charset="-78"/>
                <a:cs typeface="1 MUHAMMADI QURANIC" panose="03020400000000000000" pitchFamily="66" charset="-78"/>
              </a:rPr>
              <a:t> اَرۡسَلۡتَ اِلَـيۡنَا رَسُوۡلًا فَنَتَّبِعَ اٰيٰتِكَ مِنۡ قَبۡلِ اَنۡ نَّذِلَّ </a:t>
            </a:r>
            <a:r>
              <a:rPr lang="ar-SA" sz="2400" dirty="0" smtClean="0">
                <a:solidFill>
                  <a:schemeClr val="tx1"/>
                </a:solidFill>
                <a:latin typeface="1 MUHAMMADI QURANIC" panose="03020400000000000000" pitchFamily="66" charset="-78"/>
                <a:cs typeface="1 MUHAMMADI QURANIC" panose="03020400000000000000" pitchFamily="66" charset="-78"/>
              </a:rPr>
              <a:t>وَنَخۡزٰى</a:t>
            </a:r>
            <a:endParaRPr lang="ur-PK" sz="2400" dirty="0" smtClean="0">
              <a:solidFill>
                <a:schemeClr val="tx1"/>
              </a:solidFill>
              <a:latin typeface="1 MUHAMMADI QURANIC" panose="03020400000000000000" pitchFamily="66" charset="-78"/>
              <a:cs typeface="1 MUHAMMADI QURANIC" panose="03020400000000000000" pitchFamily="66" charset="-78"/>
            </a:endParaRPr>
          </a:p>
          <a:p>
            <a:pPr marL="0" indent="0" algn="ctr" rtl="1">
              <a:buNone/>
            </a:pPr>
            <a:r>
              <a:rPr lang="en-US" sz="2400" dirty="0"/>
              <a:t> </a:t>
            </a:r>
            <a:r>
              <a:rPr lang="en-US" sz="2400" dirty="0">
                <a:solidFill>
                  <a:schemeClr val="tx1"/>
                </a:solidFill>
                <a:latin typeface="Calibri" panose="020F0502020204030204" pitchFamily="34" charset="0"/>
              </a:rPr>
              <a:t>“Our Lord, why did you not send a messenger to us, so that we might have followed Your signs before we were humiliated and put to disgrace?”</a:t>
            </a:r>
            <a:endParaRPr lang="en-US" sz="2400" dirty="0" smtClean="0">
              <a:solidFill>
                <a:schemeClr val="tx1"/>
              </a:solidFill>
              <a:latin typeface="Calibri" panose="020F0502020204030204" pitchFamily="34" charset="0"/>
              <a:cs typeface="1 MUHAMMADI QURANIC" panose="03020400000000000000" pitchFamily="66" charset="-78"/>
            </a:endParaRPr>
          </a:p>
          <a:p>
            <a:r>
              <a:rPr lang="en-US" sz="2400" dirty="0">
                <a:solidFill>
                  <a:schemeClr val="tx1"/>
                </a:solidFill>
                <a:latin typeface="Calibri" panose="020F0502020204030204" pitchFamily="34" charset="0"/>
                <a:cs typeface="1 MUHAMMADI QURANIC" panose="03020400000000000000" pitchFamily="66" charset="-78"/>
              </a:rPr>
              <a:t>Creation needs a </a:t>
            </a:r>
            <a:r>
              <a:rPr lang="en-US" sz="2400" dirty="0" smtClean="0">
                <a:solidFill>
                  <a:schemeClr val="tx1"/>
                </a:solidFill>
                <a:latin typeface="Calibri" panose="020F0502020204030204" pitchFamily="34" charset="0"/>
                <a:cs typeface="1 MUHAMMADI QURANIC" panose="03020400000000000000" pitchFamily="66" charset="-78"/>
              </a:rPr>
              <a:t>perfect </a:t>
            </a:r>
            <a:r>
              <a:rPr lang="en-US" sz="2400" dirty="0">
                <a:solidFill>
                  <a:schemeClr val="tx1"/>
                </a:solidFill>
                <a:latin typeface="Calibri" panose="020F0502020204030204" pitchFamily="34" charset="0"/>
                <a:cs typeface="1 MUHAMMADI QURANIC" panose="03020400000000000000" pitchFamily="66" charset="-78"/>
              </a:rPr>
              <a:t>example to </a:t>
            </a:r>
            <a:r>
              <a:rPr lang="en-US" sz="2400" dirty="0" smtClean="0">
                <a:solidFill>
                  <a:schemeClr val="tx1"/>
                </a:solidFill>
                <a:latin typeface="Calibri" panose="020F0502020204030204" pitchFamily="34" charset="0"/>
                <a:cs typeface="1 MUHAMMADI QURANIC" panose="03020400000000000000" pitchFamily="66" charset="-78"/>
              </a:rPr>
              <a:t>follow</a:t>
            </a:r>
            <a:r>
              <a:rPr lang="ur-PK" sz="2400" dirty="0" smtClean="0">
                <a:solidFill>
                  <a:schemeClr val="tx1"/>
                </a:solidFill>
                <a:latin typeface="Calibri" panose="020F0502020204030204" pitchFamily="34" charset="0"/>
                <a:cs typeface="1 MUHAMMADI QURANIC" panose="03020400000000000000" pitchFamily="66" charset="-78"/>
              </a:rPr>
              <a:t> </a:t>
            </a:r>
            <a:r>
              <a:rPr lang="en-US" sz="2400" dirty="0" smtClean="0">
                <a:solidFill>
                  <a:schemeClr val="tx1"/>
                </a:solidFill>
                <a:latin typeface="Calibri" panose="020F0502020204030204" pitchFamily="34" charset="0"/>
                <a:cs typeface="1 MUHAMMADI QURANIC" panose="03020400000000000000" pitchFamily="66" charset="-78"/>
              </a:rPr>
              <a:t> for their Soul reformation and purification</a:t>
            </a:r>
            <a:endParaRPr lang="ar-SA" sz="2400" dirty="0">
              <a:solidFill>
                <a:schemeClr val="tx1"/>
              </a:solidFill>
              <a:latin typeface="Calibri" panose="020F0502020204030204" pitchFamily="34" charset="0"/>
              <a:cs typeface="1 MUHAMMADI QURANIC" panose="03020400000000000000" pitchFamily="66" charset="-78"/>
            </a:endParaRPr>
          </a:p>
          <a:p>
            <a:pPr marL="0" indent="0" algn="ctr" rtl="1">
              <a:buNone/>
            </a:pPr>
            <a:r>
              <a:rPr lang="ar-SA" sz="2400" dirty="0">
                <a:solidFill>
                  <a:schemeClr val="tx1"/>
                </a:solidFill>
                <a:latin typeface="Calibri" panose="020F0502020204030204" pitchFamily="34" charset="0"/>
                <a:cs typeface="1 MUHAMMADI QURANIC" panose="03020400000000000000" pitchFamily="66" charset="-78"/>
              </a:rPr>
              <a:t>لَّقَدْ كَانَ لَكُمْ فِى رَسُولِ ٱللَّهِ أُسْوَةٌ حَسَنَةٌۭ لِّمَن كَانَ يَرْجُوا۟ ٱللَّهَ وَٱلْيَوْمَ ٱلْـَٔاخِرَ </a:t>
            </a:r>
            <a:endParaRPr lang="en-US" sz="2400" dirty="0" smtClean="0">
              <a:solidFill>
                <a:schemeClr val="tx1"/>
              </a:solidFill>
              <a:latin typeface="Calibri" panose="020F0502020204030204" pitchFamily="34" charset="0"/>
              <a:cs typeface="1 MUHAMMADI QURANIC" panose="03020400000000000000" pitchFamily="66" charset="-78"/>
            </a:endParaRPr>
          </a:p>
          <a:p>
            <a:pPr marL="0" indent="0" algn="ctr" rtl="1">
              <a:buNone/>
            </a:pPr>
            <a:r>
              <a:rPr lang="en-US" sz="2400" dirty="0">
                <a:solidFill>
                  <a:schemeClr val="tx1"/>
                </a:solidFill>
                <a:latin typeface="Calibri" panose="020F0502020204030204" pitchFamily="34" charset="0"/>
              </a:rPr>
              <a:t>There is indeed a good model for you in the Messenger of Allah - for the one who has hope in Allah and the Last Day,</a:t>
            </a:r>
            <a:endParaRPr lang="en-US" sz="2400" dirty="0" smtClean="0">
              <a:solidFill>
                <a:schemeClr val="tx1"/>
              </a:solidFill>
              <a:latin typeface="Calibri" panose="020F0502020204030204" pitchFamily="34" charset="0"/>
              <a:cs typeface="1 MUHAMMADI QURANIC" panose="03020400000000000000" pitchFamily="66" charset="-78"/>
            </a:endParaRPr>
          </a:p>
        </p:txBody>
      </p:sp>
    </p:spTree>
    <p:extLst>
      <p:ext uri="{BB962C8B-B14F-4D97-AF65-F5344CB8AC3E}">
        <p14:creationId xmlns:p14="http://schemas.microsoft.com/office/powerpoint/2010/main" val="268094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A4B-341A-4423-B85C-E4FC7C3FC8FF}"/>
              </a:ext>
            </a:extLst>
          </p:cNvPr>
          <p:cNvSpPr>
            <a:spLocks noGrp="1"/>
          </p:cNvSpPr>
          <p:nvPr>
            <p:ph type="title"/>
          </p:nvPr>
        </p:nvSpPr>
        <p:spPr>
          <a:xfrm>
            <a:off x="600649" y="138953"/>
            <a:ext cx="8673353" cy="583096"/>
          </a:xfrm>
        </p:spPr>
        <p:txBody>
          <a:bodyPr>
            <a:noAutofit/>
          </a:bodyPr>
          <a:lstStyle/>
          <a:p>
            <a:r>
              <a:rPr lang="en-US" b="1" dirty="0">
                <a:latin typeface="Calibri" panose="020F0502020204030204" pitchFamily="34" charset="0"/>
                <a:cs typeface="Calibri" panose="020F0502020204030204" pitchFamily="34" charset="0"/>
              </a:rPr>
              <a:t>Why were the messengers chosen from mankind ?</a:t>
            </a:r>
          </a:p>
        </p:txBody>
      </p:sp>
      <p:sp>
        <p:nvSpPr>
          <p:cNvPr id="3" name="Content Placeholder 2">
            <a:extLst>
              <a:ext uri="{FF2B5EF4-FFF2-40B4-BE49-F238E27FC236}">
                <a16:creationId xmlns:a16="http://schemas.microsoft.com/office/drawing/2014/main" id="{13953736-FF14-4773-8046-EF3BA63BCA03}"/>
              </a:ext>
            </a:extLst>
          </p:cNvPr>
          <p:cNvSpPr>
            <a:spLocks noGrp="1"/>
          </p:cNvSpPr>
          <p:nvPr>
            <p:ph idx="1"/>
          </p:nvPr>
        </p:nvSpPr>
        <p:spPr>
          <a:xfrm>
            <a:off x="600649" y="1116106"/>
            <a:ext cx="8704158" cy="5499847"/>
          </a:xfrm>
        </p:spPr>
        <p:txBody>
          <a:bodyPr>
            <a:normAutofit fontScale="92500"/>
          </a:bodyPr>
          <a:lstStyle/>
          <a:p>
            <a:pPr marL="457200" indent="-457200" algn="ctr" rtl="1">
              <a:lnSpc>
                <a:spcPct val="150000"/>
              </a:lnSpc>
              <a:buFont typeface="+mj-lt"/>
              <a:buAutoNum type="arabicPeriod"/>
            </a:pPr>
            <a:r>
              <a:rPr lang="ar-SA" sz="2400" dirty="0" smtClean="0">
                <a:solidFill>
                  <a:schemeClr val="tx1"/>
                </a:solidFill>
                <a:latin typeface="1 MUHAMMADI QURANIC" panose="03020400000000000000" pitchFamily="66" charset="-78"/>
                <a:cs typeface="1 MUHAMMADI QURANIC" panose="03020400000000000000" pitchFamily="66" charset="-78"/>
              </a:rPr>
              <a:t>لَقَدۡ</a:t>
            </a:r>
            <a:r>
              <a:rPr lang="ar-SA" sz="2400" dirty="0">
                <a:solidFill>
                  <a:schemeClr val="tx1"/>
                </a:solidFill>
                <a:latin typeface="1 MUHAMMADI QURANIC" panose="03020400000000000000" pitchFamily="66" charset="-78"/>
                <a:cs typeface="1 MUHAMMADI QURANIC" panose="03020400000000000000" pitchFamily="66" charset="-78"/>
              </a:rPr>
              <a:t> خَلَقۡنَا الۡاِنۡسَانَ فِىۡۤ اَحۡسَنِ </a:t>
            </a:r>
            <a:r>
              <a:rPr lang="ar-SA" sz="2400" dirty="0" smtClean="0">
                <a:solidFill>
                  <a:schemeClr val="tx1"/>
                </a:solidFill>
                <a:latin typeface="1 MUHAMMADI QURANIC" panose="03020400000000000000" pitchFamily="66" charset="-78"/>
                <a:cs typeface="1 MUHAMMADI QURANIC" panose="03020400000000000000" pitchFamily="66" charset="-78"/>
              </a:rPr>
              <a:t>تَقۡوِيۡمٍ</a:t>
            </a:r>
            <a:r>
              <a:rPr lang="en-US" sz="2400" dirty="0">
                <a:solidFill>
                  <a:schemeClr val="tx1"/>
                </a:solidFill>
              </a:rPr>
              <a:t/>
            </a:r>
            <a:br>
              <a:rPr lang="en-US" sz="2400" dirty="0">
                <a:solidFill>
                  <a:schemeClr val="tx1"/>
                </a:solidFill>
              </a:rPr>
            </a:br>
            <a:r>
              <a:rPr lang="en-US" sz="2400" dirty="0">
                <a:solidFill>
                  <a:schemeClr val="tx1"/>
                </a:solidFill>
                <a:latin typeface="Calibri" panose="020F0502020204030204" pitchFamily="34" charset="0"/>
              </a:rPr>
              <a:t>We have created man in the best </a:t>
            </a:r>
            <a:r>
              <a:rPr lang="en-US" sz="2400" dirty="0" smtClean="0">
                <a:solidFill>
                  <a:schemeClr val="tx1"/>
                </a:solidFill>
                <a:latin typeface="Calibri" panose="020F0502020204030204" pitchFamily="34" charset="0"/>
              </a:rPr>
              <a:t>composition</a:t>
            </a:r>
            <a:endParaRPr lang="ur-PK" sz="2400" b="1" dirty="0" smtClean="0">
              <a:solidFill>
                <a:schemeClr val="tx1"/>
              </a:solidFill>
              <a:latin typeface="1 MUHAMMADI QURANIC" panose="03020400000000000000" pitchFamily="66" charset="-78"/>
              <a:cs typeface="1 MUHAMMADI QURANIC" panose="03020400000000000000" pitchFamily="66" charset="-78"/>
            </a:endParaRPr>
          </a:p>
          <a:p>
            <a:pPr marL="0" indent="0" algn="ctr" rtl="1">
              <a:buNone/>
            </a:pPr>
            <a:r>
              <a:rPr lang="ur-PK" sz="2400" dirty="0" smtClean="0">
                <a:solidFill>
                  <a:schemeClr val="tx1"/>
                </a:solidFill>
                <a:latin typeface="1 MUHAMMADI QURANIC" panose="03020400000000000000" pitchFamily="66" charset="-78"/>
                <a:cs typeface="1 MUHAMMADI QURANIC" panose="03020400000000000000" pitchFamily="66" charset="-78"/>
              </a:rPr>
              <a:t>۲) </a:t>
            </a:r>
            <a:r>
              <a:rPr lang="ar-SA" sz="2400" dirty="0" smtClean="0">
                <a:solidFill>
                  <a:schemeClr val="tx1"/>
                </a:solidFill>
                <a:latin typeface="1 MUHAMMADI QURANIC" panose="03020400000000000000" pitchFamily="66" charset="-78"/>
                <a:cs typeface="1 MUHAMMADI QURANIC" panose="03020400000000000000" pitchFamily="66" charset="-78"/>
              </a:rPr>
              <a:t>وَمَا</a:t>
            </a:r>
            <a:r>
              <a:rPr lang="ar-SA" sz="2400" dirty="0">
                <a:solidFill>
                  <a:schemeClr val="tx1"/>
                </a:solidFill>
                <a:latin typeface="1 MUHAMMADI QURANIC" panose="03020400000000000000" pitchFamily="66" charset="-78"/>
                <a:cs typeface="1 MUHAMMADI QURANIC" panose="03020400000000000000" pitchFamily="66" charset="-78"/>
              </a:rPr>
              <a:t> مَنَعَ النَّاسَ اَنۡ يُّؤۡمِنُوۡۤا اِذۡ جَآءَهُمُ الۡهُدٰٓى اِلَّاۤ اَنۡ قَالُـوۡۤا اَبَعَثَ اللّٰهُ بَشَرًا </a:t>
            </a:r>
            <a:r>
              <a:rPr lang="ar-SA" sz="2400" dirty="0" smtClean="0">
                <a:solidFill>
                  <a:schemeClr val="tx1"/>
                </a:solidFill>
                <a:latin typeface="1 MUHAMMADI QURANIC" panose="03020400000000000000" pitchFamily="66" charset="-78"/>
                <a:cs typeface="1 MUHAMMADI QURANIC" panose="03020400000000000000" pitchFamily="66" charset="-78"/>
              </a:rPr>
              <a:t>رَّسُوۡلًا</a:t>
            </a:r>
            <a:r>
              <a:rPr lang="en-US" sz="2400" dirty="0" smtClean="0">
                <a:solidFill>
                  <a:schemeClr val="tx1"/>
                </a:solidFill>
                <a:latin typeface="1 MUHAMMADI QURANIC" panose="03020400000000000000" pitchFamily="66" charset="-78"/>
                <a:cs typeface="1 MUHAMMADI QURANIC" panose="03020400000000000000" pitchFamily="66" charset="-78"/>
              </a:rPr>
              <a:t> </a:t>
            </a:r>
            <a:r>
              <a:rPr lang="ar-SA" sz="2400" dirty="0">
                <a:solidFill>
                  <a:schemeClr val="tx1"/>
                </a:solidFill>
                <a:latin typeface="1 MUHAMMADI QURANIC" panose="03020400000000000000" pitchFamily="66" charset="-78"/>
                <a:cs typeface="1 MUHAMMADI QURANIC" panose="03020400000000000000" pitchFamily="66" charset="-78"/>
              </a:rPr>
              <a:t>قُلْ لَّوۡ كَانَ فِى الۡاَرۡضِ </a:t>
            </a:r>
            <a:r>
              <a:rPr lang="ar-SA" sz="2400" dirty="0" smtClean="0">
                <a:solidFill>
                  <a:schemeClr val="tx1"/>
                </a:solidFill>
                <a:latin typeface="1 MUHAMMADI QURANIC" panose="03020400000000000000" pitchFamily="66" charset="-78"/>
                <a:cs typeface="1 MUHAMMADI QURANIC" panose="03020400000000000000" pitchFamily="66" charset="-78"/>
              </a:rPr>
              <a:t>مَلٰۤ</a:t>
            </a:r>
            <a:r>
              <a:rPr lang="ur-PK" sz="2400" dirty="0">
                <a:solidFill>
                  <a:schemeClr val="tx1"/>
                </a:solidFill>
                <a:latin typeface="1 MUHAMMADI QURANIC" panose="03020400000000000000" pitchFamily="66" charset="-78"/>
                <a:cs typeface="1 MUHAMMADI QURANIC" panose="03020400000000000000" pitchFamily="66" charset="-78"/>
              </a:rPr>
              <a:t>ئ</a:t>
            </a:r>
            <a:r>
              <a:rPr lang="ar-SA" sz="2400" dirty="0" smtClean="0">
                <a:solidFill>
                  <a:schemeClr val="tx1"/>
                </a:solidFill>
                <a:latin typeface="1 MUHAMMADI QURANIC" panose="03020400000000000000" pitchFamily="66" charset="-78"/>
                <a:cs typeface="1 MUHAMMADI QURANIC" panose="03020400000000000000" pitchFamily="66" charset="-78"/>
              </a:rPr>
              <a:t>كَةٌ </a:t>
            </a:r>
            <a:r>
              <a:rPr lang="ar-SA" sz="2400" dirty="0">
                <a:solidFill>
                  <a:schemeClr val="tx1"/>
                </a:solidFill>
                <a:latin typeface="1 MUHAMMADI QURANIC" panose="03020400000000000000" pitchFamily="66" charset="-78"/>
                <a:cs typeface="1 MUHAMMADI QURANIC" panose="03020400000000000000" pitchFamily="66" charset="-78"/>
              </a:rPr>
              <a:t>يَّمۡشُوۡنَ </a:t>
            </a:r>
            <a:r>
              <a:rPr lang="ar-SA" sz="2400" dirty="0" smtClean="0">
                <a:solidFill>
                  <a:schemeClr val="tx1"/>
                </a:solidFill>
                <a:latin typeface="1 MUHAMMADI QURANIC" panose="03020400000000000000" pitchFamily="66" charset="-78"/>
                <a:cs typeface="1 MUHAMMADI QURANIC" panose="03020400000000000000" pitchFamily="66" charset="-78"/>
              </a:rPr>
              <a:t>مُطۡمَ</a:t>
            </a:r>
            <a:r>
              <a:rPr lang="ur-PK" sz="2400" dirty="0" smtClean="0">
                <a:solidFill>
                  <a:schemeClr val="tx1"/>
                </a:solidFill>
                <a:latin typeface="1 MUHAMMADI QURANIC" panose="03020400000000000000" pitchFamily="66" charset="-78"/>
                <a:cs typeface="1 MUHAMMADI QURANIC" panose="03020400000000000000" pitchFamily="66" charset="-78"/>
              </a:rPr>
              <a:t>ئ</a:t>
            </a:r>
            <a:r>
              <a:rPr lang="ar-SA" sz="2400" dirty="0" smtClean="0">
                <a:solidFill>
                  <a:schemeClr val="tx1"/>
                </a:solidFill>
                <a:latin typeface="1 MUHAMMADI QURANIC" panose="03020400000000000000" pitchFamily="66" charset="-78"/>
                <a:cs typeface="1 MUHAMMADI QURANIC" panose="03020400000000000000" pitchFamily="66" charset="-78"/>
              </a:rPr>
              <a:t>نِّيۡنَ </a:t>
            </a:r>
            <a:r>
              <a:rPr lang="ar-SA" sz="2400" dirty="0">
                <a:solidFill>
                  <a:schemeClr val="tx1"/>
                </a:solidFill>
                <a:latin typeface="1 MUHAMMADI QURANIC" panose="03020400000000000000" pitchFamily="66" charset="-78"/>
                <a:cs typeface="1 MUHAMMADI QURANIC" panose="03020400000000000000" pitchFamily="66" charset="-78"/>
              </a:rPr>
              <a:t>لَـنَزَّلۡنَا عَلَيۡهِمۡ مِّنَ السَّمَآءِ مَلَـكًا </a:t>
            </a:r>
            <a:r>
              <a:rPr lang="ar-SA" sz="2400" dirty="0" smtClean="0">
                <a:solidFill>
                  <a:schemeClr val="tx1"/>
                </a:solidFill>
                <a:latin typeface="1 MUHAMMADI QURANIC" panose="03020400000000000000" pitchFamily="66" charset="-78"/>
                <a:cs typeface="1 MUHAMMADI QURANIC" panose="03020400000000000000" pitchFamily="66" charset="-78"/>
              </a:rPr>
              <a:t>رَّسُوۡلًا</a:t>
            </a:r>
            <a:endParaRPr lang="ur-PK" sz="2400" dirty="0" smtClean="0">
              <a:solidFill>
                <a:schemeClr val="tx1"/>
              </a:solidFill>
              <a:latin typeface="1 MUHAMMADI QURANIC" panose="03020400000000000000" pitchFamily="66" charset="-78"/>
              <a:cs typeface="1 MUHAMMADI QURANIC" panose="03020400000000000000" pitchFamily="66" charset="-78"/>
            </a:endParaRPr>
          </a:p>
          <a:p>
            <a:pPr marL="0" indent="0" algn="ctr" rtl="1">
              <a:buNone/>
            </a:pPr>
            <a:r>
              <a:rPr lang="en-US" sz="2400" dirty="0">
                <a:solidFill>
                  <a:schemeClr val="tx1"/>
                </a:solidFill>
                <a:latin typeface="+mj-lt"/>
                <a:cs typeface="1 MUHAMMADI QURANIC" panose="03020400000000000000" pitchFamily="66" charset="-78"/>
              </a:rPr>
              <a:t>Nothing prevented people from believing, when guidance came to them, except that they said, “Has Allah sent a man as a messenger?” Say, “Had there been angels (living) on the earth, walking about in peace, We would have certainly sent down an angel from the heavens as a messenger</a:t>
            </a:r>
            <a:r>
              <a:rPr lang="en-US" sz="2400" dirty="0" smtClean="0">
                <a:solidFill>
                  <a:schemeClr val="tx1"/>
                </a:solidFill>
                <a:latin typeface="+mj-lt"/>
                <a:cs typeface="1 MUHAMMADI QURANIC" panose="03020400000000000000" pitchFamily="66" charset="-78"/>
              </a:rPr>
              <a:t>.”</a:t>
            </a:r>
            <a:endParaRPr lang="ur-PK" sz="2400" dirty="0" smtClean="0">
              <a:solidFill>
                <a:schemeClr val="tx1"/>
              </a:solidFill>
              <a:latin typeface="+mj-lt"/>
              <a:cs typeface="1 MUHAMMADI QURANIC" panose="03020400000000000000" pitchFamily="66" charset="-78"/>
            </a:endParaRPr>
          </a:p>
          <a:p>
            <a:r>
              <a:rPr lang="en-US" sz="2400" dirty="0">
                <a:solidFill>
                  <a:schemeClr val="tx1"/>
                </a:solidFill>
                <a:latin typeface="1 MUHAMMADI QURANIC" panose="03020400000000000000" pitchFamily="66" charset="-78"/>
                <a:cs typeface="1 MUHAMMADI QURANIC" panose="03020400000000000000" pitchFamily="66" charset="-78"/>
              </a:rPr>
              <a:t> </a:t>
            </a:r>
            <a:r>
              <a:rPr lang="en-US" sz="2400" dirty="0">
                <a:solidFill>
                  <a:schemeClr val="tx1"/>
                </a:solidFill>
                <a:latin typeface="Calibri" panose="020F0502020204030204" pitchFamily="34" charset="0"/>
                <a:cs typeface="1 MUHAMMADI QURANIC" panose="03020400000000000000" pitchFamily="66" charset="-78"/>
              </a:rPr>
              <a:t>So that humans can receive knowledge and follow them easily </a:t>
            </a:r>
            <a:endParaRPr lang="ur-PK" sz="2400" dirty="0" smtClean="0">
              <a:solidFill>
                <a:schemeClr val="tx1"/>
              </a:solidFill>
              <a:latin typeface="Calibri" panose="020F0502020204030204" pitchFamily="34" charset="0"/>
              <a:cs typeface="1 MUHAMMADI QURANIC" panose="03020400000000000000" pitchFamily="66" charset="-78"/>
            </a:endParaRPr>
          </a:p>
          <a:p>
            <a:pPr marL="0" indent="0" algn="ctr" rtl="1">
              <a:buNone/>
            </a:pPr>
            <a:r>
              <a:rPr lang="ar-SA" sz="2400" dirty="0" smtClean="0">
                <a:solidFill>
                  <a:schemeClr val="tx1"/>
                </a:solidFill>
                <a:latin typeface="Calibri" panose="020F0502020204030204" pitchFamily="34" charset="0"/>
                <a:cs typeface="1 MUHAMMADI QURANIC" panose="03020400000000000000" pitchFamily="66" charset="-78"/>
              </a:rPr>
              <a:t>وَلَوۡ </a:t>
            </a:r>
            <a:r>
              <a:rPr lang="ar-SA" sz="2400" dirty="0">
                <a:solidFill>
                  <a:schemeClr val="tx1"/>
                </a:solidFill>
                <a:latin typeface="Calibri" panose="020F0502020204030204" pitchFamily="34" charset="0"/>
                <a:cs typeface="1 MUHAMMADI QURANIC" panose="03020400000000000000" pitchFamily="66" charset="-78"/>
              </a:rPr>
              <a:t>جَعَلۡنٰهُ مَلَـكًا لَّـجَـعَلۡنٰهُ رَجُلًا وَّلَـلَبَسۡنَا عَلَيۡهِمۡ مَّا يَلۡبِسُوۡنَ‏ </a:t>
            </a:r>
            <a:endParaRPr lang="ur-PK" sz="2400" dirty="0" smtClean="0">
              <a:solidFill>
                <a:schemeClr val="tx1"/>
              </a:solidFill>
              <a:latin typeface="Calibri" panose="020F0502020204030204" pitchFamily="34" charset="0"/>
              <a:cs typeface="1 MUHAMMADI QURANIC" panose="03020400000000000000" pitchFamily="66" charset="-78"/>
            </a:endParaRPr>
          </a:p>
          <a:p>
            <a:pPr marL="0" indent="0" algn="ctr" rtl="1">
              <a:buNone/>
            </a:pPr>
            <a:r>
              <a:rPr lang="en-US" sz="2400" dirty="0">
                <a:solidFill>
                  <a:schemeClr val="tx1"/>
                </a:solidFill>
                <a:latin typeface="Calibri" panose="020F0502020204030204" pitchFamily="34" charset="0"/>
                <a:cs typeface="1 MUHAMMADI QURANIC" panose="03020400000000000000" pitchFamily="66" charset="-78"/>
              </a:rPr>
              <a:t>If We had made him an angel, We would have obviously made him a man, and would have caused them the same confusion they are causing now.</a:t>
            </a:r>
          </a:p>
        </p:txBody>
      </p:sp>
    </p:spTree>
    <p:extLst>
      <p:ext uri="{BB962C8B-B14F-4D97-AF65-F5344CB8AC3E}">
        <p14:creationId xmlns:p14="http://schemas.microsoft.com/office/powerpoint/2010/main" val="16201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a:t>
            </a:r>
            <a:r>
              <a:rPr lang="ur-PK" dirty="0" smtClean="0"/>
              <a:t>ﷺ</a:t>
            </a:r>
            <a:endParaRPr lang="en-US" dirty="0"/>
          </a:p>
        </p:txBody>
      </p:sp>
      <p:sp>
        <p:nvSpPr>
          <p:cNvPr id="3" name="Content Placeholder 2"/>
          <p:cNvSpPr>
            <a:spLocks noGrp="1"/>
          </p:cNvSpPr>
          <p:nvPr>
            <p:ph idx="1"/>
          </p:nvPr>
        </p:nvSpPr>
        <p:spPr>
          <a:xfrm>
            <a:off x="472163" y="1488077"/>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ctr" rtl="1">
              <a:buNone/>
            </a:pPr>
            <a:r>
              <a:rPr lang="ar-SA" sz="2400" u="sng" dirty="0">
                <a:solidFill>
                  <a:schemeClr val="tx1"/>
                </a:solidFill>
                <a:latin typeface="1 MUHAMMADI QURANIC" panose="03020400000000000000" pitchFamily="66" charset="-78"/>
                <a:cs typeface="1 MUHAMMADI QURANIC" panose="03020400000000000000" pitchFamily="66" charset="-78"/>
              </a:rPr>
              <a:t>ہ</a:t>
            </a:r>
            <a:r>
              <a:rPr lang="ar-SA" sz="2400" dirty="0">
                <a:solidFill>
                  <a:schemeClr val="tx1"/>
                </a:solidFill>
                <a:latin typeface="1 MUHAMMADI QURANIC" panose="03020400000000000000" pitchFamily="66" charset="-78"/>
                <a:cs typeface="1 MUHAMMADI QURANIC" panose="03020400000000000000" pitchFamily="66"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1 MUHAMMADI QURANIC" panose="03020400000000000000" pitchFamily="66" charset="-78"/>
                <a:cs typeface="1 MUHAMMADI QURANIC" panose="03020400000000000000" pitchFamily="66" charset="-78"/>
              </a:rPr>
              <a:t> </a:t>
            </a:r>
          </a:p>
          <a:p>
            <a:pPr marL="0" indent="0" rtl="1">
              <a:buNone/>
            </a:pPr>
            <a:endParaRPr lang="en-US" dirty="0">
              <a:solidFill>
                <a:schemeClr val="tx1"/>
              </a:solidFill>
            </a:endParaRPr>
          </a:p>
          <a:p>
            <a:pPr marL="0" indent="0" algn="just">
              <a:buNone/>
            </a:pPr>
            <a:r>
              <a:rPr lang="en-US" sz="2400" dirty="0">
                <a:solidFill>
                  <a:schemeClr val="tx1"/>
                </a:solidFill>
                <a:latin typeface="Calibri" panose="020F0502020204030204" pitchFamily="34" charset="0"/>
                <a:cs typeface="1 MUHAMMADI QURANIC" panose="03020400000000000000" pitchFamily="66" charset="-78"/>
              </a:rPr>
              <a:t>He is the One who raised amidst the unlettered people a messenger from among themselves who recites to them His verses, and purifies them, and teaches them the Book and the wisdom, while they were earlier in open error.</a:t>
            </a:r>
          </a:p>
          <a:p>
            <a:pPr marL="0" indent="0" algn="just">
              <a:buNone/>
            </a:pPr>
            <a:endParaRPr lang="en-US" sz="2400" dirty="0">
              <a:solidFill>
                <a:schemeClr val="tx1"/>
              </a:solidFill>
              <a:latin typeface="Calibri" panose="020F0502020204030204" pitchFamily="34" charset="0"/>
              <a:cs typeface="1 MUHAMMADI QURANIC" panose="03020400000000000000" pitchFamily="66" charset="-78"/>
            </a:endParaRPr>
          </a:p>
        </p:txBody>
      </p:sp>
    </p:spTree>
    <p:extLst>
      <p:ext uri="{BB962C8B-B14F-4D97-AF65-F5344CB8AC3E}">
        <p14:creationId xmlns:p14="http://schemas.microsoft.com/office/powerpoint/2010/main" val="237987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9089827" cy="5246811"/>
          </a:xfrm>
        </p:spPr>
        <p:txBody>
          <a:bodyPr>
            <a:normAutofit fontScale="85000" lnSpcReduction="20000"/>
          </a:bodyPr>
          <a:lstStyle/>
          <a:p>
            <a:pPr>
              <a:lnSpc>
                <a:spcPct val="150000"/>
              </a:lnSpc>
            </a:pPr>
            <a:r>
              <a:rPr lang="en-US" sz="2900" dirty="0">
                <a:solidFill>
                  <a:schemeClr val="tx1"/>
                </a:solidFill>
              </a:rPr>
              <a:t>According to the above Verse there are four responsibilities of Holy Prophet </a:t>
            </a:r>
            <a:r>
              <a:rPr lang="ar-SA" sz="3400" dirty="0" smtClean="0">
                <a:solidFill>
                  <a:schemeClr val="tx1"/>
                </a:solidFill>
              </a:rPr>
              <a:t>ﷺ</a:t>
            </a:r>
            <a:r>
              <a:rPr lang="en-US" sz="2900" dirty="0" smtClean="0">
                <a:solidFill>
                  <a:schemeClr val="tx1"/>
                </a:solidFill>
              </a:rPr>
              <a:t>.</a:t>
            </a:r>
            <a:endParaRPr lang="en-US" sz="2900" dirty="0">
              <a:solidFill>
                <a:schemeClr val="tx1"/>
              </a:solidFill>
            </a:endParaRPr>
          </a:p>
          <a:p>
            <a:pPr marL="457200" indent="-457200">
              <a:lnSpc>
                <a:spcPct val="150000"/>
              </a:lnSpc>
              <a:buAutoNum type="arabicParenR"/>
            </a:pPr>
            <a:r>
              <a:rPr lang="en-US" sz="2900" dirty="0">
                <a:solidFill>
                  <a:schemeClr val="tx1"/>
                </a:solidFill>
              </a:rPr>
              <a:t>Recitation of  the revealed </a:t>
            </a:r>
            <a:r>
              <a:rPr lang="en-US" sz="2900" dirty="0" smtClean="0">
                <a:solidFill>
                  <a:schemeClr val="tx1"/>
                </a:solidFill>
              </a:rPr>
              <a:t>Verses.</a:t>
            </a:r>
            <a:endParaRPr lang="en-US" sz="2900" dirty="0">
              <a:solidFill>
                <a:schemeClr val="tx1"/>
              </a:solidFill>
            </a:endParaRP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ctr" rtl="1">
              <a:lnSpc>
                <a:spcPct val="150000"/>
              </a:lnSpc>
            </a:pPr>
            <a:r>
              <a:rPr lang="ur-PK" sz="3400" dirty="0">
                <a:solidFill>
                  <a:schemeClr val="tx1"/>
                </a:solidFill>
                <a:latin typeface="1 MUHAMMADI QURANIC" panose="03020400000000000000" pitchFamily="66" charset="-78"/>
                <a:cs typeface="1 MUHAMMADI QURANIC" panose="03020400000000000000" pitchFamily="66" charset="-78"/>
              </a:rPr>
              <a:t>الا انی اوتیت القران ومثلہ معہ (حدیث)</a:t>
            </a:r>
            <a:endParaRPr lang="en-US" sz="3400" dirty="0">
              <a:solidFill>
                <a:schemeClr val="tx1"/>
              </a:solidFill>
              <a:latin typeface="1 MUHAMMADI QURANIC" panose="03020400000000000000" pitchFamily="66" charset="-78"/>
              <a:cs typeface="1 MUHAMMADI QURANIC" panose="03020400000000000000" pitchFamily="66" charset="-78"/>
            </a:endParaRPr>
          </a:p>
          <a:p>
            <a:pPr marL="0" indent="0" algn="ctr">
              <a:lnSpc>
                <a:spcPct val="150000"/>
              </a:lnSpc>
              <a:buNone/>
            </a:pPr>
            <a:r>
              <a:rPr lang="en-US" sz="2900" dirty="0">
                <a:solidFill>
                  <a:schemeClr val="tx1"/>
                </a:solidFill>
              </a:rPr>
              <a:t>indeed I got the </a:t>
            </a:r>
            <a:r>
              <a:rPr lang="en-US" sz="2900" dirty="0" smtClean="0">
                <a:solidFill>
                  <a:schemeClr val="tx1"/>
                </a:solidFill>
              </a:rPr>
              <a:t>Quran </a:t>
            </a:r>
            <a:r>
              <a:rPr lang="en-US" sz="2900" dirty="0">
                <a:solidFill>
                  <a:schemeClr val="tx1"/>
                </a:solidFill>
              </a:rPr>
              <a:t>and like the Qur'an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04370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solidFill>
                  <a:schemeClr val="tx1"/>
                </a:solidFill>
              </a:rPr>
              <a:t>Expounder of the Qur'an:</a:t>
            </a:r>
            <a:endParaRPr lang="en-US" sz="2400" b="1" dirty="0">
              <a:solidFill>
                <a:schemeClr val="tx1"/>
              </a:solidFill>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a:t>
            </a:r>
            <a:r>
              <a:rPr lang="ar-SA" sz="2400" dirty="0">
                <a:solidFill>
                  <a:schemeClr val="tx1"/>
                </a:solidFill>
                <a:latin typeface="1 MUHAMMADI QURANIC" panose="03020400000000000000" pitchFamily="66" charset="-78"/>
                <a:cs typeface="1 MUHAMMADI QURANIC" panose="03020400000000000000" pitchFamily="66" charset="-78"/>
              </a:rPr>
              <a:t>َ اَنۡزَلۡنَاۤ  اِلَیۡکَ الذِّکۡرَ  لِتُبَیِّنَ  لِلنَّاسِ مَا نُزِّلَ  اِلَیۡہِمۡ وَ لَعَلَّہُمۡ  یَتَفَکَّرُوۡنَ ﴿۴۴﴾</a:t>
            </a:r>
            <a:endParaRPr lang="en-US" sz="2400" dirty="0">
              <a:solidFill>
                <a:schemeClr val="tx1"/>
              </a:solidFill>
              <a:latin typeface="1 MUHAMMADI QURANIC" panose="03020400000000000000" pitchFamily="66" charset="-78"/>
              <a:cs typeface="1 MUHAMMADI QURANIC" panose="03020400000000000000" pitchFamily="66" charset="-78"/>
            </a:endParaRPr>
          </a:p>
          <a:p>
            <a:pPr marL="0" indent="0">
              <a:buNone/>
            </a:pPr>
            <a:r>
              <a:rPr lang="en-US" sz="2400" dirty="0">
                <a:solidFill>
                  <a:schemeClr val="tx1"/>
                </a:solidFill>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solidFill>
                <a:schemeClr val="tx1"/>
              </a:solidFill>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solidFill>
                  <a:schemeClr val="tx1"/>
                </a:solidFill>
                <a:cs typeface="noorehira" panose="02000500000000020004" pitchFamily="2" charset="-78"/>
              </a:rPr>
              <a:t>Authorized Divine Law Giver:</a:t>
            </a:r>
          </a:p>
          <a:p>
            <a:pPr marL="0" indent="0" algn="r" rtl="1">
              <a:buNone/>
            </a:pPr>
            <a:r>
              <a:rPr lang="ar-SA" sz="2400" dirty="0">
                <a:solidFill>
                  <a:schemeClr val="tx1"/>
                </a:solidFill>
                <a:latin typeface="1 MUHAMMADI QURANIC" panose="03020400000000000000" pitchFamily="66" charset="-78"/>
                <a:cs typeface="1 MUHAMMADI QURANIC" panose="03020400000000000000" pitchFamily="66" charset="-78"/>
              </a:rPr>
              <a:t>وَ مَاۤ  اٰتٰىکُمُ الرَّسُوۡلُ  فَخُذُوۡہُ ٭ وَ مَا نَہٰىکُمۡ  عَنۡہُ فَانۡتَہُوۡا ۚ وَ  اتَّقُوا اللّٰہَ ؕ اِنَّ اللّٰہَ شَدِیۡدُ الۡعِقَابِ ۘ﴿۷﴾</a:t>
            </a:r>
            <a:endParaRPr lang="en-US" sz="2400" dirty="0">
              <a:solidFill>
                <a:schemeClr val="tx1"/>
              </a:solidFill>
              <a:latin typeface="1 MUHAMMADI QURANIC" panose="03020400000000000000" pitchFamily="66" charset="-78"/>
              <a:cs typeface="1 MUHAMMADI QURANIC" panose="03020400000000000000" pitchFamily="66" charset="-78"/>
            </a:endParaRPr>
          </a:p>
          <a:p>
            <a:pPr marL="0" indent="0">
              <a:buNone/>
            </a:pPr>
            <a:r>
              <a:rPr lang="en-US" sz="2400" dirty="0">
                <a:solidFill>
                  <a:schemeClr val="tx1"/>
                </a:solidFill>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70553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580101" y="1351527"/>
            <a:ext cx="8559431" cy="4446199"/>
          </a:xfrm>
        </p:spPr>
        <p:txBody>
          <a:bodyPr/>
          <a:lstStyle/>
          <a:p>
            <a:pPr marL="0" indent="0" algn="r" rtl="1">
              <a:buNone/>
            </a:pPr>
            <a:endParaRPr lang="en-US"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1 MUHAMMADI QURANIC" panose="03020400000000000000" pitchFamily="66" charset="-78"/>
                <a:cs typeface="1 MUHAMMADI QURANIC" panose="03020400000000000000" pitchFamily="66" charset="-78"/>
              </a:rPr>
              <a:t>وَ مَا کَانَ  لِمُؤۡمِنٍ وَّ لَا مُؤۡمِنَۃٍ  اِذَا قَضَی اللّٰہُ  وَ رَسُوۡلُہٗۤ  اَمۡرًا اَن</a:t>
            </a:r>
            <a:r>
              <a:rPr lang="ur-PK" sz="2400" dirty="0">
                <a:solidFill>
                  <a:schemeClr val="tx1"/>
                </a:solidFill>
                <a:latin typeface="1 MUHAMMADI QURANIC" panose="03020400000000000000" pitchFamily="66" charset="-78"/>
                <a:cs typeface="1 MUHAMMADI QURANIC" panose="03020400000000000000" pitchFamily="66" charset="-78"/>
              </a:rPr>
              <a:t>ۡ </a:t>
            </a:r>
            <a:r>
              <a:rPr lang="ar-SA" sz="2400" dirty="0">
                <a:solidFill>
                  <a:schemeClr val="tx1"/>
                </a:solidFill>
                <a:latin typeface="1 MUHAMMADI QURANIC" panose="03020400000000000000" pitchFamily="66" charset="-78"/>
                <a:cs typeface="1 MUHAMMADI QURANIC" panose="03020400000000000000" pitchFamily="66" charset="-78"/>
              </a:rPr>
              <a:t> یَّکُوۡنَ  لَہُمُ الۡخِیَرَۃُ  مِنۡ اَمۡرِہِمۡ ؕ وَ مَنۡ یَّعۡصِ اللّٰہَ وَ رَسُوۡلَہٗ  فَقَدۡ  ضَلَّ  ضَلٰلًا  مُّبِیۡنًا ﴿ؕ۳۶﴾</a:t>
            </a:r>
            <a:r>
              <a:rPr lang="en-US" sz="2400" dirty="0">
                <a:solidFill>
                  <a:schemeClr val="tx1"/>
                </a:solidFill>
                <a:latin typeface="1 MUHAMMADI QURANIC" panose="03020400000000000000" pitchFamily="66" charset="-78"/>
                <a:cs typeface="1 MUHAMMADI QURANIC" panose="03020400000000000000" pitchFamily="66" charset="-78"/>
              </a:rPr>
              <a:t> </a:t>
            </a:r>
          </a:p>
          <a:p>
            <a:pPr marL="0" indent="0" algn="r" rtl="1">
              <a:buNone/>
            </a:pPr>
            <a:endParaRPr lang="en-US" sz="2400" dirty="0">
              <a:solidFill>
                <a:schemeClr val="tx1"/>
              </a:solidFill>
              <a:latin typeface="noorehira" panose="02000500000000020004" pitchFamily="2" charset="-78"/>
              <a:cs typeface="noorehira" panose="02000500000000020004" pitchFamily="2" charset="-78"/>
            </a:endParaRPr>
          </a:p>
          <a:p>
            <a:pPr marL="0" indent="0">
              <a:buNone/>
            </a:pPr>
            <a:r>
              <a:rPr lang="en-US" sz="2400" dirty="0">
                <a:solidFill>
                  <a:schemeClr val="tx1"/>
                </a:solidFill>
                <a:latin typeface="Calibri" panose="020F0502020204030204" pitchFamily="34" charset="0"/>
                <a:cs typeface="noorehira" panose="02000500000000020004" pitchFamily="2" charset="-78"/>
              </a:rPr>
              <a:t>It is not </a:t>
            </a:r>
            <a:r>
              <a:rPr lang="en-US" sz="2400" dirty="0" smtClean="0">
                <a:solidFill>
                  <a:schemeClr val="tx1"/>
                </a:solidFill>
                <a:latin typeface="Calibri" panose="020F0502020204030204" pitchFamily="34" charset="0"/>
                <a:cs typeface="noorehira" panose="02000500000000020004" pitchFamily="2" charset="-78"/>
              </a:rPr>
              <a:t>permissible </a:t>
            </a:r>
            <a:r>
              <a:rPr lang="en-US" sz="2400" dirty="0">
                <a:solidFill>
                  <a:schemeClr val="tx1"/>
                </a:solidFill>
                <a:latin typeface="Calibri" panose="020F0502020204030204" pitchFamily="34" charset="0"/>
                <a:cs typeface="noorehira" panose="02000500000000020004" pitchFamily="2" charset="-78"/>
              </a:rPr>
              <a:t>for a believing man or a believing woman, once Allah and His messenger have decided a thing, that they should have a choice about their matter; and whoever disobeys Allah and His messenger, he indeed gets off the track, falling into an open error.</a:t>
            </a:r>
            <a:endParaRPr lang="en-US" dirty="0">
              <a:solidFill>
                <a:schemeClr val="tx1"/>
              </a:solidFill>
            </a:endParaRPr>
          </a:p>
        </p:txBody>
      </p:sp>
    </p:spTree>
    <p:extLst>
      <p:ext uri="{BB962C8B-B14F-4D97-AF65-F5344CB8AC3E}">
        <p14:creationId xmlns:p14="http://schemas.microsoft.com/office/powerpoint/2010/main" val="146730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400</TotalTime>
  <Words>2131</Words>
  <Application>Microsoft Office PowerPoint</Application>
  <PresentationFormat>Widescreen</PresentationFormat>
  <Paragraphs>224</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1 MUHAMMADI QURANIC</vt:lpstr>
      <vt:lpstr>Algerian</vt:lpstr>
      <vt:lpstr>Arabic Typesetting</vt:lpstr>
      <vt:lpstr>Arial</vt:lpstr>
      <vt:lpstr>Calibri</vt:lpstr>
      <vt:lpstr>Calibri </vt:lpstr>
      <vt:lpstr>Jameel Noori Nastaleeq</vt:lpstr>
      <vt:lpstr>noorehira</vt:lpstr>
      <vt:lpstr>Tahoma</vt:lpstr>
      <vt:lpstr>Trebuchet MS</vt:lpstr>
      <vt:lpstr>Wingdings</vt:lpstr>
      <vt:lpstr>Wingdings 3</vt:lpstr>
      <vt:lpstr>Facet</vt:lpstr>
      <vt:lpstr>PROPHETHOOD</vt:lpstr>
      <vt:lpstr>Definition Of Prophet </vt:lpstr>
      <vt:lpstr>Number of Prophets</vt:lpstr>
      <vt:lpstr> Wisdom behind sending Messengers </vt:lpstr>
      <vt:lpstr>Why were the messengers chosen from mankind ?</vt:lpstr>
      <vt:lpstr>Duties Assigned To Hazrat Muhammad ﷺ</vt:lpstr>
      <vt:lpstr>Responsibilities of Holy Prophet</vt:lpstr>
      <vt:lpstr>Status Of Holy Prophet (sw)</vt:lpstr>
      <vt:lpstr>Justice and absolute Arbitrator</vt:lpstr>
      <vt:lpstr>Some Qualities Of Prophets</vt:lpstr>
      <vt:lpstr>Finality of Prophethood</vt:lpstr>
      <vt:lpstr>Translation of Above Verses and Ahadees</vt:lpstr>
      <vt:lpstr>Descending of Hazrat ESA علیہ السلام</vt:lpstr>
      <vt:lpstr>The Angles</vt:lpstr>
      <vt:lpstr>Angels</vt:lpstr>
      <vt:lpstr>Some duties Of Angles </vt:lpstr>
      <vt:lpstr>Some famous Angels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DAY OF JUDGMENT IS COMPLETELY LOGICAL</vt:lpstr>
      <vt:lpstr>IMPACT OF BELIEF IN AKHIRAH IN OUR LIFE </vt:lpstr>
      <vt:lpstr>Analytical study of Jewish and Chiristian about Hereafter </vt:lpstr>
      <vt:lpstr>Jewish Wrong Thinking</vt:lpstr>
      <vt:lpstr>Belief in Destiny</vt:lpstr>
      <vt:lpstr>PowerPoint Presentation</vt:lpstr>
      <vt:lpstr>PowerPoint Presentation</vt:lpstr>
      <vt:lpstr>البعث بعد الموت</vt:lpstr>
      <vt:lpstr>The concrete example of Life after death in Qur’an. </vt:lpstr>
      <vt:lpstr>Transmigration of the soul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PROPHETHOOD</dc:title>
  <dc:creator>M Hasham</dc:creator>
  <cp:lastModifiedBy>Usama</cp:lastModifiedBy>
  <cp:revision>82</cp:revision>
  <dcterms:created xsi:type="dcterms:W3CDTF">2021-09-26T14:35:32Z</dcterms:created>
  <dcterms:modified xsi:type="dcterms:W3CDTF">2021-09-29T07:42:04Z</dcterms:modified>
</cp:coreProperties>
</file>