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4/8/2021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4/8/2021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10644" y="1250244"/>
            <a:ext cx="9141177" cy="2689578"/>
          </a:xfrm>
        </p:spPr>
        <p:txBody>
          <a:bodyPr>
            <a:normAutofit/>
          </a:bodyPr>
          <a:lstStyle/>
          <a:p>
            <a:pPr algn="ctr">
              <a:defRPr/>
            </a:pPr>
            <a:r>
              <a:rPr lang="en-US" sz="6600" dirty="0"/>
              <a:t>Fundamentals of </a:t>
            </a:r>
            <a:r>
              <a:rPr lang="en-US" sz="6600" dirty="0" smtClean="0"/>
              <a:t>Islam</a:t>
            </a:r>
            <a:br>
              <a:rPr lang="en-US" sz="6600" dirty="0" smtClean="0"/>
            </a:br>
            <a:r>
              <a:rPr lang="en-US" sz="3600" dirty="0" smtClean="0"/>
              <a:t>Usama.sarfraz1982@gmail.com</a:t>
            </a:r>
            <a:endParaRPr lang="en-US" sz="6600" dirty="0"/>
          </a:p>
        </p:txBody>
      </p:sp>
    </p:spTree>
    <p:extLst>
      <p:ext uri="{BB962C8B-B14F-4D97-AF65-F5344CB8AC3E}">
        <p14:creationId xmlns:p14="http://schemas.microsoft.com/office/powerpoint/2010/main" val="2728929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68" decel="100000"/>
                                        <p:tgtEl>
                                          <p:spTgt spid="2"/>
                                        </p:tgtEl>
                                      </p:cBhvr>
                                    </p:animEffect>
                                    <p:animScale>
                                      <p:cBhvr>
                                        <p:cTn id="8" dur="768" decel="100000"/>
                                        <p:tgtEl>
                                          <p:spTgt spid="2"/>
                                        </p:tgtEl>
                                      </p:cBhvr>
                                      <p:from x="10000" y="10000"/>
                                      <p:to x="200000" y="450000"/>
                                    </p:animScale>
                                    <p:animScale>
                                      <p:cBhvr>
                                        <p:cTn id="9" dur="1230" accel="100000" fill="hold">
                                          <p:stCondLst>
                                            <p:cond delay="768"/>
                                          </p:stCondLst>
                                        </p:cTn>
                                        <p:tgtEl>
                                          <p:spTgt spid="2"/>
                                        </p:tgtEl>
                                      </p:cBhvr>
                                      <p:from x="200000" y="450000"/>
                                      <p:to x="100000" y="100000"/>
                                    </p:animScale>
                                    <p:set>
                                      <p:cBhvr>
                                        <p:cTn id="10" dur="768" fill="hold"/>
                                        <p:tgtEl>
                                          <p:spTgt spid="2"/>
                                        </p:tgtEl>
                                        <p:attrNameLst>
                                          <p:attrName>ppt_x</p:attrName>
                                        </p:attrNameLst>
                                      </p:cBhvr>
                                      <p:to>
                                        <p:strVal val="(0.5)"/>
                                      </p:to>
                                    </p:set>
                                    <p:anim from="(0.5)" to="(#ppt_x)" calcmode="lin" valueType="num">
                                      <p:cBhvr>
                                        <p:cTn id="11" dur="1230" accel="100000" fill="hold">
                                          <p:stCondLst>
                                            <p:cond delay="768"/>
                                          </p:stCondLst>
                                        </p:cTn>
                                        <p:tgtEl>
                                          <p:spTgt spid="2"/>
                                        </p:tgtEl>
                                        <p:attrNameLst>
                                          <p:attrName>ppt_x</p:attrName>
                                        </p:attrNameLst>
                                      </p:cBhvr>
                                    </p:anim>
                                    <p:set>
                                      <p:cBhvr>
                                        <p:cTn id="12" dur="768" fill="hold"/>
                                        <p:tgtEl>
                                          <p:spTgt spid="2"/>
                                        </p:tgtEl>
                                        <p:attrNameLst>
                                          <p:attrName>ppt_y</p:attrName>
                                        </p:attrNameLst>
                                      </p:cBhvr>
                                      <p:to>
                                        <p:strVal val="(#ppt_y+0.4)"/>
                                      </p:to>
                                    </p:set>
                                    <p:anim from="(#ppt_y+0.4)" to="(#ppt_y)" calcmode="lin" valueType="num">
                                      <p:cBhvr>
                                        <p:cTn id="13" dur="1230" accel="100000" fill="hold">
                                          <p:stCondLst>
                                            <p:cond delay="768"/>
                                          </p:stCondLst>
                                        </p:cTn>
                                        <p:tgtEl>
                                          <p:spTgt spid="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Misconception of limited ibadat</a:t>
            </a:r>
          </a:p>
        </p:txBody>
      </p:sp>
      <p:sp>
        <p:nvSpPr>
          <p:cNvPr id="16387" name="Content Placeholder 2"/>
          <p:cNvSpPr>
            <a:spLocks noGrp="1"/>
          </p:cNvSpPr>
          <p:nvPr>
            <p:ph idx="1"/>
          </p:nvPr>
        </p:nvSpPr>
        <p:spPr>
          <a:xfrm>
            <a:off x="1524000" y="2160588"/>
            <a:ext cx="8077200" cy="4697412"/>
          </a:xfrm>
        </p:spPr>
        <p:txBody>
          <a:bodyPr/>
          <a:lstStyle/>
          <a:p>
            <a:pPr marL="0" indent="0" algn="r" rtl="1" fontAlgn="t">
              <a:buNone/>
            </a:pPr>
            <a:r>
              <a:rPr lang="ar-SA" altLang="en-US" dirty="0" smtClean="0">
                <a:latin typeface="ParsQuran"/>
              </a:rPr>
              <a:t>فَوَيْلٌ لِلْمُصَلِّينَ ﴿۴﴾</a:t>
            </a:r>
          </a:p>
          <a:p>
            <a:pPr marL="0" indent="0" algn="r" fontAlgn="t">
              <a:buNone/>
            </a:pPr>
            <a:r>
              <a:rPr lang="en-US" altLang="en-US" dirty="0" smtClean="0">
                <a:latin typeface="Arial" panose="020B0604020202020204" pitchFamily="34" charset="0"/>
              </a:rPr>
              <a:t>Woe to those who pray, (4)</a:t>
            </a:r>
          </a:p>
          <a:p>
            <a:pPr marL="0" indent="0" algn="r" rtl="1" fontAlgn="t">
              <a:buNone/>
            </a:pPr>
            <a:r>
              <a:rPr lang="en-US" altLang="en-US" dirty="0" smtClean="0">
                <a:latin typeface="Times New Roman" panose="02020603050405020304" pitchFamily="18" charset="0"/>
              </a:rPr>
              <a:t> </a:t>
            </a:r>
            <a:r>
              <a:rPr lang="ar-SA" altLang="en-US" dirty="0" smtClean="0">
                <a:latin typeface="ParsQuran"/>
              </a:rPr>
              <a:t>الَّذِينَ هُمْ عَنْ صَلَاتِهِمْ سَاهُونَ ﴿۵﴾</a:t>
            </a:r>
          </a:p>
          <a:p>
            <a:pPr marL="0" indent="0" algn="r" fontAlgn="t">
              <a:buNone/>
            </a:pPr>
            <a:r>
              <a:rPr lang="en-US" altLang="en-US" dirty="0" smtClean="0">
                <a:latin typeface="Arial" panose="020B0604020202020204" pitchFamily="34" charset="0"/>
              </a:rPr>
              <a:t>who are heedless of their prayers (delaying them from their prescribed times), (5)</a:t>
            </a:r>
          </a:p>
          <a:p>
            <a:pPr marL="0" indent="0" algn="r" rtl="1" fontAlgn="t">
              <a:buNone/>
            </a:pPr>
            <a:r>
              <a:rPr lang="en-US" altLang="en-US" dirty="0" smtClean="0">
                <a:latin typeface="Times New Roman" panose="02020603050405020304" pitchFamily="18" charset="0"/>
              </a:rPr>
              <a:t> </a:t>
            </a:r>
            <a:r>
              <a:rPr lang="ar-SA" altLang="en-US" dirty="0" smtClean="0">
                <a:latin typeface="ParsQuran"/>
              </a:rPr>
              <a:t>الَّذِينَ هُمْ يُرَاءُونَ ﴿۶﴾</a:t>
            </a:r>
          </a:p>
          <a:p>
            <a:pPr marL="0" indent="0" algn="r" fontAlgn="t">
              <a:buNone/>
            </a:pPr>
            <a:r>
              <a:rPr lang="en-US" altLang="en-US" dirty="0" smtClean="0">
                <a:latin typeface="Arial" panose="020B0604020202020204" pitchFamily="34" charset="0"/>
              </a:rPr>
              <a:t>who show off, (6)</a:t>
            </a:r>
          </a:p>
          <a:p>
            <a:pPr marL="0" indent="0" algn="r" rtl="1" fontAlgn="t">
              <a:buNone/>
            </a:pPr>
            <a:r>
              <a:rPr lang="en-US" altLang="en-US" dirty="0" smtClean="0">
                <a:latin typeface="Times New Roman" panose="02020603050405020304" pitchFamily="18" charset="0"/>
              </a:rPr>
              <a:t> </a:t>
            </a:r>
            <a:r>
              <a:rPr lang="ar-SA" altLang="en-US" dirty="0" smtClean="0">
                <a:latin typeface="ParsQuran"/>
              </a:rPr>
              <a:t>وَيَمْنَعُونَ الْمَاعُونَ ﴿۷﴾</a:t>
            </a:r>
          </a:p>
          <a:p>
            <a:pPr marL="0" indent="0" algn="r" fontAlgn="t">
              <a:buNone/>
            </a:pPr>
            <a:r>
              <a:rPr lang="en-US" altLang="en-US" dirty="0" smtClean="0">
                <a:latin typeface="Arial" panose="020B0604020202020204" pitchFamily="34" charset="0"/>
              </a:rPr>
              <a:t>and prevent the utensils of assistance. (7</a:t>
            </a:r>
          </a:p>
          <a:p>
            <a:pPr marL="0" indent="0" algn="r">
              <a:buNone/>
            </a:pPr>
            <a:endParaRPr lang="en-US" altLang="en-US" dirty="0" smtClean="0"/>
          </a:p>
        </p:txBody>
      </p:sp>
    </p:spTree>
    <p:extLst>
      <p:ext uri="{BB962C8B-B14F-4D97-AF65-F5344CB8AC3E}">
        <p14:creationId xmlns:p14="http://schemas.microsoft.com/office/powerpoint/2010/main" val="3001350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Misconception of limited ibadat</a:t>
            </a:r>
          </a:p>
        </p:txBody>
      </p:sp>
      <p:sp>
        <p:nvSpPr>
          <p:cNvPr id="3" name="Content Placeholder 2"/>
          <p:cNvSpPr>
            <a:spLocks noGrp="1"/>
          </p:cNvSpPr>
          <p:nvPr>
            <p:ph idx="1"/>
          </p:nvPr>
        </p:nvSpPr>
        <p:spPr>
          <a:xfrm>
            <a:off x="810000" y="1923522"/>
            <a:ext cx="8703733" cy="4697412"/>
          </a:xfrm>
        </p:spPr>
        <p:txBody>
          <a:bodyPr/>
          <a:lstStyle/>
          <a:p>
            <a:pPr marL="0" indent="0">
              <a:buNone/>
              <a:defRPr/>
            </a:pPr>
            <a:r>
              <a:rPr lang="ar-SA" dirty="0">
                <a:latin typeface="arial" panose="020B0604020202020204" pitchFamily="34" charset="0"/>
              </a:rPr>
              <a:t>ان الصلوٰۃ تنھیٰ عن الفحشاء والمنکر </a:t>
            </a:r>
            <a:endParaRPr lang="ur-PK" dirty="0">
              <a:latin typeface="arial" panose="020B0604020202020204" pitchFamily="34" charset="0"/>
            </a:endParaRPr>
          </a:p>
          <a:p>
            <a:pPr marL="0" indent="0">
              <a:buNone/>
              <a:defRPr/>
            </a:pPr>
            <a:r>
              <a:rPr lang="en-US" dirty="0">
                <a:latin typeface="arial" panose="020B0604020202020204" pitchFamily="34" charset="0"/>
              </a:rPr>
              <a:t>INDEED PRAYER PROHIBITS IMMORALITY AND WRONGDOING</a:t>
            </a:r>
            <a:endParaRPr lang="ur-PK" dirty="0">
              <a:latin typeface="arial" panose="020B0604020202020204" pitchFamily="34" charset="0"/>
            </a:endParaRPr>
          </a:p>
          <a:p>
            <a:pPr marL="0" indent="0">
              <a:buNone/>
              <a:defRPr/>
            </a:pPr>
            <a:r>
              <a:rPr lang="ar-SA" dirty="0">
                <a:latin typeface="Arial" panose="020B0604020202020204" pitchFamily="34" charset="0"/>
              </a:rPr>
              <a:t>فَمَنْ يَعْمَلْ مِثْقَالَ ذَرَّةٍ خَيْرًا يَرَهُ</a:t>
            </a:r>
            <a:endParaRPr lang="ur-PK" dirty="0">
              <a:latin typeface="Arial" panose="020B0604020202020204" pitchFamily="34" charset="0"/>
            </a:endParaRPr>
          </a:p>
          <a:p>
            <a:pPr marL="0" indent="0">
              <a:buNone/>
              <a:defRPr/>
            </a:pPr>
            <a:r>
              <a:rPr lang="en-US" dirty="0">
                <a:latin typeface="Tahoma" panose="020B0604030504040204" pitchFamily="34" charset="0"/>
              </a:rPr>
              <a:t>Whosoever has done an atom's weight of good shall see it,</a:t>
            </a:r>
            <a:endParaRPr lang="ar-SA" dirty="0">
              <a:latin typeface="Arial" panose="020B0604020202020204" pitchFamily="34" charset="0"/>
            </a:endParaRPr>
          </a:p>
          <a:p>
            <a:pPr>
              <a:defRPr/>
            </a:pPr>
            <a:r>
              <a:rPr lang="ar-SA" dirty="0">
                <a:latin typeface="Arial" panose="020B0604020202020204" pitchFamily="34" charset="0"/>
              </a:rPr>
              <a:t>إِنْ أَحْسَنتُمْ أَحْسَنتُمْ لِأَنفُسِكُمْ وَإِنْ أَسَأْتُمْ فَلَهَا</a:t>
            </a:r>
            <a:endParaRPr lang="ur-PK" dirty="0">
              <a:latin typeface="Arial" panose="020B0604020202020204" pitchFamily="34" charset="0"/>
            </a:endParaRPr>
          </a:p>
          <a:p>
            <a:pPr>
              <a:defRPr/>
            </a:pPr>
            <a:r>
              <a:rPr lang="en-US" dirty="0">
                <a:latin typeface="Arial" panose="020B0604020202020204" pitchFamily="34" charset="0"/>
              </a:rPr>
              <a:t> "If you do good, you do good for your own selves, and if you do evil (you do it) against yourselves.''</a:t>
            </a:r>
          </a:p>
          <a:p>
            <a:pPr>
              <a:defRPr/>
            </a:pPr>
            <a:r>
              <a:rPr lang="ar-SA" dirty="0">
                <a:latin typeface="Arial" panose="020B0604020202020204" pitchFamily="34" charset="0"/>
              </a:rPr>
              <a:t>مَّنْ عَمِلَ صَـلِحاً فَلِنَفْسِهِ وَمَنْ أَسَآءَ فَعَلَيْهَا</a:t>
            </a:r>
          </a:p>
          <a:p>
            <a:pPr>
              <a:defRPr/>
            </a:pPr>
            <a:r>
              <a:rPr lang="en-US" dirty="0">
                <a:latin typeface="Arial" panose="020B0604020202020204" pitchFamily="34" charset="0"/>
              </a:rPr>
              <a:t>Whosoever does a righteous good deed, it is for (the benefit of) himself; and whosoever does evil, it is against himself. (45:15)</a:t>
            </a:r>
            <a:r>
              <a:rPr lang="en-US" dirty="0"/>
              <a:t/>
            </a:r>
            <a:br>
              <a:rPr lang="en-US" dirty="0"/>
            </a:br>
            <a:endParaRPr lang="ar-SA" dirty="0">
              <a:latin typeface="Arial" panose="020B0604020202020204" pitchFamily="34" charset="0"/>
            </a:endParaRPr>
          </a:p>
        </p:txBody>
      </p:sp>
    </p:spTree>
    <p:extLst>
      <p:ext uri="{BB962C8B-B14F-4D97-AF65-F5344CB8AC3E}">
        <p14:creationId xmlns:p14="http://schemas.microsoft.com/office/powerpoint/2010/main" val="4060758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Misconception of limited ibadat</a:t>
            </a:r>
          </a:p>
        </p:txBody>
      </p:sp>
      <p:sp>
        <p:nvSpPr>
          <p:cNvPr id="18435" name="Content Placeholder 2"/>
          <p:cNvSpPr>
            <a:spLocks noGrp="1"/>
          </p:cNvSpPr>
          <p:nvPr>
            <p:ph idx="1"/>
          </p:nvPr>
        </p:nvSpPr>
        <p:spPr/>
        <p:txBody>
          <a:bodyPr/>
          <a:lstStyle/>
          <a:p>
            <a:pPr marL="0" indent="0" algn="r">
              <a:buNone/>
            </a:pPr>
            <a:r>
              <a:rPr lang="ar-SA" altLang="en-US" dirty="0" smtClean="0">
                <a:latin typeface="Arial" panose="020B0604020202020204" pitchFamily="34" charset="0"/>
              </a:rPr>
              <a:t>وَقُلْ لِعِبَادِي يَقُولُوا الَّتِي هِيَ أَحْسَنُ ۚ إِنَّ الشَّيْطَانَ يَنْزَغُ بَيْنَهُمْ ۚ إِنَّ الشَّيْطَانَ كَانَ لِلْإِنْسَانِ عَدُوًّا مُبِينًا</a:t>
            </a:r>
            <a:endParaRPr lang="ur-PK" altLang="en-US" dirty="0" smtClean="0">
              <a:latin typeface="Arial" panose="020B0604020202020204" pitchFamily="34" charset="0"/>
            </a:endParaRPr>
          </a:p>
          <a:p>
            <a:pPr marL="0" indent="0">
              <a:buNone/>
            </a:pPr>
            <a:r>
              <a:rPr lang="en-US" altLang="en-US" dirty="0" smtClean="0">
                <a:latin typeface="Tahoma" panose="020B0604030504040204" pitchFamily="34" charset="0"/>
              </a:rPr>
              <a:t>Tell My worshipers, that they should say words that are the finest, </a:t>
            </a:r>
            <a:r>
              <a:rPr lang="en-US" altLang="en-US" dirty="0" err="1" smtClean="0">
                <a:latin typeface="Tahoma" panose="020B0604030504040204" pitchFamily="34" charset="0"/>
              </a:rPr>
              <a:t>satan</a:t>
            </a:r>
            <a:r>
              <a:rPr lang="en-US" altLang="en-US" dirty="0" smtClean="0">
                <a:latin typeface="Tahoma" panose="020B0604030504040204" pitchFamily="34" charset="0"/>
              </a:rPr>
              <a:t> would arouse discord among them; he is the clear enemy of mankind.</a:t>
            </a:r>
            <a:endParaRPr lang="ur-PK" altLang="en-US" dirty="0" smtClean="0">
              <a:latin typeface="Tahoma" panose="020B0604030504040204" pitchFamily="34" charset="0"/>
            </a:endParaRPr>
          </a:p>
          <a:p>
            <a:pPr marL="0" indent="0" fontAlgn="t">
              <a:buNone/>
            </a:pPr>
            <a:r>
              <a:rPr lang="en-US" altLang="en-US" dirty="0" smtClean="0">
                <a:latin typeface="Arial" panose="020B0604020202020204" pitchFamily="34" charset="0"/>
              </a:rPr>
              <a:t>surah 2 verse 115</a:t>
            </a:r>
            <a:endParaRPr lang="en-US" altLang="en-US" dirty="0" smtClean="0">
              <a:latin typeface="alvi_nastaleeqregular"/>
            </a:endParaRPr>
          </a:p>
          <a:p>
            <a:pPr marL="0" indent="0" algn="r" rtl="1" fontAlgn="t">
              <a:buNone/>
            </a:pPr>
            <a:r>
              <a:rPr lang="ar-SA" altLang="en-US" dirty="0" smtClean="0">
                <a:latin typeface="alvi_nastaleeqregular"/>
              </a:rPr>
              <a:t>وَلِلَ</a:t>
            </a:r>
            <a:r>
              <a:rPr lang="ur-PK" altLang="en-US" dirty="0" smtClean="0">
                <a:latin typeface="alvi_nastaleeqregular"/>
              </a:rPr>
              <a:t>ہ</a:t>
            </a:r>
            <a:r>
              <a:rPr lang="ar-SA" altLang="en-US" dirty="0" smtClean="0">
                <a:latin typeface="alvi_nastaleeqregular"/>
              </a:rPr>
              <a:t> الْمَشْرِقُ وَالْمَغْرِبُ فَأَيْنَمَا تُوَلُّوا فَثَمَّ وَجْهُ اللَّهِ إِنَّ اللَّهَ وَاسِعٌ عَلِيمٌ</a:t>
            </a:r>
          </a:p>
          <a:p>
            <a:pPr marL="0" indent="0" rtl="1" fontAlgn="t">
              <a:buNone/>
            </a:pPr>
            <a:r>
              <a:rPr lang="en-US" altLang="en-US" dirty="0" smtClean="0">
                <a:latin typeface="alvi_nastaleeqregular"/>
              </a:rPr>
              <a:t>And the East and the West belong to Him. Therefore, whichever way you turn, there is the direction of Allah. Verily, He is the All-Knowing, the All-Aware</a:t>
            </a:r>
          </a:p>
        </p:txBody>
      </p:sp>
    </p:spTree>
    <p:extLst>
      <p:ext uri="{BB962C8B-B14F-4D97-AF65-F5344CB8AC3E}">
        <p14:creationId xmlns:p14="http://schemas.microsoft.com/office/powerpoint/2010/main" val="1793891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Misconception of limited ibadat</a:t>
            </a:r>
          </a:p>
        </p:txBody>
      </p:sp>
      <p:sp>
        <p:nvSpPr>
          <p:cNvPr id="19459" name="Content Placeholder 2"/>
          <p:cNvSpPr>
            <a:spLocks noGrp="1"/>
          </p:cNvSpPr>
          <p:nvPr>
            <p:ph idx="1"/>
          </p:nvPr>
        </p:nvSpPr>
        <p:spPr>
          <a:xfrm>
            <a:off x="818712" y="2222287"/>
            <a:ext cx="10554574" cy="4635713"/>
          </a:xfrm>
        </p:spPr>
        <p:txBody>
          <a:bodyPr>
            <a:noAutofit/>
          </a:bodyPr>
          <a:lstStyle/>
          <a:p>
            <a:pPr algn="r"/>
            <a:r>
              <a:rPr lang="ar-SA" altLang="en-US" sz="2800" dirty="0" smtClean="0">
                <a:latin typeface="alvi_nastaleeqregular"/>
              </a:rPr>
              <a:t>الَّذِينَ يَذْكُرُونَ اللَّهَ قِيَامًا وَقُعُودًا وَعَلَىَ جُنُوبِهِمْ وَيَتَفَكَّرُونَ فِي خَلْقِ السَّمَاوَاتِ وَالأَرْضِ رَبَّنَا مَا خَلَقْتَ هَذا بَاطِلاً سُبْحَانَكَ فَقِنَا عَذَابَ النَّارِ</a:t>
            </a:r>
            <a:r>
              <a:rPr lang="en-US" altLang="en-US" sz="2800" dirty="0" smtClean="0">
                <a:latin typeface="Font_Jameel-Noori-Nastaleeq"/>
              </a:rPr>
              <a:t>:</a:t>
            </a:r>
            <a:endParaRPr lang="en-US" altLang="en-US" sz="2800" dirty="0" smtClean="0">
              <a:latin typeface="Al Qalam Quran Majeed Web2_D"/>
            </a:endParaRPr>
          </a:p>
          <a:p>
            <a:pPr algn="just"/>
            <a:r>
              <a:rPr lang="en-US" altLang="en-US" sz="2800" dirty="0" smtClean="0">
                <a:latin typeface="Font_Jameel-Noori-Nastaleeq"/>
              </a:rPr>
              <a:t>Those who remember Allah, standing and sitting and reclining on their backs, and reflect on the creation of the heavens and the earth. Our Lord, You have not made it useless. Glory be to You, save us from the torment of Hell.</a:t>
            </a:r>
            <a:endParaRPr lang="en-US" altLang="en-US" sz="2800" dirty="0" smtClean="0">
              <a:latin typeface="Al Qalam Quran Majeed Web2_D"/>
            </a:endParaRPr>
          </a:p>
          <a:p>
            <a:r>
              <a:rPr lang="en-US" altLang="en-US" sz="2800" dirty="0" smtClean="0"/>
              <a:t/>
            </a:r>
            <a:br>
              <a:rPr lang="en-US" altLang="en-US" sz="2800" dirty="0" smtClean="0"/>
            </a:br>
            <a:r>
              <a:rPr lang="ur-PK" altLang="en-US" sz="2800" dirty="0" smtClean="0">
                <a:latin typeface="QuranFont"/>
              </a:rPr>
              <a:t>لا </a:t>
            </a:r>
            <a:r>
              <a:rPr lang="ar-SA" altLang="en-US" sz="2800" dirty="0" smtClean="0">
                <a:latin typeface="QuranFont"/>
              </a:rPr>
              <a:t>يُؤْمِنُ </a:t>
            </a:r>
            <a:r>
              <a:rPr lang="ur-PK" altLang="en-US" sz="2800" dirty="0" smtClean="0">
                <a:latin typeface="QuranFont"/>
              </a:rPr>
              <a:t>ا</a:t>
            </a:r>
            <a:r>
              <a:rPr lang="ar-SA" altLang="en-US" sz="2800" dirty="0" smtClean="0">
                <a:latin typeface="QuranFont"/>
              </a:rPr>
              <a:t>حَدُكُمْ حَتَّى يَكُونَ هَوَاهُ تَـبَعًا لِّمَا جِئْتُ بِهٖ </a:t>
            </a:r>
            <a:r>
              <a:rPr lang="ar-SA" altLang="en-US" sz="2800" dirty="0" smtClean="0">
                <a:latin typeface="urdu"/>
              </a:rPr>
              <a:t/>
            </a:r>
            <a:br>
              <a:rPr lang="ar-SA" altLang="en-US" sz="2800" dirty="0" smtClean="0">
                <a:latin typeface="urdu"/>
              </a:rPr>
            </a:br>
            <a:r>
              <a:rPr lang="ar-SA" altLang="en-US" sz="2800" dirty="0" smtClean="0">
                <a:latin typeface="urdu"/>
              </a:rPr>
              <a:t>“</a:t>
            </a:r>
            <a:r>
              <a:rPr lang="en-US" altLang="en-US" sz="2800" dirty="0" smtClean="0">
                <a:latin typeface="urdu"/>
              </a:rPr>
              <a:t>None of you can be a true believer unless his desire is fulfilled according to </a:t>
            </a:r>
            <a:r>
              <a:rPr lang="en-US" altLang="en-US" sz="2800" dirty="0" smtClean="0">
                <a:latin typeface="urdu"/>
              </a:rPr>
              <a:t>what </a:t>
            </a:r>
            <a:r>
              <a:rPr lang="en-US" altLang="en-US" sz="2800" dirty="0" err="1" smtClean="0">
                <a:latin typeface="urdu"/>
              </a:rPr>
              <a:t>i</a:t>
            </a:r>
            <a:r>
              <a:rPr lang="en-US" altLang="en-US" sz="2800" dirty="0" smtClean="0">
                <a:latin typeface="urdu"/>
              </a:rPr>
              <a:t> have brought .”</a:t>
            </a:r>
            <a:r>
              <a:rPr lang="ur-PK" altLang="en-US" sz="2800" dirty="0" smtClean="0">
                <a:latin typeface="urdu"/>
              </a:rPr>
              <a:t> </a:t>
            </a:r>
            <a:r>
              <a:rPr lang="en-US" altLang="en-US" sz="2800" dirty="0" smtClean="0">
                <a:latin typeface="urdu"/>
              </a:rPr>
              <a:t>hadith</a:t>
            </a:r>
            <a:r>
              <a:rPr lang="en-US" altLang="en-US" sz="2800" dirty="0" smtClean="0"/>
              <a:t/>
            </a:r>
            <a:br>
              <a:rPr lang="en-US" altLang="en-US" sz="2800" dirty="0" smtClean="0"/>
            </a:br>
            <a:endParaRPr lang="en-US" altLang="en-US" sz="2800" dirty="0" smtClean="0"/>
          </a:p>
        </p:txBody>
      </p:sp>
    </p:spTree>
    <p:extLst>
      <p:ext uri="{BB962C8B-B14F-4D97-AF65-F5344CB8AC3E}">
        <p14:creationId xmlns:p14="http://schemas.microsoft.com/office/powerpoint/2010/main" val="1748458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a:xfrm>
            <a:off x="91440" y="2160588"/>
            <a:ext cx="11926389" cy="4697412"/>
          </a:xfrm>
        </p:spPr>
        <p:txBody>
          <a:bodyPr>
            <a:noAutofit/>
          </a:bodyPr>
          <a:lstStyle/>
          <a:p>
            <a:pPr marL="0" indent="0">
              <a:buNone/>
              <a:defRPr/>
            </a:pPr>
            <a:r>
              <a:rPr lang="ar-SA" sz="2400" dirty="0">
                <a:solidFill>
                  <a:srgbClr val="5F6368"/>
                </a:solidFill>
                <a:latin typeface="arial" panose="020B0604020202020204" pitchFamily="34" charset="0"/>
              </a:rPr>
              <a:t>من احب للّٰہ و ابغض للّٰہ</a:t>
            </a:r>
            <a:r>
              <a:rPr lang="ar-SA" sz="2400" dirty="0">
                <a:solidFill>
                  <a:srgbClr val="4D5156"/>
                </a:solidFill>
                <a:latin typeface="arial" panose="020B0604020202020204" pitchFamily="34" charset="0"/>
              </a:rPr>
              <a:t> واعطی </a:t>
            </a:r>
            <a:r>
              <a:rPr lang="ar-SA" sz="2400" dirty="0">
                <a:solidFill>
                  <a:srgbClr val="5F6368"/>
                </a:solidFill>
                <a:latin typeface="arial" panose="020B0604020202020204" pitchFamily="34" charset="0"/>
              </a:rPr>
              <a:t>للّٰہ و منع للّٰہ</a:t>
            </a:r>
            <a:r>
              <a:rPr lang="ar-SA" sz="2400" dirty="0">
                <a:solidFill>
                  <a:srgbClr val="4D5156"/>
                </a:solidFill>
                <a:latin typeface="arial" panose="020B0604020202020204" pitchFamily="34" charset="0"/>
              </a:rPr>
              <a:t> فقد استکمل الایمان (الترمذی)</a:t>
            </a:r>
            <a:endParaRPr lang="ur-PK" sz="2400" dirty="0">
              <a:solidFill>
                <a:srgbClr val="4D5156"/>
              </a:solidFill>
              <a:latin typeface="arial" panose="020B0604020202020204" pitchFamily="34" charset="0"/>
            </a:endParaRPr>
          </a:p>
          <a:p>
            <a:pPr marL="0" indent="0">
              <a:buNone/>
              <a:defRPr/>
            </a:pPr>
            <a:r>
              <a:rPr lang="en-US" sz="2400" dirty="0"/>
              <a:t>"Whoever loves</a:t>
            </a:r>
            <a:r>
              <a:rPr lang="ur-PK" sz="2400" dirty="0"/>
              <a:t> </a:t>
            </a:r>
            <a:r>
              <a:rPr lang="en-US" sz="2400" dirty="0"/>
              <a:t>for Allah and hates for Allah and gives for the sake of Allah and refrains from giving for Allah, then he has completed the faith."</a:t>
            </a:r>
          </a:p>
          <a:p>
            <a:pPr marL="0" indent="0">
              <a:buNone/>
              <a:defRPr/>
            </a:pPr>
            <a:r>
              <a:rPr lang="en-US" sz="2400" dirty="0"/>
              <a:t>The four principles of the fulfillment of faith are stated in the hadith:</a:t>
            </a:r>
          </a:p>
          <a:p>
            <a:pPr>
              <a:buFont typeface="Arial" panose="020B0604020202020204" pitchFamily="34" charset="0"/>
              <a:buChar char="•"/>
              <a:defRPr/>
            </a:pPr>
            <a:r>
              <a:rPr lang="en-US" sz="2400" dirty="0"/>
              <a:t>If a person loves someone, it is for Allah</a:t>
            </a:r>
            <a:endParaRPr lang="ur-PK" sz="2400" dirty="0"/>
          </a:p>
          <a:p>
            <a:pPr>
              <a:buFont typeface="Arial" panose="020B0604020202020204" pitchFamily="34" charset="0"/>
              <a:buChar char="•"/>
              <a:defRPr/>
            </a:pPr>
            <a:r>
              <a:rPr lang="en-US" sz="2400" dirty="0"/>
              <a:t>If you hate someone, it is for Allah.</a:t>
            </a:r>
          </a:p>
          <a:p>
            <a:pPr marL="0" indent="0">
              <a:buNone/>
              <a:defRPr/>
            </a:pPr>
            <a:r>
              <a:rPr lang="en-US" sz="2400" dirty="0"/>
              <a:t>* Man should give something to someone for the sake of Allah.</a:t>
            </a:r>
          </a:p>
          <a:p>
            <a:pPr marL="0" indent="0">
              <a:buNone/>
              <a:defRPr/>
            </a:pPr>
            <a:r>
              <a:rPr lang="en-US" sz="2400" dirty="0"/>
              <a:t>· And if you refrain from giving to someone, it is only for Allah.</a:t>
            </a:r>
          </a:p>
        </p:txBody>
      </p:sp>
    </p:spTree>
    <p:extLst>
      <p:ext uri="{BB962C8B-B14F-4D97-AF65-F5344CB8AC3E}">
        <p14:creationId xmlns:p14="http://schemas.microsoft.com/office/powerpoint/2010/main" val="2439701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Contents of Islamic jurisprudence </a:t>
            </a:r>
          </a:p>
        </p:txBody>
      </p:sp>
      <p:sp>
        <p:nvSpPr>
          <p:cNvPr id="3" name="Content Placeholder 2"/>
          <p:cNvSpPr>
            <a:spLocks noGrp="1"/>
          </p:cNvSpPr>
          <p:nvPr>
            <p:ph idx="1"/>
          </p:nvPr>
        </p:nvSpPr>
        <p:spPr/>
        <p:txBody>
          <a:bodyPr>
            <a:normAutofit/>
          </a:bodyPr>
          <a:lstStyle/>
          <a:p>
            <a:pPr>
              <a:defRPr/>
            </a:pPr>
            <a:r>
              <a:rPr lang="en-US" dirty="0"/>
              <a:t>1. Beliefs</a:t>
            </a:r>
            <a:r>
              <a:rPr lang="ur-PK" dirty="0"/>
              <a:t> </a:t>
            </a:r>
            <a:r>
              <a:rPr lang="en-US" dirty="0"/>
              <a:t>(</a:t>
            </a:r>
            <a:r>
              <a:rPr lang="ur-PK" dirty="0"/>
              <a:t>اعتقادیات</a:t>
            </a:r>
            <a:r>
              <a:rPr lang="en-US" dirty="0"/>
              <a:t>)</a:t>
            </a:r>
          </a:p>
          <a:p>
            <a:pPr lvl="1">
              <a:defRPr/>
            </a:pPr>
            <a:r>
              <a:rPr lang="en-US" dirty="0"/>
              <a:t>Obligation of   </a:t>
            </a:r>
            <a:r>
              <a:rPr lang="en-US" dirty="0" err="1"/>
              <a:t>emaan</a:t>
            </a:r>
            <a:r>
              <a:rPr lang="en-US" dirty="0"/>
              <a:t>, prohibition of </a:t>
            </a:r>
            <a:r>
              <a:rPr lang="en-US" dirty="0" err="1"/>
              <a:t>kufr</a:t>
            </a:r>
            <a:r>
              <a:rPr lang="en-US" dirty="0"/>
              <a:t>, </a:t>
            </a:r>
          </a:p>
          <a:p>
            <a:pPr>
              <a:defRPr/>
            </a:pPr>
            <a:r>
              <a:rPr lang="en-US" dirty="0"/>
              <a:t> 2. actions (</a:t>
            </a:r>
            <a:r>
              <a:rPr lang="ur-PK" dirty="0"/>
              <a:t>عملیات</a:t>
            </a:r>
            <a:r>
              <a:rPr lang="en-US" dirty="0"/>
              <a:t>)</a:t>
            </a:r>
          </a:p>
          <a:p>
            <a:pPr lvl="1">
              <a:defRPr/>
            </a:pPr>
            <a:r>
              <a:rPr lang="en-US" dirty="0"/>
              <a:t> </a:t>
            </a:r>
            <a:r>
              <a:rPr lang="ur-PK" dirty="0"/>
              <a:t>۱۔عبادات ۲۔ معاملات  ۳۔ معاشرت</a:t>
            </a:r>
            <a:endParaRPr lang="en-US" dirty="0"/>
          </a:p>
          <a:p>
            <a:pPr marL="457200" lvl="1" indent="0">
              <a:buNone/>
              <a:defRPr/>
            </a:pPr>
            <a:r>
              <a:rPr lang="en-US" dirty="0" err="1"/>
              <a:t>Eg</a:t>
            </a:r>
            <a:r>
              <a:rPr lang="en-US" dirty="0"/>
              <a:t>. prayer, fasting, business, behavior etc. </a:t>
            </a:r>
            <a:endParaRPr lang="ur-PK" dirty="0"/>
          </a:p>
          <a:p>
            <a:pPr>
              <a:defRPr/>
            </a:pPr>
            <a:r>
              <a:rPr lang="en-US" dirty="0"/>
              <a:t>3. </a:t>
            </a:r>
            <a:r>
              <a:rPr lang="en-US" dirty="0" err="1"/>
              <a:t>sentimentals</a:t>
            </a:r>
            <a:r>
              <a:rPr lang="en-US" dirty="0"/>
              <a:t>(</a:t>
            </a:r>
            <a:r>
              <a:rPr lang="ur-PK" dirty="0"/>
              <a:t>وِجدانیات</a:t>
            </a:r>
            <a:r>
              <a:rPr lang="en-US" dirty="0"/>
              <a:t>)</a:t>
            </a:r>
          </a:p>
          <a:p>
            <a:pPr lvl="1">
              <a:defRPr/>
            </a:pPr>
            <a:r>
              <a:rPr lang="en-US" dirty="0"/>
              <a:t> Ethics, morality.</a:t>
            </a:r>
            <a:endParaRPr lang="ur-PK" dirty="0"/>
          </a:p>
          <a:p>
            <a:pPr marL="0" indent="0">
              <a:buNone/>
              <a:defRPr/>
            </a:pPr>
            <a:r>
              <a:rPr lang="en-US" sz="1600" dirty="0"/>
              <a:t>Al </a:t>
            </a:r>
            <a:r>
              <a:rPr lang="en-US" sz="1600" dirty="0" err="1"/>
              <a:t>fiqhul</a:t>
            </a:r>
            <a:r>
              <a:rPr lang="en-US" sz="1600" dirty="0"/>
              <a:t> </a:t>
            </a:r>
            <a:r>
              <a:rPr lang="en-US" sz="1600" dirty="0" err="1"/>
              <a:t>islami</a:t>
            </a:r>
            <a:r>
              <a:rPr lang="en-US" sz="1600" dirty="0"/>
              <a:t> </a:t>
            </a:r>
            <a:r>
              <a:rPr lang="en-US" sz="1600" dirty="0" err="1"/>
              <a:t>wa</a:t>
            </a:r>
            <a:r>
              <a:rPr lang="en-US" sz="1600" dirty="0"/>
              <a:t> </a:t>
            </a:r>
            <a:r>
              <a:rPr lang="en-US" sz="1600" dirty="0" err="1"/>
              <a:t>adillatuhoo,dr.wahba</a:t>
            </a:r>
            <a:r>
              <a:rPr lang="en-US" sz="1600" dirty="0"/>
              <a:t> al </a:t>
            </a:r>
            <a:r>
              <a:rPr lang="en-US" sz="1600" dirty="0" err="1"/>
              <a:t>zuhaily</a:t>
            </a:r>
            <a:endParaRPr lang="ur-PK" dirty="0"/>
          </a:p>
          <a:p>
            <a:pPr marL="0" indent="0">
              <a:buNone/>
              <a:defRPr/>
            </a:pPr>
            <a:endParaRPr lang="ur-PK" dirty="0"/>
          </a:p>
          <a:p>
            <a:pPr marL="0" indent="0">
              <a:buNone/>
              <a:defRPr/>
            </a:pPr>
            <a:endParaRPr lang="en-US" dirty="0"/>
          </a:p>
        </p:txBody>
      </p:sp>
      <p:sp>
        <p:nvSpPr>
          <p:cNvPr id="4" name="Speech Bubble: Oval 3"/>
          <p:cNvSpPr/>
          <p:nvPr/>
        </p:nvSpPr>
        <p:spPr>
          <a:xfrm>
            <a:off x="9587089" y="932413"/>
            <a:ext cx="457200" cy="23142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20758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2654301" y="2405064"/>
            <a:ext cx="5827713" cy="1646237"/>
          </a:xfrm>
        </p:spPr>
        <p:txBody>
          <a:bodyPr/>
          <a:lstStyle/>
          <a:p>
            <a:r>
              <a:rPr lang="en-US" altLang="en-US" smtClean="0"/>
              <a:t>ibadaat</a:t>
            </a:r>
          </a:p>
        </p:txBody>
      </p:sp>
      <p:sp>
        <p:nvSpPr>
          <p:cNvPr id="3" name="Subtitle 2"/>
          <p:cNvSpPr>
            <a:spLocks noGrp="1"/>
          </p:cNvSpPr>
          <p:nvPr>
            <p:ph type="subTitle" idx="1"/>
          </p:nvPr>
        </p:nvSpPr>
        <p:spPr>
          <a:xfrm>
            <a:off x="2895600" y="3886200"/>
            <a:ext cx="6400800" cy="685800"/>
          </a:xfrm>
        </p:spPr>
        <p:txBody>
          <a:bodyPr>
            <a:noAutofit/>
          </a:bodyPr>
          <a:lstStyle/>
          <a:p>
            <a:pPr>
              <a:defRPr/>
            </a:pPr>
            <a:r>
              <a:rPr lang="en-US" sz="4400" b="1" dirty="0">
                <a:solidFill>
                  <a:schemeClr val="accent1">
                    <a:lumMod val="60000"/>
                    <a:lumOff val="40000"/>
                  </a:schemeClr>
                </a:solidFill>
              </a:rPr>
              <a:t>The purpose of this life </a:t>
            </a:r>
          </a:p>
        </p:txBody>
      </p:sp>
    </p:spTree>
    <p:extLst>
      <p:ext uri="{BB962C8B-B14F-4D97-AF65-F5344CB8AC3E}">
        <p14:creationId xmlns:p14="http://schemas.microsoft.com/office/powerpoint/2010/main" val="2973947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ur-PK" dirty="0"/>
              <a:t>وما خلقت الجنّ و الانس الا لیعبدون</a:t>
            </a:r>
            <a:br>
              <a:rPr lang="ur-PK" dirty="0"/>
            </a:br>
            <a:r>
              <a:rPr lang="en-US" dirty="0"/>
              <a:t> </a:t>
            </a:r>
            <a:r>
              <a:rPr lang="en-US" sz="2200" i="1" dirty="0" err="1"/>
              <a:t>surat</a:t>
            </a:r>
            <a:r>
              <a:rPr lang="en-US" sz="2200" i="1" dirty="0"/>
              <a:t> </a:t>
            </a:r>
            <a:r>
              <a:rPr lang="en-US" sz="2200" dirty="0"/>
              <a:t>Az-</a:t>
            </a:r>
            <a:r>
              <a:rPr lang="en-US" sz="2200" dirty="0" err="1"/>
              <a:t>Dhariat</a:t>
            </a:r>
            <a:r>
              <a:rPr lang="en-US" sz="2200" dirty="0"/>
              <a:t>, (Verse 56)</a:t>
            </a:r>
            <a:endParaRPr lang="en-US" dirty="0"/>
          </a:p>
        </p:txBody>
      </p:sp>
      <p:sp>
        <p:nvSpPr>
          <p:cNvPr id="10243" name="Content Placeholder 2"/>
          <p:cNvSpPr>
            <a:spLocks noGrp="1"/>
          </p:cNvSpPr>
          <p:nvPr>
            <p:ph idx="1"/>
          </p:nvPr>
        </p:nvSpPr>
        <p:spPr/>
        <p:txBody>
          <a:bodyPr/>
          <a:lstStyle/>
          <a:p>
            <a:r>
              <a:rPr lang="en-US" altLang="en-US" b="1" smtClean="0"/>
              <a:t> "I did not create the Jinn and the humans but to </a:t>
            </a:r>
            <a:r>
              <a:rPr lang="en-US" altLang="en-US" b="1" i="1" smtClean="0"/>
              <a:t>ya'bodoon</a:t>
            </a:r>
            <a:r>
              <a:rPr lang="en-US" altLang="en-US" b="1" smtClean="0"/>
              <a:t> (submit to me)."</a:t>
            </a:r>
            <a:endParaRPr lang="en-US" altLang="en-US" smtClean="0"/>
          </a:p>
          <a:p>
            <a:pPr algn="r" rtl="1"/>
            <a:r>
              <a:rPr lang="ar-SA" altLang="en-US" smtClean="0"/>
              <a:t>وَمَا نُرْسِلُ الْمُرْسَلِينَ إِلاَّ مُبَشِّرِينَ وَمُنذِرِينَ فَمَنْ آمَنَ وَأَصْلَحَ فَلاَ خَوْفٌ عَلَيْهِمْ وَلاَ هُمْ يَحْزَنُونَ</a:t>
            </a:r>
            <a:r>
              <a:rPr lang="ur-PK" altLang="en-US" smtClean="0"/>
              <a:t>(</a:t>
            </a:r>
            <a:r>
              <a:rPr lang="ar-SA" altLang="en-US" smtClean="0"/>
              <a:t> </a:t>
            </a:r>
            <a:r>
              <a:rPr lang="en-US" altLang="en-US" smtClean="0"/>
              <a:t>6:48</a:t>
            </a:r>
            <a:r>
              <a:rPr lang="ur-PK" altLang="en-US" smtClean="0"/>
              <a:t>)</a:t>
            </a:r>
            <a:endParaRPr lang="en-US" altLang="en-US" smtClean="0"/>
          </a:p>
          <a:p>
            <a:r>
              <a:rPr lang="en-US" altLang="en-US" b="1" smtClean="0"/>
              <a:t>The Role and reason for sending Messengers:</a:t>
            </a:r>
            <a:r>
              <a:rPr lang="en-US" altLang="en-US" smtClean="0"/>
              <a:t/>
            </a:r>
            <a:br>
              <a:rPr lang="en-US" altLang="en-US" smtClean="0"/>
            </a:br>
            <a:r>
              <a:rPr lang="en-US" altLang="en-US" smtClean="0"/>
              <a:t>Rasools (mursaleena) have been sent with a purpose and a particular message to teach people how to obey Allah (ibadah/worship) and that is good news but they are also sent to put fear in the hearts of people who do not obey Allah.</a:t>
            </a:r>
          </a:p>
        </p:txBody>
      </p:sp>
    </p:spTree>
    <p:extLst>
      <p:ext uri="{BB962C8B-B14F-4D97-AF65-F5344CB8AC3E}">
        <p14:creationId xmlns:p14="http://schemas.microsoft.com/office/powerpoint/2010/main" val="1092989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WORD “</a:t>
            </a:r>
            <a:r>
              <a:rPr lang="ur-PK" altLang="en-US" smtClean="0"/>
              <a:t>عبادہ</a:t>
            </a:r>
            <a:r>
              <a:rPr lang="en-US" altLang="en-US" smtClean="0"/>
              <a:t>”IBADAH</a:t>
            </a:r>
          </a:p>
        </p:txBody>
      </p:sp>
      <p:sp>
        <p:nvSpPr>
          <p:cNvPr id="11267" name="Content Placeholder 2"/>
          <p:cNvSpPr>
            <a:spLocks noGrp="1"/>
          </p:cNvSpPr>
          <p:nvPr>
            <p:ph idx="1"/>
          </p:nvPr>
        </p:nvSpPr>
        <p:spPr>
          <a:xfrm>
            <a:off x="818712" y="2222287"/>
            <a:ext cx="10554574" cy="4740216"/>
          </a:xfrm>
        </p:spPr>
        <p:txBody>
          <a:bodyPr>
            <a:noAutofit/>
          </a:bodyPr>
          <a:lstStyle/>
          <a:p>
            <a:r>
              <a:rPr lang="en-US" altLang="en-US" sz="2800" dirty="0" smtClean="0"/>
              <a:t>The original meaning of ‘</a:t>
            </a:r>
            <a:r>
              <a:rPr lang="en-US" altLang="en-US" sz="2800" dirty="0" err="1" smtClean="0"/>
              <a:t>Ibadah</a:t>
            </a:r>
            <a:r>
              <a:rPr lang="en-US" altLang="en-US" sz="2800" dirty="0" smtClean="0"/>
              <a:t> with all the Arabs is “to lower one’s self”.</a:t>
            </a:r>
            <a:endParaRPr lang="ur-PK" altLang="en-US" sz="2800" dirty="0" smtClean="0"/>
          </a:p>
          <a:p>
            <a:r>
              <a:rPr lang="en-US" altLang="en-US" sz="2800" dirty="0" smtClean="0"/>
              <a:t>It is also called “the path that is lowered due to feet stamping it down”</a:t>
            </a:r>
            <a:r>
              <a:rPr lang="ur-PK" altLang="en-US" sz="2800" dirty="0" smtClean="0"/>
              <a:t>طریق معبد</a:t>
            </a:r>
            <a:r>
              <a:rPr lang="en-US" altLang="en-US" sz="2800" dirty="0" smtClean="0"/>
              <a:t>, and “the travelers lowered it”. From this, a mule that is lowered for riding is called “</a:t>
            </a:r>
            <a:r>
              <a:rPr lang="en-US" altLang="en-US" sz="2800" dirty="0" err="1" smtClean="0"/>
              <a:t>Mu’abbad</a:t>
            </a:r>
            <a:r>
              <a:rPr lang="en-US" altLang="en-US" sz="2800" dirty="0" smtClean="0"/>
              <a:t>”, and from this a person who is enslaved is called a “’</a:t>
            </a:r>
            <a:r>
              <a:rPr lang="en-US" altLang="en-US" sz="2800" dirty="0" err="1" smtClean="0"/>
              <a:t>Abd</a:t>
            </a:r>
            <a:r>
              <a:rPr lang="en-US" altLang="en-US" sz="2800" dirty="0" smtClean="0"/>
              <a:t>”, due to his being lowered before his master.</a:t>
            </a:r>
            <a:br>
              <a:rPr lang="en-US" altLang="en-US" sz="2800" dirty="0" smtClean="0"/>
            </a:br>
            <a:endParaRPr lang="en-US" altLang="en-US" sz="2800" dirty="0" smtClean="0"/>
          </a:p>
        </p:txBody>
      </p:sp>
      <p:sp>
        <p:nvSpPr>
          <p:cNvPr id="5" name="Speech Bubble: Oval 4"/>
          <p:cNvSpPr/>
          <p:nvPr/>
        </p:nvSpPr>
        <p:spPr>
          <a:xfrm>
            <a:off x="7848600" y="838200"/>
            <a:ext cx="457200" cy="2286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723690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Meaning of ibaadah</a:t>
            </a:r>
          </a:p>
        </p:txBody>
      </p:sp>
      <p:sp>
        <p:nvSpPr>
          <p:cNvPr id="12291" name="Content Placeholder 2"/>
          <p:cNvSpPr>
            <a:spLocks noGrp="1"/>
          </p:cNvSpPr>
          <p:nvPr>
            <p:ph idx="1"/>
          </p:nvPr>
        </p:nvSpPr>
        <p:spPr>
          <a:xfrm>
            <a:off x="818712" y="1894115"/>
            <a:ext cx="10554574" cy="4963886"/>
          </a:xfrm>
        </p:spPr>
        <p:txBody>
          <a:bodyPr>
            <a:normAutofit/>
          </a:bodyPr>
          <a:lstStyle/>
          <a:p>
            <a:r>
              <a:rPr lang="en-US" altLang="en-US" sz="3200" dirty="0" smtClean="0"/>
              <a:t>The meaning of </a:t>
            </a:r>
            <a:r>
              <a:rPr lang="en-US" altLang="en-US" sz="3200" i="1" dirty="0" smtClean="0"/>
              <a:t>"</a:t>
            </a:r>
            <a:r>
              <a:rPr lang="en-US" altLang="en-US" sz="3200" i="1" dirty="0" err="1" smtClean="0"/>
              <a:t>ibadah</a:t>
            </a:r>
            <a:r>
              <a:rPr lang="en-US" altLang="en-US" sz="3200" i="1" dirty="0" smtClean="0"/>
              <a:t>"</a:t>
            </a:r>
            <a:r>
              <a:rPr lang="en-US" altLang="en-US" sz="3200" dirty="0" smtClean="0"/>
              <a:t> in the Arabic language </a:t>
            </a:r>
            <a:r>
              <a:rPr lang="en-US" altLang="en-US" sz="3200" u="sng" dirty="0" smtClean="0"/>
              <a:t>is obedience, submission, and humility.</a:t>
            </a:r>
            <a:endParaRPr lang="en-US" altLang="en-US" sz="3200" dirty="0" smtClean="0"/>
          </a:p>
          <a:p>
            <a:r>
              <a:rPr lang="en-US" altLang="en-US" sz="3200" dirty="0" smtClean="0"/>
              <a:t>The </a:t>
            </a:r>
            <a:r>
              <a:rPr lang="en-US" altLang="en-US" sz="3200" i="1" dirty="0" smtClean="0"/>
              <a:t>"</a:t>
            </a:r>
            <a:r>
              <a:rPr lang="en-US" altLang="en-US" sz="3200" i="1" dirty="0" err="1" smtClean="0"/>
              <a:t>ibadah</a:t>
            </a:r>
            <a:r>
              <a:rPr lang="en-US" altLang="en-US" sz="3200" i="1" dirty="0" smtClean="0"/>
              <a:t>"</a:t>
            </a:r>
            <a:r>
              <a:rPr lang="en-US" altLang="en-US" sz="3200" dirty="0" smtClean="0"/>
              <a:t> in Islam means:</a:t>
            </a:r>
            <a:endParaRPr lang="ur-PK" altLang="en-US" sz="3200" dirty="0" smtClean="0"/>
          </a:p>
          <a:p>
            <a:r>
              <a:rPr lang="en-US" altLang="en-US" sz="3200" u="sng" dirty="0" smtClean="0"/>
              <a:t>The ultimate obedience, the ultimate submission and the ultimate humility to Allah (S.W.T.) along with the ultimate love for Him</a:t>
            </a:r>
            <a:r>
              <a:rPr lang="en-US" altLang="en-US" sz="3200" u="sng" dirty="0" smtClean="0"/>
              <a:t>.</a:t>
            </a:r>
            <a:endParaRPr lang="en-US" altLang="en-US" sz="3200" dirty="0" smtClean="0"/>
          </a:p>
        </p:txBody>
      </p:sp>
    </p:spTree>
    <p:extLst>
      <p:ext uri="{BB962C8B-B14F-4D97-AF65-F5344CB8AC3E}">
        <p14:creationId xmlns:p14="http://schemas.microsoft.com/office/powerpoint/2010/main" val="3240700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01288" y="0"/>
            <a:ext cx="10571998" cy="970450"/>
          </a:xfrm>
        </p:spPr>
        <p:txBody>
          <a:bodyPr/>
          <a:lstStyle/>
          <a:p>
            <a:r>
              <a:rPr lang="en-US" altLang="en-US" b="1" dirty="0" smtClean="0"/>
              <a:t>The Concept of Worship: </a:t>
            </a:r>
            <a:endParaRPr lang="en-US" altLang="en-US" dirty="0" smtClean="0"/>
          </a:p>
        </p:txBody>
      </p:sp>
      <p:sp>
        <p:nvSpPr>
          <p:cNvPr id="3" name="Content Placeholder 2"/>
          <p:cNvSpPr>
            <a:spLocks noGrp="1"/>
          </p:cNvSpPr>
          <p:nvPr>
            <p:ph idx="1"/>
          </p:nvPr>
        </p:nvSpPr>
        <p:spPr>
          <a:xfrm>
            <a:off x="818712" y="1732450"/>
            <a:ext cx="10554574" cy="5007983"/>
          </a:xfrm>
        </p:spPr>
        <p:txBody>
          <a:bodyPr>
            <a:noAutofit/>
          </a:bodyPr>
          <a:lstStyle/>
          <a:p>
            <a:pPr marL="0" indent="0">
              <a:buNone/>
              <a:defRPr/>
            </a:pPr>
            <a:r>
              <a:rPr lang="en-US" sz="2400" dirty="0" err="1"/>
              <a:t>Ibadah</a:t>
            </a:r>
            <a:r>
              <a:rPr lang="en-US" sz="2400" dirty="0"/>
              <a:t> (Worship) has a particular methodology as taught by the apostles (Messengers) while gently putting fear in the hearts of the people if they disobey.</a:t>
            </a:r>
            <a:br>
              <a:rPr lang="en-US" sz="2400" dirty="0"/>
            </a:br>
            <a:r>
              <a:rPr lang="en-US" sz="2400" dirty="0"/>
              <a:t>There are some specifications for </a:t>
            </a:r>
            <a:r>
              <a:rPr lang="en-US" sz="2400" dirty="0" err="1"/>
              <a:t>Ibadah</a:t>
            </a:r>
            <a:r>
              <a:rPr lang="en-US" sz="2400" dirty="0"/>
              <a:t>. There is a Particular method, a particular time and sometimes a particular place to obey Allah SWT</a:t>
            </a:r>
            <a:br>
              <a:rPr lang="en-US" sz="2400" dirty="0"/>
            </a:br>
            <a:r>
              <a:rPr lang="en-US" sz="2400" dirty="0"/>
              <a:t>The specifications of </a:t>
            </a:r>
            <a:r>
              <a:rPr lang="en-US" sz="2400" dirty="0" err="1"/>
              <a:t>Ibadaah</a:t>
            </a:r>
            <a:r>
              <a:rPr lang="en-US" sz="2400" dirty="0"/>
              <a:t>:</a:t>
            </a:r>
            <a:br>
              <a:rPr lang="en-US" sz="2400" dirty="0"/>
            </a:br>
            <a:r>
              <a:rPr lang="en-US" sz="2400" dirty="0"/>
              <a:t>1 </a:t>
            </a:r>
            <a:r>
              <a:rPr lang="en-US" sz="2400" i="1" dirty="0" err="1"/>
              <a:t>Sabab</a:t>
            </a:r>
            <a:r>
              <a:rPr lang="en-US" sz="2400" dirty="0"/>
              <a:t>: Reason e.g. such as Ramadan is here so we have a reason to perform this particular form of </a:t>
            </a:r>
            <a:r>
              <a:rPr lang="en-US" sz="2400" dirty="0" err="1"/>
              <a:t>ibadat</a:t>
            </a:r>
            <a:r>
              <a:rPr lang="en-US" sz="2400" dirty="0"/>
              <a:t>(fasting).</a:t>
            </a:r>
            <a:br>
              <a:rPr lang="en-US" sz="2400" dirty="0"/>
            </a:br>
            <a:r>
              <a:rPr lang="en-US" sz="2400" dirty="0"/>
              <a:t>2. </a:t>
            </a:r>
            <a:r>
              <a:rPr lang="en-US" sz="2400" i="1" dirty="0" err="1"/>
              <a:t>Qadar</a:t>
            </a:r>
            <a:r>
              <a:rPr lang="en-US" sz="2400" dirty="0"/>
              <a:t>: There is length for a particular type of </a:t>
            </a:r>
            <a:r>
              <a:rPr lang="en-US" sz="2400" dirty="0" err="1"/>
              <a:t>ibadah</a:t>
            </a:r>
            <a:r>
              <a:rPr lang="en-US" sz="2400" dirty="0"/>
              <a:t> e.g. Ramadan has 29-30 days</a:t>
            </a:r>
            <a:br>
              <a:rPr lang="en-US" sz="2400" dirty="0"/>
            </a:br>
            <a:r>
              <a:rPr lang="en-US" sz="2400" dirty="0"/>
              <a:t>3. </a:t>
            </a:r>
            <a:r>
              <a:rPr lang="en-US" sz="2400" i="1" dirty="0" err="1"/>
              <a:t>Kayfiyat</a:t>
            </a:r>
            <a:r>
              <a:rPr lang="en-US" sz="2400" dirty="0"/>
              <a:t>: a state i.e. that of fasting</a:t>
            </a:r>
            <a:br>
              <a:rPr lang="en-US" sz="2400" dirty="0"/>
            </a:br>
            <a:r>
              <a:rPr lang="en-US" sz="2400" dirty="0"/>
              <a:t>4. </a:t>
            </a:r>
            <a:r>
              <a:rPr lang="en-US" sz="2400" i="1" dirty="0" err="1"/>
              <a:t>Zaman</a:t>
            </a:r>
            <a:r>
              <a:rPr lang="en-US" sz="2400" dirty="0"/>
              <a:t>: Duration, e.g. a particular time and duration of fasting (dawn till dusk)</a:t>
            </a:r>
            <a:br>
              <a:rPr lang="en-US" sz="2400" dirty="0"/>
            </a:br>
            <a:r>
              <a:rPr lang="en-US" sz="2400" dirty="0"/>
              <a:t>5. </a:t>
            </a:r>
            <a:r>
              <a:rPr lang="en-US" sz="2400" i="1" dirty="0" err="1"/>
              <a:t>Maqaam</a:t>
            </a:r>
            <a:r>
              <a:rPr lang="en-US" sz="2400" dirty="0"/>
              <a:t>: in some </a:t>
            </a:r>
            <a:r>
              <a:rPr lang="en-US" sz="2400" dirty="0" err="1"/>
              <a:t>ibadah</a:t>
            </a:r>
            <a:r>
              <a:rPr lang="en-US" sz="2400" dirty="0"/>
              <a:t> there is a particular place where they have to be performed e.g. such as in Hajj</a:t>
            </a:r>
            <a:br>
              <a:rPr lang="en-US" sz="2400" dirty="0"/>
            </a:br>
            <a:endParaRPr lang="en-US" sz="2400" dirty="0"/>
          </a:p>
        </p:txBody>
      </p:sp>
      <p:sp>
        <p:nvSpPr>
          <p:cNvPr id="5" name="Speech Bubble: Oval 4"/>
          <p:cNvSpPr/>
          <p:nvPr/>
        </p:nvSpPr>
        <p:spPr>
          <a:xfrm>
            <a:off x="8077200" y="762000"/>
            <a:ext cx="457200" cy="304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540187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Role of prophet in ‘ibadaat’ </a:t>
            </a:r>
          </a:p>
        </p:txBody>
      </p:sp>
      <p:sp>
        <p:nvSpPr>
          <p:cNvPr id="3" name="Content Placeholder 2"/>
          <p:cNvSpPr>
            <a:spLocks noGrp="1"/>
          </p:cNvSpPr>
          <p:nvPr>
            <p:ph idx="1"/>
          </p:nvPr>
        </p:nvSpPr>
        <p:spPr/>
        <p:txBody>
          <a:bodyPr>
            <a:normAutofit/>
          </a:bodyPr>
          <a:lstStyle/>
          <a:p>
            <a:pPr marL="0" indent="0">
              <a:buNone/>
              <a:defRPr/>
            </a:pPr>
            <a:r>
              <a:rPr lang="en-US" sz="2400" dirty="0" err="1"/>
              <a:t>Rasools</a:t>
            </a:r>
            <a:r>
              <a:rPr lang="en-US" sz="2400" dirty="0"/>
              <a:t> (The Prophets) have been sent to teach us how to perform </a:t>
            </a:r>
            <a:r>
              <a:rPr lang="en-US" sz="2400" dirty="0" err="1"/>
              <a:t>ibadat</a:t>
            </a:r>
            <a:r>
              <a:rPr lang="en-US" sz="2400" dirty="0"/>
              <a:t>, if we follow what the </a:t>
            </a:r>
            <a:r>
              <a:rPr lang="en-US" sz="2400" dirty="0" err="1"/>
              <a:t>rasool</a:t>
            </a:r>
            <a:r>
              <a:rPr lang="en-US" sz="2400" dirty="0"/>
              <a:t> teaches us then it is an </a:t>
            </a:r>
            <a:r>
              <a:rPr lang="en-US" sz="2400" dirty="0" err="1"/>
              <a:t>ibadat</a:t>
            </a:r>
            <a:r>
              <a:rPr lang="en-US" sz="2400" dirty="0"/>
              <a:t>. Any act of </a:t>
            </a:r>
            <a:r>
              <a:rPr lang="en-US" sz="2400" dirty="0" err="1"/>
              <a:t>ibadat</a:t>
            </a:r>
            <a:r>
              <a:rPr lang="en-US" sz="2400" dirty="0"/>
              <a:t> </a:t>
            </a:r>
            <a:r>
              <a:rPr lang="en-US" sz="2400" dirty="0" err="1"/>
              <a:t>eg</a:t>
            </a:r>
            <a:r>
              <a:rPr lang="en-US" sz="2400" dirty="0"/>
              <a:t>. such as </a:t>
            </a:r>
            <a:r>
              <a:rPr lang="en-US" sz="2400" dirty="0" err="1"/>
              <a:t>wudu</a:t>
            </a:r>
            <a:r>
              <a:rPr lang="en-US" sz="2400" dirty="0"/>
              <a:t> &amp; </a:t>
            </a:r>
            <a:r>
              <a:rPr lang="en-US" sz="2400" dirty="0" err="1"/>
              <a:t>taharat</a:t>
            </a:r>
            <a:r>
              <a:rPr lang="en-US" sz="2400" dirty="0"/>
              <a:t> is designated as an </a:t>
            </a:r>
            <a:r>
              <a:rPr lang="en-US" sz="2400" dirty="0" err="1"/>
              <a:t>ibadah</a:t>
            </a:r>
            <a:r>
              <a:rPr lang="en-US" sz="2400" dirty="0"/>
              <a:t> if done with the intention and by using the </a:t>
            </a:r>
            <a:r>
              <a:rPr lang="en-US" sz="2400" dirty="0" err="1"/>
              <a:t>sunnah</a:t>
            </a:r>
            <a:r>
              <a:rPr lang="en-US" sz="2400" dirty="0"/>
              <a:t> of our Prophet (PBUH).</a:t>
            </a:r>
          </a:p>
          <a:p>
            <a:pPr marL="0" indent="0">
              <a:buNone/>
              <a:defRPr/>
            </a:pPr>
            <a:r>
              <a:rPr lang="en-US" sz="2400" dirty="0"/>
              <a:t>Thus if we wash ourselves as instructed by our Prophet (PBUH) it becomes an </a:t>
            </a:r>
            <a:r>
              <a:rPr lang="en-US" sz="2400" dirty="0" err="1"/>
              <a:t>ibadat</a:t>
            </a:r>
            <a:r>
              <a:rPr lang="en-US" sz="2400" dirty="0"/>
              <a:t>, whereas if we do the same act randomly then though it cleans us but it is no longer is an act of </a:t>
            </a:r>
            <a:r>
              <a:rPr lang="en-US" sz="2400" dirty="0" err="1"/>
              <a:t>ibadat</a:t>
            </a:r>
            <a:r>
              <a:rPr lang="en-US" sz="2400" dirty="0"/>
              <a:t>.</a:t>
            </a:r>
          </a:p>
          <a:p>
            <a:pPr>
              <a:defRPr/>
            </a:pPr>
            <a:endParaRPr lang="en-US" sz="4000" dirty="0"/>
          </a:p>
        </p:txBody>
      </p:sp>
      <p:sp>
        <p:nvSpPr>
          <p:cNvPr id="5" name="Speech Bubble: Oval 4"/>
          <p:cNvSpPr/>
          <p:nvPr/>
        </p:nvSpPr>
        <p:spPr>
          <a:xfrm>
            <a:off x="7848600" y="381000"/>
            <a:ext cx="457200" cy="2286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730060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622" y="1937544"/>
            <a:ext cx="4369154" cy="4920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1"/>
          <p:cNvSpPr>
            <a:spLocks noGrp="1"/>
          </p:cNvSpPr>
          <p:nvPr>
            <p:ph type="title"/>
          </p:nvPr>
        </p:nvSpPr>
        <p:spPr>
          <a:xfrm>
            <a:off x="2057401" y="76200"/>
            <a:ext cx="6348413" cy="685800"/>
          </a:xfrm>
        </p:spPr>
        <p:txBody>
          <a:bodyPr/>
          <a:lstStyle/>
          <a:p>
            <a:r>
              <a:rPr lang="en-US" altLang="en-US" smtClean="0"/>
              <a:t>lifelong ibadat of Allah</a:t>
            </a:r>
          </a:p>
        </p:txBody>
      </p:sp>
      <p:sp>
        <p:nvSpPr>
          <p:cNvPr id="3" name="Content Placeholder 2"/>
          <p:cNvSpPr>
            <a:spLocks noGrp="1"/>
          </p:cNvSpPr>
          <p:nvPr>
            <p:ph idx="1"/>
          </p:nvPr>
        </p:nvSpPr>
        <p:spPr>
          <a:xfrm>
            <a:off x="112889" y="1066800"/>
            <a:ext cx="7687733" cy="5791200"/>
          </a:xfrm>
        </p:spPr>
        <p:txBody>
          <a:bodyPr>
            <a:normAutofit/>
          </a:bodyPr>
          <a:lstStyle/>
          <a:p>
            <a:pPr marL="0" indent="0" algn="r">
              <a:buNone/>
              <a:defRPr/>
            </a:pPr>
            <a:r>
              <a:rPr lang="ar-SA" dirty="0">
                <a:latin typeface="Arial" panose="020B0604020202020204" pitchFamily="34" charset="0"/>
              </a:rPr>
              <a:t>قُلْ إِنَّ صَلاَتِي وَنُسُكِي وَمَحْيَايَ وَمَمَاتِي لِلّهِ رَبِّ</a:t>
            </a:r>
            <a:endParaRPr lang="en-US" dirty="0">
              <a:latin typeface="Arial" panose="020B0604020202020204" pitchFamily="34" charset="0"/>
            </a:endParaRPr>
          </a:p>
          <a:p>
            <a:pPr marL="0" indent="0" algn="r">
              <a:buNone/>
              <a:defRPr/>
            </a:pPr>
            <a:r>
              <a:rPr lang="ar-SA" dirty="0">
                <a:latin typeface="Arial" panose="020B0604020202020204" pitchFamily="34" charset="0"/>
              </a:rPr>
              <a:t>الْعَالَمِينَ</a:t>
            </a:r>
          </a:p>
          <a:p>
            <a:pPr marL="0" indent="0">
              <a:buNone/>
              <a:defRPr/>
            </a:pPr>
            <a:r>
              <a:rPr lang="en-US" dirty="0">
                <a:latin typeface="Arial" panose="020B0604020202020204" pitchFamily="34" charset="0"/>
              </a:rPr>
              <a:t>Say: "Verily, my Salah, my sacrifice, my living, and my dying are for Allah, the Lord of the all that exists."</a:t>
            </a:r>
            <a:r>
              <a:rPr lang="ur-PK" dirty="0">
                <a:latin typeface="Arial" panose="020B0604020202020204" pitchFamily="34" charset="0"/>
              </a:rPr>
              <a:t> </a:t>
            </a:r>
            <a:r>
              <a:rPr lang="en-US" dirty="0">
                <a:latin typeface="Arial" panose="020B0604020202020204" pitchFamily="34" charset="0"/>
              </a:rPr>
              <a:t>Quran 6:162</a:t>
            </a:r>
            <a:endParaRPr lang="ur-PK" dirty="0">
              <a:latin typeface="Arial" panose="020B0604020202020204" pitchFamily="34" charset="0"/>
            </a:endParaRPr>
          </a:p>
          <a:p>
            <a:pPr marL="0" indent="0" algn="r">
              <a:buNone/>
              <a:defRPr/>
            </a:pPr>
            <a:r>
              <a:rPr lang="ar-SA" dirty="0">
                <a:latin typeface="arial" panose="020B0604020202020204" pitchFamily="34" charset="0"/>
              </a:rPr>
              <a:t>وَاعْبُدْ رَبَّكَ حَتَّى يَأْتِيَكَ</a:t>
            </a:r>
            <a:r>
              <a:rPr lang="ur-PK" dirty="0">
                <a:latin typeface="arial" panose="020B0604020202020204" pitchFamily="34" charset="0"/>
              </a:rPr>
              <a:t> </a:t>
            </a:r>
            <a:r>
              <a:rPr lang="ar-SA" dirty="0">
                <a:latin typeface="arial" panose="020B0604020202020204" pitchFamily="34" charset="0"/>
              </a:rPr>
              <a:t>الْيَقِينُ ﴿٩٩﴾. </a:t>
            </a:r>
            <a:endParaRPr lang="en-US" dirty="0">
              <a:latin typeface="arial" panose="020B0604020202020204" pitchFamily="34" charset="0"/>
            </a:endParaRPr>
          </a:p>
          <a:p>
            <a:pPr marL="0" indent="0">
              <a:buNone/>
              <a:defRPr/>
            </a:pPr>
            <a:r>
              <a:rPr lang="en-US" dirty="0">
                <a:latin typeface="arial" panose="020B0604020202020204" pitchFamily="34" charset="0"/>
              </a:rPr>
              <a:t>And worship your Lord until the certainty comes to you.</a:t>
            </a:r>
            <a:endParaRPr lang="en-US" cap="all" dirty="0">
              <a:latin typeface="Roboto Slab"/>
            </a:endParaRPr>
          </a:p>
          <a:p>
            <a:pPr marL="0" indent="0">
              <a:buNone/>
              <a:defRPr/>
            </a:pPr>
            <a:r>
              <a:rPr lang="ar-SA" dirty="0">
                <a:latin typeface="Raleway"/>
              </a:rPr>
              <a:t>يَا أَيُّهَا الَّذِينَ آمَنُوا اتَّقُوا اللَّهَ حَقَّ تُقَاتِهِ وَلَا تَمُوتُنَّ إِلَّا وَأَنْتُمْ مُسْلِمُونَ</a:t>
            </a:r>
            <a:r>
              <a:rPr lang="en-US" dirty="0">
                <a:latin typeface="arial" panose="020B0604020202020204" pitchFamily="34" charset="0"/>
              </a:rPr>
              <a:t/>
            </a:r>
            <a:br>
              <a:rPr lang="en-US" dirty="0">
                <a:latin typeface="arial" panose="020B0604020202020204" pitchFamily="34" charset="0"/>
              </a:rPr>
            </a:br>
            <a:r>
              <a:rPr lang="en-US" dirty="0">
                <a:latin typeface="Raleway"/>
              </a:rPr>
              <a:t>(3:102) O you who have believed, fear Allah as He should be feared and do not die except as Muslims [in submission to Him].</a:t>
            </a:r>
            <a:r>
              <a:rPr lang="ar-SA" dirty="0">
                <a:latin typeface="Arial" panose="020B0604020202020204" pitchFamily="34" charset="0"/>
              </a:rPr>
              <a:t/>
            </a:r>
            <a:br>
              <a:rPr lang="ar-SA" dirty="0">
                <a:latin typeface="Arial" panose="020B0604020202020204" pitchFamily="34" charset="0"/>
              </a:rPr>
            </a:br>
            <a:r>
              <a:rPr lang="ar-SA" dirty="0">
                <a:latin typeface="Arial" panose="020B0604020202020204" pitchFamily="34" charset="0"/>
              </a:rPr>
              <a:t>وَوَصَّى بِهَا إِبْرَاهِيمُ بَنِيهِ وَيَعْقُوبُ يَا بَنِيَّ إِنَّ اللّهَ اصْطَفَى لَكُمُ الدِّينَ فَلاَ تَمُوتُنَّ إَلاَّ وَأَنتُم مُّسْلِمُونَ</a:t>
            </a:r>
            <a:endParaRPr lang="en-US" dirty="0">
              <a:latin typeface="Arial" panose="020B0604020202020204" pitchFamily="34" charset="0"/>
            </a:endParaRPr>
          </a:p>
          <a:p>
            <a:pPr marL="0" indent="0">
              <a:buNone/>
              <a:defRPr/>
            </a:pPr>
            <a:r>
              <a:rPr lang="en-US" dirty="0">
                <a:latin typeface="Arial" panose="020B0604020202020204" pitchFamily="34" charset="0"/>
              </a:rPr>
              <a:t>The same did Abraham enjoin upon his sons, and also Jacob, (saying): O my sons! Lo! Allah hath chosen for you the (true) religion; therefore die not save as men who have surrendered (unto Him).</a:t>
            </a:r>
            <a:endParaRPr lang="ar-SA" dirty="0">
              <a:latin typeface="Arial" panose="020B0604020202020204" pitchFamily="34" charset="0"/>
            </a:endParaRPr>
          </a:p>
        </p:txBody>
      </p:sp>
    </p:spTree>
    <p:extLst>
      <p:ext uri="{BB962C8B-B14F-4D97-AF65-F5344CB8AC3E}">
        <p14:creationId xmlns:p14="http://schemas.microsoft.com/office/powerpoint/2010/main" val="2894648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67</TotalTime>
  <Words>532</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vt:i4>
      </vt:variant>
    </vt:vector>
  </HeadingPairs>
  <TitlesOfParts>
    <vt:vector size="29" baseType="lpstr">
      <vt:lpstr>Al Qalam Quran Majeed Web2_D</vt:lpstr>
      <vt:lpstr>alvi_nastaleeqregular</vt:lpstr>
      <vt:lpstr>Arial</vt:lpstr>
      <vt:lpstr>Arial</vt:lpstr>
      <vt:lpstr>Century Gothic</vt:lpstr>
      <vt:lpstr>Font_Jameel-Noori-Nastaleeq</vt:lpstr>
      <vt:lpstr>ParsQuran</vt:lpstr>
      <vt:lpstr>QuranFont</vt:lpstr>
      <vt:lpstr>Raleway</vt:lpstr>
      <vt:lpstr>Roboto Slab</vt:lpstr>
      <vt:lpstr>Tahoma</vt:lpstr>
      <vt:lpstr>Times New Roman</vt:lpstr>
      <vt:lpstr>urdu</vt:lpstr>
      <vt:lpstr>Wingdings 2</vt:lpstr>
      <vt:lpstr>Quotable</vt:lpstr>
      <vt:lpstr>Fundamentals of Islam Usama.sarfraz1982@gmail.com</vt:lpstr>
      <vt:lpstr>Contents of Islamic jurisprudence </vt:lpstr>
      <vt:lpstr>ibadaat</vt:lpstr>
      <vt:lpstr>وما خلقت الجنّ و الانس الا لیعبدون  surat Az-Dhariat, (Verse 56)</vt:lpstr>
      <vt:lpstr>WORD “عبادہ”IBADAH</vt:lpstr>
      <vt:lpstr>Meaning of ibaadah</vt:lpstr>
      <vt:lpstr>The Concept of Worship: </vt:lpstr>
      <vt:lpstr>Role of prophet in ‘ibadaat’ </vt:lpstr>
      <vt:lpstr>lifelong ibadat of Allah</vt:lpstr>
      <vt:lpstr>Misconception of limited ibadat</vt:lpstr>
      <vt:lpstr>Misconception of limited ibadat</vt:lpstr>
      <vt:lpstr>Misconception of limited ibadat</vt:lpstr>
      <vt:lpstr>Misconception of limited ibadat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Usama</dc:creator>
  <cp:lastModifiedBy>Usama</cp:lastModifiedBy>
  <cp:revision>8</cp:revision>
  <dcterms:created xsi:type="dcterms:W3CDTF">2021-04-08T02:35:22Z</dcterms:created>
  <dcterms:modified xsi:type="dcterms:W3CDTF">2021-04-08T06:35:55Z</dcterms:modified>
</cp:coreProperties>
</file>