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57"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5" d="100"/>
          <a:sy n="85" d="100"/>
        </p:scale>
        <p:origin x="9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20CC1-187D-490F-BF79-DB49173CC9AE}" type="datetimeFigureOut">
              <a:rPr lang="en-US" smtClean="0"/>
              <a:t>3/8/2021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97FA5-9BE2-4875-9814-EAFA1A4A5E8D}" type="slidenum">
              <a:rPr lang="en-US" smtClean="0"/>
              <a:t>‹#›</a:t>
            </a:fld>
            <a:endParaRPr lang="en-US"/>
          </a:p>
        </p:txBody>
      </p:sp>
    </p:spTree>
    <p:extLst>
      <p:ext uri="{BB962C8B-B14F-4D97-AF65-F5344CB8AC3E}">
        <p14:creationId xmlns:p14="http://schemas.microsoft.com/office/powerpoint/2010/main" val="36072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697FA5-9BE2-4875-9814-EAFA1A4A5E8D}" type="slidenum">
              <a:rPr lang="en-US" smtClean="0"/>
              <a:t>1</a:t>
            </a:fld>
            <a:endParaRPr lang="en-US"/>
          </a:p>
        </p:txBody>
      </p:sp>
    </p:spTree>
    <p:extLst>
      <p:ext uri="{BB962C8B-B14F-4D97-AF65-F5344CB8AC3E}">
        <p14:creationId xmlns:p14="http://schemas.microsoft.com/office/powerpoint/2010/main" val="409319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82B63A-D11E-4F65-B300-F5875A6789E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82B63A-D11E-4F65-B300-F5875A6789E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82B63A-D11E-4F65-B300-F5875A6789EF}"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82B63A-D11E-4F65-B300-F5875A6789E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696D2B-E572-4CE1-A183-B83BB389811A}"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231418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96D2B-E572-4CE1-A183-B83BB389811A}"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225382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96D2B-E572-4CE1-A183-B83BB389811A}"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83760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696D2B-E572-4CE1-A183-B83BB389811A}"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283917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696D2B-E572-4CE1-A183-B83BB389811A}"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90643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696D2B-E572-4CE1-A183-B83BB389811A}"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247092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696D2B-E572-4CE1-A183-B83BB389811A}"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192275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696D2B-E572-4CE1-A183-B83BB389811A}"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315505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96D2B-E572-4CE1-A183-B83BB389811A}"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362471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96D2B-E572-4CE1-A183-B83BB389811A}"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6821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696D2B-E572-4CE1-A183-B83BB389811A}"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A53-F8F0-4D66-8883-423077953655}" type="slidenum">
              <a:rPr lang="en-US" smtClean="0"/>
              <a:t>‹#›</a:t>
            </a:fld>
            <a:endParaRPr lang="en-US"/>
          </a:p>
        </p:txBody>
      </p:sp>
    </p:spTree>
    <p:extLst>
      <p:ext uri="{BB962C8B-B14F-4D97-AF65-F5344CB8AC3E}">
        <p14:creationId xmlns:p14="http://schemas.microsoft.com/office/powerpoint/2010/main" val="16445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96D2B-E572-4CE1-A183-B83BB389811A}" type="datetimeFigureOut">
              <a:rPr lang="en-US" smtClean="0"/>
              <a:t>3/8/2021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C5A53-F8F0-4D66-8883-423077953655}" type="slidenum">
              <a:rPr lang="en-US" smtClean="0"/>
              <a:t>‹#›</a:t>
            </a:fld>
            <a:endParaRPr lang="en-US"/>
          </a:p>
        </p:txBody>
      </p:sp>
    </p:spTree>
    <p:extLst>
      <p:ext uri="{BB962C8B-B14F-4D97-AF65-F5344CB8AC3E}">
        <p14:creationId xmlns:p14="http://schemas.microsoft.com/office/powerpoint/2010/main" val="252594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p>
        </p:txBody>
      </p:sp>
      <p:sp>
        <p:nvSpPr>
          <p:cNvPr id="3" name="Subtitle 2"/>
          <p:cNvSpPr>
            <a:spLocks noGrp="1"/>
          </p:cNvSpPr>
          <p:nvPr>
            <p:ph type="subTitle" idx="1"/>
          </p:nvPr>
        </p:nvSpPr>
        <p:spPr/>
        <p:txBody>
          <a:bodyPr>
            <a:noAutofit/>
          </a:bodyPr>
          <a:lstStyle/>
          <a:p>
            <a:r>
              <a:rPr lang="en-US" sz="8000" b="1" dirty="0">
                <a:solidFill>
                  <a:schemeClr val="tx2">
                    <a:lumMod val="75000"/>
                  </a:schemeClr>
                </a:solidFill>
              </a:rPr>
              <a:t>Islamic studies </a:t>
            </a:r>
          </a:p>
        </p:txBody>
      </p:sp>
    </p:spTree>
    <p:extLst>
      <p:ext uri="{BB962C8B-B14F-4D97-AF65-F5344CB8AC3E}">
        <p14:creationId xmlns:p14="http://schemas.microsoft.com/office/powerpoint/2010/main" val="369838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Don’t forget…</a:t>
            </a:r>
            <a:endParaRPr lang="en-US" dirty="0"/>
          </a:p>
        </p:txBody>
      </p:sp>
      <p:sp>
        <p:nvSpPr>
          <p:cNvPr id="3" name="Content Placeholder 2"/>
          <p:cNvSpPr>
            <a:spLocks noGrp="1"/>
          </p:cNvSpPr>
          <p:nvPr>
            <p:ph idx="1"/>
          </p:nvPr>
        </p:nvSpPr>
        <p:spPr/>
        <p:txBody>
          <a:bodyPr/>
          <a:lstStyle/>
          <a:p>
            <a:pPr marL="609600" indent="-609600"/>
            <a:r>
              <a:rPr lang="en-US" dirty="0"/>
              <a:t>Study before the lecture.</a:t>
            </a:r>
          </a:p>
          <a:p>
            <a:pPr marL="609600" indent="-609600"/>
            <a:r>
              <a:rPr lang="en-US" dirty="0"/>
              <a:t>Class participation includes presence of Mind and Body both.</a:t>
            </a:r>
          </a:p>
          <a:p>
            <a:pPr marL="609600" indent="-609600"/>
            <a:r>
              <a:rPr lang="en-US" dirty="0"/>
              <a:t>Study after the lecture.</a:t>
            </a:r>
          </a:p>
          <a:p>
            <a:pPr marL="609600" indent="-609600"/>
            <a:r>
              <a:rPr lang="en-US" dirty="0"/>
              <a:t>If all the above mentioned points are followed, there remains no need for exam preparation.</a:t>
            </a:r>
          </a:p>
          <a:p>
            <a:pPr marL="609600" indent="-609600"/>
            <a:r>
              <a:rPr lang="en-US" dirty="0"/>
              <a:t>Student relaxation guaranteed.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914400"/>
            <a:ext cx="8305800" cy="4401205"/>
          </a:xfrm>
          <a:prstGeom prst="rect">
            <a:avLst/>
          </a:prstGeom>
        </p:spPr>
        <p:txBody>
          <a:bodyPr wrap="square">
            <a:spAutoFit/>
          </a:bodyPr>
          <a:lstStyle/>
          <a:p>
            <a:r>
              <a:rPr lang="en-US" sz="2800" b="1" i="1" u="sng" dirty="0"/>
              <a:t>Course Description: </a:t>
            </a:r>
            <a:endParaRPr lang="en-US" sz="2800" dirty="0"/>
          </a:p>
          <a:p>
            <a:r>
              <a:rPr lang="en-US" sz="2800" dirty="0">
                <a:hlinkClick r:id="rId2" action="ppaction://hlinksldjump"/>
              </a:rPr>
              <a:t>Islamic Studies</a:t>
            </a:r>
            <a:r>
              <a:rPr lang="en-US" sz="2800" dirty="0"/>
              <a:t> </a:t>
            </a:r>
            <a:endParaRPr lang="en-US" sz="2800" dirty="0" smtClean="0"/>
          </a:p>
          <a:p>
            <a:r>
              <a:rPr lang="en-US" sz="2800" dirty="0"/>
              <a:t>	</a:t>
            </a:r>
            <a:r>
              <a:rPr lang="en-US" sz="2800" dirty="0" smtClean="0"/>
              <a:t> </a:t>
            </a:r>
            <a:r>
              <a:rPr lang="en-US" sz="2800" dirty="0"/>
              <a:t>is the Study of A code of life, which provides an understanding of an ideal human life .</a:t>
            </a:r>
          </a:p>
          <a:p>
            <a:r>
              <a:rPr lang="en-US" sz="2800" dirty="0"/>
              <a:t>It is amazing to see how various Islamic principles are incorporated in all fields to shape an ideal life. Knowledge of Islam makes life easier.</a:t>
            </a:r>
          </a:p>
          <a:p>
            <a:r>
              <a:rPr lang="en-US" sz="2800" dirty="0"/>
              <a:t>By explaining the life of the holy prophet (peace be upon him) one can measure himself to change or shape his character according to the teachings of Islam.</a:t>
            </a:r>
          </a:p>
        </p:txBody>
      </p:sp>
    </p:spTree>
    <p:extLst>
      <p:ext uri="{BB962C8B-B14F-4D97-AF65-F5344CB8AC3E}">
        <p14:creationId xmlns:p14="http://schemas.microsoft.com/office/powerpoint/2010/main" val="142171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Islamic studies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t>A set of knowledge domains that are directly or indirectly related to understand the primary sources of Islam i.e. the Quran and the </a:t>
            </a:r>
            <a:r>
              <a:rPr lang="en-US" dirty="0" err="1"/>
              <a:t>Sunnah</a:t>
            </a:r>
            <a:r>
              <a:rPr lang="en-US" dirty="0"/>
              <a:t>.</a:t>
            </a:r>
          </a:p>
          <a:p>
            <a:r>
              <a:rPr lang="en-US" dirty="0"/>
              <a:t>From a secular perspective, Islamic studies is a field of academic research whose subject is Islam as a religion and civilization.</a:t>
            </a:r>
          </a:p>
          <a:p>
            <a:r>
              <a:rPr lang="en-US" dirty="0"/>
              <a:t>From a Islamic perspective, Islamic studies is a field of academic research for religious sciences (‘</a:t>
            </a:r>
            <a:r>
              <a:rPr lang="en-US" dirty="0" err="1"/>
              <a:t>oloom</a:t>
            </a:r>
            <a:r>
              <a:rPr lang="en-US" dirty="0"/>
              <a:t> al-</a:t>
            </a:r>
            <a:r>
              <a:rPr lang="en-US" dirty="0" err="1"/>
              <a:t>deen</a:t>
            </a:r>
            <a:r>
              <a:rPr lang="en-US" dirty="0"/>
              <a:t>) persuade by the </a:t>
            </a:r>
            <a:r>
              <a:rPr lang="en-US" dirty="0" err="1"/>
              <a:t>olama</a:t>
            </a:r>
            <a:r>
              <a:rPr lang="en-US" dirty="0"/>
              <a:t>.</a:t>
            </a:r>
          </a:p>
          <a:p>
            <a:endParaRPr lang="en-US" dirty="0"/>
          </a:p>
        </p:txBody>
      </p:sp>
    </p:spTree>
    <p:extLst>
      <p:ext uri="{BB962C8B-B14F-4D97-AF65-F5344CB8AC3E}">
        <p14:creationId xmlns:p14="http://schemas.microsoft.com/office/powerpoint/2010/main" val="41876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600200"/>
            <a:ext cx="8229600" cy="4525963"/>
          </a:xfrm>
        </p:spPr>
        <p:txBody>
          <a:bodyPr/>
          <a:lstStyle/>
          <a:p>
            <a:pPr marL="0" indent="0">
              <a:buNone/>
            </a:pPr>
            <a:r>
              <a:rPr lang="en-US" sz="4400" u="sng" dirty="0"/>
              <a:t>Subject of </a:t>
            </a:r>
            <a:r>
              <a:rPr lang="en-US" sz="4400" u="sng" dirty="0" err="1"/>
              <a:t>islamic</a:t>
            </a:r>
            <a:r>
              <a:rPr lang="en-US" sz="4400" u="sng" dirty="0"/>
              <a:t> studies</a:t>
            </a:r>
          </a:p>
          <a:p>
            <a:r>
              <a:rPr lang="en-US" dirty="0"/>
              <a:t>The Subject of Islamic Studies mainly entails </a:t>
            </a:r>
            <a:r>
              <a:rPr lang="ur-PK" dirty="0"/>
              <a:t>(یتضمن)</a:t>
            </a:r>
            <a:r>
              <a:rPr lang="en-US" dirty="0"/>
              <a:t>study of the Quran, Hadith, </a:t>
            </a:r>
            <a:r>
              <a:rPr lang="en-US" dirty="0" err="1"/>
              <a:t>Fiqh</a:t>
            </a:r>
            <a:r>
              <a:rPr lang="en-US" dirty="0"/>
              <a:t>, Islamic History, comparative study of religions and Arabic. It also includes special study of </a:t>
            </a:r>
            <a:r>
              <a:rPr lang="en-US" dirty="0" err="1"/>
              <a:t>Seerat</a:t>
            </a:r>
            <a:r>
              <a:rPr lang="en-US" dirty="0"/>
              <a:t>-u-</a:t>
            </a:r>
            <a:r>
              <a:rPr lang="en-US" dirty="0" err="1"/>
              <a:t>Nabi</a:t>
            </a:r>
            <a:r>
              <a:rPr lang="en-US" dirty="0"/>
              <a:t>, economic and political thought,  Muslim philosophy &amp; Research Methodology.</a:t>
            </a:r>
            <a:r>
              <a:rPr lang="en-US" b="1" dirty="0"/>
              <a:t> </a:t>
            </a:r>
            <a:endParaRPr lang="en-US" dirty="0"/>
          </a:p>
        </p:txBody>
      </p:sp>
    </p:spTree>
    <p:extLst>
      <p:ext uri="{BB962C8B-B14F-4D97-AF65-F5344CB8AC3E}">
        <p14:creationId xmlns:p14="http://schemas.microsoft.com/office/powerpoint/2010/main" val="338181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 matter</a:t>
            </a:r>
          </a:p>
        </p:txBody>
      </p:sp>
      <p:sp>
        <p:nvSpPr>
          <p:cNvPr id="3" name="Content Placeholder 2"/>
          <p:cNvSpPr>
            <a:spLocks noGrp="1"/>
          </p:cNvSpPr>
          <p:nvPr>
            <p:ph idx="1"/>
          </p:nvPr>
        </p:nvSpPr>
        <p:spPr/>
        <p:txBody>
          <a:bodyPr/>
          <a:lstStyle/>
          <a:p>
            <a:r>
              <a:rPr lang="en-US" dirty="0"/>
              <a:t>As it appears from its construction of the words “Islamic studies”, it will mean “studies on Islam”. In other words whatever is related with Islam is included in Islamic studies. Therefore the scope and subject matter of Islamic studies will include each and every study, knowledge, information and science about Islam.</a:t>
            </a:r>
          </a:p>
        </p:txBody>
      </p:sp>
    </p:spTree>
    <p:extLst>
      <p:ext uri="{BB962C8B-B14F-4D97-AF65-F5344CB8AC3E}">
        <p14:creationId xmlns:p14="http://schemas.microsoft.com/office/powerpoint/2010/main" val="311619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a:t>Course Objectives and Learning Outcomes: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i="1" u="sng" dirty="0"/>
              <a:t> </a:t>
            </a:r>
            <a:endParaRPr lang="en-US" b="1" dirty="0"/>
          </a:p>
          <a:p>
            <a:r>
              <a:rPr lang="en-US" dirty="0"/>
              <a:t>Impart an understanding of the fundamental principles and teachings of Islam through study of selected verses of the Quran and Prophetic Sayings, important facts of the Prophet’s life and salient features of Islamic Civilization. Provide appreciation of other prominent religions, systems of ethics and cultures to prepare students to survive in international and multicultural work places.</a:t>
            </a:r>
          </a:p>
        </p:txBody>
      </p:sp>
    </p:spTree>
    <p:extLst>
      <p:ext uri="{BB962C8B-B14F-4D97-AF65-F5344CB8AC3E}">
        <p14:creationId xmlns:p14="http://schemas.microsoft.com/office/powerpoint/2010/main" val="168360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p:txBody>
          <a:bodyPr/>
          <a:lstStyle/>
          <a:p>
            <a:r>
              <a:rPr lang="en-US" dirty="0"/>
              <a:t>The Faith</a:t>
            </a:r>
          </a:p>
        </p:txBody>
      </p:sp>
      <p:sp>
        <p:nvSpPr>
          <p:cNvPr id="23555" name="Rectangle 3"/>
          <p:cNvSpPr>
            <a:spLocks noGrp="1" noChangeArrowheads="1"/>
          </p:cNvSpPr>
          <p:nvPr>
            <p:ph type="subTitle" idx="1"/>
          </p:nvPr>
        </p:nvSpPr>
        <p:spPr>
          <a:xfrm>
            <a:off x="1210616" y="3899078"/>
            <a:ext cx="6439436" cy="1960809"/>
          </a:xfrm>
        </p:spPr>
        <p:txBody>
          <a:bodyPr/>
          <a:lstStyle/>
          <a:p>
            <a:r>
              <a:rPr lang="en-US" b="1" dirty="0"/>
              <a:t>Allah accepts only deeds that are for Him.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pPr algn="ctr">
              <a:lnSpc>
                <a:spcPct val="80000"/>
              </a:lnSpc>
              <a:buNone/>
            </a:pPr>
            <a:endParaRPr lang="ar-SA" b="1" dirty="0"/>
          </a:p>
          <a:p>
            <a:pPr algn="ctr">
              <a:lnSpc>
                <a:spcPct val="80000"/>
              </a:lnSpc>
              <a:buNone/>
            </a:pPr>
            <a:r>
              <a:rPr lang="ar-SA" b="1" dirty="0"/>
              <a:t>إنما الأعمال بالنيات وإنما لامرئ ما نوى</a:t>
            </a:r>
            <a:endParaRPr lang="en-US" b="1" dirty="0"/>
          </a:p>
          <a:p>
            <a:pPr algn="ctr">
              <a:lnSpc>
                <a:spcPct val="80000"/>
              </a:lnSpc>
              <a:buNone/>
            </a:pPr>
            <a:endParaRPr lang="en-US" b="1" dirty="0"/>
          </a:p>
          <a:p>
            <a:pPr algn="ctr">
              <a:lnSpc>
                <a:spcPct val="80000"/>
              </a:lnSpc>
              <a:buNone/>
            </a:pPr>
            <a:r>
              <a:rPr lang="en-US" b="1" dirty="0"/>
              <a:t>The actions are but judged according to intention; and to every man is due what he intended.</a:t>
            </a:r>
          </a:p>
          <a:p>
            <a:pPr algn="ct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 in your Mind</a:t>
            </a:r>
            <a:endParaRPr lang="en-US" dirty="0"/>
          </a:p>
        </p:txBody>
      </p:sp>
      <p:sp>
        <p:nvSpPr>
          <p:cNvPr id="3" name="Content Placeholder 2"/>
          <p:cNvSpPr>
            <a:spLocks noGrp="1"/>
          </p:cNvSpPr>
          <p:nvPr>
            <p:ph idx="1"/>
          </p:nvPr>
        </p:nvSpPr>
        <p:spPr/>
        <p:txBody>
          <a:bodyPr/>
          <a:lstStyle/>
          <a:p>
            <a:pPr marL="609600" indent="-609600"/>
            <a:r>
              <a:rPr lang="en-US" dirty="0"/>
              <a:t>Respect teachers</a:t>
            </a:r>
          </a:p>
          <a:p>
            <a:pPr marL="609600" indent="-609600"/>
            <a:r>
              <a:rPr lang="en-US" dirty="0"/>
              <a:t>Respect books, pens and all instruments of seeking knowledge</a:t>
            </a:r>
          </a:p>
          <a:p>
            <a:pPr marL="609600" indent="-609600"/>
            <a:r>
              <a:rPr lang="en-US" dirty="0"/>
              <a:t>Respect class fellows</a:t>
            </a:r>
          </a:p>
          <a:p>
            <a:pPr marL="609600" indent="-609600"/>
            <a:r>
              <a:rPr lang="en-US" dirty="0"/>
              <a:t>Respect University and class rooms</a:t>
            </a:r>
          </a:p>
          <a:p>
            <a:pPr marL="609600" indent="-609600"/>
            <a:r>
              <a:rPr lang="en-US" dirty="0"/>
              <a:t>Respect All Faculty and Staff members whether they teach you or not.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TotalTime>
  <Words>369</Words>
  <Application>Microsoft Office PowerPoint</Application>
  <PresentationFormat>On-screen Show (4:3)</PresentationFormat>
  <Paragraphs>42</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Introduction to </vt:lpstr>
      <vt:lpstr>PowerPoint Presentation</vt:lpstr>
      <vt:lpstr>Islamic studies</vt:lpstr>
      <vt:lpstr>PowerPoint Presentation</vt:lpstr>
      <vt:lpstr>Subject matter</vt:lpstr>
      <vt:lpstr>Course Objectives and Learning Outcomes:</vt:lpstr>
      <vt:lpstr>The Faith</vt:lpstr>
      <vt:lpstr>PowerPoint Presentation</vt:lpstr>
      <vt:lpstr>Keep in your Mind</vt:lpstr>
      <vt:lpstr>Don’t forget…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Usama Sarfaraz</dc:creator>
  <cp:lastModifiedBy>Usama</cp:lastModifiedBy>
  <cp:revision>27</cp:revision>
  <dcterms:created xsi:type="dcterms:W3CDTF">2017-02-01T09:17:32Z</dcterms:created>
  <dcterms:modified xsi:type="dcterms:W3CDTF">2021-03-08T08:02:34Z</dcterms:modified>
</cp:coreProperties>
</file>