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Amatic SC"/>
      <p:regular r:id="rId46"/>
      <p:bold r:id="rId47"/>
    </p:embeddedFont>
    <p:embeddedFont>
      <p:font typeface="Source Code Pr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AmaticSC-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SourceCodePro-regular.fntdata"/><Relationship Id="rId47" Type="http://schemas.openxmlformats.org/officeDocument/2006/relationships/font" Target="fonts/AmaticSC-bold.fntdata"/><Relationship Id="rId49" Type="http://schemas.openxmlformats.org/officeDocument/2006/relationships/font" Target="fonts/SourceCodePr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SourceCodePro-boldItalic.fntdata"/><Relationship Id="rId50" Type="http://schemas.openxmlformats.org/officeDocument/2006/relationships/font" Target="fonts/SourceCodePr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2d08d25d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2d08d25d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2c2c9e37a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2c2c9e37a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2d08d25d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2d08d25d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2d08d25d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2d08d25d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2d08d25d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2d08d25d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304c4c0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304c4c0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4a90341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4a90341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4a90341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4a90341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4a90341d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4a90341d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304c4c09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304c4c09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2c2c9e37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2c2c9e37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4a90341d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4a90341d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304c4c0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304c4c0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4a90341d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f4a90341d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4a90341d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4a90341d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4a90341d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f4a90341d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0086bda1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0086bda1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0086bda1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0086bda1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0086bda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0086bda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0086bda1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0086bda1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0086bda1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0086bda1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24f0cbb9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24f0cbb9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0086bda1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f0086bda1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0086bda1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f0086bda1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f0086bda1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f0086bda1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57b9de17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57b9de17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57b9de17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57b9de17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0086bda1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0086bda1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f57b9de17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f57b9de17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57b9de17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f57b9de17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f57b9de1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f57b9de1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f57b9de17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f57b9de17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24f0cbb9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24f0cbb9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2c2c9e37a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2c2c9e37a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2ce420d7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2ce420d7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2d08d25d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2d08d25d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2d08d25d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2d08d25d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2d08d25d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2d08d25d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1" name="Google Shape;8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5" name="Google Shape;85;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6" name="Google Shape;8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3" name="Google Shape;93;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2" name="Shape 52"/>
        <p:cNvGrpSpPr/>
        <p:nvPr/>
      </p:nvGrpSpPr>
      <p:grpSpPr>
        <a:xfrm>
          <a:off x="0" y="0"/>
          <a:ext cx="0" cy="0"/>
          <a:chOff x="0" y="0"/>
          <a:chExt cx="0" cy="0"/>
        </a:xfrm>
      </p:grpSpPr>
      <p:sp>
        <p:nvSpPr>
          <p:cNvPr id="53" name="Google Shape;5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4" name="Google Shape;5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5" name="Google Shape;5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ph type="ctrTitle"/>
          </p:nvPr>
        </p:nvSpPr>
        <p:spPr>
          <a:xfrm>
            <a:off x="311700" y="392150"/>
            <a:ext cx="8520600" cy="2902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Decision Making</a:t>
            </a:r>
            <a:endParaRPr/>
          </a:p>
          <a:p>
            <a:pPr indent="0" lvl="0" marL="0" rtl="0" algn="ctr">
              <a:spcBef>
                <a:spcPts val="0"/>
              </a:spcBef>
              <a:spcAft>
                <a:spcPts val="0"/>
              </a:spcAft>
              <a:buNone/>
            </a:pPr>
            <a:r>
              <a:rPr lang="en" sz="1800"/>
              <a:t>IF-Else </a:t>
            </a:r>
            <a:endParaRPr sz="1800"/>
          </a:p>
          <a:p>
            <a:pPr indent="0" lvl="0" marL="0" rtl="0" algn="ctr">
              <a:spcBef>
                <a:spcPts val="0"/>
              </a:spcBef>
              <a:spcAft>
                <a:spcPts val="0"/>
              </a:spcAft>
              <a:buNone/>
            </a:pPr>
            <a:r>
              <a:rPr lang="en" sz="1800"/>
              <a:t>If- Else If</a:t>
            </a:r>
            <a:endParaRPr sz="1800"/>
          </a:p>
          <a:p>
            <a:pPr indent="0" lvl="0" marL="0" rtl="0" algn="ctr">
              <a:spcBef>
                <a:spcPts val="0"/>
              </a:spcBef>
              <a:spcAft>
                <a:spcPts val="0"/>
              </a:spcAft>
              <a:buNone/>
            </a:pPr>
            <a:r>
              <a:rPr lang="en" sz="1800"/>
              <a:t>Switch</a:t>
            </a:r>
            <a:endParaRPr sz="1800"/>
          </a:p>
        </p:txBody>
      </p:sp>
      <p:sp>
        <p:nvSpPr>
          <p:cNvPr id="102" name="Google Shape;102;p25"/>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                                    </a:t>
            </a:r>
            <a:r>
              <a:rPr lang="en">
                <a:solidFill>
                  <a:schemeClr val="lt1"/>
                </a:solidFill>
              </a:rPr>
              <a:t>Sumaiyah Zahid</a:t>
            </a:r>
            <a:endParaRPr>
              <a:solidFill>
                <a:schemeClr val="lt1"/>
              </a:solidFill>
            </a:endParaRPr>
          </a:p>
        </p:txBody>
      </p:sp>
      <p:pic>
        <p:nvPicPr>
          <p:cNvPr id="103" name="Google Shape;103;p25"/>
          <p:cNvPicPr preferRelativeResize="0"/>
          <p:nvPr/>
        </p:nvPicPr>
        <p:blipFill>
          <a:blip r:embed="rId3">
            <a:alphaModFix/>
          </a:blip>
          <a:stretch>
            <a:fillRect/>
          </a:stretch>
        </p:blipFill>
        <p:spPr>
          <a:xfrm>
            <a:off x="311700" y="3444525"/>
            <a:ext cx="2524425" cy="1642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would be the output?</a:t>
            </a:r>
            <a:endParaRPr/>
          </a:p>
        </p:txBody>
      </p:sp>
      <p:sp>
        <p:nvSpPr>
          <p:cNvPr id="166" name="Google Shape;166;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600">
                <a:solidFill>
                  <a:schemeClr val="dk1"/>
                </a:solidFill>
              </a:rPr>
              <a:t>#include&lt;stdio.h&gt;</a:t>
            </a:r>
            <a:endParaRPr sz="1600">
              <a:solidFill>
                <a:schemeClr val="dk1"/>
              </a:solidFill>
            </a:endParaRPr>
          </a:p>
          <a:p>
            <a:pPr indent="0" lvl="0" marL="0" rtl="0" algn="l">
              <a:lnSpc>
                <a:spcPct val="95000"/>
              </a:lnSpc>
              <a:spcBef>
                <a:spcPts val="0"/>
              </a:spcBef>
              <a:spcAft>
                <a:spcPts val="0"/>
              </a:spcAft>
              <a:buNone/>
            </a:pPr>
            <a:r>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int main(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int a = 300, b, c, d=300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if ( a &gt;= 400 &amp;&amp; d&lt;500 )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  {	</a:t>
            </a:r>
            <a:endParaRPr sz="1600">
              <a:solidFill>
                <a:schemeClr val="dk1"/>
              </a:solidFill>
            </a:endParaRPr>
          </a:p>
          <a:p>
            <a:pPr indent="457200" lvl="0" marL="0" rtl="0" algn="l">
              <a:lnSpc>
                <a:spcPct val="95000"/>
              </a:lnSpc>
              <a:spcBef>
                <a:spcPts val="0"/>
              </a:spcBef>
              <a:spcAft>
                <a:spcPts val="0"/>
              </a:spcAft>
              <a:buNone/>
            </a:pPr>
            <a:r>
              <a:rPr lang="en" sz="1600">
                <a:solidFill>
                  <a:schemeClr val="dk1"/>
                </a:solidFill>
              </a:rPr>
              <a:t>b = 300 ;</a:t>
            </a:r>
            <a:endParaRPr sz="1600">
              <a:solidFill>
                <a:schemeClr val="dk1"/>
              </a:solidFill>
            </a:endParaRPr>
          </a:p>
          <a:p>
            <a:pPr indent="0" lvl="0" marL="457200" rtl="0" algn="l">
              <a:lnSpc>
                <a:spcPct val="95000"/>
              </a:lnSpc>
              <a:spcBef>
                <a:spcPts val="0"/>
              </a:spcBef>
              <a:spcAft>
                <a:spcPts val="0"/>
              </a:spcAft>
              <a:buNone/>
            </a:pPr>
            <a:r>
              <a:rPr lang="en" sz="1600">
                <a:solidFill>
                  <a:schemeClr val="dk1"/>
                </a:solidFill>
              </a:rPr>
              <a:t>c = 200 ;</a:t>
            </a:r>
            <a:endParaRPr sz="1600">
              <a:solidFill>
                <a:schemeClr val="dk1"/>
              </a:solidFill>
            </a:endParaRPr>
          </a:p>
          <a:p>
            <a:pPr indent="0" lvl="0" marL="457200" rtl="0" algn="l">
              <a:lnSpc>
                <a:spcPct val="95000"/>
              </a:lnSpc>
              <a:spcBef>
                <a:spcPts val="0"/>
              </a:spcBef>
              <a:spcAft>
                <a:spcPts val="0"/>
              </a:spcAft>
              <a:buNone/>
            </a:pPr>
            <a:r>
              <a:rPr lang="en" sz="1600">
                <a:solidFill>
                  <a:schemeClr val="dk1"/>
                </a:solidFill>
              </a:rPr>
              <a:t>printf ( "\n%d %d", b, c )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a:t>
            </a:r>
            <a:endParaRPr sz="1600">
              <a:solidFill>
                <a:schemeClr val="dk1"/>
              </a:solidFill>
            </a:endParaRPr>
          </a:p>
        </p:txBody>
      </p:sp>
      <p:pic>
        <p:nvPicPr>
          <p:cNvPr id="167" name="Google Shape;167;p34"/>
          <p:cNvPicPr preferRelativeResize="0"/>
          <p:nvPr/>
        </p:nvPicPr>
        <p:blipFill>
          <a:blip r:embed="rId3">
            <a:alphaModFix/>
          </a:blip>
          <a:stretch>
            <a:fillRect/>
          </a:stretch>
        </p:blipFill>
        <p:spPr>
          <a:xfrm>
            <a:off x="6592996" y="370225"/>
            <a:ext cx="1978975" cy="1917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171" name="Shape 171"/>
        <p:cNvGrpSpPr/>
        <p:nvPr/>
      </p:nvGrpSpPr>
      <p:grpSpPr>
        <a:xfrm>
          <a:off x="0" y="0"/>
          <a:ext cx="0" cy="0"/>
          <a:chOff x="0" y="0"/>
          <a:chExt cx="0" cy="0"/>
        </a:xfrm>
      </p:grpSpPr>
      <p:sp>
        <p:nvSpPr>
          <p:cNvPr id="172" name="Google Shape;172;p35"/>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5"/>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5"/>
          <p:cNvSpPr txBox="1"/>
          <p:nvPr/>
        </p:nvSpPr>
        <p:spPr>
          <a:xfrm>
            <a:off x="3972750" y="1384950"/>
            <a:ext cx="4856100" cy="237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nsolas"/>
                <a:ea typeface="Consolas"/>
                <a:cs typeface="Consolas"/>
                <a:sym typeface="Consolas"/>
              </a:rPr>
              <a:t>if (x &lt; y)</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printf("x is less than y\n");</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else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    printf("x is not less than y\n");</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175" name="Google Shape;175;p35"/>
          <p:cNvPicPr preferRelativeResize="0"/>
          <p:nvPr/>
        </p:nvPicPr>
        <p:blipFill>
          <a:blip r:embed="rId3">
            <a:alphaModFix/>
          </a:blip>
          <a:stretch>
            <a:fillRect/>
          </a:stretch>
        </p:blipFill>
        <p:spPr>
          <a:xfrm>
            <a:off x="480238" y="1425313"/>
            <a:ext cx="2697126" cy="2292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would be the output?</a:t>
            </a:r>
            <a:endParaRPr/>
          </a:p>
        </p:txBody>
      </p:sp>
      <p:sp>
        <p:nvSpPr>
          <p:cNvPr id="181" name="Google Shape;181;p3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None/>
            </a:pPr>
            <a:r>
              <a:rPr lang="en" sz="1400">
                <a:solidFill>
                  <a:schemeClr val="dk1"/>
                </a:solidFill>
              </a:rPr>
              <a:t>#include&lt;stdio.h&gt;</a:t>
            </a:r>
            <a:endParaRPr sz="1400">
              <a:solidFill>
                <a:schemeClr val="dk1"/>
              </a:solidFill>
            </a:endParaRPr>
          </a:p>
          <a:p>
            <a:pPr indent="0" lvl="0" marL="0" rtl="0" algn="l">
              <a:lnSpc>
                <a:spcPct val="75000"/>
              </a:lnSpc>
              <a:spcBef>
                <a:spcPts val="0"/>
              </a:spcBef>
              <a:spcAft>
                <a:spcPts val="0"/>
              </a:spcAft>
              <a:buNone/>
            </a:pPr>
            <a:r>
              <a:t/>
            </a:r>
            <a:endParaRPr sz="1400">
              <a:solidFill>
                <a:schemeClr val="dk1"/>
              </a:solidFill>
            </a:endParaRPr>
          </a:p>
          <a:p>
            <a:pPr indent="0" lvl="0" marL="0" rtl="0" algn="l">
              <a:lnSpc>
                <a:spcPct val="75000"/>
              </a:lnSpc>
              <a:spcBef>
                <a:spcPts val="0"/>
              </a:spcBef>
              <a:spcAft>
                <a:spcPts val="0"/>
              </a:spcAft>
              <a:buNone/>
            </a:pPr>
            <a:r>
              <a:rPr lang="en" sz="1400">
                <a:solidFill>
                  <a:schemeClr val="dk1"/>
                </a:solidFill>
              </a:rPr>
              <a:t>int main( )</a:t>
            </a:r>
            <a:endParaRPr sz="1400">
              <a:solidFill>
                <a:schemeClr val="dk1"/>
              </a:solidFill>
            </a:endParaRPr>
          </a:p>
          <a:p>
            <a:pPr indent="0" lvl="0" marL="0" rtl="0" algn="l">
              <a:lnSpc>
                <a:spcPct val="75000"/>
              </a:lnSpc>
              <a:spcBef>
                <a:spcPts val="0"/>
              </a:spcBef>
              <a:spcAft>
                <a:spcPts val="0"/>
              </a:spcAft>
              <a:buNone/>
            </a:pPr>
            <a:r>
              <a:rPr lang="en" sz="1400">
                <a:solidFill>
                  <a:schemeClr val="dk1"/>
                </a:solidFill>
              </a:rPr>
              <a:t>{</a:t>
            </a:r>
            <a:endParaRPr sz="1400">
              <a:solidFill>
                <a:schemeClr val="dk1"/>
              </a:solidFill>
            </a:endParaRPr>
          </a:p>
          <a:p>
            <a:pPr indent="0" lvl="0" marL="0" rtl="0" algn="l">
              <a:lnSpc>
                <a:spcPct val="95000"/>
              </a:lnSpc>
              <a:spcBef>
                <a:spcPts val="0"/>
              </a:spcBef>
              <a:spcAft>
                <a:spcPts val="0"/>
              </a:spcAft>
              <a:buNone/>
            </a:pPr>
            <a:r>
              <a:rPr lang="en" sz="1400">
                <a:solidFill>
                  <a:schemeClr val="dk1"/>
                </a:solidFill>
              </a:rPr>
              <a:t>  </a:t>
            </a:r>
            <a:r>
              <a:rPr lang="en" sz="1400">
                <a:solidFill>
                  <a:schemeClr val="dk1"/>
                </a:solidFill>
              </a:rPr>
              <a:t>int x = 3, y = 5 ;</a:t>
            </a:r>
            <a:endParaRPr sz="1400">
              <a:solidFill>
                <a:schemeClr val="dk1"/>
              </a:solidFill>
            </a:endParaRPr>
          </a:p>
          <a:p>
            <a:pPr indent="0" lvl="0" marL="0" rtl="0" algn="l">
              <a:lnSpc>
                <a:spcPct val="95000"/>
              </a:lnSpc>
              <a:spcBef>
                <a:spcPts val="1200"/>
              </a:spcBef>
              <a:spcAft>
                <a:spcPts val="0"/>
              </a:spcAft>
              <a:buNone/>
            </a:pPr>
            <a:r>
              <a:rPr lang="en" sz="1400">
                <a:solidFill>
                  <a:schemeClr val="dk1"/>
                </a:solidFill>
              </a:rPr>
              <a:t>  if ( x == 3 )</a:t>
            </a:r>
            <a:endParaRPr sz="1400">
              <a:solidFill>
                <a:schemeClr val="dk1"/>
              </a:solidFill>
            </a:endParaRPr>
          </a:p>
          <a:p>
            <a:pPr indent="0" lvl="0" marL="0" rtl="0" algn="l">
              <a:lnSpc>
                <a:spcPct val="95000"/>
              </a:lnSpc>
              <a:spcBef>
                <a:spcPts val="1200"/>
              </a:spcBef>
              <a:spcAft>
                <a:spcPts val="0"/>
              </a:spcAft>
              <a:buNone/>
            </a:pPr>
            <a:r>
              <a:rPr lang="en" sz="1400">
                <a:solidFill>
                  <a:schemeClr val="dk1"/>
                </a:solidFill>
              </a:rPr>
              <a:t>    { printf ( "\n%d", x ) ; }</a:t>
            </a:r>
            <a:endParaRPr sz="1400">
              <a:solidFill>
                <a:schemeClr val="dk1"/>
              </a:solidFill>
            </a:endParaRPr>
          </a:p>
          <a:p>
            <a:pPr indent="0" lvl="0" marL="0" rtl="0" algn="l">
              <a:lnSpc>
                <a:spcPct val="95000"/>
              </a:lnSpc>
              <a:spcBef>
                <a:spcPts val="1200"/>
              </a:spcBef>
              <a:spcAft>
                <a:spcPts val="0"/>
              </a:spcAft>
              <a:buNone/>
            </a:pPr>
            <a:r>
              <a:rPr lang="en" sz="1400">
                <a:solidFill>
                  <a:schemeClr val="dk1"/>
                </a:solidFill>
              </a:rPr>
              <a:t>  else </a:t>
            </a:r>
            <a:endParaRPr sz="1400">
              <a:solidFill>
                <a:schemeClr val="dk1"/>
              </a:solidFill>
            </a:endParaRPr>
          </a:p>
          <a:p>
            <a:pPr indent="0" lvl="0" marL="0" rtl="0" algn="l">
              <a:lnSpc>
                <a:spcPct val="95000"/>
              </a:lnSpc>
              <a:spcBef>
                <a:spcPts val="1200"/>
              </a:spcBef>
              <a:spcAft>
                <a:spcPts val="0"/>
              </a:spcAft>
              <a:buNone/>
            </a:pPr>
            <a:r>
              <a:rPr lang="en" sz="1400">
                <a:solidFill>
                  <a:schemeClr val="dk1"/>
                </a:solidFill>
              </a:rPr>
              <a:t>    { printf ( "\n%d", y ) ; }</a:t>
            </a:r>
            <a:endParaRPr sz="1400">
              <a:solidFill>
                <a:schemeClr val="dk1"/>
              </a:solidFill>
            </a:endParaRPr>
          </a:p>
          <a:p>
            <a:pPr indent="0" lvl="0" marL="0" rtl="0" algn="l">
              <a:lnSpc>
                <a:spcPct val="95000"/>
              </a:lnSpc>
              <a:spcBef>
                <a:spcPts val="1200"/>
              </a:spcBef>
              <a:spcAft>
                <a:spcPts val="1200"/>
              </a:spcAft>
              <a:buClr>
                <a:schemeClr val="dk1"/>
              </a:buClr>
              <a:buSzPts val="1100"/>
              <a:buFont typeface="Arial"/>
              <a:buNone/>
            </a:pPr>
            <a:r>
              <a:rPr lang="en" sz="1400">
                <a:solidFill>
                  <a:schemeClr val="dk1"/>
                </a:solidFill>
              </a:rPr>
              <a:t>}</a:t>
            </a:r>
            <a:endParaRPr sz="1400">
              <a:solidFill>
                <a:schemeClr val="dk1"/>
              </a:solidFill>
            </a:endParaRPr>
          </a:p>
        </p:txBody>
      </p:sp>
      <p:pic>
        <p:nvPicPr>
          <p:cNvPr id="182" name="Google Shape;182;p36"/>
          <p:cNvPicPr preferRelativeResize="0"/>
          <p:nvPr/>
        </p:nvPicPr>
        <p:blipFill>
          <a:blip r:embed="rId3">
            <a:alphaModFix/>
          </a:blip>
          <a:stretch>
            <a:fillRect/>
          </a:stretch>
        </p:blipFill>
        <p:spPr>
          <a:xfrm>
            <a:off x="6592996" y="370225"/>
            <a:ext cx="1978975" cy="1917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Exercise</a:t>
            </a:r>
            <a:endParaRPr/>
          </a:p>
        </p:txBody>
      </p:sp>
      <p:sp>
        <p:nvSpPr>
          <p:cNvPr id="188" name="Google Shape;188;p3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Write a program to check whether a triangle is valid or not, when the three angles of the triangle are entered through the keyboard. A triangle is valid if the sum of all the three angles is equal to 180 degrees.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Home Assignment</a:t>
            </a:r>
            <a:endParaRPr/>
          </a:p>
        </p:txBody>
      </p:sp>
      <p:sp>
        <p:nvSpPr>
          <p:cNvPr id="194" name="Google Shape;194;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Any integer is input through the keyboard. Write a program to find out whether it is an odd number or even number.</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Any year is input through the keyboard. Write a program to determine whether the year is a leap year or not. (Hint: Use the % (modulus) operator)</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A five-digit number is entered through the keyboard. Write a program to obtain the reversed number and to determine whether the original and reversed numbers are equal or not.</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9"/>
          <p:cNvSpPr txBox="1"/>
          <p:nvPr>
            <p:ph type="title"/>
          </p:nvPr>
        </p:nvSpPr>
        <p:spPr>
          <a:xfrm>
            <a:off x="311700" y="292850"/>
            <a:ext cx="8520600" cy="42759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sz="5900">
                <a:solidFill>
                  <a:schemeClr val="lt1"/>
                </a:solidFill>
              </a:rPr>
              <a:t>Life is an all</a:t>
            </a:r>
            <a:endParaRPr sz="5900">
              <a:solidFill>
                <a:schemeClr val="lt1"/>
              </a:solidFill>
            </a:endParaRPr>
          </a:p>
          <a:p>
            <a:pPr indent="0" lvl="0" marL="0" rtl="0" algn="ctr">
              <a:spcBef>
                <a:spcPts val="0"/>
              </a:spcBef>
              <a:spcAft>
                <a:spcPts val="0"/>
              </a:spcAft>
              <a:buNone/>
            </a:pPr>
            <a:r>
              <a:rPr lang="en" sz="5900">
                <a:solidFill>
                  <a:schemeClr val="lt1"/>
                </a:solidFill>
              </a:rPr>
              <a:t>“If-ELSE”</a:t>
            </a:r>
            <a:endParaRPr sz="5900">
              <a:solidFill>
                <a:schemeClr val="lt1"/>
              </a:solidFill>
            </a:endParaRPr>
          </a:p>
          <a:p>
            <a:pPr indent="0" lvl="0" marL="0" rtl="0" algn="ctr">
              <a:spcBef>
                <a:spcPts val="0"/>
              </a:spcBef>
              <a:spcAft>
                <a:spcPts val="0"/>
              </a:spcAft>
              <a:buNone/>
            </a:pPr>
            <a:r>
              <a:rPr lang="en" sz="5900">
                <a:solidFill>
                  <a:schemeClr val="lt1"/>
                </a:solidFill>
              </a:rPr>
              <a:t>Statements</a:t>
            </a:r>
            <a:endParaRPr sz="5900">
              <a:solidFill>
                <a:schemeClr val="lt1"/>
              </a:solidFill>
            </a:endParaRPr>
          </a:p>
          <a:p>
            <a:pPr indent="457200" lvl="0" marL="3200400" rtl="0" algn="ctr">
              <a:spcBef>
                <a:spcPts val="0"/>
              </a:spcBef>
              <a:spcAft>
                <a:spcPts val="0"/>
              </a:spcAft>
              <a:buNone/>
            </a:pPr>
            <a:r>
              <a:rPr lang="en" sz="1300">
                <a:solidFill>
                  <a:schemeClr val="lt1"/>
                </a:solidFill>
              </a:rPr>
              <a:t>“Sumaiyah Zahid”</a:t>
            </a:r>
            <a:endParaRPr sz="13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You can pick one Ice-cream only</a:t>
            </a:r>
            <a:endParaRPr/>
          </a:p>
        </p:txBody>
      </p:sp>
      <p:sp>
        <p:nvSpPr>
          <p:cNvPr id="205" name="Google Shape;205;p4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t>Vanilla vs chocolate ?</a:t>
            </a:r>
            <a:endParaRPr sz="2200"/>
          </a:p>
        </p:txBody>
      </p:sp>
      <p:pic>
        <p:nvPicPr>
          <p:cNvPr id="206" name="Google Shape;206;p40"/>
          <p:cNvPicPr preferRelativeResize="0"/>
          <p:nvPr/>
        </p:nvPicPr>
        <p:blipFill>
          <a:blip r:embed="rId3">
            <a:alphaModFix/>
          </a:blip>
          <a:stretch>
            <a:fillRect/>
          </a:stretch>
        </p:blipFill>
        <p:spPr>
          <a:xfrm>
            <a:off x="4690431" y="1304975"/>
            <a:ext cx="3304041" cy="3716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You can pick one Ice-cream only</a:t>
            </a:r>
            <a:endParaRPr/>
          </a:p>
        </p:txBody>
      </p:sp>
      <p:sp>
        <p:nvSpPr>
          <p:cNvPr id="212" name="Google Shape;212;p4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41"/>
          <p:cNvPicPr preferRelativeResize="0"/>
          <p:nvPr/>
        </p:nvPicPr>
        <p:blipFill>
          <a:blip r:embed="rId3">
            <a:alphaModFix/>
          </a:blip>
          <a:stretch>
            <a:fillRect/>
          </a:stretch>
        </p:blipFill>
        <p:spPr>
          <a:xfrm>
            <a:off x="1098900" y="1093851"/>
            <a:ext cx="6501900" cy="4018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vs if Else IF</a:t>
            </a:r>
            <a:endParaRPr/>
          </a:p>
        </p:txBody>
      </p:sp>
      <p:sp>
        <p:nvSpPr>
          <p:cNvPr id="219" name="Google Shape;219;p4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Only 1 block is run in If Else or either in If Else If.</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5" name="Google Shape;225;p43"/>
          <p:cNvSpPr txBox="1"/>
          <p:nvPr>
            <p:ph idx="1" type="body"/>
          </p:nvPr>
        </p:nvSpPr>
        <p:spPr>
          <a:xfrm>
            <a:off x="311700" y="162800"/>
            <a:ext cx="8520600" cy="4676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562">
                <a:solidFill>
                  <a:srgbClr val="61AEEE"/>
                </a:solidFill>
                <a:highlight>
                  <a:schemeClr val="dk1"/>
                </a:highlight>
              </a:rPr>
              <a:t>#include </a:t>
            </a:r>
            <a:r>
              <a:rPr lang="en" sz="1562">
                <a:solidFill>
                  <a:srgbClr val="98C379"/>
                </a:solidFill>
                <a:highlight>
                  <a:schemeClr val="dk1"/>
                </a:highlight>
              </a:rPr>
              <a:t>&lt;stdio.h&gt;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C678DD"/>
                </a:solidFill>
                <a:highlight>
                  <a:schemeClr val="dk1"/>
                </a:highlight>
              </a:rPr>
              <a:t>int</a:t>
            </a:r>
            <a:r>
              <a:rPr lang="en" sz="1562">
                <a:solidFill>
                  <a:srgbClr val="D3D3D3"/>
                </a:solidFill>
                <a:highlight>
                  <a:schemeClr val="dk1"/>
                </a:highlight>
              </a:rPr>
              <a:t> </a:t>
            </a:r>
            <a:r>
              <a:rPr lang="en" sz="1562">
                <a:solidFill>
                  <a:srgbClr val="61AEEE"/>
                </a:solidFill>
                <a:highlight>
                  <a:schemeClr val="dk1"/>
                </a:highlight>
              </a:rPr>
              <a:t>main</a:t>
            </a: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C678DD"/>
                </a:solidFill>
                <a:highlight>
                  <a:schemeClr val="dk1"/>
                </a:highlight>
              </a:rPr>
              <a:t>Char </a:t>
            </a:r>
            <a:r>
              <a:rPr lang="en" sz="1562">
                <a:solidFill>
                  <a:schemeClr val="lt1"/>
                </a:solidFill>
                <a:highlight>
                  <a:schemeClr val="dk1"/>
                </a:highlight>
              </a:rPr>
              <a:t>day=</a:t>
            </a:r>
            <a:r>
              <a:rPr lang="en" sz="1562">
                <a:solidFill>
                  <a:srgbClr val="6AA84F"/>
                </a:solidFill>
                <a:highlight>
                  <a:schemeClr val="dk1"/>
                </a:highlight>
              </a:rPr>
              <a:t>'W'</a:t>
            </a:r>
            <a:r>
              <a:rPr lang="en" sz="1562">
                <a:solidFill>
                  <a:schemeClr val="lt1"/>
                </a:solidFill>
                <a:highlight>
                  <a:schemeClr val="dk1"/>
                </a:highlight>
              </a:rPr>
              <a:t>;</a:t>
            </a:r>
            <a:endParaRPr sz="1562">
              <a:solidFill>
                <a:schemeClr val="lt1"/>
              </a:solidFill>
              <a:highlight>
                <a:schemeClr val="dk1"/>
              </a:highlight>
            </a:endParaRPr>
          </a:p>
          <a:p>
            <a:pPr indent="0" lvl="0" marL="0" rtl="0" algn="l">
              <a:spcBef>
                <a:spcPts val="0"/>
              </a:spcBef>
              <a:spcAft>
                <a:spcPts val="0"/>
              </a:spcAft>
              <a:buSzPts val="275"/>
              <a:buNone/>
            </a:pPr>
            <a:r>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6D9EEB"/>
                </a:solidFill>
                <a:highlight>
                  <a:schemeClr val="dk1"/>
                </a:highlight>
              </a:rPr>
              <a:t>if</a:t>
            </a:r>
            <a:r>
              <a:rPr lang="en" sz="1562">
                <a:solidFill>
                  <a:srgbClr val="D3D3D3"/>
                </a:solidFill>
                <a:highlight>
                  <a:schemeClr val="dk1"/>
                </a:highlight>
              </a:rPr>
              <a:t> (day==</a:t>
            </a:r>
            <a:r>
              <a:rPr lang="en" sz="1562">
                <a:solidFill>
                  <a:srgbClr val="6AA84F"/>
                </a:solidFill>
                <a:highlight>
                  <a:schemeClr val="dk1"/>
                </a:highlight>
              </a:rPr>
              <a:t>'M'</a:t>
            </a:r>
            <a:r>
              <a:rPr lang="en" sz="1562">
                <a:solidFill>
                  <a:srgbClr val="D3D3D3"/>
                </a:solidFill>
                <a:highlight>
                  <a:schemeClr val="dk1"/>
                </a:highlight>
              </a:rPr>
              <a:t> || day ==</a:t>
            </a:r>
            <a:r>
              <a:rPr lang="en" sz="1562">
                <a:solidFill>
                  <a:srgbClr val="6AA84F"/>
                </a:solidFill>
                <a:highlight>
                  <a:schemeClr val="dk1"/>
                </a:highlight>
              </a:rPr>
              <a:t>'T'</a:t>
            </a:r>
            <a:r>
              <a:rPr lang="en" sz="1562">
                <a:solidFill>
                  <a:srgbClr val="D3D3D3"/>
                </a:solidFill>
                <a:highlight>
                  <a:schemeClr val="dk1"/>
                </a:highlight>
              </a:rPr>
              <a:t> || day ==</a:t>
            </a:r>
            <a:r>
              <a:rPr lang="en" sz="1562">
                <a:solidFill>
                  <a:srgbClr val="6AA84F"/>
                </a:solidFill>
                <a:highlight>
                  <a:schemeClr val="dk1"/>
                </a:highlight>
              </a:rPr>
              <a:t>'S'</a:t>
            </a: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printf(</a:t>
            </a:r>
            <a:r>
              <a:rPr lang="en" sz="1562">
                <a:solidFill>
                  <a:srgbClr val="6AA84F"/>
                </a:solidFill>
                <a:highlight>
                  <a:schemeClr val="dk1"/>
                </a:highlight>
              </a:rPr>
              <a:t>"Programming Class will be there."</a:t>
            </a: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6D9EEB"/>
                </a:solidFill>
                <a:highlight>
                  <a:schemeClr val="dk1"/>
                </a:highlight>
              </a:rPr>
              <a:t>else </a:t>
            </a:r>
            <a:endParaRPr sz="1562">
              <a:solidFill>
                <a:srgbClr val="6D9EEB"/>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printf(</a:t>
            </a:r>
            <a:r>
              <a:rPr lang="en" sz="1562">
                <a:solidFill>
                  <a:srgbClr val="6AA84F"/>
                </a:solidFill>
                <a:highlight>
                  <a:schemeClr val="dk1"/>
                </a:highlight>
              </a:rPr>
              <a:t>"NO class is scheduled! Hurray!"</a:t>
            </a: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C678DD"/>
                </a:solidFill>
                <a:highlight>
                  <a:schemeClr val="dk1"/>
                </a:highlight>
              </a:rPr>
              <a:t>return</a:t>
            </a:r>
            <a:r>
              <a:rPr lang="en" sz="1562">
                <a:solidFill>
                  <a:srgbClr val="D3D3D3"/>
                </a:solidFill>
                <a:highlight>
                  <a:schemeClr val="dk1"/>
                </a:highlight>
              </a:rPr>
              <a:t> </a:t>
            </a:r>
            <a:r>
              <a:rPr lang="en" sz="1562">
                <a:solidFill>
                  <a:srgbClr val="D19A66"/>
                </a:solidFill>
                <a:highlight>
                  <a:schemeClr val="dk1"/>
                </a:highlight>
              </a:rPr>
              <a:t>0</a:t>
            </a:r>
            <a:r>
              <a:rPr lang="en" sz="1562">
                <a:solidFill>
                  <a:srgbClr val="D3D3D3"/>
                </a:solidFill>
                <a:highlight>
                  <a:schemeClr val="dk1"/>
                </a:highlight>
              </a:rPr>
              <a:t>;</a:t>
            </a:r>
            <a:endParaRPr sz="1562">
              <a:solidFill>
                <a:srgbClr val="D3D3D3"/>
              </a:solidFill>
              <a:highlight>
                <a:schemeClr val="dk1"/>
              </a:highlight>
            </a:endParaRPr>
          </a:p>
          <a:p>
            <a:pPr indent="0" lvl="0" marL="152400" marR="152400" rtl="0" algn="l">
              <a:lnSpc>
                <a:spcPct val="142857"/>
              </a:lnSpc>
              <a:spcBef>
                <a:spcPts val="0"/>
              </a:spcBef>
              <a:spcAft>
                <a:spcPts val="0"/>
              </a:spcAft>
              <a:buClr>
                <a:schemeClr val="dk1"/>
              </a:buClr>
              <a:buSzPts val="275"/>
              <a:buFont typeface="Arial"/>
              <a:buNone/>
            </a:pPr>
            <a:r>
              <a:rPr lang="en" sz="1562">
                <a:solidFill>
                  <a:srgbClr val="D3D3D3"/>
                </a:solidFill>
                <a:highlight>
                  <a:schemeClr val="dk1"/>
                </a:highlight>
              </a:rPr>
              <a:t>}</a:t>
            </a:r>
            <a:endParaRPr sz="6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Decisions!   Decisions!</a:t>
            </a:r>
            <a:endParaRPr/>
          </a:p>
        </p:txBody>
      </p:sp>
      <p:sp>
        <p:nvSpPr>
          <p:cNvPr id="109" name="Google Shape;109;p26"/>
          <p:cNvSpPr txBox="1"/>
          <p:nvPr>
            <p:ph idx="1" type="body"/>
          </p:nvPr>
        </p:nvSpPr>
        <p:spPr>
          <a:xfrm>
            <a:off x="311700" y="1228675"/>
            <a:ext cx="46068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use relational and logical operators for decision making.</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Works on 1 and 0</a:t>
            </a:r>
            <a:endParaRPr>
              <a:solidFill>
                <a:schemeClr val="dk1"/>
              </a:solidFill>
            </a:endParaRPr>
          </a:p>
          <a:p>
            <a:pPr indent="0" lvl="0" marL="0" rtl="0" algn="l">
              <a:spcBef>
                <a:spcPts val="1200"/>
              </a:spcBef>
              <a:spcAft>
                <a:spcPts val="0"/>
              </a:spcAft>
              <a:buNone/>
            </a:pPr>
            <a:r>
              <a:rPr lang="en">
                <a:solidFill>
                  <a:schemeClr val="dk1"/>
                </a:solidFill>
              </a:rPr>
              <a:t>1 means True</a:t>
            </a:r>
            <a:endParaRPr>
              <a:solidFill>
                <a:schemeClr val="dk1"/>
              </a:solidFill>
            </a:endParaRPr>
          </a:p>
          <a:p>
            <a:pPr indent="0" lvl="0" marL="0" rtl="0" algn="l">
              <a:spcBef>
                <a:spcPts val="1200"/>
              </a:spcBef>
              <a:spcAft>
                <a:spcPts val="0"/>
              </a:spcAft>
              <a:buNone/>
            </a:pPr>
            <a:r>
              <a:rPr lang="en">
                <a:solidFill>
                  <a:schemeClr val="dk1"/>
                </a:solidFill>
              </a:rPr>
              <a:t>0 means False</a:t>
            </a:r>
            <a:endParaRPr>
              <a:solidFill>
                <a:schemeClr val="dk1"/>
              </a:solidFill>
            </a:endParaRPr>
          </a:p>
          <a:p>
            <a:pPr indent="0" lvl="0" marL="0" rtl="0" algn="l">
              <a:spcBef>
                <a:spcPts val="1200"/>
              </a:spcBef>
              <a:spcAft>
                <a:spcPts val="1200"/>
              </a:spcAft>
              <a:buNone/>
            </a:pPr>
            <a:r>
              <a:t/>
            </a:r>
            <a:endParaRPr/>
          </a:p>
        </p:txBody>
      </p:sp>
      <p:pic>
        <p:nvPicPr>
          <p:cNvPr id="110" name="Google Shape;110;p26"/>
          <p:cNvPicPr preferRelativeResize="0"/>
          <p:nvPr/>
        </p:nvPicPr>
        <p:blipFill>
          <a:blip r:embed="rId3">
            <a:alphaModFix/>
          </a:blip>
          <a:stretch>
            <a:fillRect/>
          </a:stretch>
        </p:blipFill>
        <p:spPr>
          <a:xfrm>
            <a:off x="4918500" y="1443038"/>
            <a:ext cx="4133850" cy="2257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1" name="Google Shape;231;p44"/>
          <p:cNvSpPr txBox="1"/>
          <p:nvPr>
            <p:ph idx="1" type="body"/>
          </p:nvPr>
        </p:nvSpPr>
        <p:spPr>
          <a:xfrm>
            <a:off x="311700" y="117000"/>
            <a:ext cx="8520600" cy="4904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562">
                <a:solidFill>
                  <a:srgbClr val="61AEEE"/>
                </a:solidFill>
                <a:highlight>
                  <a:schemeClr val="dk1"/>
                </a:highlight>
              </a:rPr>
              <a:t>#include </a:t>
            </a:r>
            <a:r>
              <a:rPr lang="en" sz="1562">
                <a:solidFill>
                  <a:srgbClr val="98C379"/>
                </a:solidFill>
                <a:highlight>
                  <a:schemeClr val="dk1"/>
                </a:highlight>
              </a:rPr>
              <a:t>&lt;stdio.h&gt;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C678DD"/>
                </a:solidFill>
                <a:highlight>
                  <a:schemeClr val="dk1"/>
                </a:highlight>
              </a:rPr>
              <a:t>int</a:t>
            </a:r>
            <a:r>
              <a:rPr lang="en" sz="1562">
                <a:solidFill>
                  <a:srgbClr val="D3D3D3"/>
                </a:solidFill>
                <a:highlight>
                  <a:schemeClr val="dk1"/>
                </a:highlight>
              </a:rPr>
              <a:t> </a:t>
            </a:r>
            <a:r>
              <a:rPr lang="en" sz="1562">
                <a:solidFill>
                  <a:srgbClr val="61AEEE"/>
                </a:solidFill>
                <a:highlight>
                  <a:schemeClr val="dk1"/>
                </a:highlight>
              </a:rPr>
              <a:t>main</a:t>
            </a: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C678DD"/>
                </a:solidFill>
                <a:highlight>
                  <a:schemeClr val="dk1"/>
                </a:highlight>
              </a:rPr>
              <a:t>c</a:t>
            </a:r>
            <a:r>
              <a:rPr lang="en" sz="1562">
                <a:solidFill>
                  <a:srgbClr val="C678DD"/>
                </a:solidFill>
                <a:highlight>
                  <a:schemeClr val="dk1"/>
                </a:highlight>
              </a:rPr>
              <a:t>har </a:t>
            </a:r>
            <a:r>
              <a:rPr lang="en" sz="1562">
                <a:solidFill>
                  <a:schemeClr val="lt1"/>
                </a:solidFill>
                <a:highlight>
                  <a:schemeClr val="dk1"/>
                </a:highlight>
              </a:rPr>
              <a:t>day=</a:t>
            </a:r>
            <a:r>
              <a:rPr lang="en" sz="1562">
                <a:solidFill>
                  <a:srgbClr val="6AA84F"/>
                </a:solidFill>
                <a:highlight>
                  <a:schemeClr val="dk1"/>
                </a:highlight>
              </a:rPr>
              <a:t>'W'</a:t>
            </a:r>
            <a:r>
              <a:rPr lang="en" sz="1562">
                <a:solidFill>
                  <a:schemeClr val="lt1"/>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6D9EEB"/>
                </a:solidFill>
                <a:highlight>
                  <a:schemeClr val="dk1"/>
                </a:highlight>
              </a:rPr>
              <a:t>if</a:t>
            </a:r>
            <a:r>
              <a:rPr lang="en" sz="1562">
                <a:solidFill>
                  <a:srgbClr val="D3D3D3"/>
                </a:solidFill>
                <a:highlight>
                  <a:schemeClr val="dk1"/>
                </a:highlight>
              </a:rPr>
              <a:t> (day==</a:t>
            </a:r>
            <a:r>
              <a:rPr lang="en" sz="1562">
                <a:solidFill>
                  <a:srgbClr val="6AA84F"/>
                </a:solidFill>
                <a:highlight>
                  <a:schemeClr val="dk1"/>
                </a:highlight>
              </a:rPr>
              <a:t>'M'</a:t>
            </a:r>
            <a:r>
              <a:rPr lang="en" sz="1562">
                <a:solidFill>
                  <a:srgbClr val="D3D3D3"/>
                </a:solidFill>
                <a:highlight>
                  <a:schemeClr val="dk1"/>
                </a:highlight>
              </a:rPr>
              <a:t> || day ==</a:t>
            </a:r>
            <a:r>
              <a:rPr lang="en" sz="1562">
                <a:solidFill>
                  <a:srgbClr val="6AA84F"/>
                </a:solidFill>
                <a:highlight>
                  <a:schemeClr val="dk1"/>
                </a:highlight>
              </a:rPr>
              <a:t>'T'</a:t>
            </a:r>
            <a:r>
              <a:rPr lang="en" sz="1562">
                <a:solidFill>
                  <a:srgbClr val="D3D3D3"/>
                </a:solidFill>
                <a:highlight>
                  <a:schemeClr val="dk1"/>
                </a:highlight>
              </a:rPr>
              <a:t> || day ==</a:t>
            </a:r>
            <a:r>
              <a:rPr lang="en" sz="1562">
                <a:solidFill>
                  <a:srgbClr val="6AA84F"/>
                </a:solidFill>
                <a:highlight>
                  <a:schemeClr val="dk1"/>
                </a:highlight>
              </a:rPr>
              <a:t>'S'</a:t>
            </a: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printf(</a:t>
            </a:r>
            <a:r>
              <a:rPr lang="en" sz="1562">
                <a:solidFill>
                  <a:srgbClr val="6AA84F"/>
                </a:solidFill>
                <a:highlight>
                  <a:schemeClr val="dk1"/>
                </a:highlight>
              </a:rPr>
              <a:t>"Programming Class will be there."</a:t>
            </a: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6D9EEB"/>
                </a:solidFill>
                <a:highlight>
                  <a:schemeClr val="dk1"/>
                </a:highlight>
              </a:rPr>
              <a:t>else if </a:t>
            </a:r>
            <a:r>
              <a:rPr lang="en" sz="1562">
                <a:solidFill>
                  <a:srgbClr val="D3D3D3"/>
                </a:solidFill>
                <a:highlight>
                  <a:schemeClr val="dk1"/>
                </a:highlight>
              </a:rPr>
              <a:t>(day==</a:t>
            </a:r>
            <a:r>
              <a:rPr lang="en" sz="1562">
                <a:solidFill>
                  <a:srgbClr val="6AA84F"/>
                </a:solidFill>
                <a:highlight>
                  <a:schemeClr val="dk1"/>
                </a:highlight>
              </a:rPr>
              <a:t>'W'</a:t>
            </a:r>
            <a:r>
              <a:rPr lang="en" sz="1562">
                <a:solidFill>
                  <a:srgbClr val="D3D3D3"/>
                </a:solidFill>
                <a:highlight>
                  <a:schemeClr val="dk1"/>
                </a:highlight>
              </a:rPr>
              <a:t> || day ==</a:t>
            </a:r>
            <a:r>
              <a:rPr lang="en" sz="1562">
                <a:solidFill>
                  <a:srgbClr val="6AA84F"/>
                </a:solidFill>
                <a:highlight>
                  <a:schemeClr val="dk1"/>
                </a:highlight>
              </a:rPr>
              <a:t>'F’</a:t>
            </a:r>
            <a:r>
              <a:rPr lang="en" sz="1562">
                <a:solidFill>
                  <a:srgbClr val="D3D3D3"/>
                </a:solidFill>
                <a:highlight>
                  <a:schemeClr val="dk1"/>
                </a:highlight>
              </a:rPr>
              <a:t>|| day ==</a:t>
            </a:r>
            <a:r>
              <a:rPr lang="en" sz="1562">
                <a:solidFill>
                  <a:srgbClr val="6AA84F"/>
                </a:solidFill>
                <a:highlight>
                  <a:schemeClr val="dk1"/>
                </a:highlight>
              </a:rPr>
              <a:t>'t’</a:t>
            </a:r>
            <a:r>
              <a:rPr lang="en" sz="1562">
                <a:solidFill>
                  <a:srgbClr val="D3D3D3"/>
                </a:solidFill>
                <a:highlight>
                  <a:schemeClr val="dk1"/>
                </a:highlight>
              </a:rPr>
              <a:t>) // small t for Thursday</a:t>
            </a:r>
            <a:endParaRPr sz="1562">
              <a:solidFill>
                <a:srgbClr val="6D9EEB"/>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printf(</a:t>
            </a:r>
            <a:r>
              <a:rPr lang="en" sz="1562">
                <a:solidFill>
                  <a:srgbClr val="6AA84F"/>
                </a:solidFill>
                <a:highlight>
                  <a:schemeClr val="dk1"/>
                </a:highlight>
              </a:rPr>
              <a:t>"No class is scheduled! Hurray!"</a:t>
            </a: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6D9EEB"/>
                </a:solidFill>
                <a:highlight>
                  <a:schemeClr val="dk1"/>
                </a:highlight>
              </a:rPr>
              <a:t>else </a:t>
            </a:r>
            <a:endParaRPr sz="1562">
              <a:solidFill>
                <a:srgbClr val="6D9EEB"/>
              </a:solidFill>
              <a:highlight>
                <a:schemeClr val="dk1"/>
              </a:highlight>
            </a:endParaRPr>
          </a:p>
          <a:p>
            <a:pPr indent="0" lvl="0" marL="0" rtl="0" algn="l">
              <a:spcBef>
                <a:spcPts val="0"/>
              </a:spcBef>
              <a:spcAft>
                <a:spcPts val="0"/>
              </a:spcAft>
              <a:buClr>
                <a:schemeClr val="dk1"/>
              </a:buClr>
              <a:buSzPts val="275"/>
              <a:buFont typeface="Arial"/>
              <a:buNone/>
            </a:pP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1562">
                <a:solidFill>
                  <a:srgbClr val="D3D3D3"/>
                </a:solidFill>
                <a:highlight>
                  <a:schemeClr val="dk1"/>
                </a:highlight>
              </a:rPr>
              <a:t>        printf(</a:t>
            </a:r>
            <a:r>
              <a:rPr lang="en" sz="1562">
                <a:solidFill>
                  <a:srgbClr val="6AA84F"/>
                </a:solidFill>
                <a:highlight>
                  <a:schemeClr val="dk1"/>
                </a:highlight>
              </a:rPr>
              <a:t>"Yay! It’s Sunday"</a:t>
            </a: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C678DD"/>
                </a:solidFill>
                <a:highlight>
                  <a:schemeClr val="dk1"/>
                </a:highlight>
              </a:rPr>
              <a:t>return</a:t>
            </a:r>
            <a:r>
              <a:rPr lang="en" sz="1562">
                <a:solidFill>
                  <a:srgbClr val="D3D3D3"/>
                </a:solidFill>
                <a:highlight>
                  <a:schemeClr val="dk1"/>
                </a:highlight>
              </a:rPr>
              <a:t> </a:t>
            </a:r>
            <a:r>
              <a:rPr lang="en" sz="1562">
                <a:solidFill>
                  <a:srgbClr val="D19A66"/>
                </a:solidFill>
                <a:highlight>
                  <a:schemeClr val="dk1"/>
                </a:highlight>
              </a:rPr>
              <a:t>0</a:t>
            </a:r>
            <a:r>
              <a:rPr lang="en" sz="1562">
                <a:solidFill>
                  <a:srgbClr val="D3D3D3"/>
                </a:solidFill>
                <a:highlight>
                  <a:schemeClr val="dk1"/>
                </a:highlight>
              </a:rPr>
              <a:t>;}</a:t>
            </a:r>
            <a:endParaRPr sz="65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a:t>
            </a:r>
            <a:endParaRPr/>
          </a:p>
        </p:txBody>
      </p:sp>
      <p:sp>
        <p:nvSpPr>
          <p:cNvPr id="237" name="Google Shape;237;p4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Write a program which asks a user about his marks and </a:t>
            </a:r>
            <a:r>
              <a:rPr lang="en"/>
              <a:t>calculates a student’s letter grade on the </a:t>
            </a:r>
            <a:r>
              <a:rPr lang="en"/>
              <a:t>following</a:t>
            </a:r>
            <a:r>
              <a:rPr lang="en"/>
              <a:t> condition.</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238" name="Google Shape;238;p45"/>
          <p:cNvPicPr preferRelativeResize="0"/>
          <p:nvPr/>
        </p:nvPicPr>
        <p:blipFill>
          <a:blip r:embed="rId3">
            <a:alphaModFix/>
          </a:blip>
          <a:stretch>
            <a:fillRect/>
          </a:stretch>
        </p:blipFill>
        <p:spPr>
          <a:xfrm>
            <a:off x="2670950" y="2316325"/>
            <a:ext cx="2350425" cy="2025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4" name="Google Shape;244;p46"/>
          <p:cNvSpPr txBox="1"/>
          <p:nvPr>
            <p:ph idx="1" type="body"/>
          </p:nvPr>
        </p:nvSpPr>
        <p:spPr>
          <a:xfrm>
            <a:off x="311700" y="117000"/>
            <a:ext cx="8520600" cy="4904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562">
                <a:solidFill>
                  <a:srgbClr val="61AEEE"/>
                </a:solidFill>
                <a:highlight>
                  <a:schemeClr val="dk1"/>
                </a:highlight>
              </a:rPr>
              <a:t>#include </a:t>
            </a:r>
            <a:r>
              <a:rPr lang="en" sz="1562">
                <a:solidFill>
                  <a:srgbClr val="98C379"/>
                </a:solidFill>
                <a:highlight>
                  <a:schemeClr val="dk1"/>
                </a:highlight>
              </a:rPr>
              <a:t>&lt;stdio.h&gt;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C678DD"/>
                </a:solidFill>
                <a:highlight>
                  <a:schemeClr val="dk1"/>
                </a:highlight>
              </a:rPr>
              <a:t>int</a:t>
            </a:r>
            <a:r>
              <a:rPr lang="en" sz="1562">
                <a:solidFill>
                  <a:srgbClr val="D3D3D3"/>
                </a:solidFill>
                <a:highlight>
                  <a:schemeClr val="dk1"/>
                </a:highlight>
              </a:rPr>
              <a:t> </a:t>
            </a:r>
            <a:r>
              <a:rPr lang="en" sz="1562">
                <a:solidFill>
                  <a:srgbClr val="61AEEE"/>
                </a:solidFill>
                <a:highlight>
                  <a:schemeClr val="dk1"/>
                </a:highlight>
              </a:rPr>
              <a:t>main</a:t>
            </a: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700">
                <a:solidFill>
                  <a:srgbClr val="D3D3D3"/>
                </a:solidFill>
                <a:highlight>
                  <a:schemeClr val="dk1"/>
                </a:highlight>
              </a:rPr>
              <a:t>  </a:t>
            </a:r>
            <a:r>
              <a:rPr lang="en" sz="1700">
                <a:solidFill>
                  <a:srgbClr val="C678DD"/>
                </a:solidFill>
                <a:highlight>
                  <a:schemeClr val="dk1"/>
                </a:highlight>
              </a:rPr>
              <a:t>int</a:t>
            </a:r>
            <a:r>
              <a:rPr lang="en" sz="1700">
                <a:solidFill>
                  <a:srgbClr val="D3D3D3"/>
                </a:solidFill>
                <a:highlight>
                  <a:schemeClr val="dk1"/>
                </a:highlight>
              </a:rPr>
              <a:t> score;</a:t>
            </a:r>
            <a:endParaRPr sz="17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700">
                <a:solidFill>
                  <a:srgbClr val="D3D3D3"/>
                </a:solidFill>
                <a:highlight>
                  <a:schemeClr val="dk1"/>
                </a:highlight>
              </a:rPr>
              <a:t>    printf(</a:t>
            </a:r>
            <a:r>
              <a:rPr lang="en" sz="1700">
                <a:solidFill>
                  <a:srgbClr val="98C379"/>
                </a:solidFill>
                <a:highlight>
                  <a:schemeClr val="dk1"/>
                </a:highlight>
              </a:rPr>
              <a:t>"</a:t>
            </a:r>
            <a:r>
              <a:rPr lang="en" sz="1700">
                <a:solidFill>
                  <a:srgbClr val="6AA84F"/>
                </a:solidFill>
                <a:highlight>
                  <a:schemeClr val="dk1"/>
                </a:highlight>
              </a:rPr>
              <a:t>Enter Your score: </a:t>
            </a:r>
            <a:r>
              <a:rPr lang="en" sz="1700">
                <a:solidFill>
                  <a:srgbClr val="98C379"/>
                </a:solidFill>
                <a:highlight>
                  <a:schemeClr val="dk1"/>
                </a:highlight>
              </a:rPr>
              <a:t>"</a:t>
            </a:r>
            <a:r>
              <a:rPr lang="en" sz="1700">
                <a:solidFill>
                  <a:srgbClr val="D3D3D3"/>
                </a:solidFill>
                <a:highlight>
                  <a:schemeClr val="dk1"/>
                </a:highlight>
              </a:rPr>
              <a:t>);</a:t>
            </a:r>
            <a:endParaRPr sz="17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700">
                <a:solidFill>
                  <a:srgbClr val="D3D3D3"/>
                </a:solidFill>
                <a:highlight>
                  <a:schemeClr val="dk1"/>
                </a:highlight>
              </a:rPr>
              <a:t>	scanf(</a:t>
            </a:r>
            <a:r>
              <a:rPr lang="en" sz="1700">
                <a:solidFill>
                  <a:srgbClr val="98C379"/>
                </a:solidFill>
                <a:highlight>
                  <a:schemeClr val="dk1"/>
                </a:highlight>
              </a:rPr>
              <a:t>"</a:t>
            </a:r>
            <a:r>
              <a:rPr lang="en" sz="1700">
                <a:solidFill>
                  <a:srgbClr val="93C47D"/>
                </a:solidFill>
                <a:highlight>
                  <a:schemeClr val="dk1"/>
                </a:highlight>
              </a:rPr>
              <a:t>%d</a:t>
            </a:r>
            <a:r>
              <a:rPr lang="en" sz="1700">
                <a:solidFill>
                  <a:srgbClr val="98C379"/>
                </a:solidFill>
                <a:highlight>
                  <a:schemeClr val="dk1"/>
                </a:highlight>
              </a:rPr>
              <a:t>"</a:t>
            </a:r>
            <a:r>
              <a:rPr lang="en" sz="1700">
                <a:solidFill>
                  <a:srgbClr val="D3D3D3"/>
                </a:solidFill>
                <a:highlight>
                  <a:schemeClr val="dk1"/>
                </a:highlight>
              </a:rPr>
              <a:t>,&amp;score);</a:t>
            </a:r>
            <a:endParaRPr sz="1700">
              <a:solidFill>
                <a:srgbClr val="C678DD"/>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6D9EEB"/>
                </a:solidFill>
                <a:highlight>
                  <a:schemeClr val="dk1"/>
                </a:highlight>
              </a:rPr>
              <a:t>if</a:t>
            </a:r>
            <a:r>
              <a:rPr lang="en" sz="1562">
                <a:solidFill>
                  <a:srgbClr val="D3D3D3"/>
                </a:solidFill>
                <a:highlight>
                  <a:schemeClr val="dk1"/>
                </a:highlight>
              </a:rPr>
              <a:t> (score&lt;=</a:t>
            </a:r>
            <a:r>
              <a:rPr lang="en" sz="1562">
                <a:solidFill>
                  <a:srgbClr val="6AA84F"/>
                </a:solidFill>
                <a:highlight>
                  <a:schemeClr val="dk1"/>
                </a:highlight>
              </a:rPr>
              <a:t>100</a:t>
            </a:r>
            <a:r>
              <a:rPr lang="en" sz="1562">
                <a:solidFill>
                  <a:srgbClr val="D3D3D3"/>
                </a:solidFill>
                <a:highlight>
                  <a:schemeClr val="dk1"/>
                </a:highlight>
              </a:rPr>
              <a:t> &amp;&amp; score &gt;=</a:t>
            </a:r>
            <a:r>
              <a:rPr lang="en" sz="1562">
                <a:solidFill>
                  <a:srgbClr val="6AA84F"/>
                </a:solidFill>
                <a:highlight>
                  <a:schemeClr val="dk1"/>
                </a:highlight>
              </a:rPr>
              <a:t>90</a:t>
            </a: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    printf(</a:t>
            </a:r>
            <a:r>
              <a:rPr lang="en" sz="1562">
                <a:solidFill>
                  <a:srgbClr val="6AA84F"/>
                </a:solidFill>
                <a:highlight>
                  <a:schemeClr val="dk1"/>
                </a:highlight>
              </a:rPr>
              <a:t>"Your grade is A! Congratulations!"</a:t>
            </a: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Clr>
                <a:srgbClr val="000000"/>
              </a:buClr>
              <a:buSzPts val="275"/>
              <a:buFont typeface="Arial"/>
              <a:buNone/>
            </a:pPr>
            <a:r>
              <a:rPr lang="en" sz="1562">
                <a:solidFill>
                  <a:srgbClr val="D3D3D3"/>
                </a:solidFill>
                <a:highlight>
                  <a:schemeClr val="dk1"/>
                </a:highlight>
              </a:rPr>
              <a:t>   </a:t>
            </a:r>
            <a:r>
              <a:rPr lang="en" sz="1562">
                <a:solidFill>
                  <a:srgbClr val="6D9EEB"/>
                </a:solidFill>
                <a:highlight>
                  <a:schemeClr val="dk1"/>
                </a:highlight>
              </a:rPr>
              <a:t>else if</a:t>
            </a:r>
            <a:r>
              <a:rPr lang="en" sz="1562">
                <a:solidFill>
                  <a:srgbClr val="D3D3D3"/>
                </a:solidFill>
                <a:highlight>
                  <a:schemeClr val="dk1"/>
                </a:highlight>
              </a:rPr>
              <a:t> (score&lt;=</a:t>
            </a:r>
            <a:r>
              <a:rPr lang="en" sz="1562">
                <a:solidFill>
                  <a:srgbClr val="6AA84F"/>
                </a:solidFill>
                <a:highlight>
                  <a:schemeClr val="dk1"/>
                </a:highlight>
              </a:rPr>
              <a:t>89</a:t>
            </a:r>
            <a:r>
              <a:rPr lang="en" sz="1562">
                <a:solidFill>
                  <a:srgbClr val="D3D3D3"/>
                </a:solidFill>
                <a:highlight>
                  <a:schemeClr val="dk1"/>
                </a:highlight>
              </a:rPr>
              <a:t> &amp;&amp; score &gt;=</a:t>
            </a:r>
            <a:r>
              <a:rPr lang="en" sz="1562">
                <a:solidFill>
                  <a:srgbClr val="6AA84F"/>
                </a:solidFill>
                <a:highlight>
                  <a:schemeClr val="dk1"/>
                </a:highlight>
              </a:rPr>
              <a:t>80</a:t>
            </a: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    printf(</a:t>
            </a:r>
            <a:r>
              <a:rPr lang="en" sz="1562">
                <a:solidFill>
                  <a:srgbClr val="6AA84F"/>
                </a:solidFill>
                <a:highlight>
                  <a:schemeClr val="dk1"/>
                </a:highlight>
              </a:rPr>
              <a:t>"Your grade is B! Very Good!"</a:t>
            </a: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1562">
                <a:solidFill>
                  <a:srgbClr val="D3D3D3"/>
                </a:solidFill>
                <a:highlight>
                  <a:schemeClr val="dk1"/>
                </a:highlight>
              </a:rPr>
              <a:t>   </a:t>
            </a:r>
            <a:r>
              <a:rPr lang="en" sz="1562">
                <a:solidFill>
                  <a:srgbClr val="6D9EEB"/>
                </a:solidFill>
                <a:highlight>
                  <a:schemeClr val="dk1"/>
                </a:highlight>
              </a:rPr>
              <a:t>else if</a:t>
            </a:r>
            <a:r>
              <a:rPr lang="en" sz="1562">
                <a:solidFill>
                  <a:srgbClr val="D3D3D3"/>
                </a:solidFill>
                <a:highlight>
                  <a:schemeClr val="dk1"/>
                </a:highlight>
              </a:rPr>
              <a:t> (score&lt;=</a:t>
            </a:r>
            <a:r>
              <a:rPr lang="en" sz="1562">
                <a:solidFill>
                  <a:srgbClr val="6AA84F"/>
                </a:solidFill>
                <a:highlight>
                  <a:schemeClr val="dk1"/>
                </a:highlight>
              </a:rPr>
              <a:t>79</a:t>
            </a:r>
            <a:r>
              <a:rPr lang="en" sz="1562">
                <a:solidFill>
                  <a:srgbClr val="D3D3D3"/>
                </a:solidFill>
                <a:highlight>
                  <a:schemeClr val="dk1"/>
                </a:highlight>
              </a:rPr>
              <a:t> &amp;&amp; score &gt;=</a:t>
            </a:r>
            <a:r>
              <a:rPr lang="en" sz="1562">
                <a:solidFill>
                  <a:srgbClr val="6AA84F"/>
                </a:solidFill>
                <a:highlight>
                  <a:schemeClr val="dk1"/>
                </a:highlight>
              </a:rPr>
              <a:t>70</a:t>
            </a: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    printf(</a:t>
            </a:r>
            <a:r>
              <a:rPr lang="en" sz="1562">
                <a:solidFill>
                  <a:srgbClr val="6AA84F"/>
                </a:solidFill>
                <a:highlight>
                  <a:schemeClr val="dk1"/>
                </a:highlight>
              </a:rPr>
              <a:t>"Your grade is C! Keep Working Hard!"</a:t>
            </a: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6D9EEB"/>
                </a:solidFill>
                <a:highlight>
                  <a:schemeClr val="dk1"/>
                </a:highlight>
              </a:rPr>
              <a:t>else if</a:t>
            </a:r>
            <a:r>
              <a:rPr lang="en" sz="1562">
                <a:solidFill>
                  <a:srgbClr val="D3D3D3"/>
                </a:solidFill>
                <a:highlight>
                  <a:schemeClr val="dk1"/>
                </a:highlight>
              </a:rPr>
              <a:t> (score&lt;=</a:t>
            </a:r>
            <a:r>
              <a:rPr lang="en" sz="1562">
                <a:solidFill>
                  <a:srgbClr val="6AA84F"/>
                </a:solidFill>
                <a:highlight>
                  <a:schemeClr val="dk1"/>
                </a:highlight>
              </a:rPr>
              <a:t>69</a:t>
            </a:r>
            <a:r>
              <a:rPr lang="en" sz="1562">
                <a:solidFill>
                  <a:srgbClr val="D3D3D3"/>
                </a:solidFill>
                <a:highlight>
                  <a:schemeClr val="dk1"/>
                </a:highlight>
              </a:rPr>
              <a:t> &amp;&amp; score &gt;=</a:t>
            </a:r>
            <a:r>
              <a:rPr lang="en" sz="1562">
                <a:solidFill>
                  <a:srgbClr val="6AA84F"/>
                </a:solidFill>
                <a:highlight>
                  <a:schemeClr val="dk1"/>
                </a:highlight>
              </a:rPr>
              <a:t>60</a:t>
            </a: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1562">
                <a:solidFill>
                  <a:srgbClr val="D3D3D3"/>
                </a:solidFill>
                <a:highlight>
                  <a:schemeClr val="dk1"/>
                </a:highlight>
              </a:rPr>
              <a:t>    {    printf(</a:t>
            </a:r>
            <a:r>
              <a:rPr lang="en" sz="1562">
                <a:solidFill>
                  <a:srgbClr val="6AA84F"/>
                </a:solidFill>
                <a:highlight>
                  <a:schemeClr val="dk1"/>
                </a:highlight>
              </a:rPr>
              <a:t>"Your grade is D! You need to improve!"</a:t>
            </a: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6D9EEB"/>
                </a:solidFill>
                <a:highlight>
                  <a:schemeClr val="dk1"/>
                </a:highlight>
              </a:rPr>
              <a:t>else </a:t>
            </a:r>
            <a:endParaRPr sz="1562">
              <a:solidFill>
                <a:srgbClr val="6D9EEB"/>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    printf(</a:t>
            </a:r>
            <a:r>
              <a:rPr lang="en" sz="1562">
                <a:solidFill>
                  <a:srgbClr val="6AA84F"/>
                </a:solidFill>
                <a:highlight>
                  <a:schemeClr val="dk1"/>
                </a:highlight>
              </a:rPr>
              <a:t>"You need to work al ot"</a:t>
            </a: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C678DD"/>
                </a:solidFill>
                <a:highlight>
                  <a:schemeClr val="dk1"/>
                </a:highlight>
              </a:rPr>
              <a:t>return</a:t>
            </a:r>
            <a:r>
              <a:rPr lang="en" sz="1562">
                <a:solidFill>
                  <a:srgbClr val="D3D3D3"/>
                </a:solidFill>
                <a:highlight>
                  <a:schemeClr val="dk1"/>
                </a:highlight>
              </a:rPr>
              <a:t> </a:t>
            </a:r>
            <a:r>
              <a:rPr lang="en" sz="1562">
                <a:solidFill>
                  <a:srgbClr val="D19A66"/>
                </a:solidFill>
                <a:highlight>
                  <a:schemeClr val="dk1"/>
                </a:highlight>
              </a:rPr>
              <a:t>0</a:t>
            </a:r>
            <a:r>
              <a:rPr lang="en" sz="1562">
                <a:solidFill>
                  <a:srgbClr val="D3D3D3"/>
                </a:solidFill>
                <a:highlight>
                  <a:schemeClr val="dk1"/>
                </a:highlight>
              </a:rPr>
              <a:t>;}</a:t>
            </a:r>
            <a:endParaRPr sz="65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Assignment</a:t>
            </a:r>
            <a:endParaRPr/>
          </a:p>
        </p:txBody>
      </p:sp>
      <p:sp>
        <p:nvSpPr>
          <p:cNvPr id="250" name="Google Shape;250;p4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A library charges a fine for every book returned late. For first 5 days the fine is 50 paise, for 6-10 days fine is one rupee and above 10 days fine is 5 rupees. If you return the book after 30 days your membership will be cancelled. Write a program to accept the number of days the member is late to return the book and display the fine or the appropriate message.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Write a program to find the greatest of the three numbers entered through the keyboard.</a:t>
            </a:r>
            <a:endParaRPr sz="2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Assignment</a:t>
            </a:r>
            <a:endParaRPr/>
          </a:p>
        </p:txBody>
      </p:sp>
      <p:sp>
        <p:nvSpPr>
          <p:cNvPr id="256" name="Google Shape;256;p48"/>
          <p:cNvSpPr txBox="1"/>
          <p:nvPr>
            <p:ph idx="1" type="body"/>
          </p:nvPr>
        </p:nvSpPr>
        <p:spPr>
          <a:xfrm>
            <a:off x="311700" y="1228675"/>
            <a:ext cx="8520600" cy="3472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7270"/>
              <a:t>3. Write a program</a:t>
            </a:r>
            <a:r>
              <a:rPr lang="en" sz="7270"/>
              <a:t> that reads the temperature in centigrade and display a suitable message according to the temperature state below:</a:t>
            </a:r>
            <a:endParaRPr sz="7270"/>
          </a:p>
          <a:p>
            <a:pPr indent="0" lvl="0" marL="0" rtl="0" algn="l">
              <a:spcBef>
                <a:spcPts val="1200"/>
              </a:spcBef>
              <a:spcAft>
                <a:spcPts val="0"/>
              </a:spcAft>
              <a:buClr>
                <a:schemeClr val="dk1"/>
              </a:buClr>
              <a:buSzPts val="275"/>
              <a:buFont typeface="Arial"/>
              <a:buNone/>
            </a:pPr>
            <a:r>
              <a:rPr lang="en" sz="7270"/>
              <a:t>● Temp &lt; 0 then Freezing weather</a:t>
            </a:r>
            <a:endParaRPr sz="7270"/>
          </a:p>
          <a:p>
            <a:pPr indent="0" lvl="0" marL="0" rtl="0" algn="l">
              <a:spcBef>
                <a:spcPts val="1200"/>
              </a:spcBef>
              <a:spcAft>
                <a:spcPts val="0"/>
              </a:spcAft>
              <a:buClr>
                <a:schemeClr val="dk1"/>
              </a:buClr>
              <a:buSzPts val="275"/>
              <a:buFont typeface="Arial"/>
              <a:buNone/>
            </a:pPr>
            <a:r>
              <a:rPr lang="en" sz="7270"/>
              <a:t>● Temp 0-10 then Very Cold weather</a:t>
            </a:r>
            <a:endParaRPr sz="7270"/>
          </a:p>
          <a:p>
            <a:pPr indent="0" lvl="0" marL="0" rtl="0" algn="l">
              <a:spcBef>
                <a:spcPts val="1200"/>
              </a:spcBef>
              <a:spcAft>
                <a:spcPts val="0"/>
              </a:spcAft>
              <a:buClr>
                <a:schemeClr val="dk1"/>
              </a:buClr>
              <a:buSzPts val="275"/>
              <a:buFont typeface="Arial"/>
              <a:buNone/>
            </a:pPr>
            <a:r>
              <a:rPr lang="en" sz="7270"/>
              <a:t>● Temp 10-20 then Cold weather</a:t>
            </a:r>
            <a:endParaRPr sz="7270"/>
          </a:p>
          <a:p>
            <a:pPr indent="0" lvl="0" marL="0" rtl="0" algn="l">
              <a:spcBef>
                <a:spcPts val="1200"/>
              </a:spcBef>
              <a:spcAft>
                <a:spcPts val="0"/>
              </a:spcAft>
              <a:buClr>
                <a:schemeClr val="dk1"/>
              </a:buClr>
              <a:buSzPts val="275"/>
              <a:buFont typeface="Arial"/>
              <a:buNone/>
            </a:pPr>
            <a:r>
              <a:rPr lang="en" sz="7270"/>
              <a:t>● Temp 20-30 then Normal in Temp</a:t>
            </a:r>
            <a:endParaRPr sz="7270"/>
          </a:p>
          <a:p>
            <a:pPr indent="0" lvl="0" marL="0" rtl="0" algn="l">
              <a:spcBef>
                <a:spcPts val="1200"/>
              </a:spcBef>
              <a:spcAft>
                <a:spcPts val="0"/>
              </a:spcAft>
              <a:buClr>
                <a:schemeClr val="dk1"/>
              </a:buClr>
              <a:buSzPts val="275"/>
              <a:buFont typeface="Arial"/>
              <a:buNone/>
            </a:pPr>
            <a:r>
              <a:rPr lang="en" sz="7270"/>
              <a:t>● Temp 30-40 then It’s Hot</a:t>
            </a:r>
            <a:endParaRPr sz="7270"/>
          </a:p>
          <a:p>
            <a:pPr indent="0" lvl="0" marL="0" rtl="0" algn="l">
              <a:spcBef>
                <a:spcPts val="1200"/>
              </a:spcBef>
              <a:spcAft>
                <a:spcPts val="0"/>
              </a:spcAft>
              <a:buClr>
                <a:schemeClr val="dk1"/>
              </a:buClr>
              <a:buSzPts val="275"/>
              <a:buFont typeface="Arial"/>
              <a:buNone/>
            </a:pPr>
            <a:r>
              <a:rPr lang="en" sz="7270"/>
              <a:t>● Temp &gt;=40 then It’s Very Hot</a:t>
            </a:r>
            <a:endParaRPr sz="7270"/>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Ternary Operator</a:t>
            </a:r>
            <a:endParaRPr>
              <a:solidFill>
                <a:schemeClr val="dk1"/>
              </a:solidFill>
            </a:endParaRPr>
          </a:p>
          <a:p>
            <a:pPr indent="0" lvl="0" marL="0" rtl="0" algn="l">
              <a:spcBef>
                <a:spcPts val="0"/>
              </a:spcBef>
              <a:spcAft>
                <a:spcPts val="0"/>
              </a:spcAft>
              <a:buNone/>
            </a:pPr>
            <a:r>
              <a:t/>
            </a:r>
            <a:endParaRPr/>
          </a:p>
        </p:txBody>
      </p:sp>
      <p:sp>
        <p:nvSpPr>
          <p:cNvPr id="262" name="Google Shape;262;p4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sz="1450">
                <a:solidFill>
                  <a:srgbClr val="333333"/>
                </a:solidFill>
                <a:highlight>
                  <a:srgbClr val="F8F8F8"/>
                </a:highlight>
              </a:rPr>
              <a:t>result = binaryCondition ? valueReturnedIfTrue : valueReturnedIfFalse;</a:t>
            </a:r>
            <a:endParaRPr sz="2100"/>
          </a:p>
        </p:txBody>
      </p:sp>
      <p:pic>
        <p:nvPicPr>
          <p:cNvPr id="263" name="Google Shape;263;p49"/>
          <p:cNvPicPr preferRelativeResize="0"/>
          <p:nvPr/>
        </p:nvPicPr>
        <p:blipFill>
          <a:blip r:embed="rId3">
            <a:alphaModFix/>
          </a:blip>
          <a:stretch>
            <a:fillRect/>
          </a:stretch>
        </p:blipFill>
        <p:spPr>
          <a:xfrm>
            <a:off x="1193425" y="1803350"/>
            <a:ext cx="5981700" cy="2371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Ternary Operator</a:t>
            </a:r>
            <a:endParaRPr>
              <a:solidFill>
                <a:schemeClr val="dk1"/>
              </a:solidFill>
            </a:endParaRPr>
          </a:p>
          <a:p>
            <a:pPr indent="0" lvl="0" marL="0" rtl="0" algn="l">
              <a:spcBef>
                <a:spcPts val="0"/>
              </a:spcBef>
              <a:spcAft>
                <a:spcPts val="0"/>
              </a:spcAft>
              <a:buNone/>
            </a:pPr>
            <a:r>
              <a:t/>
            </a:r>
            <a:endParaRPr/>
          </a:p>
        </p:txBody>
      </p:sp>
      <p:sp>
        <p:nvSpPr>
          <p:cNvPr id="269" name="Google Shape;269;p5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0" name="Google Shape;270;p50"/>
          <p:cNvPicPr preferRelativeResize="0"/>
          <p:nvPr/>
        </p:nvPicPr>
        <p:blipFill>
          <a:blip r:embed="rId3">
            <a:alphaModFix/>
          </a:blip>
          <a:stretch>
            <a:fillRect/>
          </a:stretch>
        </p:blipFill>
        <p:spPr>
          <a:xfrm>
            <a:off x="621384" y="1228675"/>
            <a:ext cx="6969392" cy="3175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Ternary Operator</a:t>
            </a:r>
            <a:endParaRPr/>
          </a:p>
        </p:txBody>
      </p:sp>
      <p:sp>
        <p:nvSpPr>
          <p:cNvPr id="276" name="Google Shape;276;p51"/>
          <p:cNvSpPr txBox="1"/>
          <p:nvPr>
            <p:ph idx="1" type="body"/>
          </p:nvPr>
        </p:nvSpPr>
        <p:spPr>
          <a:xfrm>
            <a:off x="311700" y="1093850"/>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150">
              <a:solidFill>
                <a:srgbClr val="333333"/>
              </a:solidFill>
              <a:highlight>
                <a:srgbClr val="F8F8F8"/>
              </a:highlight>
              <a:latin typeface="Courier New"/>
              <a:ea typeface="Courier New"/>
              <a:cs typeface="Courier New"/>
              <a:sym typeface="Courier New"/>
            </a:endParaRPr>
          </a:p>
        </p:txBody>
      </p:sp>
      <p:pic>
        <p:nvPicPr>
          <p:cNvPr id="277" name="Google Shape;277;p51"/>
          <p:cNvPicPr preferRelativeResize="0"/>
          <p:nvPr/>
        </p:nvPicPr>
        <p:blipFill>
          <a:blip r:embed="rId3">
            <a:alphaModFix/>
          </a:blip>
          <a:stretch>
            <a:fillRect/>
          </a:stretch>
        </p:blipFill>
        <p:spPr>
          <a:xfrm>
            <a:off x="477625" y="1421575"/>
            <a:ext cx="2481825" cy="2732425"/>
          </a:xfrm>
          <a:prstGeom prst="rect">
            <a:avLst/>
          </a:prstGeom>
          <a:noFill/>
          <a:ln>
            <a:noFill/>
          </a:ln>
        </p:spPr>
      </p:pic>
      <p:pic>
        <p:nvPicPr>
          <p:cNvPr id="278" name="Google Shape;278;p51"/>
          <p:cNvPicPr preferRelativeResize="0"/>
          <p:nvPr/>
        </p:nvPicPr>
        <p:blipFill>
          <a:blip r:embed="rId4">
            <a:alphaModFix/>
          </a:blip>
          <a:stretch>
            <a:fillRect/>
          </a:stretch>
        </p:blipFill>
        <p:spPr>
          <a:xfrm>
            <a:off x="4679250" y="1770989"/>
            <a:ext cx="2866625" cy="1601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Switch case</a:t>
            </a:r>
            <a:endParaRPr/>
          </a:p>
        </p:txBody>
      </p:sp>
      <p:sp>
        <p:nvSpPr>
          <p:cNvPr id="284" name="Google Shape;284;p52"/>
          <p:cNvSpPr txBox="1"/>
          <p:nvPr>
            <p:ph idx="1" type="body"/>
          </p:nvPr>
        </p:nvSpPr>
        <p:spPr>
          <a:xfrm>
            <a:off x="311700" y="1228675"/>
            <a:ext cx="5529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84">
                <a:solidFill>
                  <a:schemeClr val="dk1"/>
                </a:solidFill>
              </a:rPr>
              <a:t>Similar like if-else if.</a:t>
            </a:r>
            <a:endParaRPr sz="1484">
              <a:solidFill>
                <a:schemeClr val="dk1"/>
              </a:solidFill>
            </a:endParaRPr>
          </a:p>
          <a:p>
            <a:pPr indent="0" lvl="0" marL="0" rtl="0" algn="l">
              <a:spcBef>
                <a:spcPts val="1200"/>
              </a:spcBef>
              <a:spcAft>
                <a:spcPts val="0"/>
              </a:spcAft>
              <a:buClr>
                <a:schemeClr val="dk1"/>
              </a:buClr>
              <a:buSzPts val="1100"/>
              <a:buFont typeface="Arial"/>
              <a:buNone/>
            </a:pPr>
            <a:r>
              <a:rPr lang="en" sz="1484">
                <a:solidFill>
                  <a:schemeClr val="dk1"/>
                </a:solidFill>
              </a:rPr>
              <a:t>In each case the value of item must be a constant, variables are not allowed.</a:t>
            </a:r>
            <a:endParaRPr sz="1484">
              <a:solidFill>
                <a:schemeClr val="dk1"/>
              </a:solidFill>
            </a:endParaRPr>
          </a:p>
          <a:p>
            <a:pPr indent="0" lvl="0" marL="0" rtl="0" algn="l">
              <a:spcBef>
                <a:spcPts val="1200"/>
              </a:spcBef>
              <a:spcAft>
                <a:spcPts val="1200"/>
              </a:spcAft>
              <a:buNone/>
            </a:pPr>
            <a:r>
              <a:t/>
            </a:r>
            <a:endParaRPr/>
          </a:p>
        </p:txBody>
      </p:sp>
      <p:pic>
        <p:nvPicPr>
          <p:cNvPr id="285" name="Google Shape;285;p52"/>
          <p:cNvPicPr preferRelativeResize="0"/>
          <p:nvPr/>
        </p:nvPicPr>
        <p:blipFill>
          <a:blip r:embed="rId3">
            <a:alphaModFix/>
          </a:blip>
          <a:stretch>
            <a:fillRect/>
          </a:stretch>
        </p:blipFill>
        <p:spPr>
          <a:xfrm>
            <a:off x="6081925" y="633250"/>
            <a:ext cx="2886900" cy="3754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1" name="Google Shape;291;p53"/>
          <p:cNvSpPr txBox="1"/>
          <p:nvPr>
            <p:ph idx="1" type="body"/>
          </p:nvPr>
        </p:nvSpPr>
        <p:spPr>
          <a:xfrm>
            <a:off x="311700" y="117000"/>
            <a:ext cx="8520600" cy="4904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500">
                <a:solidFill>
                  <a:srgbClr val="61AEEE"/>
                </a:solidFill>
                <a:highlight>
                  <a:schemeClr val="dk1"/>
                </a:highlight>
              </a:rPr>
              <a:t>//program to create a simple calculator</a:t>
            </a:r>
            <a:endParaRPr sz="1500">
              <a:solidFill>
                <a:srgbClr val="61AEEE"/>
              </a:solidFill>
              <a:highlight>
                <a:schemeClr val="dk1"/>
              </a:highlight>
            </a:endParaRPr>
          </a:p>
          <a:p>
            <a:pPr indent="0" lvl="0" marL="0" rtl="0" algn="l">
              <a:spcBef>
                <a:spcPts val="0"/>
              </a:spcBef>
              <a:spcAft>
                <a:spcPts val="0"/>
              </a:spcAft>
              <a:buSzPts val="275"/>
              <a:buNone/>
            </a:pPr>
            <a:r>
              <a:rPr lang="en" sz="1500">
                <a:solidFill>
                  <a:srgbClr val="61AEEE"/>
                </a:solidFill>
                <a:highlight>
                  <a:schemeClr val="dk1"/>
                </a:highlight>
              </a:rPr>
              <a:t>#include </a:t>
            </a:r>
            <a:r>
              <a:rPr lang="en" sz="1500">
                <a:solidFill>
                  <a:srgbClr val="98C379"/>
                </a:solidFill>
                <a:highlight>
                  <a:schemeClr val="dk1"/>
                </a:highlight>
              </a:rPr>
              <a:t>&lt;stdio.h&gt;</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C678DD"/>
                </a:solidFill>
                <a:highlight>
                  <a:schemeClr val="dk1"/>
                </a:highlight>
              </a:rPr>
              <a:t>int</a:t>
            </a:r>
            <a:r>
              <a:rPr lang="en" sz="1500">
                <a:solidFill>
                  <a:srgbClr val="D3D3D3"/>
                </a:solidFill>
                <a:highlight>
                  <a:schemeClr val="dk1"/>
                </a:highlight>
              </a:rPr>
              <a:t> </a:t>
            </a:r>
            <a:r>
              <a:rPr lang="en" sz="1500">
                <a:solidFill>
                  <a:srgbClr val="61AEEE"/>
                </a:solidFill>
                <a:highlight>
                  <a:schemeClr val="dk1"/>
                </a:highlight>
              </a:rPr>
              <a:t>main</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D3D3D3"/>
                </a:solidFill>
                <a:highlight>
                  <a:schemeClr val="dk1"/>
                </a:highlight>
              </a:rPr>
              <a:t>{ </a:t>
            </a:r>
            <a:r>
              <a:rPr lang="en" sz="1500">
                <a:solidFill>
                  <a:srgbClr val="D3D3D3"/>
                </a:solidFill>
                <a:highlight>
                  <a:schemeClr val="dk1"/>
                </a:highlight>
              </a:rPr>
              <a:t>  </a:t>
            </a:r>
            <a:r>
              <a:rPr lang="en" sz="1500">
                <a:solidFill>
                  <a:srgbClr val="FF00FF"/>
                </a:solidFill>
                <a:highlight>
                  <a:schemeClr val="dk1"/>
                </a:highlight>
              </a:rPr>
              <a:t>char</a:t>
            </a:r>
            <a:r>
              <a:rPr lang="en" sz="1500">
                <a:solidFill>
                  <a:srgbClr val="D3D3D3"/>
                </a:solidFill>
                <a:highlight>
                  <a:schemeClr val="dk1"/>
                </a:highlight>
              </a:rPr>
              <a:t> operator;</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FF00FF"/>
                </a:solidFill>
                <a:highlight>
                  <a:schemeClr val="dk1"/>
                </a:highlight>
              </a:rPr>
              <a:t>int</a:t>
            </a:r>
            <a:r>
              <a:rPr lang="en" sz="1500">
                <a:solidFill>
                  <a:srgbClr val="D3D3D3"/>
                </a:solidFill>
                <a:highlight>
                  <a:schemeClr val="dk1"/>
                </a:highlight>
              </a:rPr>
              <a:t> n1, n2;</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printf("</a:t>
            </a:r>
            <a:r>
              <a:rPr lang="en" sz="1500">
                <a:solidFill>
                  <a:srgbClr val="669900"/>
                </a:solidFill>
                <a:highlight>
                  <a:schemeClr val="dk1"/>
                </a:highlight>
              </a:rPr>
              <a:t>Enter an operator (+, -, *, /): </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scanf("</a:t>
            </a:r>
            <a:r>
              <a:rPr lang="en" sz="1500">
                <a:solidFill>
                  <a:srgbClr val="669900"/>
                </a:solidFill>
                <a:highlight>
                  <a:schemeClr val="dk1"/>
                </a:highlight>
              </a:rPr>
              <a:t>%c</a:t>
            </a:r>
            <a:r>
              <a:rPr lang="en" sz="1500">
                <a:solidFill>
                  <a:srgbClr val="D3D3D3"/>
                </a:solidFill>
                <a:highlight>
                  <a:schemeClr val="dk1"/>
                </a:highlight>
              </a:rPr>
              <a:t>", &amp;operator);</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printf("</a:t>
            </a:r>
            <a:r>
              <a:rPr lang="en" sz="1500">
                <a:solidFill>
                  <a:srgbClr val="669900"/>
                </a:solidFill>
                <a:highlight>
                  <a:schemeClr val="dk1"/>
                </a:highlight>
              </a:rPr>
              <a:t>Enter two operands: </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scanf("</a:t>
            </a:r>
            <a:r>
              <a:rPr lang="en" sz="1500">
                <a:solidFill>
                  <a:srgbClr val="669900"/>
                </a:solidFill>
                <a:highlight>
                  <a:schemeClr val="dk1"/>
                </a:highlight>
              </a:rPr>
              <a:t>%d %d</a:t>
            </a:r>
            <a:r>
              <a:rPr lang="en" sz="1500">
                <a:solidFill>
                  <a:srgbClr val="D3D3D3"/>
                </a:solidFill>
                <a:highlight>
                  <a:schemeClr val="dk1"/>
                </a:highlight>
              </a:rPr>
              <a:t>",&amp;n1, &amp;n2);</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switch(</a:t>
            </a:r>
            <a:r>
              <a:rPr lang="en" sz="1500">
                <a:solidFill>
                  <a:schemeClr val="lt1"/>
                </a:solidFill>
                <a:highlight>
                  <a:schemeClr val="dk1"/>
                </a:highlight>
              </a:rPr>
              <a:t>operator</a:t>
            </a:r>
            <a:r>
              <a:rPr lang="en" sz="1500">
                <a:solidFill>
                  <a:srgbClr val="B45F06"/>
                </a:solidFill>
                <a:highlight>
                  <a:schemeClr val="dk1"/>
                </a:highlight>
              </a:rPr>
              <a:t>)</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printf("</a:t>
            </a:r>
            <a:r>
              <a:rPr lang="en" sz="1500">
                <a:solidFill>
                  <a:srgbClr val="669900"/>
                </a:solidFill>
                <a:highlight>
                  <a:schemeClr val="dk1"/>
                </a:highlight>
              </a:rPr>
              <a:t>%d + %d = %d</a:t>
            </a:r>
            <a:r>
              <a:rPr lang="en" sz="1500">
                <a:solidFill>
                  <a:srgbClr val="D3D3D3"/>
                </a:solidFill>
                <a:highlight>
                  <a:schemeClr val="dk1"/>
                </a:highlight>
              </a:rPr>
              <a:t>",n1, n2, n1+n2);</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printf("</a:t>
            </a:r>
            <a:r>
              <a:rPr lang="en" sz="1500">
                <a:solidFill>
                  <a:srgbClr val="669900"/>
                </a:solidFill>
                <a:highlight>
                  <a:schemeClr val="dk1"/>
                </a:highlight>
              </a:rPr>
              <a:t>%d - %d = %d</a:t>
            </a:r>
            <a:r>
              <a:rPr lang="en" sz="1500">
                <a:solidFill>
                  <a:srgbClr val="D3D3D3"/>
                </a:solidFill>
                <a:highlight>
                  <a:schemeClr val="dk1"/>
                </a:highlight>
              </a:rPr>
              <a:t>",n1, n2, n1-n2);</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SzPts val="275"/>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Relational Operators</a:t>
            </a:r>
            <a:endParaRPr/>
          </a:p>
        </p:txBody>
      </p:sp>
      <p:sp>
        <p:nvSpPr>
          <p:cNvPr id="116" name="Google Shape;116;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7"/>
          <p:cNvPicPr preferRelativeResize="0"/>
          <p:nvPr/>
        </p:nvPicPr>
        <p:blipFill>
          <a:blip r:embed="rId3">
            <a:alphaModFix/>
          </a:blip>
          <a:stretch>
            <a:fillRect/>
          </a:stretch>
        </p:blipFill>
        <p:spPr>
          <a:xfrm>
            <a:off x="523175" y="1228675"/>
            <a:ext cx="7979350" cy="3815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7" name="Google Shape;297;p54"/>
          <p:cNvSpPr txBox="1"/>
          <p:nvPr>
            <p:ph idx="1" type="body"/>
          </p:nvPr>
        </p:nvSpPr>
        <p:spPr>
          <a:xfrm>
            <a:off x="311700" y="117000"/>
            <a:ext cx="8520600" cy="4904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printf("</a:t>
            </a:r>
            <a:r>
              <a:rPr lang="en" sz="1500">
                <a:solidFill>
                  <a:srgbClr val="669900"/>
                </a:solidFill>
                <a:highlight>
                  <a:schemeClr val="dk1"/>
                </a:highlight>
              </a:rPr>
              <a:t>%d * %d = %d</a:t>
            </a:r>
            <a:r>
              <a:rPr lang="en" sz="1500">
                <a:solidFill>
                  <a:srgbClr val="D3D3D3"/>
                </a:solidFill>
                <a:highlight>
                  <a:schemeClr val="dk1"/>
                </a:highlight>
              </a:rPr>
              <a:t>",n1, n2, n1*n2);</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 </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printf("</a:t>
            </a:r>
            <a:r>
              <a:rPr lang="en" sz="1500">
                <a:solidFill>
                  <a:srgbClr val="669900"/>
                </a:solidFill>
                <a:highlight>
                  <a:schemeClr val="dk1"/>
                </a:highlight>
              </a:rPr>
              <a:t>%d / %d = %d</a:t>
            </a:r>
            <a:r>
              <a:rPr lang="en" sz="1500">
                <a:solidFill>
                  <a:srgbClr val="D3D3D3"/>
                </a:solidFill>
                <a:highlight>
                  <a:schemeClr val="dk1"/>
                </a:highlight>
              </a:rPr>
              <a:t>",n1, n2, n1/n2);</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 operator doesn't match any case constant +, -, *,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default:</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printf("</a:t>
            </a:r>
            <a:r>
              <a:rPr lang="en" sz="1500">
                <a:solidFill>
                  <a:srgbClr val="669900"/>
                </a:solidFill>
                <a:highlight>
                  <a:schemeClr val="dk1"/>
                </a:highlight>
              </a:rPr>
              <a:t>Error! operator is not correct</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C678DD"/>
                </a:solidFill>
                <a:highlight>
                  <a:schemeClr val="dk1"/>
                </a:highlight>
              </a:rPr>
              <a:t>return</a:t>
            </a:r>
            <a:r>
              <a:rPr lang="en" sz="1500">
                <a:solidFill>
                  <a:srgbClr val="D3D3D3"/>
                </a:solidFill>
                <a:highlight>
                  <a:schemeClr val="dk1"/>
                </a:highlight>
              </a:rPr>
              <a:t> </a:t>
            </a:r>
            <a:r>
              <a:rPr lang="en" sz="1500">
                <a:solidFill>
                  <a:srgbClr val="D19A66"/>
                </a:solidFill>
                <a:highlight>
                  <a:schemeClr val="dk1"/>
                </a:highlight>
              </a:rPr>
              <a:t>0</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a:t>
            </a:r>
            <a:endParaRPr sz="1500"/>
          </a:p>
          <a:p>
            <a:pPr indent="0" lvl="0" marL="0" rtl="0" algn="l">
              <a:spcBef>
                <a:spcPts val="0"/>
              </a:spcBef>
              <a:spcAft>
                <a:spcPts val="0"/>
              </a:spcAft>
              <a:buClr>
                <a:schemeClr val="dk1"/>
              </a:buClr>
              <a:buSzPts val="1100"/>
              <a:buFont typeface="Arial"/>
              <a:buNone/>
            </a:pPr>
            <a:r>
              <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SzPts val="275"/>
              <a:buNone/>
            </a:pPr>
            <a:r>
              <a:t/>
            </a:r>
            <a:endParaRPr sz="1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Practise Exercise</a:t>
            </a:r>
            <a:endParaRPr/>
          </a:p>
        </p:txBody>
      </p:sp>
      <p:sp>
        <p:nvSpPr>
          <p:cNvPr id="303" name="Google Shape;303;p55"/>
          <p:cNvSpPr txBox="1"/>
          <p:nvPr>
            <p:ph idx="1" type="body"/>
          </p:nvPr>
        </p:nvSpPr>
        <p:spPr>
          <a:xfrm>
            <a:off x="311700" y="1228675"/>
            <a:ext cx="46269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solidFill>
                  <a:schemeClr val="dk1"/>
                </a:solidFill>
              </a:rPr>
              <a:t>You are searching for a department in a university and you’re asked to select a school from a choice of three schools namely </a:t>
            </a:r>
            <a:endParaRPr>
              <a:solidFill>
                <a:schemeClr val="dk1"/>
              </a:solidFill>
            </a:endParaRPr>
          </a:p>
          <a:p>
            <a:pPr indent="-293211" lvl="0" marL="457200" rtl="0" algn="l">
              <a:spcBef>
                <a:spcPts val="1200"/>
              </a:spcBef>
              <a:spcAft>
                <a:spcPts val="0"/>
              </a:spcAft>
              <a:buClr>
                <a:schemeClr val="dk1"/>
              </a:buClr>
              <a:buSzPct val="61111"/>
              <a:buFont typeface="Arial"/>
              <a:buAutoNum type="arabicPeriod"/>
            </a:pPr>
            <a:r>
              <a:rPr lang="en">
                <a:solidFill>
                  <a:schemeClr val="dk1"/>
                </a:solidFill>
              </a:rPr>
              <a:t>School of Computer Science</a:t>
            </a:r>
            <a:endParaRPr>
              <a:solidFill>
                <a:schemeClr val="dk1"/>
              </a:solidFill>
            </a:endParaRPr>
          </a:p>
          <a:p>
            <a:pPr indent="-293211" lvl="0" marL="457200" rtl="0" algn="l">
              <a:spcBef>
                <a:spcPts val="0"/>
              </a:spcBef>
              <a:spcAft>
                <a:spcPts val="0"/>
              </a:spcAft>
              <a:buClr>
                <a:schemeClr val="dk1"/>
              </a:buClr>
              <a:buSzPct val="61111"/>
              <a:buFont typeface="Arial"/>
              <a:buAutoNum type="arabicPeriod"/>
            </a:pPr>
            <a:r>
              <a:rPr lang="en">
                <a:solidFill>
                  <a:schemeClr val="dk1"/>
                </a:solidFill>
              </a:rPr>
              <a:t>School of Business</a:t>
            </a:r>
            <a:endParaRPr>
              <a:solidFill>
                <a:schemeClr val="dk1"/>
              </a:solidFill>
            </a:endParaRPr>
          </a:p>
          <a:p>
            <a:pPr indent="-293211" lvl="0" marL="457200" rtl="0" algn="l">
              <a:spcBef>
                <a:spcPts val="0"/>
              </a:spcBef>
              <a:spcAft>
                <a:spcPts val="0"/>
              </a:spcAft>
              <a:buClr>
                <a:schemeClr val="dk1"/>
              </a:buClr>
              <a:buSzPct val="61111"/>
              <a:buFont typeface="Arial"/>
              <a:buAutoNum type="arabicPeriod"/>
            </a:pPr>
            <a:r>
              <a:rPr lang="en">
                <a:solidFill>
                  <a:schemeClr val="dk1"/>
                </a:solidFill>
              </a:rPr>
              <a:t>School of Engineering</a:t>
            </a:r>
            <a:endParaRPr>
              <a:solidFill>
                <a:schemeClr val="dk1"/>
              </a:solidFill>
            </a:endParaRPr>
          </a:p>
          <a:p>
            <a:pPr indent="0" lvl="0" marL="0" rtl="0" algn="l">
              <a:spcBef>
                <a:spcPts val="1200"/>
              </a:spcBef>
              <a:spcAft>
                <a:spcPts val="0"/>
              </a:spcAft>
              <a:buNone/>
            </a:pPr>
            <a:r>
              <a:rPr lang="en">
                <a:solidFill>
                  <a:schemeClr val="dk1"/>
                </a:solidFill>
              </a:rPr>
              <a:t>Read an integer value for the selection of department. Implement this using switch case.</a:t>
            </a:r>
            <a:endParaRPr>
              <a:solidFill>
                <a:schemeClr val="dk1"/>
              </a:solidFill>
            </a:endParaRPr>
          </a:p>
          <a:p>
            <a:pPr indent="0" lvl="0" marL="0" rtl="0" algn="l">
              <a:spcBef>
                <a:spcPts val="1200"/>
              </a:spcBef>
              <a:spcAft>
                <a:spcPts val="1200"/>
              </a:spcAft>
              <a:buNone/>
            </a:pPr>
            <a:r>
              <a:t/>
            </a:r>
            <a:endParaRPr/>
          </a:p>
        </p:txBody>
      </p:sp>
      <p:pic>
        <p:nvPicPr>
          <p:cNvPr id="304" name="Google Shape;304;p55"/>
          <p:cNvPicPr preferRelativeResize="0"/>
          <p:nvPr/>
        </p:nvPicPr>
        <p:blipFill>
          <a:blip r:embed="rId3">
            <a:alphaModFix/>
          </a:blip>
          <a:stretch>
            <a:fillRect/>
          </a:stretch>
        </p:blipFill>
        <p:spPr>
          <a:xfrm>
            <a:off x="5094075" y="538075"/>
            <a:ext cx="3956000" cy="3972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Switch case</a:t>
            </a:r>
            <a:endParaRPr/>
          </a:p>
        </p:txBody>
      </p:sp>
      <p:sp>
        <p:nvSpPr>
          <p:cNvPr id="310" name="Google Shape;310;p5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68750"/>
              <a:buFont typeface="Arial"/>
              <a:buNone/>
            </a:pPr>
            <a:r>
              <a:rPr lang="en" sz="1600">
                <a:solidFill>
                  <a:schemeClr val="dk1"/>
                </a:solidFill>
              </a:rPr>
              <a:t>You can put the cases in any order you please.</a:t>
            </a:r>
            <a:endParaRPr sz="1600">
              <a:solidFill>
                <a:schemeClr val="dk1"/>
              </a:solidFill>
            </a:endParaRPr>
          </a:p>
          <a:p>
            <a:pPr indent="0" lvl="0" marL="0" rtl="0" algn="l">
              <a:spcBef>
                <a:spcPts val="1200"/>
              </a:spcBef>
              <a:spcAft>
                <a:spcPts val="0"/>
              </a:spcAft>
              <a:buClr>
                <a:schemeClr val="dk1"/>
              </a:buClr>
              <a:buSzPct val="68750"/>
              <a:buFont typeface="Arial"/>
              <a:buNone/>
            </a:pPr>
            <a:r>
              <a:rPr lang="en" sz="1600">
                <a:solidFill>
                  <a:schemeClr val="dk1"/>
                </a:solidFill>
              </a:rPr>
              <a:t>If there are multiple statements to be executed in each case there is no need to enclose them within a pair of braces (unlike if, and else).</a:t>
            </a:r>
            <a:endParaRPr sz="1600">
              <a:solidFill>
                <a:schemeClr val="dk1"/>
              </a:solidFill>
            </a:endParaRPr>
          </a:p>
          <a:p>
            <a:pPr indent="0" lvl="0" marL="0" rtl="0" algn="l">
              <a:spcBef>
                <a:spcPts val="1200"/>
              </a:spcBef>
              <a:spcAft>
                <a:spcPts val="0"/>
              </a:spcAft>
              <a:buClr>
                <a:schemeClr val="dk1"/>
              </a:buClr>
              <a:buSzPct val="68750"/>
              <a:buFont typeface="Arial"/>
              <a:buNone/>
            </a:pPr>
            <a:r>
              <a:rPr lang="en" sz="1600">
                <a:solidFill>
                  <a:schemeClr val="dk1"/>
                </a:solidFill>
              </a:rPr>
              <a:t>The break is needed if you want to terminate the switch after execution of one choice. Otherwise the next case would get evaluated.</a:t>
            </a:r>
            <a:endParaRPr sz="1600">
              <a:solidFill>
                <a:schemeClr val="dk1"/>
              </a:solidFill>
            </a:endParaRPr>
          </a:p>
          <a:p>
            <a:pPr indent="0" lvl="0" marL="0" rtl="0" algn="l">
              <a:spcBef>
                <a:spcPts val="1200"/>
              </a:spcBef>
              <a:spcAft>
                <a:spcPts val="0"/>
              </a:spcAft>
              <a:buNone/>
            </a:pPr>
            <a:r>
              <a:rPr lang="en" sz="1600">
                <a:solidFill>
                  <a:schemeClr val="dk1"/>
                </a:solidFill>
              </a:rPr>
              <a:t>We can also have null statements by just including a : or let the switch statement fall through by omitting any statements.</a:t>
            </a:r>
            <a:endParaRPr sz="1600">
              <a:solidFill>
                <a:schemeClr val="dk1"/>
              </a:solidFill>
            </a:endParaRPr>
          </a:p>
          <a:p>
            <a:pPr indent="0" lvl="0" marL="0" rtl="0" algn="l">
              <a:spcBef>
                <a:spcPts val="1200"/>
              </a:spcBef>
              <a:spcAft>
                <a:spcPts val="0"/>
              </a:spcAft>
              <a:buClr>
                <a:schemeClr val="dk1"/>
              </a:buClr>
              <a:buSzPct val="68750"/>
              <a:buFont typeface="Arial"/>
              <a:buNone/>
            </a:pPr>
            <a:r>
              <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6" name="Google Shape;316;p57"/>
          <p:cNvSpPr txBox="1"/>
          <p:nvPr>
            <p:ph idx="1" type="body"/>
          </p:nvPr>
        </p:nvSpPr>
        <p:spPr>
          <a:xfrm>
            <a:off x="311700" y="173175"/>
            <a:ext cx="8520600" cy="47910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500">
                <a:solidFill>
                  <a:srgbClr val="61AEEE"/>
                </a:solidFill>
                <a:highlight>
                  <a:schemeClr val="dk1"/>
                </a:highlight>
              </a:rPr>
              <a:t>#include </a:t>
            </a:r>
            <a:r>
              <a:rPr lang="en" sz="1500">
                <a:solidFill>
                  <a:srgbClr val="98C379"/>
                </a:solidFill>
                <a:highlight>
                  <a:schemeClr val="dk1"/>
                </a:highlight>
              </a:rPr>
              <a:t>&lt;stdio.h&gt;</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C678DD"/>
                </a:solidFill>
                <a:highlight>
                  <a:schemeClr val="dk1"/>
                </a:highlight>
              </a:rPr>
              <a:t>int</a:t>
            </a:r>
            <a:r>
              <a:rPr lang="en" sz="1500">
                <a:solidFill>
                  <a:srgbClr val="D3D3D3"/>
                </a:solidFill>
                <a:highlight>
                  <a:schemeClr val="dk1"/>
                </a:highlight>
              </a:rPr>
              <a:t> </a:t>
            </a:r>
            <a:r>
              <a:rPr lang="en" sz="1500">
                <a:solidFill>
                  <a:srgbClr val="61AEEE"/>
                </a:solidFill>
                <a:highlight>
                  <a:schemeClr val="dk1"/>
                </a:highlight>
              </a:rPr>
              <a:t>main</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D3D3D3"/>
                </a:solidFill>
                <a:highlight>
                  <a:schemeClr val="dk1"/>
                </a:highlight>
              </a:rPr>
              <a:t>{   </a:t>
            </a:r>
            <a:r>
              <a:rPr lang="en" sz="1500">
                <a:solidFill>
                  <a:srgbClr val="C678DD"/>
                </a:solidFill>
                <a:highlight>
                  <a:schemeClr val="dk1"/>
                </a:highlight>
              </a:rPr>
              <a:t>char</a:t>
            </a:r>
            <a:r>
              <a:rPr lang="en" sz="1500">
                <a:solidFill>
                  <a:srgbClr val="D3D3D3"/>
                </a:solidFill>
                <a:highlight>
                  <a:schemeClr val="dk1"/>
                </a:highlight>
              </a:rPr>
              <a:t> letter;</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D3D3D3"/>
                </a:solidFill>
                <a:highlight>
                  <a:schemeClr val="dk1"/>
                </a:highlight>
              </a:rPr>
              <a:t>    </a:t>
            </a:r>
            <a:r>
              <a:rPr lang="en" sz="1500">
                <a:solidFill>
                  <a:srgbClr val="C678DD"/>
                </a:solidFill>
                <a:highlight>
                  <a:schemeClr val="dk1"/>
                </a:highlight>
              </a:rPr>
              <a:t>int</a:t>
            </a:r>
            <a:r>
              <a:rPr lang="en" sz="1500">
                <a:solidFill>
                  <a:srgbClr val="D3D3D3"/>
                </a:solidFill>
                <a:highlight>
                  <a:schemeClr val="dk1"/>
                </a:highlight>
              </a:rPr>
              <a:t> vowels=0, consonants=0;</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printf("</a:t>
            </a:r>
            <a:r>
              <a:rPr lang="en" sz="1500">
                <a:solidFill>
                  <a:srgbClr val="669900"/>
                </a:solidFill>
                <a:highlight>
                  <a:schemeClr val="dk1"/>
                </a:highlight>
              </a:rPr>
              <a:t>Enter a letter</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scanf("</a:t>
            </a:r>
            <a:r>
              <a:rPr lang="en" sz="1500">
                <a:solidFill>
                  <a:srgbClr val="669900"/>
                </a:solidFill>
                <a:highlight>
                  <a:schemeClr val="dk1"/>
                </a:highlight>
              </a:rPr>
              <a:t>%c</a:t>
            </a:r>
            <a:r>
              <a:rPr lang="en" sz="1500">
                <a:solidFill>
                  <a:srgbClr val="D3D3D3"/>
                </a:solidFill>
                <a:highlight>
                  <a:schemeClr val="dk1"/>
                </a:highlight>
              </a:rPr>
              <a:t>", &amp;letter);</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switch(</a:t>
            </a:r>
            <a:r>
              <a:rPr lang="en" sz="1500">
                <a:solidFill>
                  <a:schemeClr val="lt1"/>
                </a:solidFill>
                <a:highlight>
                  <a:schemeClr val="dk1"/>
                </a:highlight>
              </a:rPr>
              <a:t>letter</a:t>
            </a:r>
            <a:r>
              <a:rPr lang="en" sz="1500">
                <a:solidFill>
                  <a:srgbClr val="B45F06"/>
                </a:solidFill>
                <a:highlight>
                  <a:schemeClr val="dk1"/>
                </a:highlight>
              </a:rPr>
              <a:t>)</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a:t>
            </a:r>
            <a:r>
              <a:rPr lang="en" sz="1500">
                <a:solidFill>
                  <a:srgbClr val="D3D3D3"/>
                </a:solidFill>
                <a:highlight>
                  <a:schemeClr val="dk1"/>
                </a:highlight>
              </a:rPr>
              <a:t>'A'</a:t>
            </a: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'E':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'I':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'O':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'U': </a:t>
            </a:r>
            <a:r>
              <a:rPr lang="en" sz="1500">
                <a:solidFill>
                  <a:schemeClr val="lt1"/>
                </a:solidFill>
              </a:rPr>
              <a:t>vowels++</a:t>
            </a:r>
            <a:r>
              <a:rPr lang="en" sz="1500">
                <a:solidFill>
                  <a:schemeClr val="lt1"/>
                </a:solidFill>
              </a:rPr>
              <a:t>;</a:t>
            </a:r>
            <a:endParaRPr sz="1500">
              <a:solidFill>
                <a:schemeClr val="lt1"/>
              </a:solidFill>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default</a:t>
            </a:r>
            <a:r>
              <a:rPr lang="en" sz="1500">
                <a:solidFill>
                  <a:srgbClr val="D3D3D3"/>
                </a:solidFill>
                <a:highlight>
                  <a:schemeClr val="dk1"/>
                </a:highlight>
              </a:rPr>
              <a:t>:  </a:t>
            </a:r>
            <a:r>
              <a:rPr lang="en" sz="1500">
                <a:solidFill>
                  <a:schemeClr val="lt1"/>
                </a:solidFill>
              </a:rPr>
              <a:t>consonants++;</a:t>
            </a:r>
            <a:r>
              <a:rPr lang="en" sz="1500">
                <a:solidFill>
                  <a:srgbClr val="B45F06"/>
                </a:solidFill>
                <a:highlight>
                  <a:schemeClr val="dk1"/>
                </a:highlight>
              </a:rPr>
              <a:t> </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C678DD"/>
                </a:solidFill>
                <a:highlight>
                  <a:schemeClr val="dk1"/>
                </a:highlight>
              </a:rPr>
              <a:t>return</a:t>
            </a:r>
            <a:r>
              <a:rPr lang="en" sz="1500">
                <a:solidFill>
                  <a:srgbClr val="D3D3D3"/>
                </a:solidFill>
                <a:highlight>
                  <a:schemeClr val="dk1"/>
                </a:highlight>
              </a:rPr>
              <a:t> </a:t>
            </a:r>
            <a:r>
              <a:rPr lang="en" sz="1500">
                <a:solidFill>
                  <a:srgbClr val="D19A66"/>
                </a:solidFill>
                <a:highlight>
                  <a:schemeClr val="dk1"/>
                </a:highlight>
              </a:rPr>
              <a:t>0</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SzPts val="275"/>
              <a:buNone/>
            </a:pPr>
            <a:r>
              <a:t/>
            </a:r>
            <a:endParaRPr sz="1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 and Invalid</a:t>
            </a:r>
            <a:endParaRPr/>
          </a:p>
        </p:txBody>
      </p:sp>
      <p:sp>
        <p:nvSpPr>
          <p:cNvPr id="322" name="Google Shape;322;p5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sz="1250"/>
          </a:p>
          <a:p>
            <a:pPr indent="0" lvl="0" marL="0" rtl="0" algn="l">
              <a:lnSpc>
                <a:spcPct val="95000"/>
              </a:lnSpc>
              <a:spcBef>
                <a:spcPts val="1200"/>
              </a:spcBef>
              <a:spcAft>
                <a:spcPts val="0"/>
              </a:spcAft>
              <a:buSzPts val="275"/>
              <a:buNone/>
            </a:pPr>
            <a:r>
              <a:t/>
            </a:r>
            <a:endParaRPr sz="1250"/>
          </a:p>
          <a:p>
            <a:pPr indent="0" lvl="0" marL="0" rtl="0" algn="l">
              <a:lnSpc>
                <a:spcPct val="95000"/>
              </a:lnSpc>
              <a:spcBef>
                <a:spcPts val="1200"/>
              </a:spcBef>
              <a:spcAft>
                <a:spcPts val="0"/>
              </a:spcAft>
              <a:buClr>
                <a:schemeClr val="dk1"/>
              </a:buClr>
              <a:buSzPts val="275"/>
              <a:buFont typeface="Arial"/>
              <a:buNone/>
            </a:pPr>
            <a:r>
              <a:t/>
            </a:r>
            <a:endParaRPr sz="1250"/>
          </a:p>
          <a:p>
            <a:pPr indent="0" lvl="0" marL="0" rtl="0" algn="l">
              <a:lnSpc>
                <a:spcPct val="95000"/>
              </a:lnSpc>
              <a:spcBef>
                <a:spcPts val="1200"/>
              </a:spcBef>
              <a:spcAft>
                <a:spcPts val="0"/>
              </a:spcAft>
              <a:buClr>
                <a:schemeClr val="dk1"/>
              </a:buClr>
              <a:buSzPts val="275"/>
              <a:buFont typeface="Arial"/>
              <a:buNone/>
            </a:pPr>
            <a:r>
              <a:rPr lang="en" sz="1650">
                <a:solidFill>
                  <a:schemeClr val="dk1"/>
                </a:solidFill>
              </a:rPr>
              <a:t>Not allowed: 					</a:t>
            </a:r>
            <a:r>
              <a:rPr lang="en" sz="1650">
                <a:solidFill>
                  <a:schemeClr val="dk1"/>
                </a:solidFill>
              </a:rPr>
              <a:t>Legal expressions:</a:t>
            </a:r>
            <a:endParaRPr sz="16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650">
                <a:solidFill>
                  <a:schemeClr val="dk1"/>
                </a:solidFill>
              </a:rPr>
              <a:t>case i &lt;= 20:					s</a:t>
            </a:r>
            <a:r>
              <a:rPr lang="en" sz="1650">
                <a:solidFill>
                  <a:schemeClr val="dk1"/>
                </a:solidFill>
              </a:rPr>
              <a:t>witch ( i + j * k )</a:t>
            </a:r>
            <a:endParaRPr sz="16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650">
                <a:solidFill>
                  <a:schemeClr val="dk1"/>
                </a:solidFill>
              </a:rPr>
              <a:t>case 2.5:						</a:t>
            </a:r>
            <a:r>
              <a:rPr lang="en" sz="1650">
                <a:solidFill>
                  <a:schemeClr val="dk1"/>
                </a:solidFill>
              </a:rPr>
              <a:t>switch ( 23 + 45 % 4 * k )</a:t>
            </a:r>
            <a:endParaRPr sz="16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650">
                <a:solidFill>
                  <a:schemeClr val="dk1"/>
                </a:solidFill>
              </a:rPr>
              <a:t>case a+b:						</a:t>
            </a:r>
            <a:r>
              <a:rPr lang="en" sz="1650">
                <a:solidFill>
                  <a:schemeClr val="dk1"/>
                </a:solidFill>
              </a:rPr>
              <a:t>switch ( a &lt; 4 &amp;&amp; b &gt; 7 )</a:t>
            </a:r>
            <a:endParaRPr sz="16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250"/>
          </a:p>
          <a:p>
            <a:pPr indent="0" lvl="0" marL="0" rtl="0" algn="l">
              <a:lnSpc>
                <a:spcPct val="95000"/>
              </a:lnSpc>
              <a:spcBef>
                <a:spcPts val="1200"/>
              </a:spcBef>
              <a:spcAft>
                <a:spcPts val="0"/>
              </a:spcAft>
              <a:buClr>
                <a:schemeClr val="dk1"/>
              </a:buClr>
              <a:buSzPts val="275"/>
              <a:buFont typeface="Arial"/>
              <a:buNone/>
            </a:pPr>
            <a:r>
              <a:t/>
            </a:r>
            <a:endParaRPr sz="1250"/>
          </a:p>
          <a:p>
            <a:pPr indent="0" lvl="0" marL="0" rtl="0" algn="l">
              <a:lnSpc>
                <a:spcPct val="95000"/>
              </a:lnSpc>
              <a:spcBef>
                <a:spcPts val="1200"/>
              </a:spcBef>
              <a:spcAft>
                <a:spcPts val="1200"/>
              </a:spcAft>
              <a:buSzPts val="275"/>
              <a:buNone/>
            </a:pPr>
            <a:r>
              <a:t/>
            </a:r>
            <a:endParaRPr sz="1250"/>
          </a:p>
        </p:txBody>
      </p:sp>
      <p:pic>
        <p:nvPicPr>
          <p:cNvPr id="323" name="Google Shape;323;p58"/>
          <p:cNvPicPr preferRelativeResize="0"/>
          <p:nvPr/>
        </p:nvPicPr>
        <p:blipFill>
          <a:blip r:embed="rId3">
            <a:alphaModFix/>
          </a:blip>
          <a:stretch>
            <a:fillRect/>
          </a:stretch>
        </p:blipFill>
        <p:spPr>
          <a:xfrm>
            <a:off x="3673375" y="105875"/>
            <a:ext cx="2582125" cy="1875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9" name="Google Shape;329;p59"/>
          <p:cNvSpPr txBox="1"/>
          <p:nvPr>
            <p:ph idx="1" type="body"/>
          </p:nvPr>
        </p:nvSpPr>
        <p:spPr>
          <a:xfrm>
            <a:off x="311700" y="117000"/>
            <a:ext cx="8520600" cy="4904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500">
                <a:solidFill>
                  <a:srgbClr val="61AEEE"/>
                </a:solidFill>
                <a:highlight>
                  <a:schemeClr val="dk1"/>
                </a:highlight>
              </a:rPr>
              <a:t>#include </a:t>
            </a:r>
            <a:r>
              <a:rPr lang="en" sz="1500">
                <a:solidFill>
                  <a:srgbClr val="98C379"/>
                </a:solidFill>
                <a:highlight>
                  <a:schemeClr val="dk1"/>
                </a:highlight>
              </a:rPr>
              <a:t>&lt;stdio.h&gt;</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C678DD"/>
                </a:solidFill>
                <a:highlight>
                  <a:schemeClr val="dk1"/>
                </a:highlight>
              </a:rPr>
              <a:t>int</a:t>
            </a:r>
            <a:r>
              <a:rPr lang="en" sz="1500">
                <a:solidFill>
                  <a:srgbClr val="D3D3D3"/>
                </a:solidFill>
                <a:highlight>
                  <a:schemeClr val="dk1"/>
                </a:highlight>
              </a:rPr>
              <a:t> </a:t>
            </a:r>
            <a:r>
              <a:rPr lang="en" sz="1500">
                <a:solidFill>
                  <a:srgbClr val="61AEEE"/>
                </a:solidFill>
                <a:highlight>
                  <a:schemeClr val="dk1"/>
                </a:highlight>
              </a:rPr>
              <a:t>main</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D3D3D3"/>
                </a:solidFill>
                <a:highlight>
                  <a:schemeClr val="dk1"/>
                </a:highlight>
              </a:rPr>
              <a:t>{   </a:t>
            </a:r>
            <a:r>
              <a:rPr lang="en" sz="1500">
                <a:solidFill>
                  <a:srgbClr val="C678DD"/>
                </a:solidFill>
                <a:highlight>
                  <a:schemeClr val="dk1"/>
                </a:highlight>
              </a:rPr>
              <a:t>int</a:t>
            </a:r>
            <a:r>
              <a:rPr lang="en" sz="1500">
                <a:solidFill>
                  <a:srgbClr val="D3D3D3"/>
                </a:solidFill>
                <a:highlight>
                  <a:schemeClr val="dk1"/>
                </a:highlight>
              </a:rPr>
              <a:t> i=0, j=2, k=1;</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switch(</a:t>
            </a:r>
            <a:r>
              <a:rPr lang="en" sz="1500">
                <a:solidFill>
                  <a:schemeClr val="lt1"/>
                </a:solidFill>
                <a:highlight>
                  <a:schemeClr val="dk1"/>
                </a:highlight>
              </a:rPr>
              <a:t>i+j*k</a:t>
            </a:r>
            <a:r>
              <a:rPr lang="en" sz="1500">
                <a:solidFill>
                  <a:srgbClr val="B45F06"/>
                </a:solidFill>
                <a:highlight>
                  <a:schemeClr val="dk1"/>
                </a:highlight>
              </a:rPr>
              <a:t>)</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0:  </a:t>
            </a:r>
            <a:r>
              <a:rPr lang="en" sz="1500">
                <a:solidFill>
                  <a:schemeClr val="lt1"/>
                </a:solidFill>
              </a:rPr>
              <a:t>printf(</a:t>
            </a:r>
            <a:r>
              <a:rPr lang="en" sz="1500">
                <a:solidFill>
                  <a:srgbClr val="669900"/>
                </a:solidFill>
              </a:rPr>
              <a:t>"Answer is zero"</a:t>
            </a:r>
            <a:r>
              <a:rPr lang="en" sz="1500">
                <a:solidFill>
                  <a:schemeClr val="lt1"/>
                </a:solidFill>
              </a:rPr>
              <a:t>);</a:t>
            </a:r>
            <a:endParaRPr sz="1500">
              <a:solidFill>
                <a:schemeClr val="lt1"/>
              </a:solidFill>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1:  </a:t>
            </a:r>
            <a:r>
              <a:rPr lang="en" sz="1500">
                <a:solidFill>
                  <a:schemeClr val="lt1"/>
                </a:solidFill>
              </a:rPr>
              <a:t>printf(</a:t>
            </a:r>
            <a:r>
              <a:rPr lang="en" sz="1500">
                <a:solidFill>
                  <a:srgbClr val="669900"/>
                </a:solidFill>
              </a:rPr>
              <a:t>"Answer is one"</a:t>
            </a:r>
            <a:r>
              <a:rPr lang="en" sz="1500">
                <a:solidFill>
                  <a:schemeClr val="lt1"/>
                </a:solidFill>
              </a:rPr>
              <a:t>);</a:t>
            </a:r>
            <a:endParaRPr sz="1500">
              <a:solidFill>
                <a:schemeClr val="lt1"/>
              </a:solidFill>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2:  </a:t>
            </a:r>
            <a:r>
              <a:rPr lang="en" sz="1500">
                <a:solidFill>
                  <a:schemeClr val="lt1"/>
                </a:solidFill>
              </a:rPr>
              <a:t>printf(</a:t>
            </a:r>
            <a:r>
              <a:rPr lang="en" sz="1500">
                <a:solidFill>
                  <a:srgbClr val="669900"/>
                </a:solidFill>
              </a:rPr>
              <a:t>"Answer is two"</a:t>
            </a:r>
            <a:r>
              <a:rPr lang="en" sz="1500">
                <a:solidFill>
                  <a:schemeClr val="lt1"/>
                </a:solidFill>
              </a:rPr>
              <a:t>);</a:t>
            </a:r>
            <a:endParaRPr sz="1500">
              <a:solidFill>
                <a:schemeClr val="lt1"/>
              </a:solidFill>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default: </a:t>
            </a:r>
            <a:r>
              <a:rPr lang="en" sz="1500">
                <a:solidFill>
                  <a:schemeClr val="lt1"/>
                </a:solidFill>
              </a:rPr>
              <a:t>printf(</a:t>
            </a:r>
            <a:r>
              <a:rPr lang="en" sz="1500">
                <a:solidFill>
                  <a:srgbClr val="669900"/>
                </a:solidFill>
              </a:rPr>
              <a:t>"No Answer"</a:t>
            </a:r>
            <a:r>
              <a:rPr lang="en" sz="1500">
                <a:solidFill>
                  <a:schemeClr val="lt1"/>
                </a:solidFill>
              </a:rPr>
              <a:t>);</a:t>
            </a:r>
            <a:r>
              <a:rPr lang="en" sz="1500">
                <a:solidFill>
                  <a:srgbClr val="B45F06"/>
                </a:solidFill>
                <a:highlight>
                  <a:schemeClr val="dk1"/>
                </a:highlight>
              </a:rPr>
              <a:t>  </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C678DD"/>
                </a:solidFill>
                <a:highlight>
                  <a:schemeClr val="dk1"/>
                </a:highlight>
              </a:rPr>
              <a:t>return</a:t>
            </a:r>
            <a:r>
              <a:rPr lang="en" sz="1500">
                <a:solidFill>
                  <a:srgbClr val="D3D3D3"/>
                </a:solidFill>
                <a:highlight>
                  <a:schemeClr val="dk1"/>
                </a:highlight>
              </a:rPr>
              <a:t> </a:t>
            </a:r>
            <a:r>
              <a:rPr lang="en" sz="1500">
                <a:solidFill>
                  <a:srgbClr val="D19A66"/>
                </a:solidFill>
                <a:highlight>
                  <a:schemeClr val="dk1"/>
                </a:highlight>
              </a:rPr>
              <a:t>0</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SzPts val="275"/>
              <a:buNone/>
            </a:pPr>
            <a:r>
              <a:t/>
            </a:r>
            <a:endParaRPr sz="1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5" name="Google Shape;335;p60"/>
          <p:cNvSpPr txBox="1"/>
          <p:nvPr>
            <p:ph idx="1" type="body"/>
          </p:nvPr>
        </p:nvSpPr>
        <p:spPr>
          <a:xfrm>
            <a:off x="311700" y="173175"/>
            <a:ext cx="8520600" cy="4583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500">
                <a:solidFill>
                  <a:srgbClr val="61AEEE"/>
                </a:solidFill>
                <a:highlight>
                  <a:schemeClr val="dk1"/>
                </a:highlight>
              </a:rPr>
              <a:t>#include </a:t>
            </a:r>
            <a:r>
              <a:rPr lang="en" sz="1500">
                <a:solidFill>
                  <a:srgbClr val="98C379"/>
                </a:solidFill>
                <a:highlight>
                  <a:schemeClr val="dk1"/>
                </a:highlight>
              </a:rPr>
              <a:t>&lt;stdio.h&gt;</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C678DD"/>
                </a:solidFill>
                <a:highlight>
                  <a:schemeClr val="dk1"/>
                </a:highlight>
              </a:rPr>
              <a:t>int</a:t>
            </a:r>
            <a:r>
              <a:rPr lang="en" sz="1500">
                <a:solidFill>
                  <a:srgbClr val="D3D3D3"/>
                </a:solidFill>
                <a:highlight>
                  <a:schemeClr val="dk1"/>
                </a:highlight>
              </a:rPr>
              <a:t> </a:t>
            </a:r>
            <a:r>
              <a:rPr lang="en" sz="1500">
                <a:solidFill>
                  <a:srgbClr val="61AEEE"/>
                </a:solidFill>
                <a:highlight>
                  <a:schemeClr val="dk1"/>
                </a:highlight>
              </a:rPr>
              <a:t>main</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D3D3D3"/>
                </a:solidFill>
                <a:highlight>
                  <a:schemeClr val="dk1"/>
                </a:highlight>
              </a:rPr>
              <a:t>{   </a:t>
            </a:r>
            <a:r>
              <a:rPr lang="en" sz="1500">
                <a:solidFill>
                  <a:srgbClr val="C678DD"/>
                </a:solidFill>
                <a:highlight>
                  <a:schemeClr val="dk1"/>
                </a:highlight>
              </a:rPr>
              <a:t>int</a:t>
            </a:r>
            <a:r>
              <a:rPr lang="en" sz="1500">
                <a:solidFill>
                  <a:srgbClr val="D3D3D3"/>
                </a:solidFill>
                <a:highlight>
                  <a:schemeClr val="dk1"/>
                </a:highlight>
              </a:rPr>
              <a:t> i=0, j=2, k=1;</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switch(</a:t>
            </a:r>
            <a:r>
              <a:rPr lang="en" sz="1500">
                <a:solidFill>
                  <a:schemeClr val="lt1"/>
                </a:solidFill>
                <a:highlight>
                  <a:schemeClr val="dk1"/>
                </a:highlight>
              </a:rPr>
              <a:t>i&lt;j || i&lt;k</a:t>
            </a:r>
            <a:r>
              <a:rPr lang="en" sz="1500">
                <a:solidFill>
                  <a:srgbClr val="B45F06"/>
                </a:solidFill>
                <a:highlight>
                  <a:schemeClr val="dk1"/>
                </a:highlight>
              </a:rPr>
              <a:t>)</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0:  </a:t>
            </a:r>
            <a:r>
              <a:rPr lang="en" sz="1500">
                <a:solidFill>
                  <a:schemeClr val="lt1"/>
                </a:solidFill>
              </a:rPr>
              <a:t>printf(</a:t>
            </a:r>
            <a:r>
              <a:rPr lang="en" sz="1500">
                <a:solidFill>
                  <a:srgbClr val="669900"/>
                </a:solidFill>
              </a:rPr>
              <a:t>"Answer is zero"</a:t>
            </a:r>
            <a:r>
              <a:rPr lang="en" sz="1500">
                <a:solidFill>
                  <a:schemeClr val="lt1"/>
                </a:solidFill>
              </a:rPr>
              <a:t>);</a:t>
            </a:r>
            <a:endParaRPr sz="1500">
              <a:solidFill>
                <a:schemeClr val="lt1"/>
              </a:solidFill>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1:  </a:t>
            </a:r>
            <a:r>
              <a:rPr lang="en" sz="1500">
                <a:solidFill>
                  <a:schemeClr val="lt1"/>
                </a:solidFill>
              </a:rPr>
              <a:t>printf(</a:t>
            </a:r>
            <a:r>
              <a:rPr lang="en" sz="1500">
                <a:solidFill>
                  <a:srgbClr val="669900"/>
                </a:solidFill>
              </a:rPr>
              <a:t>"Answer is one"</a:t>
            </a:r>
            <a:r>
              <a:rPr lang="en" sz="1500">
                <a:solidFill>
                  <a:schemeClr val="lt1"/>
                </a:solidFill>
              </a:rPr>
              <a:t>);</a:t>
            </a:r>
            <a:endParaRPr sz="1500">
              <a:solidFill>
                <a:schemeClr val="lt1"/>
              </a:solidFill>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default: </a:t>
            </a:r>
            <a:r>
              <a:rPr lang="en" sz="1500">
                <a:solidFill>
                  <a:schemeClr val="lt1"/>
                </a:solidFill>
              </a:rPr>
              <a:t>printf(</a:t>
            </a:r>
            <a:r>
              <a:rPr lang="en" sz="1500">
                <a:solidFill>
                  <a:srgbClr val="669900"/>
                </a:solidFill>
              </a:rPr>
              <a:t>"No Answer"</a:t>
            </a:r>
            <a:r>
              <a:rPr lang="en" sz="1500">
                <a:solidFill>
                  <a:schemeClr val="lt1"/>
                </a:solidFill>
              </a:rPr>
              <a:t>);</a:t>
            </a:r>
            <a:r>
              <a:rPr lang="en" sz="1500">
                <a:solidFill>
                  <a:srgbClr val="B45F06"/>
                </a:solidFill>
                <a:highlight>
                  <a:schemeClr val="dk1"/>
                </a:highlight>
              </a:rPr>
              <a:t>  </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C678DD"/>
                </a:solidFill>
                <a:highlight>
                  <a:schemeClr val="dk1"/>
                </a:highlight>
              </a:rPr>
              <a:t>return</a:t>
            </a:r>
            <a:r>
              <a:rPr lang="en" sz="1500">
                <a:solidFill>
                  <a:srgbClr val="D3D3D3"/>
                </a:solidFill>
                <a:highlight>
                  <a:schemeClr val="dk1"/>
                </a:highlight>
              </a:rPr>
              <a:t> </a:t>
            </a:r>
            <a:r>
              <a:rPr lang="en" sz="1500">
                <a:solidFill>
                  <a:srgbClr val="D19A66"/>
                </a:solidFill>
                <a:highlight>
                  <a:schemeClr val="dk1"/>
                </a:highlight>
              </a:rPr>
              <a:t>0</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SzPts val="275"/>
              <a:buNone/>
            </a:pPr>
            <a:r>
              <a:t/>
            </a:r>
            <a:endParaRPr sz="1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1" name="Google Shape;341;p61"/>
          <p:cNvSpPr txBox="1"/>
          <p:nvPr>
            <p:ph idx="1" type="body"/>
          </p:nvPr>
        </p:nvSpPr>
        <p:spPr>
          <a:xfrm>
            <a:off x="311700" y="173175"/>
            <a:ext cx="8520600" cy="4583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500">
                <a:solidFill>
                  <a:srgbClr val="61AEEE"/>
                </a:solidFill>
                <a:highlight>
                  <a:schemeClr val="dk1"/>
                </a:highlight>
              </a:rPr>
              <a:t>#include </a:t>
            </a:r>
            <a:r>
              <a:rPr lang="en" sz="1500">
                <a:solidFill>
                  <a:srgbClr val="98C379"/>
                </a:solidFill>
                <a:highlight>
                  <a:schemeClr val="dk1"/>
                </a:highlight>
              </a:rPr>
              <a:t>&lt;stdio.h&gt;</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C678DD"/>
                </a:solidFill>
                <a:highlight>
                  <a:schemeClr val="dk1"/>
                </a:highlight>
              </a:rPr>
              <a:t>int</a:t>
            </a:r>
            <a:r>
              <a:rPr lang="en" sz="1500">
                <a:solidFill>
                  <a:srgbClr val="D3D3D3"/>
                </a:solidFill>
                <a:highlight>
                  <a:schemeClr val="dk1"/>
                </a:highlight>
              </a:rPr>
              <a:t> </a:t>
            </a:r>
            <a:r>
              <a:rPr lang="en" sz="1500">
                <a:solidFill>
                  <a:srgbClr val="61AEEE"/>
                </a:solidFill>
                <a:highlight>
                  <a:schemeClr val="dk1"/>
                </a:highlight>
              </a:rPr>
              <a:t>main</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D3D3D3"/>
                </a:solidFill>
                <a:highlight>
                  <a:schemeClr val="dk1"/>
                </a:highlight>
              </a:rPr>
              <a:t>{   </a:t>
            </a:r>
            <a:r>
              <a:rPr lang="en" sz="1500">
                <a:solidFill>
                  <a:srgbClr val="C678DD"/>
                </a:solidFill>
                <a:highlight>
                  <a:schemeClr val="dk1"/>
                </a:highlight>
              </a:rPr>
              <a:t>int</a:t>
            </a:r>
            <a:r>
              <a:rPr lang="en" sz="1500">
                <a:solidFill>
                  <a:srgbClr val="D3D3D3"/>
                </a:solidFill>
                <a:highlight>
                  <a:schemeClr val="dk1"/>
                </a:highlight>
              </a:rPr>
              <a:t> i=2021;</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switch(</a:t>
            </a:r>
            <a:r>
              <a:rPr lang="en" sz="1500">
                <a:solidFill>
                  <a:schemeClr val="lt1"/>
                </a:solidFill>
                <a:highlight>
                  <a:schemeClr val="dk1"/>
                </a:highlight>
              </a:rPr>
              <a:t>i%4</a:t>
            </a:r>
            <a:r>
              <a:rPr lang="en" sz="1500">
                <a:solidFill>
                  <a:srgbClr val="B45F06"/>
                </a:solidFill>
                <a:highlight>
                  <a:schemeClr val="dk1"/>
                </a:highlight>
              </a:rPr>
              <a:t>)</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0:  </a:t>
            </a:r>
            <a:r>
              <a:rPr lang="en" sz="1500">
                <a:solidFill>
                  <a:schemeClr val="lt1"/>
                </a:solidFill>
              </a:rPr>
              <a:t>printf(</a:t>
            </a:r>
            <a:r>
              <a:rPr lang="en" sz="1500">
                <a:solidFill>
                  <a:srgbClr val="669900"/>
                </a:solidFill>
              </a:rPr>
              <a:t>"It’s a leap year"</a:t>
            </a:r>
            <a:r>
              <a:rPr lang="en" sz="1500">
                <a:solidFill>
                  <a:schemeClr val="lt1"/>
                </a:solidFill>
              </a:rPr>
              <a:t>);</a:t>
            </a:r>
            <a:endParaRPr sz="1500">
              <a:solidFill>
                <a:schemeClr val="lt1"/>
              </a:solidFill>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1:  </a:t>
            </a:r>
            <a:r>
              <a:rPr lang="en" sz="1500">
                <a:solidFill>
                  <a:schemeClr val="lt1"/>
                </a:solidFill>
              </a:rPr>
              <a:t>printf(</a:t>
            </a:r>
            <a:r>
              <a:rPr lang="en" sz="1500">
                <a:solidFill>
                  <a:srgbClr val="669900"/>
                </a:solidFill>
              </a:rPr>
              <a:t>"It’s not a leap year"</a:t>
            </a:r>
            <a:r>
              <a:rPr lang="en" sz="1500">
                <a:solidFill>
                  <a:schemeClr val="lt1"/>
                </a:solidFill>
              </a:rPr>
              <a:t>);</a:t>
            </a:r>
            <a:endParaRPr sz="1500">
              <a:solidFill>
                <a:schemeClr val="lt1"/>
              </a:solidFill>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a:t>
            </a:r>
            <a:r>
              <a:rPr lang="en" sz="1500">
                <a:solidFill>
                  <a:srgbClr val="B45F06"/>
                </a:solidFill>
                <a:highlight>
                  <a:schemeClr val="dk1"/>
                </a:highlight>
              </a:rPr>
              <a:t>reak;</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2:  </a:t>
            </a:r>
            <a:r>
              <a:rPr lang="en" sz="1500">
                <a:solidFill>
                  <a:schemeClr val="lt1"/>
                </a:solidFill>
              </a:rPr>
              <a:t>printf(</a:t>
            </a:r>
            <a:r>
              <a:rPr lang="en" sz="1500">
                <a:solidFill>
                  <a:srgbClr val="669900"/>
                </a:solidFill>
              </a:rPr>
              <a:t>"It’s not a leap year"</a:t>
            </a:r>
            <a:r>
              <a:rPr lang="en" sz="1500">
                <a:solidFill>
                  <a:schemeClr val="lt1"/>
                </a:solidFill>
              </a:rPr>
              <a:t>);</a:t>
            </a:r>
            <a:endParaRPr sz="1500">
              <a:solidFill>
                <a:schemeClr val="lt1"/>
              </a:solidFill>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3:  </a:t>
            </a:r>
            <a:r>
              <a:rPr lang="en" sz="1500">
                <a:solidFill>
                  <a:schemeClr val="lt1"/>
                </a:solidFill>
              </a:rPr>
              <a:t>printf(</a:t>
            </a:r>
            <a:r>
              <a:rPr lang="en" sz="1500">
                <a:solidFill>
                  <a:srgbClr val="669900"/>
                </a:solidFill>
              </a:rPr>
              <a:t>"It’s not a leap year"</a:t>
            </a:r>
            <a:r>
              <a:rPr lang="en" sz="1500">
                <a:solidFill>
                  <a:schemeClr val="lt1"/>
                </a:solidFill>
              </a:rPr>
              <a:t>);</a:t>
            </a:r>
            <a:endParaRPr sz="1500">
              <a:solidFill>
                <a:schemeClr val="lt1"/>
              </a:solidFill>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r>
              <a:rPr lang="en" sz="1500">
                <a:solidFill>
                  <a:srgbClr val="B45F06"/>
                </a:solidFill>
                <a:highlight>
                  <a:schemeClr val="dk1"/>
                </a:highlight>
              </a:rPr>
              <a:t> </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C678DD"/>
                </a:solidFill>
                <a:highlight>
                  <a:schemeClr val="dk1"/>
                </a:highlight>
              </a:rPr>
              <a:t>return</a:t>
            </a:r>
            <a:r>
              <a:rPr lang="en" sz="1500">
                <a:solidFill>
                  <a:srgbClr val="D3D3D3"/>
                </a:solidFill>
                <a:highlight>
                  <a:schemeClr val="dk1"/>
                </a:highlight>
              </a:rPr>
              <a:t> </a:t>
            </a:r>
            <a:r>
              <a:rPr lang="en" sz="1500">
                <a:solidFill>
                  <a:srgbClr val="D19A66"/>
                </a:solidFill>
                <a:highlight>
                  <a:schemeClr val="dk1"/>
                </a:highlight>
              </a:rPr>
              <a:t>0</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SzPts val="275"/>
              <a:buNone/>
            </a:pPr>
            <a:r>
              <a:t/>
            </a:r>
            <a:endParaRPr sz="12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Assignment</a:t>
            </a:r>
            <a:endParaRPr/>
          </a:p>
        </p:txBody>
      </p:sp>
      <p:sp>
        <p:nvSpPr>
          <p:cNvPr id="347" name="Google Shape;347;p62"/>
          <p:cNvSpPr txBox="1"/>
          <p:nvPr>
            <p:ph idx="1" type="body"/>
          </p:nvPr>
        </p:nvSpPr>
        <p:spPr>
          <a:xfrm>
            <a:off x="311700" y="1228675"/>
            <a:ext cx="8520600" cy="37353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Read an integer value. Assume it is the number of a month of the year, print out the name of that month using switch case.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Write a </a:t>
            </a:r>
            <a:r>
              <a:rPr lang="en">
                <a:solidFill>
                  <a:schemeClr val="dk1"/>
                </a:solidFill>
              </a:rPr>
              <a:t>C program which reads an input integer 1-7 and prints day of week name using switch case.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348" name="Google Shape;348;p62"/>
          <p:cNvPicPr preferRelativeResize="0"/>
          <p:nvPr/>
        </p:nvPicPr>
        <p:blipFill>
          <a:blip r:embed="rId3">
            <a:alphaModFix/>
          </a:blip>
          <a:stretch>
            <a:fillRect/>
          </a:stretch>
        </p:blipFill>
        <p:spPr>
          <a:xfrm>
            <a:off x="4834825" y="0"/>
            <a:ext cx="3562599" cy="191885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assignment</a:t>
            </a:r>
            <a:endParaRPr/>
          </a:p>
        </p:txBody>
      </p:sp>
      <p:sp>
        <p:nvSpPr>
          <p:cNvPr id="354" name="Google Shape;354;p6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3. </a:t>
            </a:r>
            <a:r>
              <a:rPr lang="en">
                <a:solidFill>
                  <a:schemeClr val="dk1"/>
                </a:solidFill>
              </a:rPr>
              <a:t>Write a program which reads two integer values. If the first is less than the second, print the message up. If the second is less than the first, print the message down If the numbers are equal, print the message equal If there is an error reading the data, print a message containing the word Error. [use switch case only]</a:t>
            </a:r>
            <a:endParaRPr>
              <a:solidFill>
                <a:schemeClr val="dk1"/>
              </a:solidFill>
            </a:endParaRPr>
          </a:p>
          <a:p>
            <a:pPr indent="0" lvl="0" marL="45720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1200"/>
              </a:spcAft>
              <a:buNone/>
            </a:pPr>
            <a:r>
              <a:rPr lang="en">
                <a:solidFill>
                  <a:schemeClr val="dk1"/>
                </a:solidFill>
              </a:rPr>
              <a:t>4. Must read https://www.geeksforgeeks.org/interesting-facts-about-switch-statement-in-c/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Logical Operators</a:t>
            </a:r>
            <a:endParaRPr/>
          </a:p>
        </p:txBody>
      </p:sp>
      <p:sp>
        <p:nvSpPr>
          <p:cNvPr id="123" name="Google Shape;123;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8"/>
          <p:cNvPicPr preferRelativeResize="0"/>
          <p:nvPr/>
        </p:nvPicPr>
        <p:blipFill>
          <a:blip r:embed="rId3">
            <a:alphaModFix/>
          </a:blip>
          <a:stretch>
            <a:fillRect/>
          </a:stretch>
        </p:blipFill>
        <p:spPr>
          <a:xfrm>
            <a:off x="687625" y="1378975"/>
            <a:ext cx="7143750" cy="2800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128" name="Shape 128"/>
        <p:cNvGrpSpPr/>
        <p:nvPr/>
      </p:nvGrpSpPr>
      <p:grpSpPr>
        <a:xfrm>
          <a:off x="0" y="0"/>
          <a:ext cx="0" cy="0"/>
          <a:chOff x="0" y="0"/>
          <a:chExt cx="0" cy="0"/>
        </a:xfrm>
      </p:grpSpPr>
      <p:sp>
        <p:nvSpPr>
          <p:cNvPr id="129" name="Google Shape;129;p29"/>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9"/>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9"/>
          <p:cNvSpPr txBox="1"/>
          <p:nvPr/>
        </p:nvSpPr>
        <p:spPr>
          <a:xfrm>
            <a:off x="4477650" y="1692300"/>
            <a:ext cx="4376700" cy="175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nsolas"/>
                <a:ea typeface="Consolas"/>
                <a:cs typeface="Consolas"/>
                <a:sym typeface="Consolas"/>
              </a:rPr>
              <a:t>if (x &lt; y)</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printf("x is less than y\n");</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132" name="Google Shape;132;p29"/>
          <p:cNvPicPr preferRelativeResize="0"/>
          <p:nvPr/>
        </p:nvPicPr>
        <p:blipFill>
          <a:blip r:embed="rId3">
            <a:alphaModFix/>
          </a:blip>
          <a:stretch>
            <a:fillRect/>
          </a:stretch>
        </p:blipFill>
        <p:spPr>
          <a:xfrm>
            <a:off x="451263" y="1807213"/>
            <a:ext cx="2755075" cy="152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if ( this condition is true )</a:t>
            </a:r>
            <a:endParaRPr>
              <a:solidFill>
                <a:schemeClr val="dk1"/>
              </a:solidFill>
            </a:endParaRPr>
          </a:p>
          <a:p>
            <a:pPr indent="457200" lvl="0" marL="457200" rtl="0" algn="l">
              <a:spcBef>
                <a:spcPts val="1200"/>
              </a:spcBef>
              <a:spcAft>
                <a:spcPts val="0"/>
              </a:spcAft>
              <a:buNone/>
            </a:pPr>
            <a:r>
              <a:rPr lang="en">
                <a:solidFill>
                  <a:schemeClr val="dk1"/>
                </a:solidFill>
              </a:rPr>
              <a:t>execute this statement ;</a:t>
            </a:r>
            <a:endParaRPr>
              <a:solidFill>
                <a:schemeClr val="dk1"/>
              </a:solidFill>
            </a:endParaRPr>
          </a:p>
          <a:p>
            <a:pPr indent="457200" lvl="0" marL="457200" rtl="0" algn="l">
              <a:spcBef>
                <a:spcPts val="1200"/>
              </a:spcBef>
              <a:spcAft>
                <a:spcPts val="0"/>
              </a:spcAft>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if ( expression )</a:t>
            </a:r>
            <a:endParaRPr>
              <a:solidFill>
                <a:schemeClr val="dk1"/>
              </a:solidFill>
            </a:endParaRPr>
          </a:p>
          <a:p>
            <a:pPr indent="457200" lvl="0" marL="457200" rtl="0" algn="l">
              <a:spcBef>
                <a:spcPts val="1200"/>
              </a:spcBef>
              <a:spcAft>
                <a:spcPts val="1200"/>
              </a:spcAft>
              <a:buNone/>
            </a:pPr>
            <a:r>
              <a:rPr lang="en">
                <a:solidFill>
                  <a:schemeClr val="dk1"/>
                </a:solidFill>
              </a:rPr>
              <a:t>statement ;</a:t>
            </a:r>
            <a:endParaRPr>
              <a:solidFill>
                <a:schemeClr val="dk1"/>
              </a:solidFill>
            </a:endParaRPr>
          </a:p>
        </p:txBody>
      </p:sp>
      <p:pic>
        <p:nvPicPr>
          <p:cNvPr id="139" name="Google Shape;139;p30"/>
          <p:cNvPicPr preferRelativeResize="0"/>
          <p:nvPr/>
        </p:nvPicPr>
        <p:blipFill>
          <a:blip r:embed="rId3">
            <a:alphaModFix/>
          </a:blip>
          <a:stretch>
            <a:fillRect/>
          </a:stretch>
        </p:blipFill>
        <p:spPr>
          <a:xfrm>
            <a:off x="4798900" y="1167688"/>
            <a:ext cx="4241400" cy="2248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would be the output?</a:t>
            </a:r>
            <a:endParaRPr/>
          </a:p>
        </p:txBody>
      </p:sp>
      <p:sp>
        <p:nvSpPr>
          <p:cNvPr id="145" name="Google Shape;145;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500">
                <a:solidFill>
                  <a:schemeClr val="dk1"/>
                </a:solidFill>
              </a:rPr>
              <a:t>#include&lt;stdio.h&gt;</a:t>
            </a:r>
            <a:endParaRPr sz="1500">
              <a:solidFill>
                <a:schemeClr val="dk1"/>
              </a:solidFill>
            </a:endParaRPr>
          </a:p>
          <a:p>
            <a:pPr indent="0" lvl="0" marL="0" rtl="0" algn="l">
              <a:lnSpc>
                <a:spcPct val="95000"/>
              </a:lnSpc>
              <a:spcBef>
                <a:spcPts val="0"/>
              </a:spcBef>
              <a:spcAft>
                <a:spcPts val="0"/>
              </a:spcAft>
              <a:buNone/>
            </a:pPr>
            <a:r>
              <a:t/>
            </a:r>
            <a:endParaRPr sz="1500">
              <a:solidFill>
                <a:schemeClr val="dk1"/>
              </a:solidFill>
            </a:endParaRPr>
          </a:p>
          <a:p>
            <a:pPr indent="0" lvl="0" marL="0" rtl="0" algn="l">
              <a:lnSpc>
                <a:spcPct val="95000"/>
              </a:lnSpc>
              <a:spcBef>
                <a:spcPts val="0"/>
              </a:spcBef>
              <a:spcAft>
                <a:spcPts val="0"/>
              </a:spcAft>
              <a:buClr>
                <a:schemeClr val="dk1"/>
              </a:buClr>
              <a:buSzPts val="1100"/>
              <a:buFont typeface="Arial"/>
              <a:buNone/>
            </a:pPr>
            <a:r>
              <a:rPr lang="en" sz="1500">
                <a:solidFill>
                  <a:schemeClr val="dk1"/>
                </a:solidFill>
              </a:rPr>
              <a:t>i</a:t>
            </a:r>
            <a:r>
              <a:rPr lang="en" sz="1500">
                <a:solidFill>
                  <a:schemeClr val="dk1"/>
                </a:solidFill>
              </a:rPr>
              <a:t>nt main( )</a:t>
            </a:r>
            <a:endParaRPr sz="1500">
              <a:solidFill>
                <a:schemeClr val="dk1"/>
              </a:solidFill>
            </a:endParaRPr>
          </a:p>
          <a:p>
            <a:pPr indent="0" lvl="0" marL="0" rtl="0" algn="l">
              <a:lnSpc>
                <a:spcPct val="95000"/>
              </a:lnSpc>
              <a:spcBef>
                <a:spcPts val="0"/>
              </a:spcBef>
              <a:spcAft>
                <a:spcPts val="0"/>
              </a:spcAft>
              <a:buClr>
                <a:schemeClr val="dk1"/>
              </a:buClr>
              <a:buSzPts val="1100"/>
              <a:buFont typeface="Arial"/>
              <a:buNone/>
            </a:pPr>
            <a:r>
              <a:rPr lang="en" sz="1500">
                <a:solidFill>
                  <a:schemeClr val="dk1"/>
                </a:solidFill>
              </a:rPr>
              <a:t>{</a:t>
            </a:r>
            <a:endParaRPr sz="1500">
              <a:solidFill>
                <a:schemeClr val="dk1"/>
              </a:solidFill>
            </a:endParaRPr>
          </a:p>
          <a:p>
            <a:pPr indent="0" lvl="0" marL="0" rtl="0" algn="l">
              <a:lnSpc>
                <a:spcPct val="95000"/>
              </a:lnSpc>
              <a:spcBef>
                <a:spcPts val="0"/>
              </a:spcBef>
              <a:spcAft>
                <a:spcPts val="0"/>
              </a:spcAft>
              <a:buClr>
                <a:schemeClr val="dk1"/>
              </a:buClr>
              <a:buSzPts val="1100"/>
              <a:buFont typeface="Arial"/>
              <a:buNone/>
            </a:pPr>
            <a:r>
              <a:rPr lang="en" sz="1500">
                <a:solidFill>
                  <a:schemeClr val="dk1"/>
                </a:solidFill>
              </a:rPr>
              <a:t>int a = 300, b, c ;</a:t>
            </a:r>
            <a:endParaRPr sz="1500">
              <a:solidFill>
                <a:schemeClr val="dk1"/>
              </a:solidFill>
            </a:endParaRPr>
          </a:p>
          <a:p>
            <a:pPr indent="0" lvl="0" marL="0" rtl="0" algn="l">
              <a:lnSpc>
                <a:spcPct val="95000"/>
              </a:lnSpc>
              <a:spcBef>
                <a:spcPts val="0"/>
              </a:spcBef>
              <a:spcAft>
                <a:spcPts val="0"/>
              </a:spcAft>
              <a:buNone/>
            </a:pPr>
            <a:r>
              <a:rPr lang="en" sz="1500">
                <a:solidFill>
                  <a:schemeClr val="dk1"/>
                </a:solidFill>
              </a:rPr>
              <a:t>if ( a &gt;= 400 )</a:t>
            </a:r>
            <a:endParaRPr sz="1500">
              <a:solidFill>
                <a:schemeClr val="dk1"/>
              </a:solidFill>
            </a:endParaRPr>
          </a:p>
          <a:p>
            <a:pPr indent="0" lvl="0" marL="0" rtl="0" algn="l">
              <a:lnSpc>
                <a:spcPct val="95000"/>
              </a:lnSpc>
              <a:spcBef>
                <a:spcPts val="0"/>
              </a:spcBef>
              <a:spcAft>
                <a:spcPts val="0"/>
              </a:spcAft>
              <a:buNone/>
            </a:pPr>
            <a:r>
              <a:rPr lang="en" sz="1500">
                <a:solidFill>
                  <a:schemeClr val="dk1"/>
                </a:solidFill>
              </a:rPr>
              <a:t>  {	</a:t>
            </a:r>
            <a:endParaRPr sz="1500">
              <a:solidFill>
                <a:schemeClr val="dk1"/>
              </a:solidFill>
            </a:endParaRPr>
          </a:p>
          <a:p>
            <a:pPr indent="457200" lvl="0" marL="0" rtl="0" algn="l">
              <a:lnSpc>
                <a:spcPct val="95000"/>
              </a:lnSpc>
              <a:spcBef>
                <a:spcPts val="0"/>
              </a:spcBef>
              <a:spcAft>
                <a:spcPts val="0"/>
              </a:spcAft>
              <a:buClr>
                <a:schemeClr val="dk1"/>
              </a:buClr>
              <a:buSzPts val="1100"/>
              <a:buFont typeface="Arial"/>
              <a:buNone/>
            </a:pPr>
            <a:r>
              <a:rPr lang="en" sz="1500">
                <a:solidFill>
                  <a:schemeClr val="dk1"/>
                </a:solidFill>
              </a:rPr>
              <a:t>b = 300 ;</a:t>
            </a:r>
            <a:endParaRPr sz="1500">
              <a:solidFill>
                <a:schemeClr val="dk1"/>
              </a:solidFill>
            </a:endParaRPr>
          </a:p>
          <a:p>
            <a:pPr indent="0" lvl="0" marL="457200" rtl="0" algn="l">
              <a:lnSpc>
                <a:spcPct val="95000"/>
              </a:lnSpc>
              <a:spcBef>
                <a:spcPts val="0"/>
              </a:spcBef>
              <a:spcAft>
                <a:spcPts val="0"/>
              </a:spcAft>
              <a:buClr>
                <a:schemeClr val="dk1"/>
              </a:buClr>
              <a:buSzPts val="1100"/>
              <a:buFont typeface="Arial"/>
              <a:buNone/>
            </a:pPr>
            <a:r>
              <a:rPr lang="en" sz="1500">
                <a:solidFill>
                  <a:schemeClr val="dk1"/>
                </a:solidFill>
              </a:rPr>
              <a:t>c = 200 ;</a:t>
            </a:r>
            <a:endParaRPr sz="1500">
              <a:solidFill>
                <a:schemeClr val="dk1"/>
              </a:solidFill>
            </a:endParaRPr>
          </a:p>
          <a:p>
            <a:pPr indent="0" lvl="0" marL="457200" rtl="0" algn="l">
              <a:lnSpc>
                <a:spcPct val="95000"/>
              </a:lnSpc>
              <a:spcBef>
                <a:spcPts val="0"/>
              </a:spcBef>
              <a:spcAft>
                <a:spcPts val="0"/>
              </a:spcAft>
              <a:buNone/>
            </a:pPr>
            <a:r>
              <a:rPr lang="en" sz="1500">
                <a:solidFill>
                  <a:schemeClr val="dk1"/>
                </a:solidFill>
              </a:rPr>
              <a:t>printf ( "\n%d %d", b, c ) ;</a:t>
            </a:r>
            <a:endParaRPr sz="1500">
              <a:solidFill>
                <a:schemeClr val="dk1"/>
              </a:solidFill>
            </a:endParaRPr>
          </a:p>
          <a:p>
            <a:pPr indent="0" lvl="0" marL="0" rtl="0" algn="l">
              <a:lnSpc>
                <a:spcPct val="95000"/>
              </a:lnSpc>
              <a:spcBef>
                <a:spcPts val="0"/>
              </a:spcBef>
              <a:spcAft>
                <a:spcPts val="0"/>
              </a:spcAft>
              <a:buClr>
                <a:schemeClr val="dk1"/>
              </a:buClr>
              <a:buSzPts val="1100"/>
              <a:buFont typeface="Arial"/>
              <a:buNone/>
            </a:pPr>
            <a:r>
              <a:rPr lang="en" sz="1500">
                <a:solidFill>
                  <a:schemeClr val="dk1"/>
                </a:solidFill>
              </a:rPr>
              <a:t>   }</a:t>
            </a:r>
            <a:endParaRPr sz="1500">
              <a:solidFill>
                <a:schemeClr val="dk1"/>
              </a:solidFill>
            </a:endParaRPr>
          </a:p>
          <a:p>
            <a:pPr indent="0" lvl="0" marL="0" rtl="0" algn="l">
              <a:lnSpc>
                <a:spcPct val="95000"/>
              </a:lnSpc>
              <a:spcBef>
                <a:spcPts val="0"/>
              </a:spcBef>
              <a:spcAft>
                <a:spcPts val="0"/>
              </a:spcAft>
              <a:buNone/>
            </a:pPr>
            <a:r>
              <a:rPr lang="en" sz="1500">
                <a:solidFill>
                  <a:schemeClr val="dk1"/>
                </a:solidFill>
              </a:rPr>
              <a:t>}</a:t>
            </a:r>
            <a:endParaRPr sz="1500">
              <a:solidFill>
                <a:schemeClr val="dk1"/>
              </a:solidFill>
            </a:endParaRPr>
          </a:p>
        </p:txBody>
      </p:sp>
      <p:pic>
        <p:nvPicPr>
          <p:cNvPr id="146" name="Google Shape;146;p31"/>
          <p:cNvPicPr preferRelativeResize="0"/>
          <p:nvPr/>
        </p:nvPicPr>
        <p:blipFill>
          <a:blip r:embed="rId3">
            <a:alphaModFix/>
          </a:blip>
          <a:stretch>
            <a:fillRect/>
          </a:stretch>
        </p:blipFill>
        <p:spPr>
          <a:xfrm>
            <a:off x="6592996" y="370225"/>
            <a:ext cx="1978975" cy="191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would be the output?</a:t>
            </a:r>
            <a:endParaRPr/>
          </a:p>
        </p:txBody>
      </p:sp>
      <p:sp>
        <p:nvSpPr>
          <p:cNvPr id="152" name="Google Shape;152;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500">
                <a:solidFill>
                  <a:schemeClr val="dk1"/>
                </a:solidFill>
              </a:rPr>
              <a:t>#include&lt;stdio.h&gt;</a:t>
            </a:r>
            <a:endParaRPr sz="1500">
              <a:solidFill>
                <a:schemeClr val="dk1"/>
              </a:solidFill>
            </a:endParaRPr>
          </a:p>
          <a:p>
            <a:pPr indent="0" lvl="0" marL="0" rtl="0" algn="l">
              <a:lnSpc>
                <a:spcPct val="95000"/>
              </a:lnSpc>
              <a:spcBef>
                <a:spcPts val="0"/>
              </a:spcBef>
              <a:spcAft>
                <a:spcPts val="0"/>
              </a:spcAft>
              <a:buNone/>
            </a:pPr>
            <a:r>
              <a:t/>
            </a:r>
            <a:endParaRPr sz="1500">
              <a:solidFill>
                <a:schemeClr val="dk1"/>
              </a:solidFill>
            </a:endParaRPr>
          </a:p>
          <a:p>
            <a:pPr indent="0" lvl="0" marL="0" rtl="0" algn="l">
              <a:lnSpc>
                <a:spcPct val="95000"/>
              </a:lnSpc>
              <a:spcBef>
                <a:spcPts val="0"/>
              </a:spcBef>
              <a:spcAft>
                <a:spcPts val="0"/>
              </a:spcAft>
              <a:buNone/>
            </a:pPr>
            <a:r>
              <a:rPr lang="en" sz="1500">
                <a:solidFill>
                  <a:schemeClr val="dk1"/>
                </a:solidFill>
              </a:rPr>
              <a:t>int main( )</a:t>
            </a:r>
            <a:endParaRPr sz="1500">
              <a:solidFill>
                <a:schemeClr val="dk1"/>
              </a:solidFill>
            </a:endParaRPr>
          </a:p>
          <a:p>
            <a:pPr indent="0" lvl="0" marL="0" rtl="0" algn="l">
              <a:lnSpc>
                <a:spcPct val="95000"/>
              </a:lnSpc>
              <a:spcBef>
                <a:spcPts val="0"/>
              </a:spcBef>
              <a:spcAft>
                <a:spcPts val="0"/>
              </a:spcAft>
              <a:buNone/>
            </a:pPr>
            <a:r>
              <a:rPr lang="en" sz="1500">
                <a:solidFill>
                  <a:schemeClr val="dk1"/>
                </a:solidFill>
              </a:rPr>
              <a:t>{</a:t>
            </a:r>
            <a:endParaRPr sz="1500">
              <a:solidFill>
                <a:schemeClr val="dk1"/>
              </a:solidFill>
            </a:endParaRPr>
          </a:p>
          <a:p>
            <a:pPr indent="0" lvl="0" marL="0" rtl="0" algn="l">
              <a:lnSpc>
                <a:spcPct val="95000"/>
              </a:lnSpc>
              <a:spcBef>
                <a:spcPts val="0"/>
              </a:spcBef>
              <a:spcAft>
                <a:spcPts val="0"/>
              </a:spcAft>
              <a:buNone/>
            </a:pPr>
            <a:r>
              <a:rPr lang="en" sz="1500">
                <a:solidFill>
                  <a:schemeClr val="dk1"/>
                </a:solidFill>
              </a:rPr>
              <a:t>int a = 500, b, c ;</a:t>
            </a:r>
            <a:endParaRPr sz="1500">
              <a:solidFill>
                <a:schemeClr val="dk1"/>
              </a:solidFill>
            </a:endParaRPr>
          </a:p>
          <a:p>
            <a:pPr indent="0" lvl="0" marL="0" rtl="0" algn="l">
              <a:lnSpc>
                <a:spcPct val="95000"/>
              </a:lnSpc>
              <a:spcBef>
                <a:spcPts val="0"/>
              </a:spcBef>
              <a:spcAft>
                <a:spcPts val="0"/>
              </a:spcAft>
              <a:buNone/>
            </a:pPr>
            <a:r>
              <a:rPr lang="en" sz="1500">
                <a:solidFill>
                  <a:schemeClr val="dk1"/>
                </a:solidFill>
              </a:rPr>
              <a:t>if ( a &gt;= 400 )</a:t>
            </a:r>
            <a:endParaRPr sz="1500">
              <a:solidFill>
                <a:schemeClr val="dk1"/>
              </a:solidFill>
            </a:endParaRPr>
          </a:p>
          <a:p>
            <a:pPr indent="0" lvl="0" marL="0" rtl="0" algn="l">
              <a:lnSpc>
                <a:spcPct val="95000"/>
              </a:lnSpc>
              <a:spcBef>
                <a:spcPts val="0"/>
              </a:spcBef>
              <a:spcAft>
                <a:spcPts val="0"/>
              </a:spcAft>
              <a:buNone/>
            </a:pPr>
            <a:r>
              <a:rPr lang="en" sz="1500">
                <a:solidFill>
                  <a:schemeClr val="dk1"/>
                </a:solidFill>
              </a:rPr>
              <a:t>  {	</a:t>
            </a:r>
            <a:endParaRPr sz="1500">
              <a:solidFill>
                <a:schemeClr val="dk1"/>
              </a:solidFill>
            </a:endParaRPr>
          </a:p>
          <a:p>
            <a:pPr indent="457200" lvl="0" marL="0" rtl="0" algn="l">
              <a:lnSpc>
                <a:spcPct val="95000"/>
              </a:lnSpc>
              <a:spcBef>
                <a:spcPts val="0"/>
              </a:spcBef>
              <a:spcAft>
                <a:spcPts val="0"/>
              </a:spcAft>
              <a:buNone/>
            </a:pPr>
            <a:r>
              <a:rPr lang="en" sz="1500">
                <a:solidFill>
                  <a:schemeClr val="dk1"/>
                </a:solidFill>
              </a:rPr>
              <a:t>b = 300 ;</a:t>
            </a:r>
            <a:endParaRPr sz="1500">
              <a:solidFill>
                <a:schemeClr val="dk1"/>
              </a:solidFill>
            </a:endParaRPr>
          </a:p>
          <a:p>
            <a:pPr indent="0" lvl="0" marL="457200" rtl="0" algn="l">
              <a:lnSpc>
                <a:spcPct val="95000"/>
              </a:lnSpc>
              <a:spcBef>
                <a:spcPts val="0"/>
              </a:spcBef>
              <a:spcAft>
                <a:spcPts val="0"/>
              </a:spcAft>
              <a:buNone/>
            </a:pPr>
            <a:r>
              <a:rPr lang="en" sz="1500">
                <a:solidFill>
                  <a:schemeClr val="dk1"/>
                </a:solidFill>
              </a:rPr>
              <a:t>c = 200 ;</a:t>
            </a:r>
            <a:endParaRPr sz="1500">
              <a:solidFill>
                <a:schemeClr val="dk1"/>
              </a:solidFill>
            </a:endParaRPr>
          </a:p>
          <a:p>
            <a:pPr indent="0" lvl="0" marL="457200" rtl="0" algn="l">
              <a:lnSpc>
                <a:spcPct val="95000"/>
              </a:lnSpc>
              <a:spcBef>
                <a:spcPts val="0"/>
              </a:spcBef>
              <a:spcAft>
                <a:spcPts val="0"/>
              </a:spcAft>
              <a:buNone/>
            </a:pPr>
            <a:r>
              <a:rPr lang="en" sz="1500">
                <a:solidFill>
                  <a:schemeClr val="dk1"/>
                </a:solidFill>
              </a:rPr>
              <a:t>printf ( "\n%d %d", b, c ) ;</a:t>
            </a:r>
            <a:endParaRPr sz="1500">
              <a:solidFill>
                <a:schemeClr val="dk1"/>
              </a:solidFill>
            </a:endParaRPr>
          </a:p>
          <a:p>
            <a:pPr indent="0" lvl="0" marL="0" rtl="0" algn="l">
              <a:lnSpc>
                <a:spcPct val="95000"/>
              </a:lnSpc>
              <a:spcBef>
                <a:spcPts val="0"/>
              </a:spcBef>
              <a:spcAft>
                <a:spcPts val="0"/>
              </a:spcAft>
              <a:buNone/>
            </a:pPr>
            <a:r>
              <a:rPr lang="en" sz="1500">
                <a:solidFill>
                  <a:schemeClr val="dk1"/>
                </a:solidFill>
              </a:rPr>
              <a:t>   }</a:t>
            </a:r>
            <a:endParaRPr sz="1500">
              <a:solidFill>
                <a:schemeClr val="dk1"/>
              </a:solidFill>
            </a:endParaRPr>
          </a:p>
          <a:p>
            <a:pPr indent="0" lvl="0" marL="0" rtl="0" algn="l">
              <a:lnSpc>
                <a:spcPct val="95000"/>
              </a:lnSpc>
              <a:spcBef>
                <a:spcPts val="0"/>
              </a:spcBef>
              <a:spcAft>
                <a:spcPts val="0"/>
              </a:spcAft>
              <a:buNone/>
            </a:pPr>
            <a:r>
              <a:rPr lang="en" sz="1500">
                <a:solidFill>
                  <a:schemeClr val="dk1"/>
                </a:solidFill>
              </a:rPr>
              <a:t>}</a:t>
            </a:r>
            <a:endParaRPr sz="1500">
              <a:solidFill>
                <a:schemeClr val="dk1"/>
              </a:solidFill>
            </a:endParaRPr>
          </a:p>
        </p:txBody>
      </p:sp>
      <p:pic>
        <p:nvPicPr>
          <p:cNvPr id="153" name="Google Shape;153;p32"/>
          <p:cNvPicPr preferRelativeResize="0"/>
          <p:nvPr/>
        </p:nvPicPr>
        <p:blipFill>
          <a:blip r:embed="rId3">
            <a:alphaModFix/>
          </a:blip>
          <a:stretch>
            <a:fillRect/>
          </a:stretch>
        </p:blipFill>
        <p:spPr>
          <a:xfrm>
            <a:off x="6592996" y="370225"/>
            <a:ext cx="1978975" cy="191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would be the output?</a:t>
            </a:r>
            <a:endParaRPr/>
          </a:p>
        </p:txBody>
      </p:sp>
      <p:sp>
        <p:nvSpPr>
          <p:cNvPr id="159" name="Google Shape;159;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600">
                <a:solidFill>
                  <a:schemeClr val="dk1"/>
                </a:solidFill>
              </a:rPr>
              <a:t>#include&lt;stdio.h&gt;</a:t>
            </a:r>
            <a:endParaRPr sz="1600">
              <a:solidFill>
                <a:schemeClr val="dk1"/>
              </a:solidFill>
            </a:endParaRPr>
          </a:p>
          <a:p>
            <a:pPr indent="0" lvl="0" marL="0" rtl="0" algn="l">
              <a:lnSpc>
                <a:spcPct val="95000"/>
              </a:lnSpc>
              <a:spcBef>
                <a:spcPts val="0"/>
              </a:spcBef>
              <a:spcAft>
                <a:spcPts val="0"/>
              </a:spcAft>
              <a:buNone/>
            </a:pPr>
            <a:r>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int main(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int a = 300, b, c, d=300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if ( a &gt;= 400 || d&lt;500 )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  {	</a:t>
            </a:r>
            <a:endParaRPr sz="1600">
              <a:solidFill>
                <a:schemeClr val="dk1"/>
              </a:solidFill>
            </a:endParaRPr>
          </a:p>
          <a:p>
            <a:pPr indent="457200" lvl="0" marL="0" rtl="0" algn="l">
              <a:lnSpc>
                <a:spcPct val="95000"/>
              </a:lnSpc>
              <a:spcBef>
                <a:spcPts val="0"/>
              </a:spcBef>
              <a:spcAft>
                <a:spcPts val="0"/>
              </a:spcAft>
              <a:buNone/>
            </a:pPr>
            <a:r>
              <a:rPr lang="en" sz="1600">
                <a:solidFill>
                  <a:schemeClr val="dk1"/>
                </a:solidFill>
              </a:rPr>
              <a:t>b = 300 ;</a:t>
            </a:r>
            <a:endParaRPr sz="1600">
              <a:solidFill>
                <a:schemeClr val="dk1"/>
              </a:solidFill>
            </a:endParaRPr>
          </a:p>
          <a:p>
            <a:pPr indent="0" lvl="0" marL="457200" rtl="0" algn="l">
              <a:lnSpc>
                <a:spcPct val="95000"/>
              </a:lnSpc>
              <a:spcBef>
                <a:spcPts val="0"/>
              </a:spcBef>
              <a:spcAft>
                <a:spcPts val="0"/>
              </a:spcAft>
              <a:buNone/>
            </a:pPr>
            <a:r>
              <a:rPr lang="en" sz="1600">
                <a:solidFill>
                  <a:schemeClr val="dk1"/>
                </a:solidFill>
              </a:rPr>
              <a:t>c = 200 ;</a:t>
            </a:r>
            <a:endParaRPr sz="1600">
              <a:solidFill>
                <a:schemeClr val="dk1"/>
              </a:solidFill>
            </a:endParaRPr>
          </a:p>
          <a:p>
            <a:pPr indent="0" lvl="0" marL="457200" rtl="0" algn="l">
              <a:lnSpc>
                <a:spcPct val="95000"/>
              </a:lnSpc>
              <a:spcBef>
                <a:spcPts val="0"/>
              </a:spcBef>
              <a:spcAft>
                <a:spcPts val="0"/>
              </a:spcAft>
              <a:buNone/>
            </a:pPr>
            <a:r>
              <a:rPr lang="en" sz="1600">
                <a:solidFill>
                  <a:schemeClr val="dk1"/>
                </a:solidFill>
              </a:rPr>
              <a:t>printf ( "\n%d %d", b, c )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a:t>
            </a:r>
            <a:endParaRPr sz="1600">
              <a:solidFill>
                <a:schemeClr val="dk1"/>
              </a:solidFill>
            </a:endParaRPr>
          </a:p>
        </p:txBody>
      </p:sp>
      <p:pic>
        <p:nvPicPr>
          <p:cNvPr id="160" name="Google Shape;160;p33"/>
          <p:cNvPicPr preferRelativeResize="0"/>
          <p:nvPr/>
        </p:nvPicPr>
        <p:blipFill>
          <a:blip r:embed="rId3">
            <a:alphaModFix/>
          </a:blip>
          <a:stretch>
            <a:fillRect/>
          </a:stretch>
        </p:blipFill>
        <p:spPr>
          <a:xfrm>
            <a:off x="6592996" y="370225"/>
            <a:ext cx="1978975" cy="191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0000"/>
      </a:dk1>
      <a:lt1>
        <a:srgbClr val="FFFFFF"/>
      </a:lt1>
      <a:dk2>
        <a:srgbClr val="666666"/>
      </a:dk2>
      <a:lt2>
        <a:srgbClr val="EEEEEE"/>
      </a:lt2>
      <a:accent1>
        <a:srgbClr val="000000"/>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