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Amatic SC"/>
      <p:regular r:id="rId57"/>
      <p:bold r:id="rId58"/>
    </p:embeddedFont>
    <p:embeddedFont>
      <p:font typeface="Source Code Pr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CodePro-boldItalic.fntdata"/><Relationship Id="rId61" Type="http://schemas.openxmlformats.org/officeDocument/2006/relationships/font" Target="fonts/SourceCodePr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CodePr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AmaticSC-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SourceCodePro-regular.fntdata"/><Relationship Id="rId14" Type="http://schemas.openxmlformats.org/officeDocument/2006/relationships/slide" Target="slides/slide8.xml"/><Relationship Id="rId58" Type="http://schemas.openxmlformats.org/officeDocument/2006/relationships/font" Target="fonts/AmaticSC-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5f122d16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5f122d16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91ebda6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91ebda6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81a6d59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81a6d59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66fd50eb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66fd50eb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66fd50eb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66fd50eb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66fd50eb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66fd50eb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66fd50e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66fd50e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81a6d5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81a6d5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66fd50e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466fd50e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81a6d59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81a6d59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66fd50e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66fd50e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66fd50eb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66fd50eb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466fd50eb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466fd50eb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88b7e861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88b7e861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81a6d59b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81a6d59b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88b7e861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88b7e861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88b7e861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88b7e861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81a6d59b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81a6d59b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88b7e861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88b7e861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88b7e861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88b7e861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88b7e861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88b7e861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66fd50e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66fd50e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88d1dcb3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88d1dcb3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88d1dcb3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88d1dcb3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88d1dcb3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88d1dcb3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88d1dcb3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88d1dcb3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88d1dcb3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88d1dcb3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88b7e861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88b7e861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97795d9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497795d9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497795d9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497795d9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497795d9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497795d9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497795d98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497795d98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66fd50e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66fd50e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97795d98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97795d98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497795d98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497795d98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497795d98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497795d98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97795d98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497795d98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497795d98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497795d98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497795d98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497795d98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497795d98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497795d98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497795d98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497795d98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8e1e567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38e1e567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8e1e567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38e1e567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89c058c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89c058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8e1e567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8e1e56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66fd50eb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66fd50e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66fd50e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66fd50e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5f122d1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5f122d1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5f122d16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5f122d16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youtu.be/k0xgjUhEG3U" TargetMode="Externa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0" y="271350"/>
            <a:ext cx="4283400" cy="2954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lang="en">
                <a:solidFill>
                  <a:schemeClr val="dk1"/>
                </a:solidFill>
              </a:rPr>
              <a:t>Hi,</a:t>
            </a:r>
            <a:endParaRPr>
              <a:solidFill>
                <a:schemeClr val="dk1"/>
              </a:solidFill>
            </a:endParaRPr>
          </a:p>
          <a:p>
            <a:pPr indent="0" lvl="0" marL="0" rtl="0" algn="ctr">
              <a:spcBef>
                <a:spcPts val="0"/>
              </a:spcBef>
              <a:spcAft>
                <a:spcPts val="0"/>
              </a:spcAft>
              <a:buClr>
                <a:schemeClr val="dk1"/>
              </a:buClr>
              <a:buSzPts val="990"/>
              <a:buFont typeface="Arial"/>
              <a:buNone/>
            </a:pPr>
            <a:r>
              <a:rPr lang="en">
                <a:solidFill>
                  <a:schemeClr val="dk1"/>
                </a:solidFill>
              </a:rPr>
              <a:t>I am SUMAIYAH</a:t>
            </a:r>
            <a:endParaRPr>
              <a:solidFill>
                <a:schemeClr val="dk1"/>
              </a:solidFill>
            </a:endParaRPr>
          </a:p>
        </p:txBody>
      </p:sp>
      <p:sp>
        <p:nvSpPr>
          <p:cNvPr id="102" name="Google Shape;102;p25"/>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endParaRPr>
              <a:solidFill>
                <a:schemeClr val="lt1"/>
              </a:solidFill>
            </a:endParaRPr>
          </a:p>
        </p:txBody>
      </p:sp>
      <p:pic>
        <p:nvPicPr>
          <p:cNvPr id="103" name="Google Shape;103;p25"/>
          <p:cNvPicPr preferRelativeResize="0"/>
          <p:nvPr/>
        </p:nvPicPr>
        <p:blipFill>
          <a:blip r:embed="rId3">
            <a:alphaModFix/>
          </a:blip>
          <a:stretch>
            <a:fillRect/>
          </a:stretch>
        </p:blipFill>
        <p:spPr>
          <a:xfrm>
            <a:off x="4682475" y="271350"/>
            <a:ext cx="4283475" cy="295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a:t>
            </a:r>
            <a:endParaRPr/>
          </a:p>
        </p:txBody>
      </p:sp>
      <p:sp>
        <p:nvSpPr>
          <p:cNvPr id="161" name="Google Shape;161;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Calculating area of a circle.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Converting marks to percentage.</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Approach</a:t>
            </a:r>
            <a:endParaRPr/>
          </a:p>
        </p:txBody>
      </p:sp>
      <p:sp>
        <p:nvSpPr>
          <p:cNvPr id="167" name="Google Shape;167;p35"/>
          <p:cNvSpPr txBox="1"/>
          <p:nvPr>
            <p:ph idx="1" type="body"/>
          </p:nvPr>
        </p:nvSpPr>
        <p:spPr>
          <a:xfrm>
            <a:off x="437950" y="1152475"/>
            <a:ext cx="80034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3580">
              <a:solidFill>
                <a:schemeClr val="dk1"/>
              </a:solidFill>
            </a:endParaRPr>
          </a:p>
        </p:txBody>
      </p:sp>
      <p:pic>
        <p:nvPicPr>
          <p:cNvPr id="168" name="Google Shape;168;p35"/>
          <p:cNvPicPr preferRelativeResize="0"/>
          <p:nvPr/>
        </p:nvPicPr>
        <p:blipFill>
          <a:blip r:embed="rId3">
            <a:alphaModFix/>
          </a:blip>
          <a:stretch>
            <a:fillRect/>
          </a:stretch>
        </p:blipFill>
        <p:spPr>
          <a:xfrm>
            <a:off x="2026300" y="1152475"/>
            <a:ext cx="4762525" cy="348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VS PseudoCode</a:t>
            </a:r>
            <a:endParaRPr/>
          </a:p>
        </p:txBody>
      </p:sp>
      <p:sp>
        <p:nvSpPr>
          <p:cNvPr id="174" name="Google Shape;174;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An algorithm is a step by step procedure to solve a problem.</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Pseudocode is an informal way of writing a program. It represents the algorithm of the program in natural language and mathematical notations.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4260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 Fake-code</a:t>
            </a:r>
            <a:endParaRPr/>
          </a:p>
        </p:txBody>
      </p:sp>
      <p:sp>
        <p:nvSpPr>
          <p:cNvPr id="180" name="Google Shape;180;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37"/>
          <p:cNvPicPr preferRelativeResize="0"/>
          <p:nvPr/>
        </p:nvPicPr>
        <p:blipFill>
          <a:blip r:embed="rId3">
            <a:alphaModFix/>
          </a:blip>
          <a:stretch>
            <a:fillRect/>
          </a:stretch>
        </p:blipFill>
        <p:spPr>
          <a:xfrm>
            <a:off x="547701" y="1314450"/>
            <a:ext cx="3224200" cy="1917725"/>
          </a:xfrm>
          <a:prstGeom prst="rect">
            <a:avLst/>
          </a:prstGeom>
          <a:noFill/>
          <a:ln>
            <a:noFill/>
          </a:ln>
        </p:spPr>
      </p:pic>
      <p:pic>
        <p:nvPicPr>
          <p:cNvPr id="182" name="Google Shape;182;p37"/>
          <p:cNvPicPr preferRelativeResize="0"/>
          <p:nvPr/>
        </p:nvPicPr>
        <p:blipFill>
          <a:blip r:embed="rId4">
            <a:alphaModFix/>
          </a:blip>
          <a:stretch>
            <a:fillRect/>
          </a:stretch>
        </p:blipFill>
        <p:spPr>
          <a:xfrm>
            <a:off x="3857625" y="1147752"/>
            <a:ext cx="5948700" cy="32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Keywords</a:t>
            </a:r>
            <a:endParaRPr/>
          </a:p>
        </p:txBody>
      </p:sp>
      <p:sp>
        <p:nvSpPr>
          <p:cNvPr id="188" name="Google Shape;188;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8"/>
          <p:cNvPicPr preferRelativeResize="0"/>
          <p:nvPr/>
        </p:nvPicPr>
        <p:blipFill>
          <a:blip r:embed="rId3">
            <a:alphaModFix/>
          </a:blip>
          <a:stretch>
            <a:fillRect/>
          </a:stretch>
        </p:blipFill>
        <p:spPr>
          <a:xfrm>
            <a:off x="1347270" y="1017725"/>
            <a:ext cx="5734578" cy="381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231500" y="437800"/>
            <a:ext cx="8289000" cy="7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195" name="Google Shape;195;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9"/>
          <p:cNvPicPr preferRelativeResize="0"/>
          <p:nvPr/>
        </p:nvPicPr>
        <p:blipFill>
          <a:blip r:embed="rId3">
            <a:alphaModFix/>
          </a:blip>
          <a:stretch>
            <a:fillRect/>
          </a:stretch>
        </p:blipFill>
        <p:spPr>
          <a:xfrm>
            <a:off x="742950" y="1366858"/>
            <a:ext cx="2671150" cy="1071550"/>
          </a:xfrm>
          <a:prstGeom prst="rect">
            <a:avLst/>
          </a:prstGeom>
          <a:noFill/>
          <a:ln>
            <a:noFill/>
          </a:ln>
        </p:spPr>
      </p:pic>
      <p:pic>
        <p:nvPicPr>
          <p:cNvPr id="197" name="Google Shape;197;p39"/>
          <p:cNvPicPr preferRelativeResize="0"/>
          <p:nvPr/>
        </p:nvPicPr>
        <p:blipFill>
          <a:blip r:embed="rId4">
            <a:alphaModFix/>
          </a:blip>
          <a:stretch>
            <a:fillRect/>
          </a:stretch>
        </p:blipFill>
        <p:spPr>
          <a:xfrm>
            <a:off x="590557" y="2571750"/>
            <a:ext cx="3194125" cy="1866900"/>
          </a:xfrm>
          <a:prstGeom prst="rect">
            <a:avLst/>
          </a:prstGeom>
          <a:noFill/>
          <a:ln>
            <a:noFill/>
          </a:ln>
        </p:spPr>
      </p:pic>
      <p:pic>
        <p:nvPicPr>
          <p:cNvPr id="198" name="Google Shape;198;p39"/>
          <p:cNvPicPr preferRelativeResize="0"/>
          <p:nvPr/>
        </p:nvPicPr>
        <p:blipFill>
          <a:blip r:embed="rId5">
            <a:alphaModFix/>
          </a:blip>
          <a:stretch>
            <a:fillRect/>
          </a:stretch>
        </p:blipFill>
        <p:spPr>
          <a:xfrm>
            <a:off x="4146999" y="1366850"/>
            <a:ext cx="3384600" cy="242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for adding two numbers</a:t>
            </a:r>
            <a:endParaRPr/>
          </a:p>
        </p:txBody>
      </p:sp>
      <p:sp>
        <p:nvSpPr>
          <p:cNvPr id="204" name="Google Shape;204;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rgbClr val="636466"/>
              </a:buClr>
              <a:buSzPts val="1450"/>
              <a:buFont typeface="Courier New"/>
              <a:buAutoNum type="arabicPeriod"/>
            </a:pPr>
            <a:r>
              <a:rPr lang="en" sz="1450">
                <a:solidFill>
                  <a:srgbClr val="636466"/>
                </a:solidFill>
                <a:highlight>
                  <a:srgbClr val="F7F7F8"/>
                </a:highlight>
                <a:latin typeface="Courier New"/>
                <a:ea typeface="Courier New"/>
                <a:cs typeface="Courier New"/>
                <a:sym typeface="Courier New"/>
              </a:rPr>
              <a:t>Start  </a:t>
            </a:r>
            <a:endParaRPr sz="1450">
              <a:solidFill>
                <a:srgbClr val="636466"/>
              </a:solidFill>
              <a:highlight>
                <a:srgbClr val="F7F7F8"/>
              </a:highlight>
              <a:latin typeface="Courier New"/>
              <a:ea typeface="Courier New"/>
              <a:cs typeface="Courier New"/>
              <a:sym typeface="Courier New"/>
            </a:endParaRPr>
          </a:p>
          <a:p>
            <a:pPr indent="-320675" lvl="0" marL="457200" rtl="0" algn="l">
              <a:spcBef>
                <a:spcPts val="0"/>
              </a:spcBef>
              <a:spcAft>
                <a:spcPts val="0"/>
              </a:spcAft>
              <a:buClr>
                <a:srgbClr val="636466"/>
              </a:buClr>
              <a:buSzPts val="1450"/>
              <a:buFont typeface="Courier New"/>
              <a:buAutoNum type="arabicPeriod"/>
            </a:pPr>
            <a:r>
              <a:rPr lang="en" sz="1450">
                <a:solidFill>
                  <a:srgbClr val="636466"/>
                </a:solidFill>
                <a:highlight>
                  <a:srgbClr val="F7F7F8"/>
                </a:highlight>
                <a:latin typeface="Courier New"/>
                <a:ea typeface="Courier New"/>
                <a:cs typeface="Courier New"/>
                <a:sym typeface="Courier New"/>
              </a:rPr>
              <a:t>PRINT “Please enter two numbers to add” </a:t>
            </a:r>
            <a:endParaRPr sz="1450">
              <a:solidFill>
                <a:srgbClr val="636466"/>
              </a:solidFill>
              <a:highlight>
                <a:srgbClr val="F7F7F8"/>
              </a:highlight>
              <a:latin typeface="Courier New"/>
              <a:ea typeface="Courier New"/>
              <a:cs typeface="Courier New"/>
              <a:sym typeface="Courier New"/>
            </a:endParaRPr>
          </a:p>
          <a:p>
            <a:pPr indent="-320675" lvl="0" marL="457200" rtl="0" algn="l">
              <a:spcBef>
                <a:spcPts val="0"/>
              </a:spcBef>
              <a:spcAft>
                <a:spcPts val="0"/>
              </a:spcAft>
              <a:buClr>
                <a:srgbClr val="636466"/>
              </a:buClr>
              <a:buSzPts val="1450"/>
              <a:buFont typeface="Courier New"/>
              <a:buAutoNum type="arabicPeriod"/>
            </a:pPr>
            <a:r>
              <a:rPr lang="en" sz="1450">
                <a:solidFill>
                  <a:srgbClr val="636466"/>
                </a:solidFill>
                <a:highlight>
                  <a:srgbClr val="F7F7F8"/>
                </a:highlight>
                <a:latin typeface="Courier New"/>
                <a:ea typeface="Courier New"/>
                <a:cs typeface="Courier New"/>
                <a:sym typeface="Courier New"/>
              </a:rPr>
              <a:t>READ num1 </a:t>
            </a:r>
            <a:endParaRPr sz="1450">
              <a:solidFill>
                <a:srgbClr val="636466"/>
              </a:solidFill>
              <a:highlight>
                <a:srgbClr val="F7F7F8"/>
              </a:highlight>
              <a:latin typeface="Courier New"/>
              <a:ea typeface="Courier New"/>
              <a:cs typeface="Courier New"/>
              <a:sym typeface="Courier New"/>
            </a:endParaRPr>
          </a:p>
          <a:p>
            <a:pPr indent="-320675" lvl="0" marL="457200" rtl="0" algn="l">
              <a:spcBef>
                <a:spcPts val="0"/>
              </a:spcBef>
              <a:spcAft>
                <a:spcPts val="0"/>
              </a:spcAft>
              <a:buClr>
                <a:srgbClr val="636466"/>
              </a:buClr>
              <a:buSzPts val="1450"/>
              <a:buFont typeface="Courier New"/>
              <a:buAutoNum type="arabicPeriod"/>
            </a:pPr>
            <a:r>
              <a:rPr lang="en" sz="1450">
                <a:solidFill>
                  <a:srgbClr val="636466"/>
                </a:solidFill>
                <a:highlight>
                  <a:srgbClr val="F7F7F8"/>
                </a:highlight>
                <a:latin typeface="Courier New"/>
                <a:ea typeface="Courier New"/>
                <a:cs typeface="Courier New"/>
                <a:sym typeface="Courier New"/>
              </a:rPr>
              <a:t>READ num2 </a:t>
            </a:r>
            <a:endParaRPr sz="1450">
              <a:solidFill>
                <a:srgbClr val="636466"/>
              </a:solidFill>
              <a:highlight>
                <a:srgbClr val="F7F7F8"/>
              </a:highlight>
              <a:latin typeface="Courier New"/>
              <a:ea typeface="Courier New"/>
              <a:cs typeface="Courier New"/>
              <a:sym typeface="Courier New"/>
            </a:endParaRPr>
          </a:p>
          <a:p>
            <a:pPr indent="-320675" lvl="0" marL="457200" rtl="0" algn="l">
              <a:spcBef>
                <a:spcPts val="0"/>
              </a:spcBef>
              <a:spcAft>
                <a:spcPts val="0"/>
              </a:spcAft>
              <a:buClr>
                <a:srgbClr val="636466"/>
              </a:buClr>
              <a:buSzPts val="1450"/>
              <a:buFont typeface="Courier New"/>
              <a:buAutoNum type="arabicPeriod"/>
            </a:pPr>
            <a:r>
              <a:rPr lang="en" sz="1450">
                <a:solidFill>
                  <a:srgbClr val="636466"/>
                </a:solidFill>
                <a:highlight>
                  <a:srgbClr val="F7F7F8"/>
                </a:highlight>
                <a:latin typeface="Courier New"/>
                <a:ea typeface="Courier New"/>
                <a:cs typeface="Courier New"/>
                <a:sym typeface="Courier New"/>
              </a:rPr>
              <a:t>Sum = num1+num2 </a:t>
            </a:r>
            <a:endParaRPr sz="1450">
              <a:solidFill>
                <a:srgbClr val="636466"/>
              </a:solidFill>
              <a:highlight>
                <a:srgbClr val="F7F7F8"/>
              </a:highlight>
              <a:latin typeface="Courier New"/>
              <a:ea typeface="Courier New"/>
              <a:cs typeface="Courier New"/>
              <a:sym typeface="Courier New"/>
            </a:endParaRPr>
          </a:p>
          <a:p>
            <a:pPr indent="-320675" lvl="0" marL="457200" rtl="0" algn="l">
              <a:spcBef>
                <a:spcPts val="0"/>
              </a:spcBef>
              <a:spcAft>
                <a:spcPts val="0"/>
              </a:spcAft>
              <a:buClr>
                <a:srgbClr val="636466"/>
              </a:buClr>
              <a:buSzPts val="1450"/>
              <a:buFont typeface="Courier New"/>
              <a:buAutoNum type="arabicPeriod"/>
            </a:pPr>
            <a:r>
              <a:rPr lang="en" sz="1450">
                <a:solidFill>
                  <a:srgbClr val="636466"/>
                </a:solidFill>
                <a:highlight>
                  <a:srgbClr val="F7F7F8"/>
                </a:highlight>
                <a:latin typeface="Courier New"/>
                <a:ea typeface="Courier New"/>
                <a:cs typeface="Courier New"/>
                <a:sym typeface="Courier New"/>
              </a:rPr>
              <a:t>PRINT Sum </a:t>
            </a:r>
            <a:endParaRPr sz="1450">
              <a:solidFill>
                <a:srgbClr val="636466"/>
              </a:solidFill>
              <a:highlight>
                <a:srgbClr val="F7F7F8"/>
              </a:highlight>
              <a:latin typeface="Courier New"/>
              <a:ea typeface="Courier New"/>
              <a:cs typeface="Courier New"/>
              <a:sym typeface="Courier New"/>
            </a:endParaRPr>
          </a:p>
          <a:p>
            <a:pPr indent="-320675" lvl="0" marL="457200" rtl="0" algn="l">
              <a:spcBef>
                <a:spcPts val="0"/>
              </a:spcBef>
              <a:spcAft>
                <a:spcPts val="0"/>
              </a:spcAft>
              <a:buClr>
                <a:srgbClr val="636466"/>
              </a:buClr>
              <a:buSzPts val="1450"/>
              <a:buFont typeface="Courier New"/>
              <a:buAutoNum type="arabicPeriod"/>
            </a:pPr>
            <a:r>
              <a:rPr lang="en" sz="1450">
                <a:solidFill>
                  <a:srgbClr val="636466"/>
                </a:solidFill>
                <a:highlight>
                  <a:srgbClr val="F7F7F8"/>
                </a:highlight>
                <a:latin typeface="Courier New"/>
                <a:ea typeface="Courier New"/>
                <a:cs typeface="Courier New"/>
                <a:sym typeface="Courier New"/>
              </a:rPr>
              <a:t>End </a:t>
            </a:r>
            <a:endParaRPr sz="1450">
              <a:solidFill>
                <a:srgbClr val="636466"/>
              </a:solidFill>
              <a:highlight>
                <a:srgbClr val="F7F7F8"/>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210" name="Google Shape;210;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Make a simple calculator which takes 2 input numbers and do basic arithmetic operations of mathematics such as addition, subtraction, division and multiplication.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Write a pseudocode and draw PAC and IPO chart.</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216" name="Google Shape;216;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Draw PAC and write a pseudocode for a problem to read two numbers. The first number represents the unit price of a product and the second number represents the quantity of the product sold. Calculate and print the total sale.</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222" name="Google Shape;222;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Design a program for calculating a student’s letter grade according to the following criteria</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Write a pseudocode and draw PAC and IPO chart.</a:t>
            </a:r>
            <a:endParaRPr>
              <a:solidFill>
                <a:schemeClr val="dk1"/>
              </a:solidFill>
            </a:endParaRPr>
          </a:p>
        </p:txBody>
      </p:sp>
      <p:pic>
        <p:nvPicPr>
          <p:cNvPr id="223" name="Google Shape;223;p43"/>
          <p:cNvPicPr preferRelativeResize="0"/>
          <p:nvPr/>
        </p:nvPicPr>
        <p:blipFill>
          <a:blip r:embed="rId3">
            <a:alphaModFix/>
          </a:blip>
          <a:stretch>
            <a:fillRect/>
          </a:stretch>
        </p:blipFill>
        <p:spPr>
          <a:xfrm>
            <a:off x="3098100" y="2028950"/>
            <a:ext cx="2018625" cy="173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Survive in FAST?</a:t>
            </a:r>
            <a:endParaRPr/>
          </a:p>
        </p:txBody>
      </p:sp>
      <p:sp>
        <p:nvSpPr>
          <p:cNvPr id="109" name="Google Shape;109;p26"/>
          <p:cNvSpPr txBox="1"/>
          <p:nvPr>
            <p:ph idx="1" type="body"/>
          </p:nvPr>
        </p:nvSpPr>
        <p:spPr>
          <a:xfrm>
            <a:off x="311700" y="1228675"/>
            <a:ext cx="57417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Have fruits/snacks in your bag.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Tune in your sleep schedule.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 ne</a:t>
            </a:r>
            <a:r>
              <a:rPr lang="en">
                <a:solidFill>
                  <a:schemeClr val="dk1"/>
                </a:solidFill>
              </a:rPr>
              <a:t>tworking/rest in point.   Utilize your point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will cry a lot here. So keep tissues with you.</a:t>
            </a:r>
            <a:endParaRPr>
              <a:solidFill>
                <a:schemeClr val="dk1"/>
              </a:solidFill>
            </a:endParaRPr>
          </a:p>
        </p:txBody>
      </p:sp>
      <p:pic>
        <p:nvPicPr>
          <p:cNvPr id="110" name="Google Shape;110;p26"/>
          <p:cNvPicPr preferRelativeResize="0"/>
          <p:nvPr/>
        </p:nvPicPr>
        <p:blipFill>
          <a:blip r:embed="rId3">
            <a:alphaModFix/>
          </a:blip>
          <a:stretch>
            <a:fillRect/>
          </a:stretch>
        </p:blipFill>
        <p:spPr>
          <a:xfrm>
            <a:off x="6235925" y="1034950"/>
            <a:ext cx="2513075" cy="3742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29" name="Google Shape;229;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Make PAC, IPO chart and write a pseudo code for all steps required to sign up Facebook.</a:t>
            </a:r>
            <a:endParaRPr>
              <a:solidFill>
                <a:schemeClr val="dk1"/>
              </a:solidFill>
            </a:endParaRPr>
          </a:p>
          <a:p>
            <a:pPr indent="0" lvl="0" marL="0" rtl="0" algn="l">
              <a:spcBef>
                <a:spcPts val="1200"/>
              </a:spcBef>
              <a:spcAft>
                <a:spcPts val="1200"/>
              </a:spcAft>
              <a:buNone/>
            </a:pPr>
            <a:r>
              <a:rPr lang="en">
                <a:solidFill>
                  <a:schemeClr val="dk1"/>
                </a:solidFill>
              </a:rPr>
              <a:t>Repeat everything for Facebook Login.</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35" name="Google Shape;235;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Make PAC, IPO chart and write a pseudo code for all steps required to calculate ride cost for a person who wants to commute through Careem. Make necessary changes to accommodate different ride types.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type="ctrTitle"/>
          </p:nvPr>
        </p:nvSpPr>
        <p:spPr>
          <a:xfrm>
            <a:off x="1951650" y="489850"/>
            <a:ext cx="6843300" cy="412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80"/>
              <a:t>Start</a:t>
            </a:r>
            <a:endParaRPr sz="3580"/>
          </a:p>
          <a:p>
            <a:pPr indent="0" lvl="0" marL="0" rtl="0" algn="l">
              <a:spcBef>
                <a:spcPts val="0"/>
              </a:spcBef>
              <a:spcAft>
                <a:spcPts val="0"/>
              </a:spcAft>
              <a:buSzPts val="990"/>
              <a:buNone/>
            </a:pPr>
            <a:r>
              <a:rPr lang="en" sz="3580"/>
              <a:t>Eat</a:t>
            </a:r>
            <a:endParaRPr sz="3580"/>
          </a:p>
          <a:p>
            <a:pPr indent="0" lvl="0" marL="0" rtl="0" algn="l">
              <a:spcBef>
                <a:spcPts val="0"/>
              </a:spcBef>
              <a:spcAft>
                <a:spcPts val="0"/>
              </a:spcAft>
              <a:buSzPts val="990"/>
              <a:buNone/>
            </a:pPr>
            <a:r>
              <a:rPr lang="en" sz="3580"/>
              <a:t>Sleep</a:t>
            </a:r>
            <a:endParaRPr sz="3580"/>
          </a:p>
          <a:p>
            <a:pPr indent="0" lvl="0" marL="0" rtl="0" algn="l">
              <a:spcBef>
                <a:spcPts val="0"/>
              </a:spcBef>
              <a:spcAft>
                <a:spcPts val="0"/>
              </a:spcAft>
              <a:buSzPts val="990"/>
              <a:buNone/>
            </a:pPr>
            <a:r>
              <a:rPr lang="en" sz="3580"/>
              <a:t>Code</a:t>
            </a:r>
            <a:endParaRPr sz="3580"/>
          </a:p>
          <a:p>
            <a:pPr indent="0" lvl="0" marL="0" rtl="0" algn="l">
              <a:spcBef>
                <a:spcPts val="0"/>
              </a:spcBef>
              <a:spcAft>
                <a:spcPts val="0"/>
              </a:spcAft>
              <a:buSzPts val="990"/>
              <a:buNone/>
            </a:pPr>
            <a:r>
              <a:rPr lang="en" sz="3580"/>
              <a:t>If tired</a:t>
            </a:r>
            <a:endParaRPr sz="3580"/>
          </a:p>
          <a:p>
            <a:pPr indent="0" lvl="0" marL="0" rtl="0" algn="l">
              <a:spcBef>
                <a:spcPts val="0"/>
              </a:spcBef>
              <a:spcAft>
                <a:spcPts val="0"/>
              </a:spcAft>
              <a:buSzPts val="990"/>
              <a:buNone/>
            </a:pPr>
            <a:r>
              <a:rPr lang="en" sz="3580"/>
              <a:t>    Take a rest</a:t>
            </a:r>
            <a:endParaRPr sz="3580"/>
          </a:p>
          <a:p>
            <a:pPr indent="0" lvl="0" marL="0" rtl="0" algn="l">
              <a:spcBef>
                <a:spcPts val="0"/>
              </a:spcBef>
              <a:spcAft>
                <a:spcPts val="0"/>
              </a:spcAft>
              <a:buSzPts val="990"/>
              <a:buNone/>
            </a:pPr>
            <a:r>
              <a:rPr lang="en" sz="3580"/>
              <a:t>End</a:t>
            </a:r>
            <a:endParaRPr sz="3580"/>
          </a:p>
        </p:txBody>
      </p:sp>
      <p:pic>
        <p:nvPicPr>
          <p:cNvPr id="241" name="Google Shape;241;p46"/>
          <p:cNvPicPr preferRelativeResize="0"/>
          <p:nvPr/>
        </p:nvPicPr>
        <p:blipFill>
          <a:blip r:embed="rId3">
            <a:alphaModFix/>
          </a:blip>
          <a:stretch>
            <a:fillRect/>
          </a:stretch>
        </p:blipFill>
        <p:spPr>
          <a:xfrm>
            <a:off x="5748275" y="558425"/>
            <a:ext cx="2980800" cy="2647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a:t>
            </a:r>
            <a:endParaRPr/>
          </a:p>
        </p:txBody>
      </p:sp>
      <p:sp>
        <p:nvSpPr>
          <p:cNvPr id="247" name="Google Shape;247;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47"/>
          <p:cNvPicPr preferRelativeResize="0"/>
          <p:nvPr/>
        </p:nvPicPr>
        <p:blipFill>
          <a:blip r:embed="rId3">
            <a:alphaModFix/>
          </a:blip>
          <a:stretch>
            <a:fillRect/>
          </a:stretch>
        </p:blipFill>
        <p:spPr>
          <a:xfrm>
            <a:off x="2195325" y="376461"/>
            <a:ext cx="3087350" cy="4390576"/>
          </a:xfrm>
          <a:prstGeom prst="rect">
            <a:avLst/>
          </a:prstGeom>
          <a:noFill/>
          <a:ln>
            <a:noFill/>
          </a:ln>
        </p:spPr>
      </p:pic>
      <p:pic>
        <p:nvPicPr>
          <p:cNvPr id="249" name="Google Shape;249;p47"/>
          <p:cNvPicPr preferRelativeResize="0"/>
          <p:nvPr/>
        </p:nvPicPr>
        <p:blipFill>
          <a:blip r:embed="rId4">
            <a:alphaModFix/>
          </a:blip>
          <a:stretch>
            <a:fillRect/>
          </a:stretch>
        </p:blipFill>
        <p:spPr>
          <a:xfrm>
            <a:off x="5403975" y="376449"/>
            <a:ext cx="3013800" cy="3344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a:t>
            </a:r>
            <a:endParaRPr/>
          </a:p>
        </p:txBody>
      </p:sp>
      <p:sp>
        <p:nvSpPr>
          <p:cNvPr id="255" name="Google Shape;255;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Make a flowchart for calculating area of a circle where radius is taken from the user.</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Make a flowchart for converting subject marks (input from user) to percentage.</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261" name="Google Shape;261;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Make a simple calculator which takes 2 input numbers and do basic arithmetic operations of mathematics such as addition, subtraction, division and multiplication.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Make a flowchart.</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0"/>
          <p:cNvSpPr txBox="1"/>
          <p:nvPr>
            <p:ph type="title"/>
          </p:nvPr>
        </p:nvSpPr>
        <p:spPr>
          <a:xfrm>
            <a:off x="311700" y="579775"/>
            <a:ext cx="2584500" cy="199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Friendship Algorithm</a:t>
            </a:r>
            <a:endParaRPr/>
          </a:p>
        </p:txBody>
      </p:sp>
      <p:sp>
        <p:nvSpPr>
          <p:cNvPr id="267" name="Google Shape;267;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50"/>
          <p:cNvPicPr preferRelativeResize="0"/>
          <p:nvPr/>
        </p:nvPicPr>
        <p:blipFill>
          <a:blip r:embed="rId4">
            <a:alphaModFix/>
          </a:blip>
          <a:stretch>
            <a:fillRect/>
          </a:stretch>
        </p:blipFill>
        <p:spPr>
          <a:xfrm>
            <a:off x="2486518" y="136425"/>
            <a:ext cx="6346382" cy="500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Logic Structure If/Then/Else</a:t>
            </a:r>
            <a:endParaRPr/>
          </a:p>
        </p:txBody>
      </p:sp>
      <p:sp>
        <p:nvSpPr>
          <p:cNvPr id="274" name="Google Shape;274;p51"/>
          <p:cNvSpPr txBox="1"/>
          <p:nvPr>
            <p:ph idx="1" type="body"/>
          </p:nvPr>
        </p:nvSpPr>
        <p:spPr>
          <a:xfrm>
            <a:off x="348575" y="1134025"/>
            <a:ext cx="53547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Calculate the pay for an employee at an hourly rate of 100 Rs and overtime pay (over 40 hours) at 1.5 times the hourly rate.</a:t>
            </a:r>
            <a:endParaRPr>
              <a:solidFill>
                <a:schemeClr val="dk1"/>
              </a:solidFill>
            </a:endParaRPr>
          </a:p>
        </p:txBody>
      </p:sp>
      <p:pic>
        <p:nvPicPr>
          <p:cNvPr id="275" name="Google Shape;275;p51"/>
          <p:cNvPicPr preferRelativeResize="0"/>
          <p:nvPr/>
        </p:nvPicPr>
        <p:blipFill>
          <a:blip r:embed="rId3">
            <a:alphaModFix/>
          </a:blip>
          <a:stretch>
            <a:fillRect/>
          </a:stretch>
        </p:blipFill>
        <p:spPr>
          <a:xfrm>
            <a:off x="5703274" y="1224549"/>
            <a:ext cx="3204725" cy="2978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1" name="Google Shape;281;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52"/>
          <p:cNvPicPr preferRelativeResize="0"/>
          <p:nvPr/>
        </p:nvPicPr>
        <p:blipFill>
          <a:blip r:embed="rId3">
            <a:alphaModFix/>
          </a:blip>
          <a:stretch>
            <a:fillRect/>
          </a:stretch>
        </p:blipFill>
        <p:spPr>
          <a:xfrm>
            <a:off x="1907051" y="359226"/>
            <a:ext cx="4965250" cy="4122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288" name="Google Shape;288;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Ask user his/her marks in an exam, show the result pass or fail depending on the marks. Below 50 is fail.</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Make a flowchart.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Survive Programming Fundamental?</a:t>
            </a:r>
            <a:endParaRPr/>
          </a:p>
        </p:txBody>
      </p:sp>
      <p:sp>
        <p:nvSpPr>
          <p:cNvPr id="116" name="Google Shape;116;p27"/>
          <p:cNvSpPr txBox="1"/>
          <p:nvPr>
            <p:ph idx="1" type="body"/>
          </p:nvPr>
        </p:nvSpPr>
        <p:spPr>
          <a:xfrm>
            <a:off x="311700" y="1228675"/>
            <a:ext cx="79788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chemeClr val="dk1"/>
                </a:solidFill>
              </a:rPr>
              <a:t>Don’t Cheat Yourself!</a:t>
            </a:r>
            <a:endParaRPr b="1" sz="2800">
              <a:solidFill>
                <a:schemeClr val="dk1"/>
              </a:solidFill>
            </a:endParaRPr>
          </a:p>
          <a:p>
            <a:pPr indent="0" lvl="0" marL="0" rtl="0" algn="l">
              <a:spcBef>
                <a:spcPts val="1200"/>
              </a:spcBef>
              <a:spcAft>
                <a:spcPts val="0"/>
              </a:spcAft>
              <a:buNone/>
            </a:pPr>
            <a:r>
              <a:rPr b="1" lang="en" sz="1600">
                <a:solidFill>
                  <a:schemeClr val="dk1"/>
                </a:solidFill>
              </a:rPr>
              <a:t>I have a 0 tolerance on cheating.</a:t>
            </a:r>
            <a:endParaRPr b="1" sz="1600">
              <a:solidFill>
                <a:schemeClr val="dk1"/>
              </a:solidFill>
            </a:endParaRPr>
          </a:p>
          <a:p>
            <a:pPr indent="0" lvl="0" marL="0" rtl="0" algn="l">
              <a:spcBef>
                <a:spcPts val="1200"/>
              </a:spcBef>
              <a:spcAft>
                <a:spcPts val="0"/>
              </a:spcAft>
              <a:buNone/>
            </a:pPr>
            <a:r>
              <a:t/>
            </a:r>
            <a:endParaRPr b="1" sz="1600">
              <a:solidFill>
                <a:schemeClr val="dk1"/>
              </a:solidFill>
            </a:endParaRPr>
          </a:p>
          <a:p>
            <a:pPr indent="0" lvl="0" marL="0" rtl="0" algn="l">
              <a:spcBef>
                <a:spcPts val="1200"/>
              </a:spcBef>
              <a:spcAft>
                <a:spcPts val="1200"/>
              </a:spcAft>
              <a:buNone/>
            </a:pPr>
            <a:r>
              <a:rPr lang="en">
                <a:solidFill>
                  <a:schemeClr val="dk1"/>
                </a:solidFill>
              </a:rPr>
              <a:t>3 hours of practice each day.</a:t>
            </a:r>
            <a:endParaRPr>
              <a:solidFill>
                <a:schemeClr val="dk1"/>
              </a:solidFill>
            </a:endParaRPr>
          </a:p>
        </p:txBody>
      </p:sp>
      <p:pic>
        <p:nvPicPr>
          <p:cNvPr id="117" name="Google Shape;117;p27"/>
          <p:cNvPicPr preferRelativeResize="0"/>
          <p:nvPr/>
        </p:nvPicPr>
        <p:blipFill rotWithShape="1">
          <a:blip r:embed="rId3">
            <a:alphaModFix/>
          </a:blip>
          <a:srcRect b="10204" l="0" r="0" t="14037"/>
          <a:stretch/>
        </p:blipFill>
        <p:spPr>
          <a:xfrm>
            <a:off x="5164125" y="1336462"/>
            <a:ext cx="3574350" cy="2470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294" name="Google Shape;294;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Write a program to check whether a triangle is valid or not, when the three angles of the triangle are entered through the keyboard. A triangle is valid if the sum of all the three angles is equal to 180 degrees.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Write a pseudocode and make a flowchart.</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300" name="Google Shape;300;p5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Any integer is input through the keyboard. Write a program to find out whether it is an odd number or even number.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Write a pseudocode and make a flowchart.</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Nested If/Then/Else</a:t>
            </a:r>
            <a:endParaRPr/>
          </a:p>
        </p:txBody>
      </p:sp>
      <p:sp>
        <p:nvSpPr>
          <p:cNvPr id="306" name="Google Shape;306;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Calculate the pay for an employee on the following conditions:</a:t>
            </a:r>
            <a:endParaRPr/>
          </a:p>
          <a:p>
            <a:pPr indent="-342900" lvl="0" marL="457200" rtl="0" algn="l">
              <a:spcBef>
                <a:spcPts val="1200"/>
              </a:spcBef>
              <a:spcAft>
                <a:spcPts val="0"/>
              </a:spcAft>
              <a:buSzPts val="1800"/>
              <a:buChar char="●"/>
            </a:pPr>
            <a:r>
              <a:rPr lang="en"/>
              <a:t>Fixed Salary or Hourly salary</a:t>
            </a:r>
            <a:endParaRPr/>
          </a:p>
          <a:p>
            <a:pPr indent="-342900" lvl="0" marL="457200" rtl="0" algn="l">
              <a:spcBef>
                <a:spcPts val="0"/>
              </a:spcBef>
              <a:spcAft>
                <a:spcPts val="0"/>
              </a:spcAft>
              <a:buSzPts val="1800"/>
              <a:buChar char="●"/>
            </a:pPr>
            <a:r>
              <a:rPr lang="en"/>
              <a:t>For employees working on hourly salary, If working hours are greater than 40 hours, overtime would be paid at 1.5 times the hourly rate.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2" name="Google Shape;312;p5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57"/>
          <p:cNvPicPr preferRelativeResize="0"/>
          <p:nvPr/>
        </p:nvPicPr>
        <p:blipFill>
          <a:blip r:embed="rId3">
            <a:alphaModFix/>
          </a:blip>
          <a:stretch>
            <a:fillRect/>
          </a:stretch>
        </p:blipFill>
        <p:spPr>
          <a:xfrm>
            <a:off x="1709050" y="326400"/>
            <a:ext cx="5701000" cy="4471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Practice Problem</a:t>
            </a:r>
            <a:endParaRPr/>
          </a:p>
        </p:txBody>
      </p:sp>
      <p:sp>
        <p:nvSpPr>
          <p:cNvPr id="319" name="Google Shape;319;p5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Make a flowchart for the charges of a train ticket based on the ages of people.</a:t>
            </a:r>
            <a:endParaRPr>
              <a:solidFill>
                <a:schemeClr val="dk1"/>
              </a:solidFill>
            </a:endParaRPr>
          </a:p>
        </p:txBody>
      </p:sp>
      <p:pic>
        <p:nvPicPr>
          <p:cNvPr id="320" name="Google Shape;320;p58"/>
          <p:cNvPicPr preferRelativeResize="0"/>
          <p:nvPr/>
        </p:nvPicPr>
        <p:blipFill>
          <a:blip r:embed="rId3">
            <a:alphaModFix/>
          </a:blip>
          <a:stretch>
            <a:fillRect/>
          </a:stretch>
        </p:blipFill>
        <p:spPr>
          <a:xfrm>
            <a:off x="1340399" y="2133663"/>
            <a:ext cx="5499275" cy="1530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326" name="Google Shape;326;p59"/>
          <p:cNvSpPr txBox="1"/>
          <p:nvPr>
            <p:ph idx="1" type="body"/>
          </p:nvPr>
        </p:nvSpPr>
        <p:spPr>
          <a:xfrm>
            <a:off x="311700" y="1017725"/>
            <a:ext cx="8520600" cy="40536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Make a flowcharts for calculating a student’s letter grade given the following</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Write the Calculation module to choose the largest number from a set of three numbers A, B, and C. Write the pseudocode and draw the flowchart. </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Joan is planning her vacation. She is considering two different destinations. She would like to go to the one that will be less expensive for the total trip including gas, hotel room for six nights, and meals for seven days. Write a solution to tell her which of the destinations would be the less expensive.</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Monica needs to buy a present for her best friend. She can buy it online or she can travel 30 miles to buy at the store. She is not sure which would be less expensive considering shipping and handling costs to buy online and gas costs to travel to the store. The cost is the same in both places. Write a solution to tell Monica which would be the best way to buy the present.</a:t>
            </a:r>
            <a:endParaRPr/>
          </a:p>
        </p:txBody>
      </p:sp>
      <p:pic>
        <p:nvPicPr>
          <p:cNvPr id="327" name="Google Shape;327;p59"/>
          <p:cNvPicPr preferRelativeResize="0"/>
          <p:nvPr/>
        </p:nvPicPr>
        <p:blipFill>
          <a:blip r:embed="rId3">
            <a:alphaModFix/>
          </a:blip>
          <a:stretch>
            <a:fillRect/>
          </a:stretch>
        </p:blipFill>
        <p:spPr>
          <a:xfrm>
            <a:off x="7972425" y="84200"/>
            <a:ext cx="1171575" cy="1009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World</a:t>
            </a:r>
            <a:endParaRPr/>
          </a:p>
        </p:txBody>
      </p:sp>
      <p:sp>
        <p:nvSpPr>
          <p:cNvPr id="333" name="Google Shape;333;p60"/>
          <p:cNvSpPr txBox="1"/>
          <p:nvPr>
            <p:ph idx="1" type="body"/>
          </p:nvPr>
        </p:nvSpPr>
        <p:spPr>
          <a:xfrm>
            <a:off x="859975" y="1152475"/>
            <a:ext cx="7972200" cy="3416400"/>
          </a:xfrm>
          <a:prstGeom prst="rect">
            <a:avLst/>
          </a:prstGeom>
        </p:spPr>
        <p:txBody>
          <a:bodyPr anchorCtr="0" anchor="t" bIns="91425" lIns="91425" spcFirstLastPara="1" rIns="91425" wrap="square" tIns="91425">
            <a:normAutofit lnSpcReduction="10000"/>
          </a:bodyPr>
          <a:lstStyle/>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Start</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Eat</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Sleep</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Code</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Go to Line 2</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End</a:t>
            </a:r>
            <a:endParaRPr/>
          </a:p>
        </p:txBody>
      </p:sp>
      <p:pic>
        <p:nvPicPr>
          <p:cNvPr id="334" name="Google Shape;334;p60"/>
          <p:cNvPicPr preferRelativeResize="0"/>
          <p:nvPr/>
        </p:nvPicPr>
        <p:blipFill>
          <a:blip r:embed="rId3">
            <a:alphaModFix/>
          </a:blip>
          <a:stretch>
            <a:fillRect/>
          </a:stretch>
        </p:blipFill>
        <p:spPr>
          <a:xfrm>
            <a:off x="4871000" y="630375"/>
            <a:ext cx="3830850" cy="2196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Logic Structure</a:t>
            </a:r>
            <a:endParaRPr/>
          </a:p>
        </p:txBody>
      </p:sp>
      <p:sp>
        <p:nvSpPr>
          <p:cNvPr id="340" name="Google Shape;340;p6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61"/>
          <p:cNvPicPr preferRelativeResize="0"/>
          <p:nvPr/>
        </p:nvPicPr>
        <p:blipFill>
          <a:blip r:embed="rId3">
            <a:alphaModFix/>
          </a:blip>
          <a:stretch>
            <a:fillRect/>
          </a:stretch>
        </p:blipFill>
        <p:spPr>
          <a:xfrm>
            <a:off x="1061075" y="1350313"/>
            <a:ext cx="6305550" cy="3305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sp>
        <p:nvSpPr>
          <p:cNvPr id="347" name="Google Shape;347;p6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00000"/>
              </a:lnSpc>
              <a:spcBef>
                <a:spcPts val="0"/>
              </a:spcBef>
              <a:spcAft>
                <a:spcPts val="0"/>
              </a:spcAft>
              <a:buClr>
                <a:schemeClr val="dk1"/>
              </a:buClr>
              <a:buSzPct val="30726"/>
              <a:buFont typeface="Arial"/>
              <a:buNone/>
            </a:pPr>
            <a:r>
              <a:rPr lang="en" sz="3580">
                <a:solidFill>
                  <a:schemeClr val="dk1"/>
                </a:solidFill>
              </a:rPr>
              <a:t>Start</a:t>
            </a:r>
            <a:endParaRPr sz="3580">
              <a:solidFill>
                <a:schemeClr val="dk1"/>
              </a:solidFill>
            </a:endParaRPr>
          </a:p>
          <a:p>
            <a:pPr indent="0" lvl="0" marL="457200" rtl="0" algn="l">
              <a:lnSpc>
                <a:spcPct val="100000"/>
              </a:lnSpc>
              <a:spcBef>
                <a:spcPts val="0"/>
              </a:spcBef>
              <a:spcAft>
                <a:spcPts val="0"/>
              </a:spcAft>
              <a:buClr>
                <a:schemeClr val="dk1"/>
              </a:buClr>
              <a:buSzPct val="30726"/>
              <a:buFont typeface="Arial"/>
              <a:buNone/>
            </a:pPr>
            <a:r>
              <a:rPr lang="en" sz="3580">
                <a:solidFill>
                  <a:schemeClr val="dk1"/>
                </a:solidFill>
              </a:rPr>
              <a:t>While (In FAST)</a:t>
            </a:r>
            <a:endParaRPr sz="3580">
              <a:solidFill>
                <a:schemeClr val="dk1"/>
              </a:solidFill>
            </a:endParaRPr>
          </a:p>
          <a:p>
            <a:pPr indent="0" lvl="0" marL="457200" rtl="0" algn="l">
              <a:lnSpc>
                <a:spcPct val="100000"/>
              </a:lnSpc>
              <a:spcBef>
                <a:spcPts val="0"/>
              </a:spcBef>
              <a:spcAft>
                <a:spcPts val="0"/>
              </a:spcAft>
              <a:buClr>
                <a:schemeClr val="dk1"/>
              </a:buClr>
              <a:buSzPct val="30726"/>
              <a:buFont typeface="Arial"/>
              <a:buNone/>
            </a:pPr>
            <a:r>
              <a:rPr lang="en" sz="3580">
                <a:solidFill>
                  <a:schemeClr val="dk1"/>
                </a:solidFill>
              </a:rPr>
              <a:t>   Eat</a:t>
            </a:r>
            <a:endParaRPr sz="3580">
              <a:solidFill>
                <a:schemeClr val="dk1"/>
              </a:solidFill>
            </a:endParaRPr>
          </a:p>
          <a:p>
            <a:pPr indent="0" lvl="0" marL="457200" rtl="0" algn="l">
              <a:lnSpc>
                <a:spcPct val="100000"/>
              </a:lnSpc>
              <a:spcBef>
                <a:spcPts val="0"/>
              </a:spcBef>
              <a:spcAft>
                <a:spcPts val="0"/>
              </a:spcAft>
              <a:buClr>
                <a:schemeClr val="dk1"/>
              </a:buClr>
              <a:buSzPct val="30726"/>
              <a:buFont typeface="Arial"/>
              <a:buNone/>
            </a:pPr>
            <a:r>
              <a:rPr lang="en" sz="3580">
                <a:solidFill>
                  <a:schemeClr val="dk1"/>
                </a:solidFill>
              </a:rPr>
              <a:t>   Sleep</a:t>
            </a:r>
            <a:endParaRPr sz="3580">
              <a:solidFill>
                <a:schemeClr val="dk1"/>
              </a:solidFill>
            </a:endParaRPr>
          </a:p>
          <a:p>
            <a:pPr indent="0" lvl="0" marL="457200" rtl="0" algn="l">
              <a:lnSpc>
                <a:spcPct val="100000"/>
              </a:lnSpc>
              <a:spcBef>
                <a:spcPts val="0"/>
              </a:spcBef>
              <a:spcAft>
                <a:spcPts val="0"/>
              </a:spcAft>
              <a:buClr>
                <a:schemeClr val="dk1"/>
              </a:buClr>
              <a:buSzPct val="30726"/>
              <a:buFont typeface="Arial"/>
              <a:buNone/>
            </a:pPr>
            <a:r>
              <a:rPr lang="en" sz="3580">
                <a:solidFill>
                  <a:schemeClr val="dk1"/>
                </a:solidFill>
              </a:rPr>
              <a:t>   Code</a:t>
            </a:r>
            <a:endParaRPr sz="3580">
              <a:solidFill>
                <a:schemeClr val="dk1"/>
              </a:solidFill>
            </a:endParaRPr>
          </a:p>
          <a:p>
            <a:pPr indent="0" lvl="0" marL="457200" rtl="0" algn="l">
              <a:lnSpc>
                <a:spcPct val="100000"/>
              </a:lnSpc>
              <a:spcBef>
                <a:spcPts val="0"/>
              </a:spcBef>
              <a:spcAft>
                <a:spcPts val="0"/>
              </a:spcAft>
              <a:buClr>
                <a:schemeClr val="dk1"/>
              </a:buClr>
              <a:buSzPct val="30726"/>
              <a:buFont typeface="Arial"/>
              <a:buNone/>
            </a:pPr>
            <a:r>
              <a:rPr lang="en" sz="3580">
                <a:solidFill>
                  <a:schemeClr val="dk1"/>
                </a:solidFill>
              </a:rPr>
              <a:t>End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348" name="Google Shape;348;p62"/>
          <p:cNvPicPr preferRelativeResize="0"/>
          <p:nvPr/>
        </p:nvPicPr>
        <p:blipFill>
          <a:blip r:embed="rId3">
            <a:alphaModFix/>
          </a:blip>
          <a:stretch>
            <a:fillRect/>
          </a:stretch>
        </p:blipFill>
        <p:spPr>
          <a:xfrm>
            <a:off x="5318375" y="298963"/>
            <a:ext cx="3513925" cy="4545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Practice Problem</a:t>
            </a:r>
            <a:endParaRPr/>
          </a:p>
        </p:txBody>
      </p:sp>
      <p:sp>
        <p:nvSpPr>
          <p:cNvPr id="354" name="Google Shape;354;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1"/>
                </a:solidFill>
              </a:rPr>
              <a:t>Write a pseudocode to Print Hello World for 5 times using While Loop.</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Classroom</a:t>
            </a:r>
            <a:endParaRPr/>
          </a:p>
        </p:txBody>
      </p:sp>
      <p:sp>
        <p:nvSpPr>
          <p:cNvPr id="123" name="Google Shape;12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BS(RA)-1A 	</a:t>
            </a:r>
            <a:r>
              <a:rPr lang="en">
                <a:solidFill>
                  <a:schemeClr val="dk1"/>
                </a:solidFill>
              </a:rPr>
              <a:t>dn7vcyn</a:t>
            </a:r>
            <a:endParaRPr>
              <a:solidFill>
                <a:schemeClr val="dk1"/>
              </a:solidFill>
            </a:endParaRPr>
          </a:p>
          <a:p>
            <a:pPr indent="0" lvl="0" marL="0" rtl="0" algn="l">
              <a:spcBef>
                <a:spcPts val="1200"/>
              </a:spcBef>
              <a:spcAft>
                <a:spcPts val="0"/>
              </a:spcAft>
              <a:buNone/>
            </a:pPr>
            <a:r>
              <a:rPr lang="en">
                <a:solidFill>
                  <a:schemeClr val="dk1"/>
                </a:solidFill>
              </a:rPr>
              <a:t>BS(RA)-1C		rx5was7</a:t>
            </a:r>
            <a:endParaRPr>
              <a:solidFill>
                <a:schemeClr val="dk1"/>
              </a:solidFill>
            </a:endParaRPr>
          </a:p>
          <a:p>
            <a:pPr indent="0" lvl="0" marL="0" rtl="0" algn="l">
              <a:spcBef>
                <a:spcPts val="1200"/>
              </a:spcBef>
              <a:spcAft>
                <a:spcPts val="0"/>
              </a:spcAft>
              <a:buNone/>
            </a:pPr>
            <a:r>
              <a:rPr lang="en">
                <a:solidFill>
                  <a:schemeClr val="dk1"/>
                </a:solidFill>
                <a:highlight>
                  <a:srgbClr val="F4CCCC"/>
                </a:highlight>
              </a:rPr>
              <a:t>Marks Distribution:</a:t>
            </a:r>
            <a:endParaRPr>
              <a:solidFill>
                <a:schemeClr val="dk1"/>
              </a:solidFill>
              <a:highlight>
                <a:srgbClr val="F4CCCC"/>
              </a:highlight>
            </a:endParaRPr>
          </a:p>
          <a:p>
            <a:pPr indent="457200" lvl="0" marL="457200" rtl="0" algn="l">
              <a:spcBef>
                <a:spcPts val="1200"/>
              </a:spcBef>
              <a:spcAft>
                <a:spcPts val="0"/>
              </a:spcAft>
              <a:buClr>
                <a:schemeClr val="dk1"/>
              </a:buClr>
              <a:buSzPts val="1100"/>
              <a:buFont typeface="Arial"/>
              <a:buNone/>
            </a:pPr>
            <a:r>
              <a:rPr lang="en">
                <a:solidFill>
                  <a:schemeClr val="dk1"/>
                </a:solidFill>
              </a:rPr>
              <a:t>Mid-1		:	15</a:t>
            </a:r>
            <a:endParaRPr>
              <a:solidFill>
                <a:schemeClr val="dk1"/>
              </a:solidFill>
            </a:endParaRPr>
          </a:p>
          <a:p>
            <a:pPr indent="457200" lvl="0" marL="457200" rtl="0" algn="l">
              <a:spcBef>
                <a:spcPts val="0"/>
              </a:spcBef>
              <a:spcAft>
                <a:spcPts val="0"/>
              </a:spcAft>
              <a:buClr>
                <a:schemeClr val="dk1"/>
              </a:buClr>
              <a:buSzPts val="1100"/>
              <a:buFont typeface="Arial"/>
              <a:buNone/>
            </a:pPr>
            <a:r>
              <a:rPr lang="en">
                <a:solidFill>
                  <a:schemeClr val="dk1"/>
                </a:solidFill>
              </a:rPr>
              <a:t>Mid-2		:	15</a:t>
            </a:r>
            <a:endParaRPr>
              <a:solidFill>
                <a:schemeClr val="dk1"/>
              </a:solidFill>
            </a:endParaRPr>
          </a:p>
          <a:p>
            <a:pPr indent="457200" lvl="0" marL="457200" rtl="0" algn="l">
              <a:spcBef>
                <a:spcPts val="0"/>
              </a:spcBef>
              <a:spcAft>
                <a:spcPts val="0"/>
              </a:spcAft>
              <a:buClr>
                <a:schemeClr val="dk1"/>
              </a:buClr>
              <a:buSzPts val="1100"/>
              <a:buFont typeface="Arial"/>
              <a:buNone/>
            </a:pPr>
            <a:r>
              <a:rPr lang="en">
                <a:solidFill>
                  <a:schemeClr val="dk1"/>
                </a:solidFill>
              </a:rPr>
              <a:t>Assignment: 	10 (Three Assignments)</a:t>
            </a:r>
            <a:endParaRPr>
              <a:solidFill>
                <a:schemeClr val="dk1"/>
              </a:solidFill>
            </a:endParaRPr>
          </a:p>
          <a:p>
            <a:pPr indent="457200" lvl="0" marL="457200" rtl="0" algn="l">
              <a:spcBef>
                <a:spcPts val="0"/>
              </a:spcBef>
              <a:spcAft>
                <a:spcPts val="0"/>
              </a:spcAft>
              <a:buClr>
                <a:schemeClr val="dk1"/>
              </a:buClr>
              <a:buSzPts val="1100"/>
              <a:buFont typeface="Arial"/>
              <a:buNone/>
            </a:pPr>
            <a:r>
              <a:rPr lang="en">
                <a:solidFill>
                  <a:schemeClr val="dk1"/>
                </a:solidFill>
              </a:rPr>
              <a:t>Quizzes	: 	10 (Three Quizzes)</a:t>
            </a:r>
            <a:endParaRPr>
              <a:solidFill>
                <a:schemeClr val="dk1"/>
              </a:solidFill>
            </a:endParaRPr>
          </a:p>
          <a:p>
            <a:pPr indent="457200" lvl="0" marL="457200" rtl="0" algn="l">
              <a:spcBef>
                <a:spcPts val="0"/>
              </a:spcBef>
              <a:spcAft>
                <a:spcPts val="0"/>
              </a:spcAft>
              <a:buNone/>
            </a:pPr>
            <a:r>
              <a:rPr lang="en">
                <a:solidFill>
                  <a:schemeClr val="dk1"/>
                </a:solidFill>
              </a:rPr>
              <a:t>Final		:	50</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Practice Problem</a:t>
            </a:r>
            <a:endParaRPr/>
          </a:p>
        </p:txBody>
      </p:sp>
      <p:sp>
        <p:nvSpPr>
          <p:cNvPr id="360" name="Google Shape;360;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1"/>
                </a:solidFill>
              </a:rPr>
              <a:t>Write a pseudocode and make a flowchart to read 10 numbers from keyboard and find their sum and average using while Loop.</a:t>
            </a:r>
            <a:endParaRPr sz="24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Practice Problem</a:t>
            </a:r>
            <a:endParaRPr/>
          </a:p>
        </p:txBody>
      </p:sp>
      <p:sp>
        <p:nvSpPr>
          <p:cNvPr id="366" name="Google Shape;366;p6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1"/>
                </a:solidFill>
              </a:rPr>
              <a:t>Make a flowchart and write a pseudocode for a program which calculates the sum of 100 integers 1, 2, 3, …, 100.</a:t>
            </a:r>
            <a:endParaRPr sz="24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 with an iterator</a:t>
            </a:r>
            <a:endParaRPr/>
          </a:p>
        </p:txBody>
      </p:sp>
      <p:sp>
        <p:nvSpPr>
          <p:cNvPr id="372" name="Google Shape;372;p6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Make a flowchart for a program which calculates the sum of 100 integers 1, 2, 3, …, 100.</a:t>
            </a:r>
            <a:endParaRPr>
              <a:solidFill>
                <a:schemeClr val="dk1"/>
              </a:solidFill>
            </a:endParaRPr>
          </a:p>
          <a:p>
            <a:pPr indent="457200" lvl="0" marL="457200" rtl="0" algn="l">
              <a:spcBef>
                <a:spcPts val="1200"/>
              </a:spcBef>
              <a:spcAft>
                <a:spcPts val="0"/>
              </a:spcAft>
              <a:buNone/>
            </a:pPr>
            <a:r>
              <a:rPr i="1" lang="en" sz="1383">
                <a:solidFill>
                  <a:schemeClr val="dk1"/>
                </a:solidFill>
              </a:rPr>
              <a:t>Set count to 0</a:t>
            </a:r>
            <a:endParaRPr i="1" sz="1383">
              <a:solidFill>
                <a:schemeClr val="dk1"/>
              </a:solidFill>
            </a:endParaRPr>
          </a:p>
          <a:p>
            <a:pPr indent="457200" lvl="0" marL="457200" rtl="0" algn="l">
              <a:spcBef>
                <a:spcPts val="0"/>
              </a:spcBef>
              <a:spcAft>
                <a:spcPts val="0"/>
              </a:spcAft>
              <a:buNone/>
            </a:pPr>
            <a:r>
              <a:rPr i="1" lang="en" sz="1383">
                <a:solidFill>
                  <a:schemeClr val="dk1"/>
                </a:solidFill>
              </a:rPr>
              <a:t>Set total to 0</a:t>
            </a:r>
            <a:endParaRPr i="1" sz="1383">
              <a:solidFill>
                <a:schemeClr val="dk1"/>
              </a:solidFill>
            </a:endParaRPr>
          </a:p>
          <a:p>
            <a:pPr indent="457200" lvl="0" marL="457200" rtl="0" algn="l">
              <a:spcBef>
                <a:spcPts val="0"/>
              </a:spcBef>
              <a:spcAft>
                <a:spcPts val="0"/>
              </a:spcAft>
              <a:buNone/>
            </a:pPr>
            <a:r>
              <a:rPr i="1" lang="en" sz="1383">
                <a:solidFill>
                  <a:schemeClr val="dk1"/>
                </a:solidFill>
              </a:rPr>
              <a:t>While (count&lt;=100)</a:t>
            </a:r>
            <a:endParaRPr i="1" sz="1383">
              <a:solidFill>
                <a:schemeClr val="dk1"/>
              </a:solidFill>
            </a:endParaRPr>
          </a:p>
          <a:p>
            <a:pPr indent="457200" lvl="0" marL="914400" rtl="0" algn="l">
              <a:spcBef>
                <a:spcPts val="0"/>
              </a:spcBef>
              <a:spcAft>
                <a:spcPts val="0"/>
              </a:spcAft>
              <a:buClr>
                <a:schemeClr val="dk1"/>
              </a:buClr>
              <a:buSzPts val="1100"/>
              <a:buFont typeface="Arial"/>
              <a:buNone/>
            </a:pPr>
            <a:r>
              <a:rPr i="1" lang="en" sz="1383">
                <a:solidFill>
                  <a:schemeClr val="dk1"/>
                </a:solidFill>
              </a:rPr>
              <a:t>count=count+1</a:t>
            </a:r>
            <a:endParaRPr i="1" sz="1383">
              <a:solidFill>
                <a:schemeClr val="dk1"/>
              </a:solidFill>
            </a:endParaRPr>
          </a:p>
          <a:p>
            <a:pPr indent="0" lvl="0" marL="0" rtl="0" algn="l">
              <a:spcBef>
                <a:spcPts val="0"/>
              </a:spcBef>
              <a:spcAft>
                <a:spcPts val="0"/>
              </a:spcAft>
              <a:buNone/>
            </a:pPr>
            <a:r>
              <a:rPr i="1" lang="en" sz="1383">
                <a:solidFill>
                  <a:schemeClr val="dk1"/>
                </a:solidFill>
              </a:rPr>
              <a:t>    			total=total+number</a:t>
            </a:r>
            <a:endParaRPr i="1" sz="1383">
              <a:solidFill>
                <a:schemeClr val="dk1"/>
              </a:solidFill>
            </a:endParaRPr>
          </a:p>
          <a:p>
            <a:pPr indent="0" lvl="0" marL="0" rtl="0" algn="l">
              <a:spcBef>
                <a:spcPts val="0"/>
              </a:spcBef>
              <a:spcAft>
                <a:spcPts val="0"/>
              </a:spcAft>
              <a:buNone/>
            </a:pPr>
            <a:r>
              <a:t/>
            </a:r>
            <a:endParaRPr i="1" sz="1383">
              <a:solidFill>
                <a:schemeClr val="dk1"/>
              </a:solidFill>
            </a:endParaRPr>
          </a:p>
          <a:p>
            <a:pPr indent="457200" lvl="0" marL="457200" rtl="0" algn="l">
              <a:spcBef>
                <a:spcPts val="0"/>
              </a:spcBef>
              <a:spcAft>
                <a:spcPts val="0"/>
              </a:spcAft>
              <a:buNone/>
            </a:pPr>
            <a:r>
              <a:rPr i="1" lang="en" sz="1383">
                <a:solidFill>
                  <a:schemeClr val="dk1"/>
                </a:solidFill>
              </a:rPr>
              <a:t>End while</a:t>
            </a:r>
            <a:endParaRPr i="1" sz="1383">
              <a:solidFill>
                <a:schemeClr val="dk1"/>
              </a:solidFill>
            </a:endParaRPr>
          </a:p>
          <a:p>
            <a:pPr indent="457200" lvl="0" marL="457200" rtl="0" algn="l">
              <a:spcBef>
                <a:spcPts val="0"/>
              </a:spcBef>
              <a:spcAft>
                <a:spcPts val="0"/>
              </a:spcAft>
              <a:buNone/>
            </a:pPr>
            <a:r>
              <a:rPr i="1" lang="en" sz="1383">
                <a:solidFill>
                  <a:schemeClr val="dk1"/>
                </a:solidFill>
              </a:rPr>
              <a:t>Display total</a:t>
            </a:r>
            <a:endParaRPr i="1" sz="1383">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8" name="Google Shape;378;p6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9" name="Google Shape;379;p67"/>
          <p:cNvPicPr preferRelativeResize="0"/>
          <p:nvPr/>
        </p:nvPicPr>
        <p:blipFill>
          <a:blip r:embed="rId3">
            <a:alphaModFix/>
          </a:blip>
          <a:stretch>
            <a:fillRect/>
          </a:stretch>
        </p:blipFill>
        <p:spPr>
          <a:xfrm>
            <a:off x="1681050" y="445025"/>
            <a:ext cx="5971599" cy="4310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While Loop</a:t>
            </a:r>
            <a:endParaRPr/>
          </a:p>
        </p:txBody>
      </p:sp>
      <p:sp>
        <p:nvSpPr>
          <p:cNvPr id="385" name="Google Shape;385;p6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Clr>
                <a:schemeClr val="dk1"/>
              </a:buClr>
              <a:buSzPts val="1100"/>
              <a:buFont typeface="Arial"/>
              <a:buNone/>
            </a:pPr>
            <a:r>
              <a:rPr i="1" lang="en" sz="2000">
                <a:solidFill>
                  <a:schemeClr val="dk1"/>
                </a:solidFill>
              </a:rPr>
              <a:t>Start</a:t>
            </a:r>
            <a:endParaRPr i="1" sz="2000">
              <a:solidFill>
                <a:schemeClr val="dk1"/>
              </a:solidFill>
            </a:endParaRPr>
          </a:p>
          <a:p>
            <a:pPr indent="457200" lvl="0" marL="457200" rtl="0" algn="l">
              <a:spcBef>
                <a:spcPts val="0"/>
              </a:spcBef>
              <a:spcAft>
                <a:spcPts val="0"/>
              </a:spcAft>
              <a:buClr>
                <a:schemeClr val="dk1"/>
              </a:buClr>
              <a:buSzPts val="1100"/>
              <a:buFont typeface="Arial"/>
              <a:buNone/>
            </a:pPr>
            <a:r>
              <a:rPr i="1" lang="en" sz="2000">
                <a:solidFill>
                  <a:schemeClr val="dk1"/>
                </a:solidFill>
              </a:rPr>
              <a:t>Do</a:t>
            </a:r>
            <a:endParaRPr i="1" sz="2000">
              <a:solidFill>
                <a:schemeClr val="dk1"/>
              </a:solidFill>
            </a:endParaRPr>
          </a:p>
          <a:p>
            <a:pPr indent="0" lvl="0" marL="0" rtl="0" algn="l">
              <a:spcBef>
                <a:spcPts val="0"/>
              </a:spcBef>
              <a:spcAft>
                <a:spcPts val="0"/>
              </a:spcAft>
              <a:buClr>
                <a:schemeClr val="dk1"/>
              </a:buClr>
              <a:buSzPts val="1100"/>
              <a:buFont typeface="Arial"/>
              <a:buNone/>
            </a:pPr>
            <a:r>
              <a:rPr i="1" lang="en" sz="2000">
                <a:solidFill>
                  <a:schemeClr val="dk1"/>
                </a:solidFill>
              </a:rPr>
              <a:t>    		   // Loop </a:t>
            </a:r>
            <a:endParaRPr i="1" sz="2000">
              <a:solidFill>
                <a:schemeClr val="dk1"/>
              </a:solidFill>
            </a:endParaRPr>
          </a:p>
          <a:p>
            <a:pPr indent="0" lvl="0" marL="0" rtl="0" algn="l">
              <a:spcBef>
                <a:spcPts val="0"/>
              </a:spcBef>
              <a:spcAft>
                <a:spcPts val="0"/>
              </a:spcAft>
              <a:buClr>
                <a:schemeClr val="dk1"/>
              </a:buClr>
              <a:buSzPts val="1100"/>
              <a:buFont typeface="Arial"/>
              <a:buNone/>
            </a:pPr>
            <a:r>
              <a:rPr i="1" lang="en" sz="2000">
                <a:solidFill>
                  <a:schemeClr val="dk1"/>
                </a:solidFill>
              </a:rPr>
              <a:t>      While (condition )</a:t>
            </a:r>
            <a:endParaRPr i="1" sz="2000">
              <a:solidFill>
                <a:schemeClr val="dk1"/>
              </a:solidFill>
            </a:endParaRPr>
          </a:p>
          <a:p>
            <a:pPr indent="457200" lvl="0" marL="457200" rtl="0" algn="l">
              <a:spcBef>
                <a:spcPts val="0"/>
              </a:spcBef>
              <a:spcAft>
                <a:spcPts val="0"/>
              </a:spcAft>
              <a:buClr>
                <a:schemeClr val="dk1"/>
              </a:buClr>
              <a:buSzPts val="1100"/>
              <a:buFont typeface="Arial"/>
              <a:buNone/>
            </a:pPr>
            <a:r>
              <a:rPr i="1" lang="en" sz="2000">
                <a:solidFill>
                  <a:schemeClr val="dk1"/>
                </a:solidFill>
              </a:rPr>
              <a:t>End while</a:t>
            </a:r>
            <a:endParaRPr i="1" sz="2000">
              <a:solidFill>
                <a:schemeClr val="dk1"/>
              </a:solidFill>
            </a:endParaRPr>
          </a:p>
          <a:p>
            <a:pPr indent="457200" lvl="0" marL="457200" rtl="0" algn="l">
              <a:spcBef>
                <a:spcPts val="0"/>
              </a:spcBef>
              <a:spcAft>
                <a:spcPts val="0"/>
              </a:spcAft>
              <a:buClr>
                <a:schemeClr val="dk1"/>
              </a:buClr>
              <a:buSzPts val="1100"/>
              <a:buFont typeface="Arial"/>
              <a:buNone/>
            </a:pPr>
            <a:r>
              <a:rPr i="1" lang="en" sz="2000">
                <a:solidFill>
                  <a:schemeClr val="dk1"/>
                </a:solidFill>
              </a:rPr>
              <a:t>End</a:t>
            </a:r>
            <a:endParaRPr i="1" sz="2000">
              <a:solidFill>
                <a:schemeClr val="dk1"/>
              </a:solidFill>
            </a:endParaRPr>
          </a:p>
          <a:p>
            <a:pPr indent="0" lvl="0" marL="0" rtl="0" algn="l">
              <a:spcBef>
                <a:spcPts val="0"/>
              </a:spcBef>
              <a:spcAft>
                <a:spcPts val="1200"/>
              </a:spcAft>
              <a:buNone/>
            </a:pPr>
            <a:r>
              <a:t/>
            </a:r>
            <a:endParaRPr sz="2000">
              <a:solidFill>
                <a:schemeClr val="dk1"/>
              </a:solidFill>
            </a:endParaRPr>
          </a:p>
        </p:txBody>
      </p:sp>
      <p:pic>
        <p:nvPicPr>
          <p:cNvPr id="386" name="Google Shape;386;p68"/>
          <p:cNvPicPr preferRelativeResize="0"/>
          <p:nvPr/>
        </p:nvPicPr>
        <p:blipFill>
          <a:blip r:embed="rId3">
            <a:alphaModFix/>
          </a:blip>
          <a:stretch>
            <a:fillRect/>
          </a:stretch>
        </p:blipFill>
        <p:spPr>
          <a:xfrm>
            <a:off x="4662475" y="445027"/>
            <a:ext cx="2781400" cy="4580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Practice Problem</a:t>
            </a:r>
            <a:endParaRPr/>
          </a:p>
        </p:txBody>
      </p:sp>
      <p:sp>
        <p:nvSpPr>
          <p:cNvPr id="392" name="Google Shape;392;p6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1"/>
                </a:solidFill>
              </a:rPr>
              <a:t>Write a program to keep asking for a number until you enter a +ve number using do while loop.</a:t>
            </a:r>
            <a:endParaRPr sz="24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398" name="Google Shape;398;p70"/>
          <p:cNvSpPr txBox="1"/>
          <p:nvPr>
            <p:ph idx="1" type="body"/>
          </p:nvPr>
        </p:nvSpPr>
        <p:spPr>
          <a:xfrm>
            <a:off x="311700" y="1087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flowchart for a program which ask the user for the password until it matches with the actual one.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Make a flowchart for a program which ask the user for the password. If it doesn’t match in 3 trials, it shouldn't ask again.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404" name="Google Shape;404;p71"/>
          <p:cNvSpPr txBox="1"/>
          <p:nvPr>
            <p:ph idx="1" type="body"/>
          </p:nvPr>
        </p:nvSpPr>
        <p:spPr>
          <a:xfrm>
            <a:off x="3634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Make a flowchart and write a pseudocode to print first 50 even numbers.</a:t>
            </a:r>
            <a:endParaRPr/>
          </a:p>
          <a:p>
            <a:pPr indent="0" lvl="0" marL="0" rtl="0" algn="l">
              <a:spcBef>
                <a:spcPts val="1200"/>
              </a:spcBef>
              <a:spcAft>
                <a:spcPts val="0"/>
              </a:spcAft>
              <a:buClr>
                <a:schemeClr val="dk1"/>
              </a:buClr>
              <a:buSzPct val="61111"/>
              <a:buFont typeface="Arial"/>
              <a:buNone/>
            </a:pPr>
            <a:r>
              <a:rPr lang="en"/>
              <a:t>Make a flowchart and write a pseudocode to sum n numbers until sum &lt; 40.</a:t>
            </a:r>
            <a:endParaRPr/>
          </a:p>
          <a:p>
            <a:pPr indent="0" lvl="0" marL="0" rtl="0" algn="l">
              <a:spcBef>
                <a:spcPts val="1200"/>
              </a:spcBef>
              <a:spcAft>
                <a:spcPts val="0"/>
              </a:spcAft>
              <a:buClr>
                <a:schemeClr val="dk1"/>
              </a:buClr>
              <a:buSzPct val="61111"/>
              <a:buFont typeface="Arial"/>
              <a:buNone/>
            </a:pPr>
            <a:r>
              <a:rPr lang="en"/>
              <a:t>Make a flowchart and write a pseudocode to read an age of 15 person &amp; find out how many of them fall under :</a:t>
            </a:r>
            <a:endParaRPr/>
          </a:p>
          <a:p>
            <a:pPr indent="0" lvl="0" marL="0" rtl="0" algn="l">
              <a:spcBef>
                <a:spcPts val="1200"/>
              </a:spcBef>
              <a:spcAft>
                <a:spcPts val="0"/>
              </a:spcAft>
              <a:buClr>
                <a:schemeClr val="dk1"/>
              </a:buClr>
              <a:buSzPct val="78571"/>
              <a:buFont typeface="Arial"/>
              <a:buNone/>
            </a:pPr>
            <a:r>
              <a:rPr lang="en" sz="1400"/>
              <a:t>a) Still a baby- age 0 to 5</a:t>
            </a:r>
            <a:endParaRPr sz="1400"/>
          </a:p>
          <a:p>
            <a:pPr indent="0" lvl="0" marL="0" rtl="0" algn="l">
              <a:spcBef>
                <a:spcPts val="1200"/>
              </a:spcBef>
              <a:spcAft>
                <a:spcPts val="0"/>
              </a:spcAft>
              <a:buClr>
                <a:schemeClr val="dk1"/>
              </a:buClr>
              <a:buSzPct val="78571"/>
              <a:buFont typeface="Arial"/>
              <a:buNone/>
            </a:pPr>
            <a:r>
              <a:rPr lang="en" sz="1400"/>
              <a:t>b) Attending school - age 6 to 17</a:t>
            </a:r>
            <a:endParaRPr sz="1400"/>
          </a:p>
          <a:p>
            <a:pPr indent="0" lvl="0" marL="0" rtl="0" algn="l">
              <a:spcBef>
                <a:spcPts val="1200"/>
              </a:spcBef>
              <a:spcAft>
                <a:spcPts val="0"/>
              </a:spcAft>
              <a:buClr>
                <a:schemeClr val="dk1"/>
              </a:buClr>
              <a:buSzPct val="78571"/>
              <a:buFont typeface="Arial"/>
              <a:buNone/>
            </a:pPr>
            <a:r>
              <a:rPr lang="en" sz="1400"/>
              <a:t>c) Adult life-age 18 &amp; over</a:t>
            </a:r>
            <a:endParaRPr sz="1400"/>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p:txBody>
      </p:sp>
      <p:sp>
        <p:nvSpPr>
          <p:cNvPr id="410" name="Google Shape;410;p7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i=1 to n </a:t>
            </a:r>
            <a:endParaRPr/>
          </a:p>
          <a:p>
            <a:pPr indent="0" lvl="0" marL="0" rtl="0" algn="l">
              <a:spcBef>
                <a:spcPts val="1200"/>
              </a:spcBef>
              <a:spcAft>
                <a:spcPts val="0"/>
              </a:spcAft>
              <a:buNone/>
            </a:pPr>
            <a:r>
              <a:rPr lang="en"/>
              <a:t>    Do something</a:t>
            </a:r>
            <a:endParaRPr/>
          </a:p>
          <a:p>
            <a:pPr indent="0" lvl="0" marL="0" rtl="0" algn="l">
              <a:spcBef>
                <a:spcPts val="1200"/>
              </a:spcBef>
              <a:spcAft>
                <a:spcPts val="0"/>
              </a:spcAft>
              <a:buNone/>
            </a:pPr>
            <a:r>
              <a:rPr lang="en"/>
              <a:t>    Do something</a:t>
            </a:r>
            <a:endParaRPr/>
          </a:p>
          <a:p>
            <a:pPr indent="0" lvl="0" marL="0" rtl="0" algn="l">
              <a:spcBef>
                <a:spcPts val="1200"/>
              </a:spcBef>
              <a:spcAft>
                <a:spcPts val="1200"/>
              </a:spcAft>
              <a:buNone/>
            </a:pPr>
            <a:r>
              <a:rPr lang="en"/>
              <a:t>End for</a:t>
            </a:r>
            <a:endParaRPr/>
          </a:p>
        </p:txBody>
      </p:sp>
      <p:pic>
        <p:nvPicPr>
          <p:cNvPr id="411" name="Google Shape;411;p72"/>
          <p:cNvPicPr preferRelativeResize="0"/>
          <p:nvPr/>
        </p:nvPicPr>
        <p:blipFill>
          <a:blip r:embed="rId3">
            <a:alphaModFix/>
          </a:blip>
          <a:stretch>
            <a:fillRect/>
          </a:stretch>
        </p:blipFill>
        <p:spPr>
          <a:xfrm>
            <a:off x="4636625" y="281288"/>
            <a:ext cx="3564825" cy="4580925"/>
          </a:xfrm>
          <a:prstGeom prst="rect">
            <a:avLst/>
          </a:prstGeom>
          <a:noFill/>
          <a:ln>
            <a:noFill/>
          </a:ln>
        </p:spPr>
      </p:pic>
      <p:pic>
        <p:nvPicPr>
          <p:cNvPr id="412" name="Google Shape;412;p72"/>
          <p:cNvPicPr preferRelativeResize="0"/>
          <p:nvPr/>
        </p:nvPicPr>
        <p:blipFill>
          <a:blip r:embed="rId4">
            <a:alphaModFix/>
          </a:blip>
          <a:stretch>
            <a:fillRect/>
          </a:stretch>
        </p:blipFill>
        <p:spPr>
          <a:xfrm>
            <a:off x="1748149" y="2571750"/>
            <a:ext cx="2673929" cy="1997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8" name="Google Shape;418;p73"/>
          <p:cNvSpPr txBox="1"/>
          <p:nvPr>
            <p:ph idx="1" type="body"/>
          </p:nvPr>
        </p:nvSpPr>
        <p:spPr>
          <a:xfrm>
            <a:off x="389250" y="1178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Print Hello World for 5 times.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Write a pseudocode and make a flowchart to read 10 numbers from keyboard and find their sum and average.</a:t>
            </a:r>
            <a:endParaRPr/>
          </a:p>
        </p:txBody>
      </p:sp>
      <p:pic>
        <p:nvPicPr>
          <p:cNvPr id="419" name="Google Shape;419;p73"/>
          <p:cNvPicPr preferRelativeResize="0"/>
          <p:nvPr/>
        </p:nvPicPr>
        <p:blipFill>
          <a:blip r:embed="rId3">
            <a:alphaModFix/>
          </a:blip>
          <a:stretch>
            <a:fillRect/>
          </a:stretch>
        </p:blipFill>
        <p:spPr>
          <a:xfrm>
            <a:off x="5137176" y="495300"/>
            <a:ext cx="2566725" cy="212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ctrTitle"/>
          </p:nvPr>
        </p:nvSpPr>
        <p:spPr>
          <a:xfrm>
            <a:off x="311700" y="271350"/>
            <a:ext cx="8391300" cy="295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5700">
                <a:solidFill>
                  <a:schemeClr val="dk1"/>
                </a:solidFill>
              </a:rPr>
              <a:t>P.S. These slides are useless if you do not attend classes</a:t>
            </a:r>
            <a:endParaRPr sz="5700">
              <a:solidFill>
                <a:schemeClr val="dk1"/>
              </a:solidFill>
            </a:endParaRPr>
          </a:p>
        </p:txBody>
      </p:sp>
      <p:sp>
        <p:nvSpPr>
          <p:cNvPr id="129" name="Google Shape;129;p29"/>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endParaRPr>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5" name="Google Shape;425;p7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Write a pseudocode and make a flowchart to read 10 numbers from keyboard and find their sum and average.</a:t>
            </a:r>
            <a:endParaRPr/>
          </a:p>
        </p:txBody>
      </p:sp>
      <p:pic>
        <p:nvPicPr>
          <p:cNvPr id="426" name="Google Shape;426;p74"/>
          <p:cNvPicPr preferRelativeResize="0"/>
          <p:nvPr/>
        </p:nvPicPr>
        <p:blipFill>
          <a:blip r:embed="rId3">
            <a:alphaModFix/>
          </a:blip>
          <a:stretch>
            <a:fillRect/>
          </a:stretch>
        </p:blipFill>
        <p:spPr>
          <a:xfrm>
            <a:off x="4571988" y="1865800"/>
            <a:ext cx="2695575" cy="281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ctrTitle"/>
          </p:nvPr>
        </p:nvSpPr>
        <p:spPr>
          <a:xfrm>
            <a:off x="311700" y="271350"/>
            <a:ext cx="8391300" cy="295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solidFill>
                  <a:schemeClr val="dk1"/>
                </a:solidFill>
              </a:rPr>
              <a:t>How you got admission in FAST?</a:t>
            </a:r>
            <a:endParaRPr>
              <a:solidFill>
                <a:schemeClr val="dk1"/>
              </a:solidFill>
            </a:endParaRPr>
          </a:p>
        </p:txBody>
      </p:sp>
      <p:sp>
        <p:nvSpPr>
          <p:cNvPr id="135" name="Google Shape;135;p30"/>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ctrTitle"/>
          </p:nvPr>
        </p:nvSpPr>
        <p:spPr>
          <a:xfrm>
            <a:off x="311700" y="271350"/>
            <a:ext cx="8391300" cy="33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5500">
                <a:solidFill>
                  <a:schemeClr val="dk1"/>
                </a:solidFill>
              </a:rPr>
              <a:t>INPUT?</a:t>
            </a:r>
            <a:endParaRPr sz="5500">
              <a:solidFill>
                <a:schemeClr val="dk1"/>
              </a:solidFill>
            </a:endParaRPr>
          </a:p>
          <a:p>
            <a:pPr indent="0" lvl="0" marL="0" rtl="0" algn="ctr">
              <a:spcBef>
                <a:spcPts val="0"/>
              </a:spcBef>
              <a:spcAft>
                <a:spcPts val="0"/>
              </a:spcAft>
              <a:buClr>
                <a:schemeClr val="dk1"/>
              </a:buClr>
              <a:buSzPts val="990"/>
              <a:buFont typeface="Arial"/>
              <a:buNone/>
            </a:pPr>
            <a:r>
              <a:rPr lang="en" sz="5500">
                <a:solidFill>
                  <a:schemeClr val="dk1"/>
                </a:solidFill>
              </a:rPr>
              <a:t>Process?</a:t>
            </a:r>
            <a:br>
              <a:rPr lang="en" sz="5500">
                <a:solidFill>
                  <a:schemeClr val="dk1"/>
                </a:solidFill>
              </a:rPr>
            </a:br>
            <a:r>
              <a:rPr lang="en" sz="5500">
                <a:solidFill>
                  <a:schemeClr val="dk1"/>
                </a:solidFill>
              </a:rPr>
              <a:t>OUTPUT?</a:t>
            </a:r>
            <a:endParaRPr sz="5500">
              <a:solidFill>
                <a:schemeClr val="dk1"/>
              </a:solidFill>
            </a:endParaRPr>
          </a:p>
        </p:txBody>
      </p:sp>
      <p:sp>
        <p:nvSpPr>
          <p:cNvPr id="141" name="Google Shape;141;p31"/>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Analysis Chart</a:t>
            </a:r>
            <a:endParaRPr/>
          </a:p>
        </p:txBody>
      </p:sp>
      <p:sp>
        <p:nvSpPr>
          <p:cNvPr id="147" name="Google Shape;147;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32"/>
          <p:cNvPicPr preferRelativeResize="0"/>
          <p:nvPr/>
        </p:nvPicPr>
        <p:blipFill>
          <a:blip r:embed="rId3">
            <a:alphaModFix/>
          </a:blip>
          <a:stretch>
            <a:fillRect/>
          </a:stretch>
        </p:blipFill>
        <p:spPr>
          <a:xfrm>
            <a:off x="1133048" y="1228675"/>
            <a:ext cx="7017482"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IPO </a:t>
            </a:r>
            <a:r>
              <a:rPr lang="en"/>
              <a:t>Chart</a:t>
            </a:r>
            <a:endParaRPr/>
          </a:p>
        </p:txBody>
      </p:sp>
      <p:sp>
        <p:nvSpPr>
          <p:cNvPr id="154" name="Google Shape;154;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33"/>
          <p:cNvPicPr preferRelativeResize="0"/>
          <p:nvPr/>
        </p:nvPicPr>
        <p:blipFill>
          <a:blip r:embed="rId3">
            <a:alphaModFix/>
          </a:blip>
          <a:stretch>
            <a:fillRect/>
          </a:stretch>
        </p:blipFill>
        <p:spPr>
          <a:xfrm>
            <a:off x="373950" y="1511519"/>
            <a:ext cx="8396101" cy="22730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