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Amatic SC"/>
      <p:regular r:id="rId46"/>
      <p:bold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A5AAC1-D91F-4668-B4FF-2FF131A2C953}">
  <a:tblStyle styleId="{4AA5AAC1-D91F-4668-B4FF-2FF131A2C9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maticSC-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boldItalic.fntdata"/><Relationship Id="rId50" Type="http://schemas.openxmlformats.org/officeDocument/2006/relationships/font" Target="fonts/SourceCode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6274d7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6274d7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6274d7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46274d7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6274d7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6274d7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6274d7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6274d7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dc2273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dc2273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dc2273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dc2273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dc2273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dc2273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dc2273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dc2273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dc2273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dc2273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bba60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bba60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91ebda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91ebda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dc2273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dc2273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dc2273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dc2273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dc2273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dc2273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2dc22734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2dc22734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2dc2273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2dc2273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bba60a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bba60a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kkkkkkk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2dc22734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2dc22734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2dc22734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2dc22734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kkkkkkk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2dc22734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2dc2273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d9769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d9769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ad94cf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ad94cf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d9769c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d9769c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3d9769c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3d9769c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3d9769c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3d9769c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3d9769c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3d9769c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3d9769c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3d9769c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56a5aa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56a5aa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956a5aa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956a5aa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56a5aa5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56a5aa5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56a5aa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56a5aa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56a5aa5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56a5aa5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93c0e3f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93c0e3f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ad94cf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ad94cf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ad94cf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ad94cf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ad94cf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ad94cf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2ad94cf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2ad94cf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6274d7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6274d7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035975"/>
            <a:ext cx="8520600" cy="1189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Structures</a:t>
            </a:r>
            <a:endParaRPr/>
          </a:p>
          <a:p>
            <a:pPr indent="0" lvl="0" marL="0" rtl="0" algn="ctr">
              <a:spcBef>
                <a:spcPts val="0"/>
              </a:spcBef>
              <a:spcAft>
                <a:spcPts val="0"/>
              </a:spcAft>
              <a:buNone/>
            </a:pPr>
            <a:r>
              <a:rPr lang="en" sz="1800"/>
              <a:t>Week 13</a:t>
            </a:r>
            <a:endParaRPr sz="18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58" name="Google Shape;58;p13"/>
          <p:cNvPicPr preferRelativeResize="0"/>
          <p:nvPr/>
        </p:nvPicPr>
        <p:blipFill>
          <a:blip r:embed="rId3">
            <a:alphaModFix/>
          </a:blip>
          <a:stretch>
            <a:fillRect/>
          </a:stretch>
        </p:blipFill>
        <p:spPr>
          <a:xfrm>
            <a:off x="347425" y="152400"/>
            <a:ext cx="1823368" cy="1731175"/>
          </a:xfrm>
          <a:prstGeom prst="rect">
            <a:avLst/>
          </a:prstGeom>
          <a:noFill/>
          <a:ln>
            <a:noFill/>
          </a:ln>
        </p:spPr>
      </p:pic>
      <p:pic>
        <p:nvPicPr>
          <p:cNvPr id="59" name="Google Shape;59;p13"/>
          <p:cNvPicPr preferRelativeResize="0"/>
          <p:nvPr/>
        </p:nvPicPr>
        <p:blipFill>
          <a:blip r:embed="rId4">
            <a:alphaModFix/>
          </a:blip>
          <a:stretch>
            <a:fillRect/>
          </a:stretch>
        </p:blipFill>
        <p:spPr>
          <a:xfrm>
            <a:off x="3424400" y="193025"/>
            <a:ext cx="2295200" cy="1731175"/>
          </a:xfrm>
          <a:prstGeom prst="rect">
            <a:avLst/>
          </a:prstGeom>
          <a:noFill/>
          <a:ln>
            <a:noFill/>
          </a:ln>
        </p:spPr>
      </p:pic>
      <p:pic>
        <p:nvPicPr>
          <p:cNvPr id="60" name="Google Shape;60;p13"/>
          <p:cNvPicPr preferRelativeResize="0"/>
          <p:nvPr/>
        </p:nvPicPr>
        <p:blipFill>
          <a:blip r:embed="rId5">
            <a:alphaModFix/>
          </a:blip>
          <a:stretch>
            <a:fillRect/>
          </a:stretch>
        </p:blipFill>
        <p:spPr>
          <a:xfrm>
            <a:off x="7045575" y="152400"/>
            <a:ext cx="1891625" cy="205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student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char</a:t>
            </a:r>
            <a:r>
              <a:rPr lang="en" sz="6200">
                <a:solidFill>
                  <a:schemeClr val="lt1"/>
                </a:solidFill>
              </a:rPr>
              <a:t> name[20]; </a:t>
            </a:r>
            <a:r>
              <a:rPr lang="en" sz="6200">
                <a:solidFill>
                  <a:srgbClr val="C678DD"/>
                </a:solidFill>
              </a:rPr>
              <a:t>float</a:t>
            </a:r>
            <a:r>
              <a:rPr lang="en" sz="6200">
                <a:solidFill>
                  <a:schemeClr val="lt1"/>
                </a:solidFill>
              </a:rPr>
              <a:t> marks; </a:t>
            </a:r>
            <a:r>
              <a:rPr lang="en" sz="6200">
                <a:solidFill>
                  <a:srgbClr val="C678DD"/>
                </a:solidFill>
              </a:rPr>
              <a:t>int</a:t>
            </a:r>
            <a:r>
              <a:rPr lang="en" sz="6200">
                <a:solidFill>
                  <a:schemeClr val="lt1"/>
                </a:solidFill>
              </a:rPr>
              <a:t> batch; </a:t>
            </a:r>
            <a:r>
              <a:rPr lang="en" sz="6200">
                <a:solidFill>
                  <a:srgbClr val="C678DD"/>
                </a:solidFill>
              </a:rPr>
              <a:t>char</a:t>
            </a:r>
            <a:r>
              <a:rPr lang="en" sz="6200">
                <a:solidFill>
                  <a:schemeClr val="lt1"/>
                </a:solidFill>
              </a:rPr>
              <a:t> city; </a:t>
            </a:r>
            <a:r>
              <a:rPr lang="en" sz="6200">
                <a:solidFill>
                  <a:srgbClr val="C678DD"/>
                </a:solidFill>
              </a:rPr>
              <a:t>int</a:t>
            </a:r>
            <a:r>
              <a:rPr lang="en" sz="6200">
                <a:solidFill>
                  <a:schemeClr val="lt1"/>
                </a:solidFill>
              </a:rPr>
              <a:t> roll_num;</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10650">
              <a:solidFill>
                <a:schemeClr val="lt1"/>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rgbClr val="000000"/>
              </a:buClr>
              <a:buSzPts val="275"/>
              <a:buFont typeface="Arial"/>
              <a:buNone/>
            </a:pPr>
            <a:r>
              <a:rPr lang="en" sz="6250">
                <a:solidFill>
                  <a:srgbClr val="FFE599"/>
                </a:solidFill>
                <a:highlight>
                  <a:schemeClr val="dk1"/>
                </a:highlight>
              </a:rPr>
              <a:t>  </a:t>
            </a:r>
            <a:r>
              <a:rPr lang="en" sz="6250">
                <a:solidFill>
                  <a:srgbClr val="FFE599"/>
                </a:solidFill>
                <a:highlight>
                  <a:schemeClr val="dk1"/>
                </a:highlight>
              </a:rPr>
              <a:t>struct</a:t>
            </a:r>
            <a:r>
              <a:rPr lang="en" sz="6250">
                <a:solidFill>
                  <a:srgbClr val="D3D3D3"/>
                </a:solidFill>
                <a:highlight>
                  <a:schemeClr val="dk1"/>
                </a:highlight>
              </a:rPr>
              <a:t> student </a:t>
            </a:r>
            <a:r>
              <a:rPr lang="en" sz="6250">
                <a:solidFill>
                  <a:srgbClr val="6D9EEB"/>
                </a:solidFill>
                <a:highlight>
                  <a:schemeClr val="dk1"/>
                </a:highlight>
              </a:rPr>
              <a:t>s</a:t>
            </a:r>
            <a:r>
              <a:rPr lang="en" sz="6250">
                <a:solidFill>
                  <a:srgbClr val="6D9EEB"/>
                </a:solidFill>
                <a:highlight>
                  <a:schemeClr val="dk1"/>
                </a:highlight>
              </a:rPr>
              <a:t>tudent1</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name :</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student1</a:t>
            </a:r>
            <a:r>
              <a:rPr lang="en" sz="6250">
                <a:solidFill>
                  <a:srgbClr val="D3D3D3"/>
                </a:solidFill>
                <a:highlight>
                  <a:schemeClr val="dk1"/>
                </a:highlight>
              </a:rPr>
              <a:t>.name);</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marks:</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%f</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student1</a:t>
            </a:r>
            <a:r>
              <a:rPr lang="en" sz="6250">
                <a:solidFill>
                  <a:srgbClr val="D3D3D3"/>
                </a:solidFill>
                <a:highlight>
                  <a:schemeClr val="dk1"/>
                </a:highlight>
              </a:rPr>
              <a:t>.marks);</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student1</a:t>
            </a:r>
            <a:r>
              <a:rPr lang="en" sz="6250">
                <a:solidFill>
                  <a:srgbClr val="D3D3D3"/>
                </a:solidFill>
                <a:highlight>
                  <a:schemeClr val="dk1"/>
                </a:highlight>
              </a:rPr>
              <a:t>.batch);</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city: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 </a:t>
            </a:r>
            <a:r>
              <a:rPr lang="en" sz="6250">
                <a:solidFill>
                  <a:srgbClr val="6AA84F"/>
                </a:solidFill>
                <a:highlight>
                  <a:schemeClr val="dk1"/>
                </a:highlight>
              </a:rPr>
              <a:t>%c</a:t>
            </a:r>
            <a:r>
              <a:rPr lang="en" sz="6250">
                <a:solidFill>
                  <a:srgbClr val="D3D3D3"/>
                </a:solidFill>
                <a:highlight>
                  <a:schemeClr val="dk1"/>
                </a:highlight>
              </a:rPr>
              <a:t>",</a:t>
            </a:r>
            <a:r>
              <a:rPr lang="en" sz="6250">
                <a:solidFill>
                  <a:srgbClr val="6AA84F"/>
                </a:solidFill>
                <a:highlight>
                  <a:schemeClr val="dk1"/>
                </a:highlight>
              </a:rPr>
              <a:t>&amp;</a:t>
            </a:r>
            <a:r>
              <a:rPr lang="en" sz="6250">
                <a:solidFill>
                  <a:srgbClr val="6D9EEB"/>
                </a:solidFill>
                <a:highlight>
                  <a:schemeClr val="dk1"/>
                </a:highlight>
              </a:rPr>
              <a:t>student1</a:t>
            </a:r>
            <a:r>
              <a:rPr lang="en" sz="6250">
                <a:solidFill>
                  <a:srgbClr val="D3D3D3"/>
                </a:solidFill>
                <a:highlight>
                  <a:schemeClr val="dk1"/>
                </a:highlight>
              </a:rPr>
              <a:t>.city);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roll_num:</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student1</a:t>
            </a:r>
            <a:r>
              <a:rPr lang="en" sz="6250">
                <a:solidFill>
                  <a:srgbClr val="D3D3D3"/>
                </a:solidFill>
                <a:highlight>
                  <a:schemeClr val="dk1"/>
                </a:highlight>
              </a:rPr>
              <a:t>.roll_num);</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Your data is\nName : %s \nMarks : %f\nBatch :    %d\nCity:%c\nRoll Number :%d</a:t>
            </a:r>
            <a:r>
              <a:rPr lang="en" sz="6250">
                <a:solidFill>
                  <a:srgbClr val="D3D3D3"/>
                </a:solidFill>
                <a:highlight>
                  <a:schemeClr val="dk1"/>
                </a:highlight>
              </a:rPr>
              <a:t>", </a:t>
            </a:r>
            <a:r>
              <a:rPr lang="en" sz="6250">
                <a:solidFill>
                  <a:srgbClr val="6D9EEB"/>
                </a:solidFill>
                <a:highlight>
                  <a:schemeClr val="dk1"/>
                </a:highlight>
              </a:rPr>
              <a:t>student1</a:t>
            </a:r>
            <a:r>
              <a:rPr lang="en" sz="6250">
                <a:solidFill>
                  <a:srgbClr val="D3D3D3"/>
                </a:solidFill>
                <a:highlight>
                  <a:schemeClr val="dk1"/>
                </a:highlight>
              </a:rPr>
              <a:t>.name, </a:t>
            </a:r>
            <a:r>
              <a:rPr lang="en" sz="6250">
                <a:solidFill>
                  <a:srgbClr val="6D9EEB"/>
                </a:solidFill>
                <a:highlight>
                  <a:schemeClr val="dk1"/>
                </a:highlight>
              </a:rPr>
              <a:t>student1</a:t>
            </a:r>
            <a:r>
              <a:rPr lang="en" sz="6250">
                <a:solidFill>
                  <a:srgbClr val="D3D3D3"/>
                </a:solidFill>
                <a:highlight>
                  <a:schemeClr val="dk1"/>
                </a:highlight>
              </a:rPr>
              <a:t>.marks,   </a:t>
            </a:r>
            <a:r>
              <a:rPr lang="en" sz="6250">
                <a:solidFill>
                  <a:srgbClr val="6D9EEB"/>
                </a:solidFill>
                <a:highlight>
                  <a:schemeClr val="dk1"/>
                </a:highlight>
              </a:rPr>
              <a:t>student1</a:t>
            </a:r>
            <a:r>
              <a:rPr lang="en" sz="6250">
                <a:solidFill>
                  <a:srgbClr val="D3D3D3"/>
                </a:solidFill>
                <a:highlight>
                  <a:schemeClr val="dk1"/>
                </a:highlight>
              </a:rPr>
              <a:t>.batch, </a:t>
            </a:r>
            <a:r>
              <a:rPr lang="en" sz="6250">
                <a:solidFill>
                  <a:srgbClr val="6D9EEB"/>
                </a:solidFill>
                <a:highlight>
                  <a:schemeClr val="dk1"/>
                </a:highlight>
              </a:rPr>
              <a:t>student1</a:t>
            </a:r>
            <a:r>
              <a:rPr lang="en" sz="6250">
                <a:solidFill>
                  <a:srgbClr val="D3D3D3"/>
                </a:solidFill>
                <a:highlight>
                  <a:schemeClr val="dk1"/>
                </a:highlight>
              </a:rPr>
              <a:t>.city, </a:t>
            </a:r>
            <a:r>
              <a:rPr lang="en" sz="6250">
                <a:solidFill>
                  <a:srgbClr val="6D9EEB"/>
                </a:solidFill>
                <a:highlight>
                  <a:schemeClr val="dk1"/>
                </a:highlight>
              </a:rPr>
              <a:t>student1</a:t>
            </a:r>
            <a:r>
              <a:rPr lang="en" sz="6250">
                <a:solidFill>
                  <a:srgbClr val="D3D3D3"/>
                </a:solidFill>
                <a:highlight>
                  <a:schemeClr val="dk1"/>
                </a:highlight>
              </a:rPr>
              <a:t>.roll_num);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Of </a:t>
            </a:r>
            <a:r>
              <a:rPr lang="en"/>
              <a:t>Structures </a:t>
            </a:r>
            <a:endParaRPr/>
          </a:p>
        </p:txBody>
      </p:sp>
      <p:sp>
        <p:nvSpPr>
          <p:cNvPr id="125" name="Google Shape;125;p23"/>
          <p:cNvSpPr txBox="1"/>
          <p:nvPr>
            <p:ph idx="1" type="body"/>
          </p:nvPr>
        </p:nvSpPr>
        <p:spPr>
          <a:xfrm>
            <a:off x="311700" y="1228675"/>
            <a:ext cx="8520600" cy="371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solidFill>
                  <a:srgbClr val="B45F06"/>
                </a:solidFill>
              </a:rPr>
              <a:t>struct</a:t>
            </a:r>
            <a:r>
              <a:rPr lang="en">
                <a:solidFill>
                  <a:schemeClr val="dk1"/>
                </a:solidFill>
              </a:rPr>
              <a:t> student</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rgbClr val="9900FF"/>
                </a:solidFill>
              </a:rPr>
              <a:t>char</a:t>
            </a:r>
            <a:r>
              <a:rPr lang="en">
                <a:solidFill>
                  <a:schemeClr val="dk1"/>
                </a:solidFill>
              </a:rPr>
              <a:t> </a:t>
            </a:r>
            <a:r>
              <a:rPr lang="en">
                <a:solidFill>
                  <a:schemeClr val="dk1"/>
                </a:solidFill>
                <a:highlight>
                  <a:srgbClr val="C9DAF8"/>
                </a:highlight>
              </a:rPr>
              <a:t>name[20]</a:t>
            </a: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float </a:t>
            </a:r>
            <a:r>
              <a:rPr lang="en">
                <a:solidFill>
                  <a:schemeClr val="dk1"/>
                </a:solidFill>
                <a:highlight>
                  <a:srgbClr val="D5A6BD"/>
                </a:highlight>
              </a:rPr>
              <a:t>marks</a:t>
            </a: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int</a:t>
            </a:r>
            <a:r>
              <a:rPr lang="en">
                <a:solidFill>
                  <a:schemeClr val="dk1"/>
                </a:solidFill>
              </a:rPr>
              <a:t> </a:t>
            </a:r>
            <a:r>
              <a:rPr lang="en">
                <a:solidFill>
                  <a:schemeClr val="dk1"/>
                </a:solidFill>
                <a:highlight>
                  <a:srgbClr val="F4CCCC"/>
                </a:highlight>
              </a:rPr>
              <a:t>batch</a:t>
            </a: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char</a:t>
            </a:r>
            <a:r>
              <a:rPr lang="en">
                <a:solidFill>
                  <a:schemeClr val="dk1"/>
                </a:solidFill>
              </a:rPr>
              <a:t> </a:t>
            </a:r>
            <a:r>
              <a:rPr lang="en">
                <a:solidFill>
                  <a:schemeClr val="dk1"/>
                </a:solidFill>
                <a:highlight>
                  <a:srgbClr val="FFF2CC"/>
                </a:highlight>
              </a:rPr>
              <a:t>city</a:t>
            </a: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int</a:t>
            </a:r>
            <a:r>
              <a:rPr lang="en">
                <a:solidFill>
                  <a:schemeClr val="dk1"/>
                </a:solidFill>
              </a:rPr>
              <a:t> </a:t>
            </a:r>
            <a:r>
              <a:rPr lang="en">
                <a:solidFill>
                  <a:schemeClr val="dk1"/>
                </a:solidFill>
                <a:highlight>
                  <a:srgbClr val="D9EAD3"/>
                </a:highlight>
              </a:rPr>
              <a:t>roll_num</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struct student sectionA[5]; </a:t>
            </a:r>
            <a:endParaRPr>
              <a:solidFill>
                <a:schemeClr val="dk1"/>
              </a:solidFill>
            </a:endParaRPr>
          </a:p>
          <a:p>
            <a:pPr indent="0" lvl="0" marL="0" rtl="0" algn="l">
              <a:spcBef>
                <a:spcPts val="1200"/>
              </a:spcBef>
              <a:spcAft>
                <a:spcPts val="1200"/>
              </a:spcAft>
              <a:buClr>
                <a:schemeClr val="dk1"/>
              </a:buClr>
              <a:buSzPct val="61111"/>
              <a:buFont typeface="Arial"/>
              <a:buNone/>
            </a:pPr>
            <a:r>
              <a:t/>
            </a:r>
            <a:endParaRPr>
              <a:solidFill>
                <a:schemeClr val="dk1"/>
              </a:solidFill>
            </a:endParaRPr>
          </a:p>
        </p:txBody>
      </p:sp>
      <p:pic>
        <p:nvPicPr>
          <p:cNvPr id="126" name="Google Shape;126;p23"/>
          <p:cNvPicPr preferRelativeResize="0"/>
          <p:nvPr/>
        </p:nvPicPr>
        <p:blipFill>
          <a:blip r:embed="rId3">
            <a:alphaModFix/>
          </a:blip>
          <a:stretch>
            <a:fillRect/>
          </a:stretch>
        </p:blipFill>
        <p:spPr>
          <a:xfrm>
            <a:off x="3831375" y="1228674"/>
            <a:ext cx="4556951" cy="118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132" name="Google Shape;132;p24"/>
          <p:cNvSpPr txBox="1"/>
          <p:nvPr>
            <p:ph idx="1" type="body"/>
          </p:nvPr>
        </p:nvSpPr>
        <p:spPr>
          <a:xfrm>
            <a:off x="437950" y="1093850"/>
            <a:ext cx="7891500" cy="347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Make a c program to record data of 10 students which includes their name, marks and roll number.</a:t>
            </a:r>
            <a:endParaRPr sz="1879">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  </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name		=	”Sumaiyah”</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marks		=	45.7</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batch		=	21</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city		=	k</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roll_num	= 	2493</a:t>
            </a:r>
            <a:endParaRPr sz="1879">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 </a:t>
            </a:r>
            <a:endParaRPr sz="1879">
              <a:solidFill>
                <a:schemeClr val="dk1"/>
              </a:solidFill>
            </a:endParaRPr>
          </a:p>
          <a:p>
            <a:pPr indent="0" lvl="0" marL="0" rtl="0" algn="l">
              <a:lnSpc>
                <a:spcPct val="100000"/>
              </a:lnSpc>
              <a:spcBef>
                <a:spcPts val="0"/>
              </a:spcBef>
              <a:spcAft>
                <a:spcPts val="0"/>
              </a:spcAft>
              <a:buNone/>
            </a:pPr>
            <a:r>
              <a:t/>
            </a:r>
            <a:endParaRPr sz="1879">
              <a:solidFill>
                <a:schemeClr val="dk1"/>
              </a:solidFill>
            </a:endParaRPr>
          </a:p>
          <a:p>
            <a:pPr indent="0" lvl="0" marL="0" rtl="0" algn="l">
              <a:lnSpc>
                <a:spcPct val="100000"/>
              </a:lnSpc>
              <a:spcBef>
                <a:spcPts val="0"/>
              </a:spcBef>
              <a:spcAft>
                <a:spcPts val="0"/>
              </a:spcAft>
              <a:buNone/>
            </a:pPr>
            <a:r>
              <a:rPr lang="en" sz="1879">
                <a:solidFill>
                  <a:schemeClr val="dk1"/>
                </a:solidFill>
              </a:rPr>
              <a:t> </a:t>
            </a:r>
            <a:endParaRPr sz="1879">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5"/>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student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char</a:t>
            </a:r>
            <a:r>
              <a:rPr lang="en" sz="6200">
                <a:solidFill>
                  <a:schemeClr val="lt1"/>
                </a:solidFill>
              </a:rPr>
              <a:t> name[20]; </a:t>
            </a:r>
            <a:r>
              <a:rPr lang="en" sz="6200">
                <a:solidFill>
                  <a:srgbClr val="C678DD"/>
                </a:solidFill>
              </a:rPr>
              <a:t>float</a:t>
            </a:r>
            <a:r>
              <a:rPr lang="en" sz="6200">
                <a:solidFill>
                  <a:schemeClr val="lt1"/>
                </a:solidFill>
              </a:rPr>
              <a:t> marks; </a:t>
            </a:r>
            <a:r>
              <a:rPr lang="en" sz="6200">
                <a:solidFill>
                  <a:srgbClr val="C678DD"/>
                </a:solidFill>
              </a:rPr>
              <a:t>int</a:t>
            </a:r>
            <a:r>
              <a:rPr lang="en" sz="6200">
                <a:solidFill>
                  <a:schemeClr val="lt1"/>
                </a:solidFill>
              </a:rPr>
              <a:t> batch; </a:t>
            </a:r>
            <a:r>
              <a:rPr lang="en" sz="6200">
                <a:solidFill>
                  <a:srgbClr val="C678DD"/>
                </a:solidFill>
              </a:rPr>
              <a:t>char</a:t>
            </a:r>
            <a:r>
              <a:rPr lang="en" sz="6200">
                <a:solidFill>
                  <a:schemeClr val="lt1"/>
                </a:solidFill>
              </a:rPr>
              <a:t> city; </a:t>
            </a:r>
            <a:r>
              <a:rPr lang="en" sz="6200">
                <a:solidFill>
                  <a:srgbClr val="C678DD"/>
                </a:solidFill>
              </a:rPr>
              <a:t>int</a:t>
            </a:r>
            <a:r>
              <a:rPr lang="en" sz="6200">
                <a:solidFill>
                  <a:schemeClr val="lt1"/>
                </a:solidFill>
              </a:rPr>
              <a:t> roll_num;</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10650">
              <a:solidFill>
                <a:schemeClr val="lt1"/>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9900FF"/>
                </a:solidFill>
                <a:highlight>
                  <a:schemeClr val="dk1"/>
                </a:highlight>
              </a:rPr>
              <a:t>i</a:t>
            </a:r>
            <a:r>
              <a:rPr lang="en" sz="6250">
                <a:solidFill>
                  <a:srgbClr val="9900FF"/>
                </a:solidFill>
                <a:highlight>
                  <a:schemeClr val="dk1"/>
                </a:highlight>
              </a:rPr>
              <a:t>nt</a:t>
            </a: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FFE599"/>
                </a:solidFill>
                <a:highlight>
                  <a:schemeClr val="dk1"/>
                </a:highlight>
              </a:rPr>
              <a:t> struct</a:t>
            </a:r>
            <a:r>
              <a:rPr lang="en" sz="6250">
                <a:solidFill>
                  <a:srgbClr val="D3D3D3"/>
                </a:solidFill>
                <a:highlight>
                  <a:schemeClr val="dk1"/>
                </a:highlight>
              </a:rPr>
              <a:t> student </a:t>
            </a:r>
            <a:r>
              <a:rPr lang="en" sz="6250">
                <a:solidFill>
                  <a:srgbClr val="6D9EEB"/>
                </a:solidFill>
                <a:highlight>
                  <a:schemeClr val="dk1"/>
                </a:highlight>
              </a:rPr>
              <a:t>sectionA[10]</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FF00"/>
                </a:solidFill>
                <a:highlight>
                  <a:schemeClr val="dk1"/>
                </a:highlight>
              </a:rPr>
              <a:t> for</a:t>
            </a:r>
            <a:r>
              <a:rPr lang="en" sz="6250">
                <a:solidFill>
                  <a:srgbClr val="D3D3D3"/>
                </a:solidFill>
                <a:highlight>
                  <a:schemeClr val="dk1"/>
                </a:highlight>
              </a:rPr>
              <a:t>(i=0; i&lt;10; i++) {</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name :</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sectionA[i]</a:t>
            </a:r>
            <a:r>
              <a:rPr lang="en" sz="6250">
                <a:solidFill>
                  <a:srgbClr val="D3D3D3"/>
                </a:solidFill>
                <a:highlight>
                  <a:schemeClr val="dk1"/>
                </a:highlight>
              </a:rPr>
              <a:t>.name);</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marks:</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%f</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.marks);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.batch);</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city: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 </a:t>
            </a:r>
            <a:r>
              <a:rPr lang="en" sz="6250">
                <a:solidFill>
                  <a:srgbClr val="6AA84F"/>
                </a:solidFill>
                <a:highlight>
                  <a:schemeClr val="dk1"/>
                </a:highlight>
              </a:rPr>
              <a:t>%c</a:t>
            </a:r>
            <a:r>
              <a:rPr lang="en" sz="6250">
                <a:solidFill>
                  <a:srgbClr val="D3D3D3"/>
                </a:solidFill>
                <a:highlight>
                  <a:schemeClr val="dk1"/>
                </a:highlight>
              </a:rPr>
              <a:t>",</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.city);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roll_num:</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.roll_num);</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a:highlight>
                <a:schemeClr val="dk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144" name="Google Shape;144;p26"/>
          <p:cNvSpPr txBox="1"/>
          <p:nvPr>
            <p:ph idx="1" type="body"/>
          </p:nvPr>
        </p:nvSpPr>
        <p:spPr>
          <a:xfrm>
            <a:off x="437950" y="1093850"/>
            <a:ext cx="7891500" cy="347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Make a c program to record date in a structure having the following format:</a:t>
            </a:r>
            <a:endParaRPr sz="1879">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  </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day			=	1</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month		=	“December”</a:t>
            </a:r>
            <a:endParaRPr sz="1879">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1879">
                <a:solidFill>
                  <a:schemeClr val="dk1"/>
                </a:solidFill>
              </a:rPr>
              <a:t>year		=	2021</a:t>
            </a:r>
            <a:endParaRPr sz="1879">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79">
                <a:solidFill>
                  <a:schemeClr val="dk1"/>
                </a:solidFill>
              </a:rPr>
              <a:t> </a:t>
            </a:r>
            <a:endParaRPr sz="1879">
              <a:solidFill>
                <a:schemeClr val="dk1"/>
              </a:solidFill>
            </a:endParaRPr>
          </a:p>
          <a:p>
            <a:pPr indent="0" lvl="0" marL="0" rtl="0" algn="l">
              <a:lnSpc>
                <a:spcPct val="100000"/>
              </a:lnSpc>
              <a:spcBef>
                <a:spcPts val="0"/>
              </a:spcBef>
              <a:spcAft>
                <a:spcPts val="0"/>
              </a:spcAft>
              <a:buNone/>
            </a:pPr>
            <a:r>
              <a:t/>
            </a:r>
            <a:endParaRPr sz="1879">
              <a:solidFill>
                <a:schemeClr val="dk1"/>
              </a:solidFill>
            </a:endParaRPr>
          </a:p>
          <a:p>
            <a:pPr indent="0" lvl="0" marL="0" rtl="0" algn="l">
              <a:lnSpc>
                <a:spcPct val="100000"/>
              </a:lnSpc>
              <a:spcBef>
                <a:spcPts val="0"/>
              </a:spcBef>
              <a:spcAft>
                <a:spcPts val="0"/>
              </a:spcAft>
              <a:buNone/>
            </a:pPr>
            <a:r>
              <a:rPr lang="en" sz="1879">
                <a:solidFill>
                  <a:schemeClr val="dk1"/>
                </a:solidFill>
              </a:rPr>
              <a:t> </a:t>
            </a:r>
            <a:endParaRPr sz="1879">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7"/>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date</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int</a:t>
            </a:r>
            <a:r>
              <a:rPr lang="en" sz="6200">
                <a:solidFill>
                  <a:schemeClr val="lt1"/>
                </a:solidFill>
              </a:rPr>
              <a:t> day; </a:t>
            </a:r>
            <a:r>
              <a:rPr lang="en" sz="6200">
                <a:solidFill>
                  <a:srgbClr val="C678DD"/>
                </a:solidFill>
              </a:rPr>
              <a:t>char</a:t>
            </a:r>
            <a:r>
              <a:rPr lang="en" sz="6200">
                <a:solidFill>
                  <a:schemeClr val="lt1"/>
                </a:solidFill>
              </a:rPr>
              <a:t> month[10]; </a:t>
            </a:r>
            <a:r>
              <a:rPr lang="en" sz="6200">
                <a:solidFill>
                  <a:srgbClr val="C678DD"/>
                </a:solidFill>
              </a:rPr>
              <a:t>int</a:t>
            </a:r>
            <a:r>
              <a:rPr lang="en" sz="6200">
                <a:solidFill>
                  <a:schemeClr val="lt1"/>
                </a:solidFill>
              </a:rPr>
              <a:t> year;</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10650">
              <a:solidFill>
                <a:schemeClr val="lt1"/>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9900FF"/>
                </a:solidFill>
                <a:highlight>
                  <a:schemeClr val="dk1"/>
                </a:highlight>
              </a:rPr>
              <a:t>int</a:t>
            </a: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FFE599"/>
                </a:solidFill>
                <a:highlight>
                  <a:schemeClr val="dk1"/>
                </a:highlight>
              </a:rPr>
              <a:t> struct</a:t>
            </a:r>
            <a:r>
              <a:rPr lang="en" sz="6250">
                <a:solidFill>
                  <a:srgbClr val="D3D3D3"/>
                </a:solidFill>
                <a:highlight>
                  <a:schemeClr val="dk1"/>
                </a:highlight>
              </a:rPr>
              <a:t> date </a:t>
            </a:r>
            <a:r>
              <a:rPr lang="en" sz="6250">
                <a:solidFill>
                  <a:srgbClr val="6D9EEB"/>
                </a:solidFill>
                <a:highlight>
                  <a:schemeClr val="dk1"/>
                </a:highlight>
              </a:rPr>
              <a:t>birthday</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FF00"/>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birth day: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birthday</a:t>
            </a:r>
            <a:r>
              <a:rPr lang="en" sz="6250">
                <a:solidFill>
                  <a:srgbClr val="D3D3D3"/>
                </a:solidFill>
                <a:highlight>
                  <a:schemeClr val="dk1"/>
                </a:highlight>
              </a:rPr>
              <a:t>.day);</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month: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birthday</a:t>
            </a:r>
            <a:r>
              <a:rPr lang="en" sz="6250">
                <a:solidFill>
                  <a:srgbClr val="D3D3D3"/>
                </a:solidFill>
                <a:highlight>
                  <a:schemeClr val="dk1"/>
                </a:highlight>
              </a:rPr>
              <a:t>.month);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year:</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birthday</a:t>
            </a:r>
            <a:r>
              <a:rPr lang="en" sz="6250">
                <a:solidFill>
                  <a:srgbClr val="D3D3D3"/>
                </a:solidFill>
                <a:highlight>
                  <a:schemeClr val="dk1"/>
                </a:highlight>
              </a:rPr>
              <a:t>.year</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156" name="Google Shape;156;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Struct variables may be declared at the same time the struct is defined.</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B45F06"/>
                </a:solidFill>
              </a:rPr>
              <a:t>struct</a:t>
            </a:r>
            <a:r>
              <a:rPr lang="en">
                <a:solidFill>
                  <a:schemeClr val="dk1"/>
                </a:solidFill>
              </a:rPr>
              <a:t> date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9900FF"/>
                </a:solidFill>
              </a:rPr>
              <a:t>int</a:t>
            </a:r>
            <a:r>
              <a:rPr lang="en">
                <a:solidFill>
                  <a:schemeClr val="dk1"/>
                </a:solidFill>
              </a:rPr>
              <a:t> </a:t>
            </a:r>
            <a:r>
              <a:rPr lang="en">
                <a:solidFill>
                  <a:schemeClr val="dk1"/>
                </a:solidFill>
                <a:highlight>
                  <a:srgbClr val="F4CCCC"/>
                </a:highlight>
              </a:rPr>
              <a:t>day</a:t>
            </a: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9900FF"/>
                </a:solidFill>
              </a:rPr>
              <a:t>char</a:t>
            </a:r>
            <a:r>
              <a:rPr lang="en">
                <a:solidFill>
                  <a:schemeClr val="dk1"/>
                </a:solidFill>
              </a:rPr>
              <a:t> </a:t>
            </a:r>
            <a:r>
              <a:rPr lang="en">
                <a:solidFill>
                  <a:schemeClr val="dk1"/>
                </a:solidFill>
                <a:highlight>
                  <a:srgbClr val="FFF2CC"/>
                </a:highlight>
              </a:rPr>
              <a:t>month[10]</a:t>
            </a:r>
            <a:r>
              <a:rPr lang="en">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9900FF"/>
                </a:solidFill>
              </a:rPr>
              <a:t>int</a:t>
            </a:r>
            <a:r>
              <a:rPr lang="en">
                <a:solidFill>
                  <a:schemeClr val="dk1"/>
                </a:solidFill>
              </a:rPr>
              <a:t> </a:t>
            </a:r>
            <a:r>
              <a:rPr lang="en">
                <a:solidFill>
                  <a:schemeClr val="dk1"/>
                </a:solidFill>
                <a:highlight>
                  <a:srgbClr val="D9EAD3"/>
                </a:highlight>
              </a:rPr>
              <a:t>year</a:t>
            </a:r>
            <a:r>
              <a:rPr lang="en">
                <a:solidFill>
                  <a:schemeClr val="dk1"/>
                </a:solidFill>
              </a:rPr>
              <a:t>;</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 birthday, college_joining_date;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162" name="Google Shape;162;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highlight>
                  <a:srgbClr val="F4CCCC"/>
                </a:highlight>
              </a:rPr>
              <a:t>typedef struct</a:t>
            </a:r>
            <a:r>
              <a:rPr lang="en">
                <a:solidFill>
                  <a:schemeClr val="dk1"/>
                </a:solidFill>
              </a:rPr>
              <a:t> is used to write concise code.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B45F06"/>
                </a:solidFill>
              </a:rPr>
              <a:t>typedef struct</a:t>
            </a:r>
            <a:r>
              <a:rPr lang="en">
                <a:solidFill>
                  <a:schemeClr val="dk1"/>
                </a:solidFill>
              </a:rPr>
              <a:t> date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9900FF"/>
                </a:solidFill>
              </a:rPr>
              <a:t>int</a:t>
            </a:r>
            <a:r>
              <a:rPr lang="en">
                <a:solidFill>
                  <a:schemeClr val="dk1"/>
                </a:solidFill>
              </a:rPr>
              <a:t> </a:t>
            </a:r>
            <a:r>
              <a:rPr lang="en">
                <a:solidFill>
                  <a:schemeClr val="dk1"/>
                </a:solidFill>
                <a:highlight>
                  <a:srgbClr val="F4CCCC"/>
                </a:highlight>
              </a:rPr>
              <a:t>day</a:t>
            </a:r>
            <a:r>
              <a:rPr lang="en">
                <a:solidFill>
                  <a:schemeClr val="dk1"/>
                </a:solidFill>
              </a:rPr>
              <a:t>; </a:t>
            </a:r>
            <a:r>
              <a:rPr lang="en">
                <a:solidFill>
                  <a:srgbClr val="9900FF"/>
                </a:solidFill>
              </a:rPr>
              <a:t>char</a:t>
            </a:r>
            <a:r>
              <a:rPr lang="en">
                <a:solidFill>
                  <a:schemeClr val="dk1"/>
                </a:solidFill>
              </a:rPr>
              <a:t> </a:t>
            </a:r>
            <a:r>
              <a:rPr lang="en">
                <a:solidFill>
                  <a:schemeClr val="dk1"/>
                </a:solidFill>
                <a:highlight>
                  <a:srgbClr val="FFF2CC"/>
                </a:highlight>
              </a:rPr>
              <a:t>month[10]</a:t>
            </a: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D9EAD3"/>
                </a:highlight>
              </a:rPr>
              <a:t>year</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 date; // this is renamed variable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Instead of </a:t>
            </a:r>
            <a:r>
              <a:rPr lang="en">
                <a:solidFill>
                  <a:srgbClr val="1C4587"/>
                </a:solidFill>
              </a:rPr>
              <a:t>struct date birthday</a:t>
            </a:r>
            <a:r>
              <a:rPr lang="en">
                <a:solidFill>
                  <a:schemeClr val="dk1"/>
                </a:solidFill>
              </a:rPr>
              <a:t> you can write </a:t>
            </a:r>
            <a:r>
              <a:rPr lang="en">
                <a:solidFill>
                  <a:srgbClr val="1C4587"/>
                </a:solidFill>
              </a:rPr>
              <a:t>date birthday;</a:t>
            </a:r>
            <a:endParaRPr>
              <a:solidFill>
                <a:srgbClr val="1C4587"/>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168" name="Google Shape;168;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One struct value can be assigned to another by just using =</a:t>
            </a:r>
            <a:endParaRPr>
              <a:solidFill>
                <a:schemeClr val="dk1"/>
              </a:solidFill>
            </a:endParaRPr>
          </a:p>
          <a:p>
            <a:pPr indent="0" lvl="0" marL="0" rtl="0" algn="l">
              <a:spcBef>
                <a:spcPts val="1200"/>
              </a:spcBef>
              <a:spcAft>
                <a:spcPts val="0"/>
              </a:spcAft>
              <a:buNone/>
            </a:pPr>
            <a:r>
              <a:rPr lang="en">
                <a:solidFill>
                  <a:srgbClr val="B45F06"/>
                </a:solidFill>
              </a:rPr>
              <a:t>typedef </a:t>
            </a:r>
            <a:r>
              <a:rPr lang="en">
                <a:solidFill>
                  <a:srgbClr val="B45F06"/>
                </a:solidFill>
              </a:rPr>
              <a:t>struct</a:t>
            </a:r>
            <a:r>
              <a:rPr lang="en">
                <a:solidFill>
                  <a:schemeClr val="dk1"/>
                </a:solidFill>
              </a:rPr>
              <a:t> date</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rgbClr val="9900FF"/>
                </a:solidFill>
              </a:rPr>
              <a:t>int</a:t>
            </a:r>
            <a:r>
              <a:rPr lang="en">
                <a:solidFill>
                  <a:schemeClr val="dk1"/>
                </a:solidFill>
              </a:rPr>
              <a:t> </a:t>
            </a:r>
            <a:r>
              <a:rPr lang="en">
                <a:solidFill>
                  <a:schemeClr val="dk1"/>
                </a:solidFill>
                <a:highlight>
                  <a:srgbClr val="F4CCCC"/>
                </a:highlight>
              </a:rPr>
              <a:t>day</a:t>
            </a:r>
            <a:r>
              <a:rPr lang="en">
                <a:solidFill>
                  <a:schemeClr val="dk1"/>
                </a:solidFill>
              </a:rPr>
              <a:t>; </a:t>
            </a:r>
            <a:r>
              <a:rPr lang="en">
                <a:solidFill>
                  <a:srgbClr val="9900FF"/>
                </a:solidFill>
              </a:rPr>
              <a:t>char</a:t>
            </a:r>
            <a:r>
              <a:rPr lang="en">
                <a:solidFill>
                  <a:schemeClr val="dk1"/>
                </a:solidFill>
              </a:rPr>
              <a:t> </a:t>
            </a:r>
            <a:r>
              <a:rPr lang="en">
                <a:solidFill>
                  <a:schemeClr val="dk1"/>
                </a:solidFill>
                <a:highlight>
                  <a:srgbClr val="FFF2CC"/>
                </a:highlight>
              </a:rPr>
              <a:t>month[10]</a:t>
            </a: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D9EAD3"/>
                </a:highlight>
              </a:rPr>
              <a:t>year</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 date ;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date  </a:t>
            </a:r>
            <a:r>
              <a:rPr lang="en">
                <a:solidFill>
                  <a:srgbClr val="3C78D8"/>
                </a:solidFill>
              </a:rPr>
              <a:t>college_last_date</a:t>
            </a:r>
            <a:r>
              <a:rPr lang="en">
                <a:solidFill>
                  <a:schemeClr val="dk1"/>
                </a:solidFill>
              </a:rPr>
              <a:t>={10,’May’,2021};</a:t>
            </a:r>
            <a:endParaRPr>
              <a:solidFill>
                <a:schemeClr val="dk1"/>
              </a:solidFill>
            </a:endParaRPr>
          </a:p>
          <a:p>
            <a:pPr indent="0" lvl="0" marL="0" rtl="0" algn="l">
              <a:spcBef>
                <a:spcPts val="1200"/>
              </a:spcBef>
              <a:spcAft>
                <a:spcPts val="1200"/>
              </a:spcAft>
              <a:buNone/>
            </a:pPr>
            <a:r>
              <a:rPr lang="en">
                <a:solidFill>
                  <a:schemeClr val="dk1"/>
                </a:solidFill>
              </a:rPr>
              <a:t>date  </a:t>
            </a:r>
            <a:r>
              <a:rPr lang="en">
                <a:solidFill>
                  <a:srgbClr val="3C78D8"/>
                </a:solidFill>
              </a:rPr>
              <a:t>university_joining_date </a:t>
            </a:r>
            <a:r>
              <a:rPr lang="en">
                <a:solidFill>
                  <a:schemeClr val="dk1"/>
                </a:solidFill>
              </a:rPr>
              <a:t>=</a:t>
            </a:r>
            <a:r>
              <a:rPr lang="en">
                <a:solidFill>
                  <a:srgbClr val="3C78D8"/>
                </a:solidFill>
              </a:rPr>
              <a:t> college_last_date</a:t>
            </a:r>
            <a:r>
              <a:rPr lang="en">
                <a:solidFill>
                  <a:schemeClr val="dk1"/>
                </a:solidFill>
              </a:rPr>
              <a: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Structures</a:t>
            </a:r>
            <a:endParaRPr/>
          </a:p>
        </p:txBody>
      </p:sp>
      <p:sp>
        <p:nvSpPr>
          <p:cNvPr id="174" name="Google Shape;174;p31"/>
          <p:cNvSpPr txBox="1"/>
          <p:nvPr>
            <p:ph idx="1" type="body"/>
          </p:nvPr>
        </p:nvSpPr>
        <p:spPr>
          <a:xfrm>
            <a:off x="311700" y="1228675"/>
            <a:ext cx="8520600" cy="3711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A struct can contain another struct as well.</a:t>
            </a:r>
            <a:endParaRPr>
              <a:solidFill>
                <a:schemeClr val="dk1"/>
              </a:solidFill>
            </a:endParaRPr>
          </a:p>
          <a:p>
            <a:pPr indent="0" lvl="0" marL="0" rtl="0" algn="l">
              <a:spcBef>
                <a:spcPts val="1200"/>
              </a:spcBef>
              <a:spcAft>
                <a:spcPts val="0"/>
              </a:spcAft>
              <a:buNone/>
            </a:pPr>
            <a:r>
              <a:rPr lang="en">
                <a:solidFill>
                  <a:srgbClr val="B45F06"/>
                </a:solidFill>
              </a:rPr>
              <a:t>struct</a:t>
            </a:r>
            <a:r>
              <a:rPr lang="en">
                <a:solidFill>
                  <a:schemeClr val="dk1"/>
                </a:solidFill>
              </a:rPr>
              <a:t> date</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F4CCCC"/>
                </a:highlight>
              </a:rPr>
              <a:t>day</a:t>
            </a:r>
            <a:r>
              <a:rPr lang="en">
                <a:solidFill>
                  <a:schemeClr val="dk1"/>
                </a:solidFill>
              </a:rPr>
              <a:t>; </a:t>
            </a:r>
            <a:r>
              <a:rPr lang="en">
                <a:solidFill>
                  <a:srgbClr val="9900FF"/>
                </a:solidFill>
              </a:rPr>
              <a:t>char</a:t>
            </a:r>
            <a:r>
              <a:rPr lang="en">
                <a:solidFill>
                  <a:schemeClr val="dk1"/>
                </a:solidFill>
              </a:rPr>
              <a:t> </a:t>
            </a:r>
            <a:r>
              <a:rPr lang="en">
                <a:solidFill>
                  <a:schemeClr val="dk1"/>
                </a:solidFill>
                <a:highlight>
                  <a:srgbClr val="FFF2CC"/>
                </a:highlight>
              </a:rPr>
              <a:t>month[10]</a:t>
            </a: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D9EAD3"/>
                </a:highlight>
              </a:rPr>
              <a:t>year</a:t>
            </a:r>
            <a:r>
              <a:rPr lang="en">
                <a:solidFill>
                  <a:schemeClr val="dk1"/>
                </a:solidFill>
              </a:rPr>
              <a:t>;  }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rgbClr val="B45F06"/>
                </a:solidFill>
              </a:rPr>
              <a:t>struct</a:t>
            </a:r>
            <a:r>
              <a:rPr lang="en">
                <a:solidFill>
                  <a:schemeClr val="dk1"/>
                </a:solidFill>
              </a:rPr>
              <a:t> student</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rgbClr val="9900FF"/>
                </a:solidFill>
              </a:rPr>
              <a:t>char</a:t>
            </a:r>
            <a:r>
              <a:rPr lang="en">
                <a:solidFill>
                  <a:schemeClr val="dk1"/>
                </a:solidFill>
              </a:rPr>
              <a:t> </a:t>
            </a:r>
            <a:r>
              <a:rPr lang="en">
                <a:solidFill>
                  <a:schemeClr val="dk1"/>
                </a:solidFill>
                <a:highlight>
                  <a:srgbClr val="C9DAF8"/>
                </a:highlight>
              </a:rPr>
              <a:t>name[20]</a:t>
            </a:r>
            <a:r>
              <a:rPr lang="en">
                <a:solidFill>
                  <a:schemeClr val="dk1"/>
                </a:solidFill>
              </a:rPr>
              <a:t>; </a:t>
            </a:r>
            <a:r>
              <a:rPr lang="en">
                <a:solidFill>
                  <a:srgbClr val="9900FF"/>
                </a:solidFill>
              </a:rPr>
              <a:t>float </a:t>
            </a:r>
            <a:r>
              <a:rPr lang="en">
                <a:solidFill>
                  <a:schemeClr val="dk1"/>
                </a:solidFill>
                <a:highlight>
                  <a:srgbClr val="D5A6BD"/>
                </a:highlight>
              </a:rPr>
              <a:t>marks</a:t>
            </a: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F4CCCC"/>
                </a:highlight>
              </a:rPr>
              <a:t>batch</a:t>
            </a:r>
            <a:r>
              <a:rPr lang="en">
                <a:solidFill>
                  <a:schemeClr val="dk1"/>
                </a:solidFill>
              </a:rPr>
              <a:t>; </a:t>
            </a:r>
            <a:r>
              <a:rPr lang="en">
                <a:solidFill>
                  <a:srgbClr val="9900FF"/>
                </a:solidFill>
              </a:rPr>
              <a:t>char</a:t>
            </a:r>
            <a:r>
              <a:rPr lang="en">
                <a:solidFill>
                  <a:schemeClr val="dk1"/>
                </a:solidFill>
              </a:rPr>
              <a:t> </a:t>
            </a:r>
            <a:r>
              <a:rPr lang="en">
                <a:solidFill>
                  <a:schemeClr val="dk1"/>
                </a:solidFill>
                <a:highlight>
                  <a:srgbClr val="FFF2CC"/>
                </a:highlight>
              </a:rPr>
              <a:t>city</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int</a:t>
            </a:r>
            <a:r>
              <a:rPr lang="en">
                <a:solidFill>
                  <a:schemeClr val="dk1"/>
                </a:solidFill>
              </a:rPr>
              <a:t> </a:t>
            </a:r>
            <a:r>
              <a:rPr lang="en">
                <a:solidFill>
                  <a:schemeClr val="dk1"/>
                </a:solidFill>
                <a:highlight>
                  <a:srgbClr val="D9EAD3"/>
                </a:highlight>
              </a:rPr>
              <a:t>roll_num</a:t>
            </a:r>
            <a:r>
              <a:rPr lang="en">
                <a:solidFill>
                  <a:schemeClr val="dk1"/>
                </a:solidFill>
              </a:rPr>
              <a:t>; </a:t>
            </a:r>
            <a:r>
              <a:rPr lang="en">
                <a:solidFill>
                  <a:srgbClr val="9900FF"/>
                </a:solidFill>
              </a:rPr>
              <a:t>struct date</a:t>
            </a:r>
            <a:r>
              <a:rPr lang="en">
                <a:solidFill>
                  <a:schemeClr val="dk1"/>
                </a:solidFill>
              </a:rPr>
              <a:t> </a:t>
            </a:r>
            <a:r>
              <a:rPr lang="en">
                <a:solidFill>
                  <a:schemeClr val="dk1"/>
                </a:solidFill>
                <a:highlight>
                  <a:srgbClr val="EAD1DC"/>
                </a:highlight>
              </a:rPr>
              <a:t>birthday;</a:t>
            </a:r>
            <a:endParaRPr>
              <a:solidFill>
                <a:schemeClr val="dk1"/>
              </a:solidFill>
              <a:highlight>
                <a:srgbClr val="EAD1DC"/>
              </a:highlight>
            </a:endParaRPr>
          </a:p>
          <a:p>
            <a:pPr indent="0" lvl="0" marL="0" rtl="0" algn="l">
              <a:spcBef>
                <a:spcPts val="1200"/>
              </a:spcBef>
              <a:spcAft>
                <a:spcPts val="1200"/>
              </a:spcAft>
              <a:buClr>
                <a:schemeClr val="dk1"/>
              </a:buClr>
              <a:buSzPct val="61111"/>
              <a:buFont typeface="Arial"/>
              <a:buNone/>
            </a:pPr>
            <a:r>
              <a:rPr lang="en">
                <a:solidFill>
                  <a:schemeClr val="dk1"/>
                </a:solidFill>
              </a:rPr>
              <a: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VS </a:t>
            </a:r>
            <a:r>
              <a:rPr lang="en">
                <a:solidFill>
                  <a:schemeClr val="dk1"/>
                </a:solidFill>
              </a:rPr>
              <a:t>Structures</a:t>
            </a:r>
            <a:endParaRPr/>
          </a:p>
        </p:txBody>
      </p:sp>
      <p:sp>
        <p:nvSpPr>
          <p:cNvPr id="66" name="Google Shape;66;p14"/>
          <p:cNvSpPr txBox="1"/>
          <p:nvPr>
            <p:ph idx="1" type="body"/>
          </p:nvPr>
        </p:nvSpPr>
        <p:spPr>
          <a:xfrm>
            <a:off x="437950" y="1093850"/>
            <a:ext cx="7891500" cy="347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80">
                <a:solidFill>
                  <a:schemeClr val="dk1"/>
                </a:solidFill>
              </a:rPr>
              <a:t>Array stores multiple data of the same data type under the same name.</a:t>
            </a:r>
            <a:endParaRPr sz="1580">
              <a:solidFill>
                <a:schemeClr val="dk1"/>
              </a:solidFill>
            </a:endParaRPr>
          </a:p>
          <a:p>
            <a:pPr indent="0" lvl="0" marL="0" rtl="0" algn="l">
              <a:lnSpc>
                <a:spcPct val="100000"/>
              </a:lnSpc>
              <a:spcBef>
                <a:spcPts val="0"/>
              </a:spcBef>
              <a:spcAft>
                <a:spcPts val="0"/>
              </a:spcAft>
              <a:buNone/>
            </a:pPr>
            <a:r>
              <a:rPr lang="en" sz="1580">
                <a:solidFill>
                  <a:schemeClr val="dk1"/>
                </a:solidFill>
              </a:rPr>
              <a:t>Structures </a:t>
            </a:r>
            <a:r>
              <a:rPr lang="en" sz="1580">
                <a:solidFill>
                  <a:schemeClr val="dk1"/>
                </a:solidFill>
              </a:rPr>
              <a:t>store multiple data of different data type under the same name</a:t>
            </a:r>
            <a:r>
              <a:rPr lang="en" sz="1580">
                <a:solidFill>
                  <a:schemeClr val="dk1"/>
                </a:solidFill>
              </a:rPr>
              <a:t> and it can be customized.</a:t>
            </a:r>
            <a:endParaRPr sz="1580">
              <a:solidFill>
                <a:schemeClr val="dk1"/>
              </a:solidFill>
            </a:endParaRPr>
          </a:p>
          <a:p>
            <a:pPr indent="0" lvl="0" marL="0" rtl="0" algn="l">
              <a:lnSpc>
                <a:spcPct val="100000"/>
              </a:lnSpc>
              <a:spcBef>
                <a:spcPts val="0"/>
              </a:spcBef>
              <a:spcAft>
                <a:spcPts val="0"/>
              </a:spcAft>
              <a:buNone/>
            </a:pPr>
            <a:r>
              <a:t/>
            </a:r>
            <a:endParaRPr sz="1879">
              <a:solidFill>
                <a:schemeClr val="dk1"/>
              </a:solidFill>
            </a:endParaRPr>
          </a:p>
        </p:txBody>
      </p:sp>
      <p:pic>
        <p:nvPicPr>
          <p:cNvPr id="67" name="Google Shape;67;p14"/>
          <p:cNvPicPr preferRelativeResize="0"/>
          <p:nvPr/>
        </p:nvPicPr>
        <p:blipFill>
          <a:blip r:embed="rId3">
            <a:alphaModFix/>
          </a:blip>
          <a:stretch>
            <a:fillRect/>
          </a:stretch>
        </p:blipFill>
        <p:spPr>
          <a:xfrm>
            <a:off x="827200" y="2571750"/>
            <a:ext cx="2610625" cy="2036500"/>
          </a:xfrm>
          <a:prstGeom prst="rect">
            <a:avLst/>
          </a:prstGeom>
          <a:noFill/>
          <a:ln>
            <a:noFill/>
          </a:ln>
        </p:spPr>
      </p:pic>
      <p:pic>
        <p:nvPicPr>
          <p:cNvPr id="68" name="Google Shape;68;p14"/>
          <p:cNvPicPr preferRelativeResize="0"/>
          <p:nvPr/>
        </p:nvPicPr>
        <p:blipFill>
          <a:blip r:embed="rId4">
            <a:alphaModFix/>
          </a:blip>
          <a:stretch>
            <a:fillRect/>
          </a:stretch>
        </p:blipFill>
        <p:spPr>
          <a:xfrm>
            <a:off x="4193475" y="2355726"/>
            <a:ext cx="3225876" cy="251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date</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int</a:t>
            </a:r>
            <a:r>
              <a:rPr lang="en" sz="6200">
                <a:solidFill>
                  <a:schemeClr val="lt1"/>
                </a:solidFill>
              </a:rPr>
              <a:t> day;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char</a:t>
            </a:r>
            <a:r>
              <a:rPr lang="en" sz="6200">
                <a:solidFill>
                  <a:schemeClr val="lt1"/>
                </a:solidFill>
              </a:rPr>
              <a:t> month[10];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int</a:t>
            </a:r>
            <a:r>
              <a:rPr lang="en" sz="6200">
                <a:solidFill>
                  <a:schemeClr val="lt1"/>
                </a:solidFill>
              </a:rPr>
              <a:t> year;</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rgbClr val="FFE599"/>
              </a:solidFill>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student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a:t>
            </a:r>
            <a:r>
              <a:rPr lang="en" sz="6200">
                <a:solidFill>
                  <a:srgbClr val="C678DD"/>
                </a:solidFill>
              </a:rPr>
              <a:t>char</a:t>
            </a:r>
            <a:r>
              <a:rPr lang="en" sz="6200">
                <a:solidFill>
                  <a:schemeClr val="lt1"/>
                </a:solidFill>
              </a:rPr>
              <a:t> name[20];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a:t>
            </a:r>
            <a:r>
              <a:rPr lang="en" sz="6200">
                <a:solidFill>
                  <a:srgbClr val="C678DD"/>
                </a:solidFill>
              </a:rPr>
              <a:t>float</a:t>
            </a:r>
            <a:r>
              <a:rPr lang="en" sz="6200">
                <a:solidFill>
                  <a:schemeClr val="lt1"/>
                </a:solidFill>
              </a:rPr>
              <a:t> marks;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a:t>
            </a:r>
            <a:r>
              <a:rPr lang="en" sz="6200">
                <a:solidFill>
                  <a:srgbClr val="C678DD"/>
                </a:solidFill>
              </a:rPr>
              <a:t>int</a:t>
            </a:r>
            <a:r>
              <a:rPr lang="en" sz="6200">
                <a:solidFill>
                  <a:schemeClr val="lt1"/>
                </a:solidFill>
              </a:rPr>
              <a:t> batch;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a:t>
            </a:r>
            <a:r>
              <a:rPr lang="en" sz="6200">
                <a:solidFill>
                  <a:srgbClr val="C678DD"/>
                </a:solidFill>
              </a:rPr>
              <a:t>char</a:t>
            </a:r>
            <a:r>
              <a:rPr lang="en" sz="6200">
                <a:solidFill>
                  <a:schemeClr val="lt1"/>
                </a:solidFill>
              </a:rPr>
              <a:t> city;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a:t>
            </a:r>
            <a:r>
              <a:rPr lang="en" sz="6200">
                <a:solidFill>
                  <a:srgbClr val="C678DD"/>
                </a:solidFill>
              </a:rPr>
              <a:t>int</a:t>
            </a:r>
            <a:r>
              <a:rPr lang="en" sz="6200">
                <a:solidFill>
                  <a:schemeClr val="lt1"/>
                </a:solidFill>
              </a:rPr>
              <a:t> roll_num;</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   </a:t>
            </a:r>
            <a:r>
              <a:rPr lang="en" sz="6200">
                <a:solidFill>
                  <a:srgbClr val="C678DD"/>
                </a:solidFill>
              </a:rPr>
              <a:t>struct date</a:t>
            </a:r>
            <a:r>
              <a:rPr lang="en" sz="6200">
                <a:solidFill>
                  <a:schemeClr val="lt1"/>
                </a:solidFill>
              </a:rPr>
              <a:t> birthday;</a:t>
            </a:r>
            <a:r>
              <a:rPr lang="en" sz="6200">
                <a:solidFill>
                  <a:schemeClr val="lt1"/>
                </a:solidFill>
              </a:rPr>
              <a:t>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3"/>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9900FF"/>
                </a:solidFill>
                <a:highlight>
                  <a:schemeClr val="dk1"/>
                </a:highlight>
              </a:rPr>
              <a:t>int</a:t>
            </a: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E599"/>
                </a:solidFill>
                <a:highlight>
                  <a:schemeClr val="dk1"/>
                </a:highlight>
              </a:rPr>
              <a:t> struct</a:t>
            </a:r>
            <a:r>
              <a:rPr lang="en" sz="6250">
                <a:solidFill>
                  <a:srgbClr val="D3D3D3"/>
                </a:solidFill>
                <a:highlight>
                  <a:schemeClr val="dk1"/>
                </a:highlight>
              </a:rPr>
              <a:t> student </a:t>
            </a:r>
            <a:r>
              <a:rPr lang="en" sz="6250">
                <a:solidFill>
                  <a:srgbClr val="6D9EEB"/>
                </a:solidFill>
                <a:highlight>
                  <a:schemeClr val="dk1"/>
                </a:highlight>
              </a:rPr>
              <a:t>sectionA[10]</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FF00"/>
                </a:solidFill>
                <a:highlight>
                  <a:schemeClr val="dk1"/>
                </a:highlight>
              </a:rPr>
              <a:t> for</a:t>
            </a:r>
            <a:r>
              <a:rPr lang="en" sz="6250">
                <a:solidFill>
                  <a:srgbClr val="D3D3D3"/>
                </a:solidFill>
                <a:highlight>
                  <a:schemeClr val="dk1"/>
                </a:highlight>
              </a:rPr>
              <a:t>(i=0; i&lt;10; i++)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name :</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sectionA[i]</a:t>
            </a:r>
            <a:r>
              <a:rPr lang="en" sz="6250">
                <a:solidFill>
                  <a:srgbClr val="D3D3D3"/>
                </a:solidFill>
                <a:highlight>
                  <a:schemeClr val="dk1"/>
                </a:highlight>
              </a:rPr>
              <a:t>.name);</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marks:</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%f</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.marks);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.batch);</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city: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 </a:t>
            </a:r>
            <a:r>
              <a:rPr lang="en" sz="6250">
                <a:solidFill>
                  <a:srgbClr val="6AA84F"/>
                </a:solidFill>
                <a:highlight>
                  <a:schemeClr val="dk1"/>
                </a:highlight>
              </a:rPr>
              <a:t>%c</a:t>
            </a:r>
            <a:r>
              <a:rPr lang="en" sz="6250">
                <a:solidFill>
                  <a:srgbClr val="D3D3D3"/>
                </a:solidFill>
                <a:highlight>
                  <a:schemeClr val="dk1"/>
                </a:highlight>
              </a:rPr>
              <a:t>",</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.city);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roll_num:</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a:t>
            </a:r>
            <a:r>
              <a:rPr lang="en" sz="6250">
                <a:solidFill>
                  <a:srgbClr val="D3D3D3"/>
                </a:solidFill>
                <a:highlight>
                  <a:schemeClr val="dk1"/>
                </a:highlight>
              </a:rPr>
              <a:t>.roll_num);</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FF00"/>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birth day:</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sectionA[i].birthday</a:t>
            </a:r>
            <a:r>
              <a:rPr lang="en" sz="6250">
                <a:solidFill>
                  <a:srgbClr val="D3D3D3"/>
                </a:solidFill>
                <a:highlight>
                  <a:schemeClr val="dk1"/>
                </a:highlight>
              </a:rPr>
              <a:t>.day);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month:</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sectionA[i].birthday</a:t>
            </a:r>
            <a:r>
              <a:rPr lang="en" sz="6250">
                <a:solidFill>
                  <a:srgbClr val="D3D3D3"/>
                </a:solidFill>
                <a:highlight>
                  <a:schemeClr val="dk1"/>
                </a:highlight>
              </a:rPr>
              <a:t>.month);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year:</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sectionA[i].birthday</a:t>
            </a:r>
            <a:r>
              <a:rPr lang="en" sz="6250">
                <a:solidFill>
                  <a:srgbClr val="D3D3D3"/>
                </a:solidFill>
                <a:highlight>
                  <a:schemeClr val="dk1"/>
                </a:highlight>
              </a:rPr>
              <a:t>.year);</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a:t>
            </a:r>
            <a:endParaRPr>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61AEEE"/>
              </a:solidFill>
              <a:highlight>
                <a:schemeClr val="dk1"/>
              </a:highlight>
            </a:endParaRPr>
          </a:p>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Questions</a:t>
            </a:r>
            <a:endParaRPr/>
          </a:p>
        </p:txBody>
      </p:sp>
      <p:sp>
        <p:nvSpPr>
          <p:cNvPr id="192" name="Google Shape;192;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Create a structure called library to hold accession number,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title of the book, author name, price of the book, and flag</a:t>
            </a:r>
            <a:endParaRPr>
              <a:solidFill>
                <a:schemeClr val="dk1"/>
              </a:solidFill>
            </a:endParaRPr>
          </a:p>
          <a:p>
            <a:pPr indent="0" lvl="0" marL="0" rtl="0" algn="l">
              <a:spcBef>
                <a:spcPts val="0"/>
              </a:spcBef>
              <a:spcAft>
                <a:spcPts val="0"/>
              </a:spcAft>
              <a:buNone/>
            </a:pPr>
            <a:r>
              <a:rPr lang="en">
                <a:solidFill>
                  <a:schemeClr val="dk1"/>
                </a:solidFill>
              </a:rPr>
              <a:t>indicating whether book is issued or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Name should be another structure which holds author first name, middle name and last name </a:t>
            </a:r>
            <a:r>
              <a:rPr lang="en">
                <a:solidFill>
                  <a:schemeClr val="dk1"/>
                </a:solidFill>
              </a:rPr>
              <a:t>separately</a:t>
            </a:r>
            <a:r>
              <a:rPr lang="en">
                <a:solidFill>
                  <a:schemeClr val="dk1"/>
                </a:solidFill>
              </a:rPr>
              <a:t>.</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Questions</a:t>
            </a:r>
            <a:endParaRPr>
              <a:solidFill>
                <a:schemeClr val="dk1"/>
              </a:solidFill>
            </a:endParaRPr>
          </a:p>
          <a:p>
            <a:pPr indent="0" lvl="0" marL="0" rtl="0" algn="l">
              <a:spcBef>
                <a:spcPts val="0"/>
              </a:spcBef>
              <a:spcAft>
                <a:spcPts val="0"/>
              </a:spcAft>
              <a:buNone/>
            </a:pPr>
            <a:r>
              <a:t/>
            </a:r>
            <a:endParaRPr/>
          </a:p>
        </p:txBody>
      </p:sp>
      <p:sp>
        <p:nvSpPr>
          <p:cNvPr id="198" name="Google Shape;198;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a program to display all students whose birthday is in January.</a:t>
            </a:r>
            <a:endParaRPr>
              <a:solidFill>
                <a:schemeClr val="dk1"/>
              </a:solidFill>
            </a:endParaRPr>
          </a:p>
          <a:p>
            <a:pPr indent="0" lvl="0" marL="0" rtl="0" algn="l">
              <a:spcBef>
                <a:spcPts val="1200"/>
              </a:spcBef>
              <a:spcAft>
                <a:spcPts val="0"/>
              </a:spcAft>
              <a:buNone/>
            </a:pPr>
            <a:r>
              <a:rPr lang="en">
                <a:solidFill>
                  <a:schemeClr val="dk1"/>
                </a:solidFill>
              </a:rPr>
              <a:t>Make a program to display name of students who have </a:t>
            </a:r>
            <a:r>
              <a:rPr lang="en">
                <a:solidFill>
                  <a:schemeClr val="dk1"/>
                </a:solidFill>
              </a:rPr>
              <a:t>marks</a:t>
            </a:r>
            <a:r>
              <a:rPr lang="en">
                <a:solidFill>
                  <a:schemeClr val="dk1"/>
                </a:solidFill>
              </a:rPr>
              <a:t> greater than 50.</a:t>
            </a:r>
            <a:endParaRPr>
              <a:solidFill>
                <a:schemeClr val="dk1"/>
              </a:solidFill>
            </a:endParaRPr>
          </a:p>
          <a:p>
            <a:pPr indent="0" lvl="0" marL="0" rtl="0" algn="l">
              <a:spcBef>
                <a:spcPts val="1200"/>
              </a:spcBef>
              <a:spcAft>
                <a:spcPts val="1200"/>
              </a:spcAft>
              <a:buNone/>
            </a:pPr>
            <a:r>
              <a:rPr lang="en">
                <a:solidFill>
                  <a:schemeClr val="dk1"/>
                </a:solidFill>
              </a:rPr>
              <a:t>Display the count of students who are enrolled in Karachi campus.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04" name="Google Shape;204;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AutoNum type="arabicPeriod"/>
            </a:pPr>
            <a:r>
              <a:rPr lang="en">
                <a:solidFill>
                  <a:schemeClr val="dk1"/>
                </a:solidFill>
              </a:rPr>
              <a:t>Create a structure to specify data of customers in a bank. The data to be stored is: Account number, Name, Balance in account. Assume maximum of 200 customers in the bank.</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AutoNum type="arabicPeriod"/>
            </a:pPr>
            <a:r>
              <a:rPr lang="en">
                <a:solidFill>
                  <a:schemeClr val="dk1"/>
                </a:solidFill>
              </a:rPr>
              <a:t>A record contains name of cricketer, his age, number of test matches that he has played and the average runs that he has scored in each test match. Create an array of structure to hold records of 20 such cricketer and then write a program to read these records and arrange them in ascending order by average runs.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Structure to Function </a:t>
            </a:r>
            <a:endParaRPr/>
          </a:p>
        </p:txBody>
      </p:sp>
      <p:sp>
        <p:nvSpPr>
          <p:cNvPr id="210" name="Google Shape;210;p37"/>
          <p:cNvSpPr txBox="1"/>
          <p:nvPr>
            <p:ph idx="1" type="body"/>
          </p:nvPr>
        </p:nvSpPr>
        <p:spPr>
          <a:xfrm>
            <a:off x="364325" y="1228675"/>
            <a:ext cx="83715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rgbClr val="9900FF"/>
                </a:solidFill>
              </a:rPr>
              <a:t>void </a:t>
            </a:r>
            <a:r>
              <a:rPr lang="en" sz="3100">
                <a:solidFill>
                  <a:srgbClr val="6D9EEB"/>
                </a:solidFill>
              </a:rPr>
              <a:t>function</a:t>
            </a:r>
            <a:r>
              <a:rPr lang="en" sz="3100">
                <a:solidFill>
                  <a:schemeClr val="dk1"/>
                </a:solidFill>
              </a:rPr>
              <a:t>(</a:t>
            </a:r>
            <a:r>
              <a:rPr lang="en" sz="3100">
                <a:solidFill>
                  <a:schemeClr val="lt1"/>
                </a:solidFill>
              </a:rPr>
              <a:t> </a:t>
            </a:r>
            <a:r>
              <a:rPr lang="en" sz="3100">
                <a:solidFill>
                  <a:srgbClr val="FFE599"/>
                </a:solidFill>
              </a:rPr>
              <a:t>struct</a:t>
            </a:r>
            <a:r>
              <a:rPr lang="en" sz="3100">
                <a:solidFill>
                  <a:schemeClr val="lt1"/>
                </a:solidFill>
              </a:rPr>
              <a:t> </a:t>
            </a:r>
            <a:r>
              <a:rPr lang="en" sz="3100">
                <a:solidFill>
                  <a:schemeClr val="dk1"/>
                </a:solidFill>
              </a:rPr>
              <a:t>date a);</a:t>
            </a:r>
            <a:endParaRPr sz="3100">
              <a:solidFill>
                <a:schemeClr val="dk1"/>
              </a:solidFill>
            </a:endParaRPr>
          </a:p>
          <a:p>
            <a:pPr indent="0" lvl="0" marL="0" rtl="0" algn="l">
              <a:spcBef>
                <a:spcPts val="0"/>
              </a:spcBef>
              <a:spcAft>
                <a:spcPts val="0"/>
              </a:spcAft>
              <a:buNone/>
            </a:pPr>
            <a:r>
              <a:t/>
            </a:r>
            <a:endParaRPr sz="3100">
              <a:solidFill>
                <a:schemeClr val="dk1"/>
              </a:solidFill>
            </a:endParaRPr>
          </a:p>
          <a:p>
            <a:pPr indent="0" lvl="0" marL="0" rtl="0" algn="l">
              <a:spcBef>
                <a:spcPts val="0"/>
              </a:spcBef>
              <a:spcAft>
                <a:spcPts val="0"/>
              </a:spcAft>
              <a:buClr>
                <a:schemeClr val="dk1"/>
              </a:buClr>
              <a:buSzPts val="1100"/>
              <a:buFont typeface="Arial"/>
              <a:buNone/>
            </a:pPr>
            <a:r>
              <a:rPr lang="en" sz="3100">
                <a:solidFill>
                  <a:srgbClr val="6D9EEB"/>
                </a:solidFill>
              </a:rPr>
              <a:t>function</a:t>
            </a:r>
            <a:r>
              <a:rPr lang="en" sz="3100">
                <a:solidFill>
                  <a:schemeClr val="dk1"/>
                </a:solidFill>
              </a:rPr>
              <a:t>( birthday);</a:t>
            </a:r>
            <a:endParaRPr sz="3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8"/>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date</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int</a:t>
            </a:r>
            <a:r>
              <a:rPr lang="en" sz="6200">
                <a:solidFill>
                  <a:schemeClr val="lt1"/>
                </a:solidFill>
              </a:rPr>
              <a:t> day;  </a:t>
            </a:r>
            <a:r>
              <a:rPr lang="en" sz="6200">
                <a:solidFill>
                  <a:srgbClr val="C678DD"/>
                </a:solidFill>
              </a:rPr>
              <a:t>char</a:t>
            </a:r>
            <a:r>
              <a:rPr lang="en" sz="6200">
                <a:solidFill>
                  <a:schemeClr val="lt1"/>
                </a:solidFill>
              </a:rPr>
              <a:t> month[10];</a:t>
            </a:r>
            <a:r>
              <a:rPr lang="en" sz="6200">
                <a:solidFill>
                  <a:srgbClr val="C678DD"/>
                </a:solidFill>
              </a:rPr>
              <a:t> </a:t>
            </a:r>
            <a:r>
              <a:rPr lang="en" sz="6200">
                <a:solidFill>
                  <a:srgbClr val="C678DD"/>
                </a:solidFill>
              </a:rPr>
              <a:t>int</a:t>
            </a:r>
            <a:r>
              <a:rPr lang="en" sz="6200">
                <a:solidFill>
                  <a:schemeClr val="lt1"/>
                </a:solidFill>
              </a:rPr>
              <a:t> year;</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9900FF"/>
                </a:solidFill>
              </a:rPr>
              <a:t>void </a:t>
            </a:r>
            <a:r>
              <a:rPr lang="en" sz="6200">
                <a:solidFill>
                  <a:srgbClr val="6D9EEB"/>
                </a:solidFill>
              </a:rPr>
              <a:t>display</a:t>
            </a:r>
            <a:r>
              <a:rPr lang="en" sz="6200">
                <a:solidFill>
                  <a:schemeClr val="lt1"/>
                </a:solidFill>
              </a:rPr>
              <a:t>( </a:t>
            </a:r>
            <a:r>
              <a:rPr lang="en" sz="6200">
                <a:solidFill>
                  <a:srgbClr val="FFE599"/>
                </a:solidFill>
              </a:rPr>
              <a:t>struct</a:t>
            </a:r>
            <a:r>
              <a:rPr lang="en" sz="6200">
                <a:solidFill>
                  <a:schemeClr val="lt1"/>
                </a:solidFill>
              </a:rPr>
              <a:t> date a)</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Your birth-day is on %d %s %d</a:t>
            </a:r>
            <a:r>
              <a:rPr lang="en" sz="6250">
                <a:solidFill>
                  <a:srgbClr val="D3D3D3"/>
                </a:solidFill>
                <a:highlight>
                  <a:schemeClr val="dk1"/>
                </a:highlight>
              </a:rPr>
              <a:t>", a.day, a.month, a.year);    </a:t>
            </a:r>
            <a:r>
              <a:rPr lang="en" sz="6250">
                <a:solidFill>
                  <a:srgbClr val="DD7E6B"/>
                </a:solidFill>
                <a:highlight>
                  <a:schemeClr val="dk1"/>
                </a:highlight>
              </a:rPr>
              <a:t> </a:t>
            </a:r>
            <a:r>
              <a:rPr lang="en" sz="6200">
                <a:solidFill>
                  <a:schemeClr val="lt1"/>
                </a:solidFill>
              </a:rPr>
              <a:t>}</a:t>
            </a:r>
            <a:endParaRPr sz="6200">
              <a:solidFill>
                <a:schemeClr val="lt1"/>
              </a:solidFill>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9900FF"/>
                </a:solidFill>
                <a:highlight>
                  <a:schemeClr val="dk1"/>
                </a:highlight>
              </a:rPr>
              <a:t>int</a:t>
            </a:r>
            <a:r>
              <a:rPr lang="en" sz="6250">
                <a:solidFill>
                  <a:srgbClr val="D3D3D3"/>
                </a:solidFill>
                <a:highlight>
                  <a:schemeClr val="dk1"/>
                </a:highlight>
              </a:rPr>
              <a:t> i;</a:t>
            </a:r>
            <a:endParaRPr sz="6250">
              <a:solidFill>
                <a:srgbClr val="D3D3D3"/>
              </a:solidFill>
              <a:highlight>
                <a:schemeClr val="dk1"/>
              </a:highlight>
            </a:endParaRPr>
          </a:p>
          <a:p>
            <a:pPr indent="0" lvl="0" marL="0" rtl="0" algn="l">
              <a:spcBef>
                <a:spcPts val="0"/>
              </a:spcBef>
              <a:spcAft>
                <a:spcPts val="0"/>
              </a:spcAft>
              <a:buNone/>
            </a:pPr>
            <a:r>
              <a:rPr lang="en" sz="6250">
                <a:solidFill>
                  <a:srgbClr val="FFE599"/>
                </a:solidFill>
                <a:highlight>
                  <a:schemeClr val="dk1"/>
                </a:highlight>
              </a:rPr>
              <a:t> struct</a:t>
            </a:r>
            <a:r>
              <a:rPr lang="en" sz="6250">
                <a:solidFill>
                  <a:srgbClr val="D3D3D3"/>
                </a:solidFill>
                <a:highlight>
                  <a:schemeClr val="dk1"/>
                </a:highlight>
              </a:rPr>
              <a:t> date </a:t>
            </a:r>
            <a:r>
              <a:rPr lang="en" sz="6250">
                <a:solidFill>
                  <a:srgbClr val="6D9EEB"/>
                </a:solidFill>
                <a:highlight>
                  <a:schemeClr val="dk1"/>
                </a:highlight>
              </a:rPr>
              <a:t>birthday</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FFFF00"/>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birth day: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birthday</a:t>
            </a:r>
            <a:r>
              <a:rPr lang="en" sz="6250">
                <a:solidFill>
                  <a:srgbClr val="D3D3D3"/>
                </a:solidFill>
                <a:highlight>
                  <a:schemeClr val="dk1"/>
                </a:highlight>
              </a:rPr>
              <a:t>.day);</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month: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birthday</a:t>
            </a:r>
            <a:r>
              <a:rPr lang="en" sz="6250">
                <a:solidFill>
                  <a:srgbClr val="D3D3D3"/>
                </a:solidFill>
                <a:highlight>
                  <a:schemeClr val="dk1"/>
                </a:highlight>
              </a:rPr>
              <a:t>.month);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year:</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birthday</a:t>
            </a:r>
            <a:r>
              <a:rPr lang="en" sz="6250">
                <a:solidFill>
                  <a:srgbClr val="D3D3D3"/>
                </a:solidFill>
                <a:highlight>
                  <a:schemeClr val="dk1"/>
                </a:highlight>
              </a:rPr>
              <a:t>.year);</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display(birthday);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a:highlight>
                <a:schemeClr val="dk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Returning</a:t>
            </a:r>
            <a:r>
              <a:rPr lang="en"/>
              <a:t> Structure From a Function </a:t>
            </a:r>
            <a:endParaRPr/>
          </a:p>
        </p:txBody>
      </p:sp>
      <p:sp>
        <p:nvSpPr>
          <p:cNvPr id="222" name="Google Shape;222;p39"/>
          <p:cNvSpPr txBox="1"/>
          <p:nvPr>
            <p:ph idx="1" type="body"/>
          </p:nvPr>
        </p:nvSpPr>
        <p:spPr>
          <a:xfrm>
            <a:off x="364325" y="1228675"/>
            <a:ext cx="83715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rgbClr val="FFE599"/>
                </a:solidFill>
              </a:rPr>
              <a:t>struct </a:t>
            </a:r>
            <a:r>
              <a:rPr lang="en" sz="3100">
                <a:solidFill>
                  <a:srgbClr val="9900FF"/>
                </a:solidFill>
              </a:rPr>
              <a:t>date</a:t>
            </a:r>
            <a:r>
              <a:rPr lang="en" sz="3100">
                <a:solidFill>
                  <a:srgbClr val="9900FF"/>
                </a:solidFill>
              </a:rPr>
              <a:t> </a:t>
            </a:r>
            <a:r>
              <a:rPr lang="en" sz="3100">
                <a:solidFill>
                  <a:srgbClr val="6D9EEB"/>
                </a:solidFill>
              </a:rPr>
              <a:t>function</a:t>
            </a:r>
            <a:r>
              <a:rPr lang="en" sz="3100">
                <a:solidFill>
                  <a:schemeClr val="dk1"/>
                </a:solidFill>
              </a:rPr>
              <a:t>();</a:t>
            </a:r>
            <a:endParaRPr sz="3100">
              <a:solidFill>
                <a:schemeClr val="dk1"/>
              </a:solidFill>
            </a:endParaRPr>
          </a:p>
          <a:p>
            <a:pPr indent="0" lvl="0" marL="0" rtl="0" algn="l">
              <a:spcBef>
                <a:spcPts val="0"/>
              </a:spcBef>
              <a:spcAft>
                <a:spcPts val="0"/>
              </a:spcAft>
              <a:buNone/>
            </a:pPr>
            <a:r>
              <a:t/>
            </a:r>
            <a:endParaRPr sz="3100">
              <a:solidFill>
                <a:schemeClr val="dk1"/>
              </a:solidFill>
            </a:endParaRPr>
          </a:p>
          <a:p>
            <a:pPr indent="0" lvl="0" marL="0" rtl="0" algn="l">
              <a:spcBef>
                <a:spcPts val="0"/>
              </a:spcBef>
              <a:spcAft>
                <a:spcPts val="0"/>
              </a:spcAft>
              <a:buNone/>
            </a:pPr>
            <a:r>
              <a:rPr lang="en" sz="3100">
                <a:solidFill>
                  <a:srgbClr val="6D9EEB"/>
                </a:solidFill>
              </a:rPr>
              <a:t>function</a:t>
            </a:r>
            <a:r>
              <a:rPr lang="en" sz="3100">
                <a:solidFill>
                  <a:schemeClr val="dk1"/>
                </a:solidFill>
              </a:rPr>
              <a:t>();</a:t>
            </a:r>
            <a:endParaRPr sz="3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40"/>
          <p:cNvSpPr txBox="1"/>
          <p:nvPr>
            <p:ph idx="1" type="body"/>
          </p:nvPr>
        </p:nvSpPr>
        <p:spPr>
          <a:xfrm>
            <a:off x="311700" y="241900"/>
            <a:ext cx="8520600" cy="47409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date</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  int</a:t>
            </a:r>
            <a:r>
              <a:rPr lang="en" sz="6200">
                <a:solidFill>
                  <a:schemeClr val="lt1"/>
                </a:solidFill>
              </a:rPr>
              <a:t> day;  </a:t>
            </a:r>
            <a:r>
              <a:rPr lang="en" sz="6200">
                <a:solidFill>
                  <a:srgbClr val="C678DD"/>
                </a:solidFill>
              </a:rPr>
              <a:t>char</a:t>
            </a:r>
            <a:r>
              <a:rPr lang="en" sz="6200">
                <a:solidFill>
                  <a:schemeClr val="lt1"/>
                </a:solidFill>
              </a:rPr>
              <a:t> month[10];</a:t>
            </a:r>
            <a:r>
              <a:rPr lang="en" sz="6200">
                <a:solidFill>
                  <a:srgbClr val="C678DD"/>
                </a:solidFill>
              </a:rPr>
              <a:t> int</a:t>
            </a:r>
            <a:r>
              <a:rPr lang="en" sz="6200">
                <a:solidFill>
                  <a:schemeClr val="lt1"/>
                </a:solidFill>
              </a:rPr>
              <a:t> year;</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date</a:t>
            </a:r>
            <a:r>
              <a:rPr lang="en" sz="6200">
                <a:solidFill>
                  <a:srgbClr val="9900FF"/>
                </a:solidFill>
              </a:rPr>
              <a:t> </a:t>
            </a:r>
            <a:r>
              <a:rPr lang="en" sz="6200">
                <a:solidFill>
                  <a:srgbClr val="6D9EEB"/>
                </a:solidFill>
              </a:rPr>
              <a:t>get_data</a:t>
            </a: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  </a:t>
            </a:r>
            <a:r>
              <a:rPr lang="en" sz="6250">
                <a:solidFill>
                  <a:srgbClr val="FFE599"/>
                </a:solidFill>
                <a:highlight>
                  <a:schemeClr val="dk1"/>
                </a:highlight>
              </a:rPr>
              <a:t>struct</a:t>
            </a:r>
            <a:r>
              <a:rPr lang="en" sz="6250">
                <a:solidFill>
                  <a:srgbClr val="D3D3D3"/>
                </a:solidFill>
                <a:highlight>
                  <a:schemeClr val="dk1"/>
                </a:highlight>
              </a:rPr>
              <a:t> date </a:t>
            </a:r>
            <a:r>
              <a:rPr lang="en" sz="6250">
                <a:solidFill>
                  <a:srgbClr val="6D9EEB"/>
                </a:solidFill>
                <a:highlight>
                  <a:schemeClr val="dk1"/>
                </a:highlight>
              </a:rPr>
              <a:t>local</a:t>
            </a:r>
            <a:r>
              <a:rPr lang="en" sz="6250">
                <a:solidFill>
                  <a:srgbClr val="D3D3D3"/>
                </a:solidFill>
                <a:highlight>
                  <a:schemeClr val="dk1"/>
                </a:highlight>
              </a:rPr>
              <a:t>; </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 </a:t>
            </a:r>
            <a:r>
              <a:rPr lang="en" sz="6250">
                <a:solidFill>
                  <a:srgbClr val="FFFF00"/>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birth day: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local</a:t>
            </a:r>
            <a:r>
              <a:rPr lang="en" sz="6250">
                <a:solidFill>
                  <a:srgbClr val="D3D3D3"/>
                </a:solidFill>
                <a:highlight>
                  <a:schemeClr val="dk1"/>
                </a:highlight>
              </a:rPr>
              <a:t>.day);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month: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local</a:t>
            </a:r>
            <a:r>
              <a:rPr lang="en" sz="6250">
                <a:solidFill>
                  <a:srgbClr val="D3D3D3"/>
                </a:solidFill>
                <a:highlight>
                  <a:schemeClr val="dk1"/>
                </a:highlight>
              </a:rPr>
              <a:t>.month);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birth year:</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local</a:t>
            </a:r>
            <a:r>
              <a:rPr lang="en" sz="6250">
                <a:solidFill>
                  <a:srgbClr val="D3D3D3"/>
                </a:solidFill>
                <a:highlight>
                  <a:schemeClr val="dk1"/>
                </a:highlight>
              </a:rPr>
              <a:t>.year);</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6D9EEB"/>
                </a:solidFill>
                <a:highlight>
                  <a:schemeClr val="dk1"/>
                </a:highlight>
              </a:rPr>
              <a:t>local</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FFE599"/>
                </a:solidFill>
                <a:highlight>
                  <a:schemeClr val="dk1"/>
                </a:highlight>
              </a:rPr>
              <a:t> struct</a:t>
            </a:r>
            <a:r>
              <a:rPr lang="en" sz="6250">
                <a:solidFill>
                  <a:srgbClr val="D3D3D3"/>
                </a:solidFill>
                <a:highlight>
                  <a:schemeClr val="dk1"/>
                </a:highlight>
              </a:rPr>
              <a:t> date </a:t>
            </a:r>
            <a:r>
              <a:rPr lang="en" sz="6250">
                <a:solidFill>
                  <a:srgbClr val="6D9EEB"/>
                </a:solidFill>
                <a:highlight>
                  <a:schemeClr val="dk1"/>
                </a:highlight>
              </a:rPr>
              <a:t>birthday</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6D9EEB"/>
                </a:solidFill>
                <a:highlight>
                  <a:schemeClr val="dk1"/>
                </a:highlight>
              </a:rPr>
              <a:t>birthday</a:t>
            </a:r>
            <a:r>
              <a:rPr lang="en" sz="6250">
                <a:solidFill>
                  <a:srgbClr val="D3D3D3"/>
                </a:solidFill>
                <a:highlight>
                  <a:schemeClr val="dk1"/>
                </a:highlight>
              </a:rPr>
              <a:t>=get_data</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Your birth-day is on %d %s %d</a:t>
            </a:r>
            <a:r>
              <a:rPr lang="en" sz="6250">
                <a:solidFill>
                  <a:srgbClr val="D3D3D3"/>
                </a:solidFill>
                <a:highlight>
                  <a:schemeClr val="dk1"/>
                </a:highlight>
              </a:rPr>
              <a:t>", </a:t>
            </a:r>
            <a:r>
              <a:rPr lang="en" sz="6250">
                <a:solidFill>
                  <a:srgbClr val="6D9EEB"/>
                </a:solidFill>
                <a:highlight>
                  <a:schemeClr val="dk1"/>
                </a:highlight>
              </a:rPr>
              <a:t>birthday</a:t>
            </a:r>
            <a:r>
              <a:rPr lang="en" sz="6250">
                <a:solidFill>
                  <a:srgbClr val="D3D3D3"/>
                </a:solidFill>
                <a:highlight>
                  <a:schemeClr val="dk1"/>
                </a:highlight>
              </a:rPr>
              <a:t>.day, </a:t>
            </a:r>
            <a:r>
              <a:rPr lang="en" sz="6250">
                <a:solidFill>
                  <a:srgbClr val="6D9EEB"/>
                </a:solidFill>
                <a:highlight>
                  <a:schemeClr val="dk1"/>
                </a:highlight>
              </a:rPr>
              <a:t>birthday</a:t>
            </a:r>
            <a:r>
              <a:rPr lang="en" sz="6250">
                <a:solidFill>
                  <a:srgbClr val="D3D3D3"/>
                </a:solidFill>
                <a:highlight>
                  <a:schemeClr val="dk1"/>
                </a:highlight>
              </a:rPr>
              <a:t>.month, </a:t>
            </a:r>
            <a:r>
              <a:rPr lang="en" sz="6250">
                <a:solidFill>
                  <a:srgbClr val="6D9EEB"/>
                </a:solidFill>
                <a:highlight>
                  <a:schemeClr val="dk1"/>
                </a:highlight>
              </a:rPr>
              <a:t>birthday</a:t>
            </a:r>
            <a:r>
              <a:rPr lang="en" sz="6250">
                <a:solidFill>
                  <a:srgbClr val="D3D3D3"/>
                </a:solidFill>
                <a:highlight>
                  <a:schemeClr val="dk1"/>
                </a:highlight>
              </a:rPr>
              <a:t>.year);</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 }</a:t>
            </a:r>
            <a:endParaRPr>
              <a:highlight>
                <a:schemeClr val="dk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234" name="Google Shape;234;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1"/>
          <p:cNvPicPr preferRelativeResize="0"/>
          <p:nvPr/>
        </p:nvPicPr>
        <p:blipFill>
          <a:blip r:embed="rId3">
            <a:alphaModFix/>
          </a:blip>
          <a:stretch>
            <a:fillRect/>
          </a:stretch>
        </p:blipFill>
        <p:spPr>
          <a:xfrm>
            <a:off x="1085850" y="1228675"/>
            <a:ext cx="6972300" cy="352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74" name="Google Shape;74;p15"/>
          <p:cNvSpPr txBox="1"/>
          <p:nvPr>
            <p:ph idx="1" type="body"/>
          </p:nvPr>
        </p:nvSpPr>
        <p:spPr>
          <a:xfrm>
            <a:off x="437950" y="1093850"/>
            <a:ext cx="7891500" cy="347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79">
                <a:solidFill>
                  <a:schemeClr val="dk1"/>
                </a:solidFill>
              </a:rPr>
              <a:t>Make a c program to store roll number of 5 students in year, city, roll_num variables.</a:t>
            </a:r>
            <a:endParaRPr sz="1879">
              <a:solidFill>
                <a:schemeClr val="dk1"/>
              </a:solidFill>
            </a:endParaRPr>
          </a:p>
          <a:p>
            <a:pPr indent="0" lvl="0" marL="0" rtl="0" algn="l">
              <a:lnSpc>
                <a:spcPct val="100000"/>
              </a:lnSpc>
              <a:spcBef>
                <a:spcPts val="0"/>
              </a:spcBef>
              <a:spcAft>
                <a:spcPts val="0"/>
              </a:spcAft>
              <a:buNone/>
            </a:pPr>
            <a:r>
              <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batch		=	21</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city		=	k</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roll_num	= 	4325</a:t>
            </a:r>
            <a:endParaRPr sz="1879">
              <a:solidFill>
                <a:schemeClr val="dk1"/>
              </a:solidFill>
            </a:endParaRPr>
          </a:p>
          <a:p>
            <a:pPr indent="0" lvl="0" marL="0" rtl="0" algn="l">
              <a:lnSpc>
                <a:spcPct val="100000"/>
              </a:lnSpc>
              <a:spcBef>
                <a:spcPts val="0"/>
              </a:spcBef>
              <a:spcAft>
                <a:spcPts val="0"/>
              </a:spcAft>
              <a:buNone/>
            </a:pPr>
            <a:r>
              <a:rPr lang="en" sz="1879">
                <a:solidFill>
                  <a:schemeClr val="dk1"/>
                </a:solidFill>
              </a:rPr>
              <a:t> </a:t>
            </a:r>
            <a:endParaRPr sz="1879">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241" name="Google Shape;241;p42"/>
          <p:cNvSpPr txBox="1"/>
          <p:nvPr>
            <p:ph idx="1" type="body"/>
          </p:nvPr>
        </p:nvSpPr>
        <p:spPr>
          <a:xfrm>
            <a:off x="311700" y="1228675"/>
            <a:ext cx="8520600" cy="3711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B45F06"/>
                </a:solidFill>
              </a:rPr>
              <a:t>struct</a:t>
            </a:r>
            <a:r>
              <a:rPr lang="en">
                <a:solidFill>
                  <a:schemeClr val="dk1"/>
                </a:solidFill>
              </a:rPr>
              <a:t> T20</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F4CCCC"/>
                </a:highlight>
              </a:rPr>
              <a:t>position</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  </a:t>
            </a:r>
            <a:r>
              <a:rPr lang="en">
                <a:solidFill>
                  <a:srgbClr val="9900FF"/>
                </a:solidFill>
              </a:rPr>
              <a:t>char</a:t>
            </a:r>
            <a:r>
              <a:rPr lang="en">
                <a:solidFill>
                  <a:schemeClr val="dk1"/>
                </a:solidFill>
              </a:rPr>
              <a:t> </a:t>
            </a:r>
            <a:r>
              <a:rPr lang="en">
                <a:solidFill>
                  <a:schemeClr val="dk1"/>
                </a:solidFill>
                <a:highlight>
                  <a:srgbClr val="FFF2CC"/>
                </a:highlight>
              </a:rPr>
              <a:t>country</a:t>
            </a:r>
            <a:r>
              <a:rPr lang="en">
                <a:solidFill>
                  <a:schemeClr val="dk1"/>
                </a:solidFill>
                <a:highlight>
                  <a:srgbClr val="FFF2CC"/>
                </a:highlight>
              </a:rPr>
              <a:t>[20]</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  </a:t>
            </a:r>
            <a:r>
              <a:rPr lang="en">
                <a:solidFill>
                  <a:srgbClr val="9900FF"/>
                </a:solidFill>
              </a:rPr>
              <a:t>int</a:t>
            </a:r>
            <a:r>
              <a:rPr lang="en">
                <a:solidFill>
                  <a:schemeClr val="dk1"/>
                </a:solidFill>
              </a:rPr>
              <a:t> </a:t>
            </a:r>
            <a:r>
              <a:rPr lang="en">
                <a:solidFill>
                  <a:schemeClr val="dk1"/>
                </a:solidFill>
                <a:highlight>
                  <a:srgbClr val="D9EAD3"/>
                </a:highlight>
              </a:rPr>
              <a:t>played</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  int</a:t>
            </a:r>
            <a:r>
              <a:rPr lang="en">
                <a:solidFill>
                  <a:schemeClr val="dk1"/>
                </a:solidFill>
              </a:rPr>
              <a:t> </a:t>
            </a:r>
            <a:r>
              <a:rPr lang="en">
                <a:solidFill>
                  <a:schemeClr val="dk1"/>
                </a:solidFill>
                <a:highlight>
                  <a:srgbClr val="FCE5CD"/>
                </a:highlight>
              </a:rPr>
              <a:t>won</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  int</a:t>
            </a:r>
            <a:r>
              <a:rPr lang="en">
                <a:solidFill>
                  <a:schemeClr val="dk1"/>
                </a:solidFill>
              </a:rPr>
              <a:t> </a:t>
            </a:r>
            <a:r>
              <a:rPr lang="en">
                <a:solidFill>
                  <a:schemeClr val="dk1"/>
                </a:solidFill>
                <a:highlight>
                  <a:srgbClr val="D9D2E9"/>
                </a:highlight>
              </a:rPr>
              <a:t>lost</a:t>
            </a:r>
            <a:r>
              <a:rPr lang="en">
                <a:solidFill>
                  <a:schemeClr val="dk1"/>
                </a:solidFill>
              </a:rPr>
              <a:t>; </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rgbClr val="9900FF"/>
                </a:solidFill>
              </a:rPr>
              <a:t>  float</a:t>
            </a:r>
            <a:r>
              <a:rPr lang="en">
                <a:solidFill>
                  <a:schemeClr val="dk1"/>
                </a:solidFill>
              </a:rPr>
              <a:t> </a:t>
            </a:r>
            <a:r>
              <a:rPr lang="en">
                <a:solidFill>
                  <a:schemeClr val="dk1"/>
                </a:solidFill>
                <a:highlight>
                  <a:srgbClr val="D0E0E3"/>
                </a:highlight>
              </a:rPr>
              <a:t>netRR</a:t>
            </a: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  int</a:t>
            </a:r>
            <a:r>
              <a:rPr lang="en">
                <a:solidFill>
                  <a:schemeClr val="dk1"/>
                </a:solidFill>
              </a:rPr>
              <a:t> </a:t>
            </a:r>
            <a:r>
              <a:rPr lang="en">
                <a:solidFill>
                  <a:schemeClr val="dk1"/>
                </a:solidFill>
                <a:highlight>
                  <a:srgbClr val="E6B8AF"/>
                </a:highlight>
              </a:rPr>
              <a:t>points</a:t>
            </a:r>
            <a:r>
              <a:rPr lang="en">
                <a:solidFill>
                  <a:schemeClr val="dk1"/>
                </a:solidFill>
              </a:rPr>
              <a:t>; </a:t>
            </a:r>
            <a:endParaRPr>
              <a:solidFill>
                <a:schemeClr val="dk1"/>
              </a:solidFill>
            </a:endParaRPr>
          </a:p>
          <a:p>
            <a:pPr indent="0" lvl="0" marL="0" rtl="0" algn="l">
              <a:spcBef>
                <a:spcPts val="1200"/>
              </a:spcBef>
              <a:spcAft>
                <a:spcPts val="1200"/>
              </a:spcAft>
              <a:buNone/>
            </a:pPr>
            <a:r>
              <a:rPr lang="en">
                <a:solidFill>
                  <a:schemeClr val="dk1"/>
                </a:solidFill>
              </a:rPr>
              <a:t>};</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struct T20 group2[6]= { {1, "Pakistan",4,4,0,1.065,8},</a:t>
            </a:r>
            <a:endParaRPr>
              <a:solidFill>
                <a:schemeClr val="dk1"/>
              </a:solidFill>
            </a:endParaRPr>
          </a:p>
          <a:p>
            <a:pPr indent="0" lvl="0" marL="0" rtl="0" algn="l">
              <a:spcBef>
                <a:spcPts val="1200"/>
              </a:spcBef>
              <a:spcAft>
                <a:spcPts val="0"/>
              </a:spcAft>
              <a:buNone/>
            </a:pPr>
            <a:r>
              <a:rPr lang="en">
                <a:solidFill>
                  <a:schemeClr val="dk1"/>
                </a:solidFill>
              </a:rPr>
              <a:t>    						 {2, "NewZealand",4,3,1,1.277,6},</a:t>
            </a:r>
            <a:endParaRPr>
              <a:solidFill>
                <a:schemeClr val="dk1"/>
              </a:solidFill>
            </a:endParaRPr>
          </a:p>
          <a:p>
            <a:pPr indent="0" lvl="0" marL="3200400" rtl="0" algn="l">
              <a:spcBef>
                <a:spcPts val="1200"/>
              </a:spcBef>
              <a:spcAft>
                <a:spcPts val="0"/>
              </a:spcAft>
              <a:buClr>
                <a:schemeClr val="dk1"/>
              </a:buClr>
              <a:buSzPts val="1100"/>
              <a:buFont typeface="Arial"/>
              <a:buNone/>
            </a:pPr>
            <a:r>
              <a:rPr lang="en">
                <a:solidFill>
                  <a:schemeClr val="dk1"/>
                </a:solidFill>
              </a:rPr>
              <a:t> {3, "India",4,2,2,1.619,4},</a:t>
            </a:r>
            <a:endParaRPr>
              <a:solidFill>
                <a:schemeClr val="dk1"/>
              </a:solidFill>
            </a:endParaRPr>
          </a:p>
          <a:p>
            <a:pPr indent="0" lvl="0" marL="0" rtl="0" algn="l">
              <a:spcBef>
                <a:spcPts val="1200"/>
              </a:spcBef>
              <a:spcAft>
                <a:spcPts val="0"/>
              </a:spcAft>
              <a:buNone/>
            </a:pPr>
            <a:r>
              <a:rPr lang="en">
                <a:solidFill>
                  <a:schemeClr val="dk1"/>
                </a:solidFill>
              </a:rPr>
              <a:t>    						 {4, "Afghanistan",4,2,2,1.481,4},</a:t>
            </a:r>
            <a:endParaRPr>
              <a:solidFill>
                <a:schemeClr val="dk1"/>
              </a:solidFill>
            </a:endParaRPr>
          </a:p>
          <a:p>
            <a:pPr indent="0" lvl="0" marL="3200400" rtl="0" algn="l">
              <a:spcBef>
                <a:spcPts val="1200"/>
              </a:spcBef>
              <a:spcAft>
                <a:spcPts val="0"/>
              </a:spcAft>
              <a:buClr>
                <a:schemeClr val="dk1"/>
              </a:buClr>
              <a:buSzPts val="1100"/>
              <a:buFont typeface="Arial"/>
              <a:buNone/>
            </a:pPr>
            <a:r>
              <a:rPr lang="en">
                <a:solidFill>
                  <a:schemeClr val="dk1"/>
                </a:solidFill>
              </a:rPr>
              <a:t> {5, "Namibia",4,1,3,-1.851,2},</a:t>
            </a:r>
            <a:endParaRPr>
              <a:solidFill>
                <a:schemeClr val="dk1"/>
              </a:solidFill>
            </a:endParaRPr>
          </a:p>
          <a:p>
            <a:pPr indent="0" lvl="0" marL="0" rtl="0" algn="l">
              <a:spcBef>
                <a:spcPts val="1200"/>
              </a:spcBef>
              <a:spcAft>
                <a:spcPts val="0"/>
              </a:spcAft>
              <a:buNone/>
            </a:pPr>
            <a:r>
              <a:rPr lang="en">
                <a:solidFill>
                  <a:schemeClr val="dk1"/>
                </a:solidFill>
              </a:rPr>
              <a:t>    						 {6, "Scotland",4,0,4,-3.494,0}</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pic>
        <p:nvPicPr>
          <p:cNvPr id="248" name="Google Shape;248;p43"/>
          <p:cNvPicPr preferRelativeResize="0"/>
          <p:nvPr/>
        </p:nvPicPr>
        <p:blipFill>
          <a:blip r:embed="rId3">
            <a:alphaModFix/>
          </a:blip>
          <a:stretch>
            <a:fillRect/>
          </a:stretch>
        </p:blipFill>
        <p:spPr>
          <a:xfrm>
            <a:off x="368575" y="1973750"/>
            <a:ext cx="3188501" cy="161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254" name="Google Shape;254;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Make a program to display all team names who have won at least 2 matches.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260" name="Google Shape;260;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Make a function to display all team names who have won at least 2 matches and their run rate is greater than 1.5.</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void func( struct T20 a[]) // Function Definition</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    …… </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func(group2);  // Function Call</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266" name="Google Shape;266;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Make a function to return count of teams who have lost at least 2 matches.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void func( struct T20 a[]) // Function Definition</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    …… </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chemeClr val="dk1"/>
                </a:solidFill>
              </a:rPr>
              <a:t>r</a:t>
            </a:r>
            <a:r>
              <a:rPr lang="en">
                <a:solidFill>
                  <a:schemeClr val="dk1"/>
                </a:solidFill>
              </a:rPr>
              <a:t>eturn count;</a:t>
            </a:r>
            <a:endParaRPr>
              <a:solidFill>
                <a:schemeClr val="dk1"/>
              </a:solidFill>
            </a:endParaRPr>
          </a:p>
          <a:p>
            <a:pPr indent="0" lvl="0" marL="0" rtl="0" algn="l">
              <a:spcBef>
                <a:spcPts val="1200"/>
              </a:spcBef>
              <a:spcAft>
                <a:spcPts val="0"/>
              </a:spcAft>
              <a:buNone/>
            </a:pP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a=func(group2);  // Function Call</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ctrTitle"/>
          </p:nvPr>
        </p:nvSpPr>
        <p:spPr>
          <a:xfrm>
            <a:off x="311700" y="14100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Structures &amp; Pointers</a:t>
            </a:r>
            <a:endParaRPr/>
          </a:p>
        </p:txBody>
      </p:sp>
      <p:sp>
        <p:nvSpPr>
          <p:cNvPr id="272" name="Google Shape;272;p47"/>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 pointer</a:t>
            </a:r>
            <a:endParaRPr/>
          </a:p>
        </p:txBody>
      </p:sp>
      <p:sp>
        <p:nvSpPr>
          <p:cNvPr id="278" name="Google Shape;278;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rgbClr val="B45F06"/>
                </a:solidFill>
              </a:rPr>
              <a:t>struct</a:t>
            </a:r>
            <a:r>
              <a:rPr lang="en">
                <a:solidFill>
                  <a:schemeClr val="dk1"/>
                </a:solidFill>
              </a:rPr>
              <a:t> student {</a:t>
            </a:r>
            <a:endParaRPr>
              <a:solidFill>
                <a:schemeClr val="dk1"/>
              </a:solidFill>
            </a:endParaRPr>
          </a:p>
          <a:p>
            <a:pPr indent="0" lvl="0" marL="0" rtl="0" algn="l">
              <a:spcBef>
                <a:spcPts val="1200"/>
              </a:spcBef>
              <a:spcAft>
                <a:spcPts val="0"/>
              </a:spcAft>
              <a:buNone/>
            </a:pPr>
            <a:r>
              <a:rPr lang="en">
                <a:solidFill>
                  <a:srgbClr val="C678DD"/>
                </a:solidFill>
              </a:rPr>
              <a:t>char</a:t>
            </a:r>
            <a:r>
              <a:rPr lang="en">
                <a:solidFill>
                  <a:schemeClr val="lt1"/>
                </a:solidFill>
              </a:rPr>
              <a:t> </a:t>
            </a:r>
            <a:r>
              <a:rPr lang="en">
                <a:solidFill>
                  <a:schemeClr val="dk1"/>
                </a:solidFill>
                <a:highlight>
                  <a:srgbClr val="EAD1DC"/>
                </a:highlight>
              </a:rPr>
              <a:t>name[20]</a:t>
            </a:r>
            <a:r>
              <a:rPr lang="en">
                <a:solidFill>
                  <a:schemeClr val="dk1"/>
                </a:solidFill>
              </a:rPr>
              <a:t>;</a:t>
            </a:r>
            <a:r>
              <a:rPr lang="en">
                <a:solidFill>
                  <a:schemeClr val="lt1"/>
                </a:solidFill>
              </a:rPr>
              <a:t> </a:t>
            </a:r>
            <a:r>
              <a:rPr lang="en">
                <a:solidFill>
                  <a:srgbClr val="C678DD"/>
                </a:solidFill>
              </a:rPr>
              <a:t>float</a:t>
            </a:r>
            <a:r>
              <a:rPr lang="en">
                <a:solidFill>
                  <a:schemeClr val="lt1"/>
                </a:solidFill>
              </a:rPr>
              <a:t> </a:t>
            </a:r>
            <a:r>
              <a:rPr lang="en">
                <a:solidFill>
                  <a:schemeClr val="dk1"/>
                </a:solidFill>
                <a:highlight>
                  <a:srgbClr val="FFF2CC"/>
                </a:highlight>
              </a:rPr>
              <a:t>marks</a:t>
            </a:r>
            <a:r>
              <a:rPr lang="en">
                <a:solidFill>
                  <a:schemeClr val="dk1"/>
                </a:solidFill>
              </a:rPr>
              <a:t>;</a:t>
            </a:r>
            <a:r>
              <a:rPr lang="en">
                <a:solidFill>
                  <a:srgbClr val="9900FF"/>
                </a:solidFill>
              </a:rPr>
              <a:t>int</a:t>
            </a:r>
            <a:r>
              <a:rPr lang="en">
                <a:solidFill>
                  <a:schemeClr val="dk1"/>
                </a:solidFill>
              </a:rPr>
              <a:t> </a:t>
            </a:r>
            <a:r>
              <a:rPr lang="en">
                <a:solidFill>
                  <a:schemeClr val="dk1"/>
                </a:solidFill>
                <a:highlight>
                  <a:srgbClr val="F4CCCC"/>
                </a:highlight>
              </a:rPr>
              <a:t>batch</a:t>
            </a:r>
            <a:r>
              <a:rPr lang="en">
                <a:solidFill>
                  <a:schemeClr val="dk1"/>
                </a:solidFill>
              </a:rPr>
              <a:t>; </a:t>
            </a:r>
            <a:r>
              <a:rPr lang="en">
                <a:solidFill>
                  <a:srgbClr val="9900FF"/>
                </a:solidFill>
              </a:rPr>
              <a:t>char</a:t>
            </a:r>
            <a:r>
              <a:rPr lang="en">
                <a:solidFill>
                  <a:schemeClr val="dk1"/>
                </a:solidFill>
              </a:rPr>
              <a:t> </a:t>
            </a:r>
            <a:r>
              <a:rPr lang="en">
                <a:solidFill>
                  <a:schemeClr val="dk1"/>
                </a:solidFill>
                <a:highlight>
                  <a:srgbClr val="FFF2CC"/>
                </a:highlight>
              </a:rPr>
              <a:t>city</a:t>
            </a:r>
            <a:r>
              <a:rPr lang="en">
                <a:solidFill>
                  <a:schemeClr val="dk1"/>
                </a:solidFill>
              </a:rPr>
              <a:t>; </a:t>
            </a:r>
            <a:r>
              <a:rPr lang="en">
                <a:solidFill>
                  <a:srgbClr val="9900FF"/>
                </a:solidFill>
              </a:rPr>
              <a:t>int</a:t>
            </a:r>
            <a:r>
              <a:rPr lang="en">
                <a:solidFill>
                  <a:schemeClr val="dk1"/>
                </a:solidFill>
              </a:rPr>
              <a:t> </a:t>
            </a:r>
            <a:r>
              <a:rPr lang="en">
                <a:solidFill>
                  <a:schemeClr val="dk1"/>
                </a:solidFill>
                <a:highlight>
                  <a:srgbClr val="D9EAD3"/>
                </a:highlight>
              </a:rPr>
              <a:t>roll_num</a:t>
            </a: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rgbClr val="B45F06"/>
                </a:solidFill>
              </a:rPr>
              <a:t>struct</a:t>
            </a:r>
            <a:r>
              <a:rPr lang="en">
                <a:solidFill>
                  <a:schemeClr val="dk1"/>
                </a:solidFill>
              </a:rPr>
              <a:t> student *ptr, student1;</a:t>
            </a:r>
            <a:endParaRPr>
              <a:solidFill>
                <a:schemeClr val="dk1"/>
              </a:solidFill>
            </a:endParaRPr>
          </a:p>
          <a:p>
            <a:pPr indent="0" lvl="0" marL="0" rtl="0" algn="l">
              <a:spcBef>
                <a:spcPts val="1200"/>
              </a:spcBef>
              <a:spcAft>
                <a:spcPts val="0"/>
              </a:spcAft>
              <a:buNone/>
            </a:pPr>
            <a:r>
              <a:rPr lang="en">
                <a:solidFill>
                  <a:schemeClr val="dk1"/>
                </a:solidFill>
              </a:rPr>
              <a:t>ptr=&amp;student1;</a:t>
            </a:r>
            <a:endParaRPr>
              <a:solidFill>
                <a:schemeClr val="dk1"/>
              </a:solidFill>
            </a:endParaRPr>
          </a:p>
          <a:p>
            <a:pPr indent="0" lvl="0" marL="0" rtl="0" algn="l">
              <a:spcBef>
                <a:spcPts val="1200"/>
              </a:spcBef>
              <a:spcAft>
                <a:spcPts val="0"/>
              </a:spcAft>
              <a:buNone/>
            </a:pPr>
            <a:r>
              <a:rPr lang="en" sz="3975">
                <a:solidFill>
                  <a:schemeClr val="dk1"/>
                </a:solidFill>
                <a:highlight>
                  <a:srgbClr val="D9EAD3"/>
                </a:highlight>
              </a:rPr>
              <a:t>(*ptr).batch= ptr-&gt;batch</a:t>
            </a:r>
            <a:endParaRPr sz="3975">
              <a:solidFill>
                <a:schemeClr val="dk1"/>
              </a:solidFill>
              <a:highlight>
                <a:srgbClr val="D9EAD3"/>
              </a:highlight>
            </a:endParaRPr>
          </a:p>
          <a:p>
            <a:pPr indent="0" lvl="0" marL="0" rtl="0" algn="l">
              <a:spcBef>
                <a:spcPts val="1200"/>
              </a:spcBef>
              <a:spcAft>
                <a:spcPts val="1200"/>
              </a:spcAft>
              <a:buNone/>
            </a:pPr>
            <a:r>
              <a:rPr lang="en" sz="1127">
                <a:solidFill>
                  <a:schemeClr val="dk1"/>
                </a:solidFill>
                <a:highlight>
                  <a:srgbClr val="F4CCCC"/>
                </a:highlight>
              </a:rPr>
              <a:t>-&gt; member access operator for pointers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4" name="Google Shape;284;p49"/>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student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char</a:t>
            </a:r>
            <a:r>
              <a:rPr lang="en" sz="6200">
                <a:solidFill>
                  <a:schemeClr val="lt1"/>
                </a:solidFill>
              </a:rPr>
              <a:t> name[20]; </a:t>
            </a:r>
            <a:r>
              <a:rPr lang="en" sz="6200">
                <a:solidFill>
                  <a:srgbClr val="C678DD"/>
                </a:solidFill>
              </a:rPr>
              <a:t>float</a:t>
            </a:r>
            <a:r>
              <a:rPr lang="en" sz="6200">
                <a:solidFill>
                  <a:schemeClr val="lt1"/>
                </a:solidFill>
              </a:rPr>
              <a:t> marks; </a:t>
            </a:r>
            <a:r>
              <a:rPr lang="en" sz="6200">
                <a:solidFill>
                  <a:srgbClr val="C678DD"/>
                </a:solidFill>
              </a:rPr>
              <a:t>int</a:t>
            </a:r>
            <a:r>
              <a:rPr lang="en" sz="6200">
                <a:solidFill>
                  <a:schemeClr val="lt1"/>
                </a:solidFill>
              </a:rPr>
              <a:t> batch; </a:t>
            </a:r>
            <a:r>
              <a:rPr lang="en" sz="6200">
                <a:solidFill>
                  <a:srgbClr val="C678DD"/>
                </a:solidFill>
              </a:rPr>
              <a:t>char</a:t>
            </a:r>
            <a:r>
              <a:rPr lang="en" sz="6200">
                <a:solidFill>
                  <a:schemeClr val="lt1"/>
                </a:solidFill>
              </a:rPr>
              <a:t> city; </a:t>
            </a:r>
            <a:r>
              <a:rPr lang="en" sz="6200">
                <a:solidFill>
                  <a:srgbClr val="C678DD"/>
                </a:solidFill>
              </a:rPr>
              <a:t>int</a:t>
            </a:r>
            <a:r>
              <a:rPr lang="en" sz="6200">
                <a:solidFill>
                  <a:schemeClr val="lt1"/>
                </a:solidFill>
              </a:rPr>
              <a:t> roll_num;</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10650">
              <a:solidFill>
                <a:schemeClr val="lt1"/>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rgbClr val="000000"/>
              </a:buClr>
              <a:buSzPts val="275"/>
              <a:buFont typeface="Arial"/>
              <a:buNone/>
            </a:pPr>
            <a:r>
              <a:rPr lang="en" sz="6250">
                <a:solidFill>
                  <a:srgbClr val="FFE599"/>
                </a:solidFill>
                <a:highlight>
                  <a:schemeClr val="dk1"/>
                </a:highlight>
              </a:rPr>
              <a:t>  struct</a:t>
            </a:r>
            <a:r>
              <a:rPr lang="en" sz="6250">
                <a:solidFill>
                  <a:srgbClr val="D3D3D3"/>
                </a:solidFill>
                <a:highlight>
                  <a:schemeClr val="dk1"/>
                </a:highlight>
              </a:rPr>
              <a:t> student </a:t>
            </a:r>
            <a:r>
              <a:rPr lang="en" sz="6250">
                <a:solidFill>
                  <a:srgbClr val="6D9EEB"/>
                </a:solidFill>
                <a:highlight>
                  <a:schemeClr val="dk1"/>
                </a:highlight>
              </a:rPr>
              <a:t>student1, *ptr</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rgbClr val="000000"/>
              </a:buClr>
              <a:buSzPts val="275"/>
              <a:buFont typeface="Arial"/>
              <a:buNone/>
            </a:pPr>
            <a:r>
              <a:rPr lang="en" sz="6250">
                <a:solidFill>
                  <a:srgbClr val="D3D3D3"/>
                </a:solidFill>
                <a:highlight>
                  <a:schemeClr val="dk1"/>
                </a:highlight>
              </a:rPr>
              <a:t>  ptr=&amp;</a:t>
            </a:r>
            <a:r>
              <a:rPr lang="en" sz="6250">
                <a:solidFill>
                  <a:srgbClr val="3D85C6"/>
                </a:solidFill>
                <a:highlight>
                  <a:schemeClr val="dk1"/>
                </a:highlight>
              </a:rPr>
              <a:t>student1</a:t>
            </a:r>
            <a:r>
              <a:rPr lang="en" sz="6250">
                <a:solidFill>
                  <a:schemeClr val="lt1"/>
                </a:solidFill>
                <a:highlight>
                  <a:schemeClr val="dk1"/>
                </a:highlight>
              </a:rPr>
              <a:t>;</a:t>
            </a: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name :</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ptr</a:t>
            </a:r>
            <a:r>
              <a:rPr lang="en" sz="6250">
                <a:solidFill>
                  <a:srgbClr val="D3D3D3"/>
                </a:solidFill>
                <a:highlight>
                  <a:schemeClr val="dk1"/>
                </a:highlight>
              </a:rPr>
              <a:t>-&gt;name);</a:t>
            </a:r>
            <a:endParaRPr sz="6250">
              <a:solidFill>
                <a:srgbClr val="D3D3D3"/>
              </a:solidFill>
              <a:highlight>
                <a:schemeClr val="dk1"/>
              </a:highlight>
            </a:endParaRPr>
          </a:p>
          <a:p>
            <a:pPr indent="0" lvl="0" marL="0" rtl="0" algn="l">
              <a:spcBef>
                <a:spcPts val="0"/>
              </a:spcBef>
              <a:spcAft>
                <a:spcPts val="0"/>
              </a:spcAft>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marks:</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%f</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ptr</a:t>
            </a:r>
            <a:r>
              <a:rPr lang="en" sz="6250">
                <a:solidFill>
                  <a:srgbClr val="D3D3D3"/>
                </a:solidFill>
                <a:highlight>
                  <a:schemeClr val="dk1"/>
                </a:highlight>
              </a:rPr>
              <a:t>-&gt;marks);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ptr</a:t>
            </a:r>
            <a:r>
              <a:rPr lang="en" sz="6250">
                <a:solidFill>
                  <a:srgbClr val="D3D3D3"/>
                </a:solidFill>
                <a:highlight>
                  <a:schemeClr val="dk1"/>
                </a:highlight>
              </a:rPr>
              <a:t>-&gt;batch);</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city:</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 </a:t>
            </a:r>
            <a:r>
              <a:rPr lang="en" sz="6250">
                <a:solidFill>
                  <a:srgbClr val="6AA84F"/>
                </a:solidFill>
                <a:highlight>
                  <a:schemeClr val="dk1"/>
                </a:highlight>
              </a:rPr>
              <a:t>%c</a:t>
            </a:r>
            <a:r>
              <a:rPr lang="en" sz="6250">
                <a:solidFill>
                  <a:srgbClr val="D3D3D3"/>
                </a:solidFill>
                <a:highlight>
                  <a:schemeClr val="dk1"/>
                </a:highlight>
              </a:rPr>
              <a:t>",</a:t>
            </a:r>
            <a:r>
              <a:rPr lang="en" sz="6250">
                <a:solidFill>
                  <a:srgbClr val="6AA84F"/>
                </a:solidFill>
                <a:highlight>
                  <a:schemeClr val="dk1"/>
                </a:highlight>
              </a:rPr>
              <a:t>&amp;</a:t>
            </a:r>
            <a:r>
              <a:rPr lang="en" sz="6250">
                <a:solidFill>
                  <a:srgbClr val="6D9EEB"/>
                </a:solidFill>
                <a:highlight>
                  <a:schemeClr val="dk1"/>
                </a:highlight>
              </a:rPr>
              <a:t>ptr</a:t>
            </a:r>
            <a:r>
              <a:rPr lang="en" sz="6250">
                <a:solidFill>
                  <a:srgbClr val="D3D3D3"/>
                </a:solidFill>
                <a:highlight>
                  <a:schemeClr val="dk1"/>
                </a:highlight>
              </a:rPr>
              <a:t>-&gt;city);</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roll_num:</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ptr</a:t>
            </a:r>
            <a:r>
              <a:rPr lang="en" sz="6250">
                <a:solidFill>
                  <a:srgbClr val="D3D3D3"/>
                </a:solidFill>
                <a:highlight>
                  <a:schemeClr val="dk1"/>
                </a:highlight>
              </a:rPr>
              <a:t>-&gt;roll_num);</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Your data is\nName : %s \nMarks : %f\nBatch :    %d\nCity:%c\nRoll Number :%d</a:t>
            </a:r>
            <a:r>
              <a:rPr lang="en" sz="6250">
                <a:solidFill>
                  <a:srgbClr val="D3D3D3"/>
                </a:solidFill>
                <a:highlight>
                  <a:schemeClr val="dk1"/>
                </a:highlight>
              </a:rPr>
              <a:t>", </a:t>
            </a:r>
            <a:r>
              <a:rPr lang="en" sz="6250">
                <a:solidFill>
                  <a:srgbClr val="6D9EEB"/>
                </a:solidFill>
                <a:highlight>
                  <a:schemeClr val="dk1"/>
                </a:highlight>
              </a:rPr>
              <a:t>ptr</a:t>
            </a:r>
            <a:r>
              <a:rPr lang="en" sz="6250">
                <a:solidFill>
                  <a:srgbClr val="D3D3D3"/>
                </a:solidFill>
                <a:highlight>
                  <a:schemeClr val="dk1"/>
                </a:highlight>
              </a:rPr>
              <a:t>-&gt;name, </a:t>
            </a:r>
            <a:r>
              <a:rPr lang="en" sz="6250">
                <a:solidFill>
                  <a:srgbClr val="6D9EEB"/>
                </a:solidFill>
                <a:highlight>
                  <a:schemeClr val="dk1"/>
                </a:highlight>
              </a:rPr>
              <a:t>ptr</a:t>
            </a:r>
            <a:r>
              <a:rPr lang="en" sz="6250">
                <a:solidFill>
                  <a:srgbClr val="D3D3D3"/>
                </a:solidFill>
                <a:highlight>
                  <a:schemeClr val="dk1"/>
                </a:highlight>
              </a:rPr>
              <a:t>-&gt;marks,   </a:t>
            </a:r>
            <a:r>
              <a:rPr lang="en" sz="6250">
                <a:solidFill>
                  <a:srgbClr val="6D9EEB"/>
                </a:solidFill>
                <a:highlight>
                  <a:schemeClr val="dk1"/>
                </a:highlight>
              </a:rPr>
              <a:t>ptr</a:t>
            </a:r>
            <a:r>
              <a:rPr lang="en" sz="6250">
                <a:solidFill>
                  <a:srgbClr val="D3D3D3"/>
                </a:solidFill>
                <a:highlight>
                  <a:schemeClr val="dk1"/>
                </a:highlight>
              </a:rPr>
              <a:t>-&gt;batch, </a:t>
            </a:r>
            <a:r>
              <a:rPr lang="en" sz="6250">
                <a:solidFill>
                  <a:srgbClr val="6D9EEB"/>
                </a:solidFill>
                <a:highlight>
                  <a:schemeClr val="dk1"/>
                </a:highlight>
              </a:rPr>
              <a:t>ptr</a:t>
            </a:r>
            <a:r>
              <a:rPr lang="en" sz="6250">
                <a:solidFill>
                  <a:srgbClr val="D3D3D3"/>
                </a:solidFill>
                <a:highlight>
                  <a:schemeClr val="dk1"/>
                </a:highlight>
              </a:rPr>
              <a:t>-&gt;city, </a:t>
            </a:r>
            <a:r>
              <a:rPr lang="en" sz="6250">
                <a:solidFill>
                  <a:srgbClr val="6D9EEB"/>
                </a:solidFill>
                <a:highlight>
                  <a:schemeClr val="dk1"/>
                </a:highlight>
              </a:rPr>
              <a:t>ptr</a:t>
            </a:r>
            <a:r>
              <a:rPr lang="en" sz="6250">
                <a:solidFill>
                  <a:srgbClr val="D3D3D3"/>
                </a:solidFill>
                <a:highlight>
                  <a:schemeClr val="dk1"/>
                </a:highlight>
              </a:rPr>
              <a:t>-&gt;roll_num);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DMA of Struct </a:t>
            </a:r>
            <a:endParaRPr/>
          </a:p>
        </p:txBody>
      </p:sp>
      <p:sp>
        <p:nvSpPr>
          <p:cNvPr id="290" name="Google Shape;290;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Sometimes, the number of struct variables you declared may be insufficient. </a:t>
            </a:r>
            <a:endParaRPr>
              <a:solidFill>
                <a:schemeClr val="dk1"/>
              </a:solidFill>
            </a:endParaRPr>
          </a:p>
          <a:p>
            <a:pPr indent="0" lvl="0" marL="0" rtl="0" algn="l">
              <a:spcBef>
                <a:spcPts val="1200"/>
              </a:spcBef>
              <a:spcAft>
                <a:spcPts val="0"/>
              </a:spcAft>
              <a:buNone/>
            </a:pPr>
            <a:r>
              <a:rPr lang="en">
                <a:solidFill>
                  <a:schemeClr val="dk1"/>
                </a:solidFill>
              </a:rPr>
              <a:t>You may need to allocate memory during run-time.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51"/>
          <p:cNvSpPr txBox="1"/>
          <p:nvPr>
            <p:ph idx="1" type="body"/>
          </p:nvPr>
        </p:nvSpPr>
        <p:spPr>
          <a:xfrm>
            <a:off x="261475" y="22275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98C379"/>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61AEEE"/>
                </a:solidFill>
                <a:highlight>
                  <a:schemeClr val="dk1"/>
                </a:highlight>
              </a:rPr>
              <a:t>#include </a:t>
            </a:r>
            <a:r>
              <a:rPr lang="en" sz="6250">
                <a:solidFill>
                  <a:srgbClr val="98C379"/>
                </a:solidFill>
                <a:highlight>
                  <a:schemeClr val="dk1"/>
                </a:highlight>
              </a:rPr>
              <a:t>&lt;stdlib.h&gt;</a:t>
            </a:r>
            <a:endParaRPr sz="6250">
              <a:solidFill>
                <a:srgbClr val="61AEEE"/>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student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char</a:t>
            </a:r>
            <a:r>
              <a:rPr lang="en" sz="6200">
                <a:solidFill>
                  <a:schemeClr val="lt1"/>
                </a:solidFill>
              </a:rPr>
              <a:t> name[20]; </a:t>
            </a:r>
            <a:r>
              <a:rPr lang="en" sz="6200">
                <a:solidFill>
                  <a:srgbClr val="C678DD"/>
                </a:solidFill>
              </a:rPr>
              <a:t>float</a:t>
            </a:r>
            <a:r>
              <a:rPr lang="en" sz="6200">
                <a:solidFill>
                  <a:schemeClr val="lt1"/>
                </a:solidFill>
              </a:rPr>
              <a:t> marks; </a:t>
            </a:r>
            <a:r>
              <a:rPr lang="en" sz="6200">
                <a:solidFill>
                  <a:srgbClr val="C678DD"/>
                </a:solidFill>
              </a:rPr>
              <a:t>int</a:t>
            </a:r>
            <a:r>
              <a:rPr lang="en" sz="6200">
                <a:solidFill>
                  <a:schemeClr val="lt1"/>
                </a:solidFill>
              </a:rPr>
              <a:t> batch; </a:t>
            </a:r>
            <a:r>
              <a:rPr lang="en" sz="6200">
                <a:solidFill>
                  <a:srgbClr val="C678DD"/>
                </a:solidFill>
              </a:rPr>
              <a:t>char</a:t>
            </a:r>
            <a:r>
              <a:rPr lang="en" sz="6200">
                <a:solidFill>
                  <a:schemeClr val="lt1"/>
                </a:solidFill>
              </a:rPr>
              <a:t> city; </a:t>
            </a:r>
            <a:r>
              <a:rPr lang="en" sz="6200">
                <a:solidFill>
                  <a:srgbClr val="C678DD"/>
                </a:solidFill>
              </a:rPr>
              <a:t>int</a:t>
            </a:r>
            <a:r>
              <a:rPr lang="en" sz="6200">
                <a:solidFill>
                  <a:schemeClr val="lt1"/>
                </a:solidFill>
              </a:rPr>
              <a:t> roll_num;</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50">
              <a:solidFill>
                <a:srgbClr val="C678DD"/>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FFE599"/>
                </a:solidFill>
                <a:highlight>
                  <a:schemeClr val="dk1"/>
                </a:highlight>
              </a:rPr>
              <a:t>   struct</a:t>
            </a:r>
            <a:r>
              <a:rPr lang="en" sz="6250">
                <a:solidFill>
                  <a:srgbClr val="D3D3D3"/>
                </a:solidFill>
                <a:highlight>
                  <a:schemeClr val="dk1"/>
                </a:highlight>
              </a:rPr>
              <a:t> student </a:t>
            </a:r>
            <a:r>
              <a:rPr lang="en" sz="6250">
                <a:solidFill>
                  <a:srgbClr val="6D9EEB"/>
                </a:solidFill>
                <a:highlight>
                  <a:schemeClr val="dk1"/>
                </a:highlight>
              </a:rPr>
              <a:t>*ptr</a:t>
            </a:r>
            <a:r>
              <a:rPr lang="en" sz="6250">
                <a:solidFill>
                  <a:srgbClr val="D3D3D3"/>
                </a:solidFill>
                <a:highlight>
                  <a:schemeClr val="dk1"/>
                </a:highlight>
              </a:rPr>
              <a:t>;   </a:t>
            </a:r>
            <a:r>
              <a:rPr lang="en" sz="6250">
                <a:solidFill>
                  <a:srgbClr val="9900FF"/>
                </a:solidFill>
                <a:highlight>
                  <a:schemeClr val="dk1"/>
                </a:highlight>
              </a:rPr>
              <a:t>int</a:t>
            </a:r>
            <a:r>
              <a:rPr lang="en" sz="6250">
                <a:solidFill>
                  <a:srgbClr val="D3D3D3"/>
                </a:solidFill>
                <a:highlight>
                  <a:schemeClr val="dk1"/>
                </a:highlight>
              </a:rPr>
              <a:t> i,n;</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the number of students: </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&amp;n);</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9900FF"/>
                </a:solidFill>
                <a:highlight>
                  <a:schemeClr val="dk1"/>
                </a:highlight>
              </a:rPr>
              <a:t>   ptr</a:t>
            </a:r>
            <a:r>
              <a:rPr lang="en" sz="6250">
                <a:solidFill>
                  <a:srgbClr val="D3D3D3"/>
                </a:solidFill>
                <a:highlight>
                  <a:schemeClr val="dk1"/>
                </a:highlight>
              </a:rPr>
              <a:t> = </a:t>
            </a:r>
            <a:r>
              <a:rPr lang="en" sz="6250">
                <a:solidFill>
                  <a:srgbClr val="F4CCCC"/>
                </a:solidFill>
                <a:highlight>
                  <a:schemeClr val="dk1"/>
                </a:highlight>
              </a:rPr>
              <a:t>(struct student *)</a:t>
            </a:r>
            <a:r>
              <a:rPr lang="en" sz="6250">
                <a:solidFill>
                  <a:srgbClr val="D3D3D3"/>
                </a:solidFill>
                <a:highlight>
                  <a:schemeClr val="dk1"/>
                </a:highlight>
              </a:rPr>
              <a:t> </a:t>
            </a:r>
            <a:r>
              <a:rPr lang="en" sz="6250">
                <a:solidFill>
                  <a:srgbClr val="B45F06"/>
                </a:solidFill>
                <a:highlight>
                  <a:schemeClr val="dk1"/>
                </a:highlight>
              </a:rPr>
              <a:t>malloc</a:t>
            </a:r>
            <a:r>
              <a:rPr lang="en" sz="6250">
                <a:solidFill>
                  <a:srgbClr val="D3D3D3"/>
                </a:solidFill>
                <a:highlight>
                  <a:schemeClr val="dk1"/>
                </a:highlight>
              </a:rPr>
              <a:t>(</a:t>
            </a:r>
            <a:r>
              <a:rPr lang="en" sz="6250">
                <a:solidFill>
                  <a:srgbClr val="8E7CC3"/>
                </a:solidFill>
                <a:highlight>
                  <a:schemeClr val="dk1"/>
                </a:highlight>
              </a:rPr>
              <a:t>n * sizeof(struct student)</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BF9000"/>
                </a:solidFill>
                <a:highlight>
                  <a:schemeClr val="dk1"/>
                </a:highlight>
              </a:rPr>
              <a:t>for</a:t>
            </a:r>
            <a:r>
              <a:rPr lang="en" sz="6250">
                <a:solidFill>
                  <a:srgbClr val="D3D3D3"/>
                </a:solidFill>
                <a:highlight>
                  <a:schemeClr val="dk1"/>
                </a:highlight>
              </a:rPr>
              <a:t>(i=0; i&lt;n; i++)</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name :</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%s</a:t>
            </a:r>
            <a:r>
              <a:rPr lang="en" sz="6250">
                <a:solidFill>
                  <a:srgbClr val="D3D3D3"/>
                </a:solidFill>
                <a:highlight>
                  <a:schemeClr val="dk1"/>
                </a:highlight>
              </a:rPr>
              <a:t>", </a:t>
            </a:r>
            <a:r>
              <a:rPr lang="en" sz="6250">
                <a:solidFill>
                  <a:srgbClr val="6D9EEB"/>
                </a:solidFill>
                <a:highlight>
                  <a:schemeClr val="dk1"/>
                </a:highlight>
              </a:rPr>
              <a:t>(ptr+i)</a:t>
            </a:r>
            <a:r>
              <a:rPr lang="en" sz="6250">
                <a:solidFill>
                  <a:srgbClr val="D3D3D3"/>
                </a:solidFill>
                <a:highlight>
                  <a:schemeClr val="dk1"/>
                </a:highlight>
              </a:rPr>
              <a:t>-&gt;name);</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marks:</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%f</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(ptr+i)</a:t>
            </a:r>
            <a:r>
              <a:rPr lang="en" sz="6250">
                <a:solidFill>
                  <a:srgbClr val="D3D3D3"/>
                </a:solidFill>
                <a:highlight>
                  <a:schemeClr val="dk1"/>
                </a:highlight>
              </a:rPr>
              <a:t>-&gt;marks);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D7E6B"/>
                </a:solidFill>
                <a:highlight>
                  <a:schemeClr val="dk1"/>
                </a:highlight>
              </a:rPr>
              <a:t>  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a:t>
            </a:r>
            <a:r>
              <a:rPr lang="en" sz="6250">
                <a:solidFill>
                  <a:srgbClr val="6D9EEB"/>
                </a:solidFill>
                <a:highlight>
                  <a:schemeClr val="dk1"/>
                </a:highlight>
              </a:rPr>
              <a:t>(ptr+i)</a:t>
            </a:r>
            <a:r>
              <a:rPr lang="en" sz="6250">
                <a:solidFill>
                  <a:srgbClr val="D3D3D3"/>
                </a:solidFill>
                <a:highlight>
                  <a:schemeClr val="dk1"/>
                </a:highlight>
              </a:rPr>
              <a:t>-&gt;batch);</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5A6BD"/>
                </a:solidFill>
                <a:highlight>
                  <a:schemeClr val="dk1"/>
                </a:highlight>
              </a:rPr>
              <a:t>free(ptr);</a:t>
            </a:r>
            <a:r>
              <a:rPr lang="en" sz="6250">
                <a:solidFill>
                  <a:srgbClr val="D3D3D3"/>
                </a:solidFill>
                <a:highlight>
                  <a:schemeClr val="dk1"/>
                </a:highlight>
              </a:rPr>
              <a:t> // </a:t>
            </a:r>
            <a:r>
              <a:rPr lang="en" sz="6250">
                <a:solidFill>
                  <a:srgbClr val="FFE599"/>
                </a:solidFill>
                <a:highlight>
                  <a:schemeClr val="dk1"/>
                </a:highlight>
              </a:rPr>
              <a:t>deallocating the memory</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t/>
            </a:r>
            <a:endParaRPr sz="6250">
              <a:solidFill>
                <a:srgbClr val="D3D3D3"/>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6"/>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batch</a:t>
            </a:r>
            <a:r>
              <a:rPr lang="en" sz="6250">
                <a:solidFill>
                  <a:srgbClr val="D3D3D3"/>
                </a:solidFill>
                <a:highlight>
                  <a:schemeClr val="dk1"/>
                </a:highlight>
              </a:rPr>
              <a:t>[5],i</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   char</a:t>
            </a:r>
            <a:r>
              <a:rPr lang="en" sz="6250">
                <a:solidFill>
                  <a:srgbClr val="D3D3D3"/>
                </a:solidFill>
                <a:highlight>
                  <a:schemeClr val="dk1"/>
                </a:highlight>
              </a:rPr>
              <a:t> city[5];</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C678DD"/>
                </a:solidFill>
                <a:highlight>
                  <a:schemeClr val="dk1"/>
                </a:highlight>
              </a:rPr>
              <a:t>   int</a:t>
            </a:r>
            <a:r>
              <a:rPr lang="en" sz="6250">
                <a:solidFill>
                  <a:srgbClr val="D3D3D3"/>
                </a:solidFill>
                <a:highlight>
                  <a:schemeClr val="dk1"/>
                </a:highlight>
              </a:rPr>
              <a:t> roll_num[5];</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FFFF00"/>
                </a:solidFill>
                <a:highlight>
                  <a:schemeClr val="dk1"/>
                </a:highlight>
              </a:rPr>
              <a:t>for</a:t>
            </a:r>
            <a:r>
              <a:rPr lang="en" sz="6250">
                <a:solidFill>
                  <a:srgbClr val="D3D3D3"/>
                </a:solidFill>
                <a:highlight>
                  <a:schemeClr val="dk1"/>
                </a:highlight>
              </a:rPr>
              <a:t>(i=0; i&lt;5; i++)</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batch</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&amp;batch[i]</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city initial</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%c</a:t>
            </a:r>
            <a:r>
              <a:rPr lang="en" sz="6250">
                <a:solidFill>
                  <a:srgbClr val="D3D3D3"/>
                </a:solidFill>
                <a:highlight>
                  <a:schemeClr val="dk1"/>
                </a:highlight>
              </a:rPr>
              <a:t>", </a:t>
            </a:r>
            <a:r>
              <a:rPr lang="en" sz="6250">
                <a:solidFill>
                  <a:srgbClr val="6AA84F"/>
                </a:solidFill>
                <a:highlight>
                  <a:schemeClr val="dk1"/>
                </a:highlight>
              </a:rPr>
              <a:t>&amp;city[i]</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Enter your roll_number</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scanf</a:t>
            </a:r>
            <a:r>
              <a:rPr lang="en" sz="6250">
                <a:solidFill>
                  <a:srgbClr val="D3D3D3"/>
                </a:solidFill>
                <a:highlight>
                  <a:schemeClr val="dk1"/>
                </a:highlight>
              </a:rPr>
              <a:t>("</a:t>
            </a:r>
            <a:r>
              <a:rPr lang="en" sz="6250">
                <a:solidFill>
                  <a:srgbClr val="6AA84F"/>
                </a:solidFill>
                <a:highlight>
                  <a:schemeClr val="dk1"/>
                </a:highlight>
              </a:rPr>
              <a:t>%d</a:t>
            </a:r>
            <a:r>
              <a:rPr lang="en" sz="6250">
                <a:solidFill>
                  <a:srgbClr val="D3D3D3"/>
                </a:solidFill>
                <a:highlight>
                  <a:schemeClr val="dk1"/>
                </a:highlight>
              </a:rPr>
              <a:t>", </a:t>
            </a:r>
            <a:r>
              <a:rPr lang="en" sz="6250">
                <a:solidFill>
                  <a:srgbClr val="6AA84F"/>
                </a:solidFill>
                <a:highlight>
                  <a:schemeClr val="dk1"/>
                </a:highlight>
              </a:rPr>
              <a:t>&amp;roll_num[i]</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86" name="Google Shape;86;p17"/>
          <p:cNvSpPr txBox="1"/>
          <p:nvPr>
            <p:ph idx="1" type="body"/>
          </p:nvPr>
        </p:nvSpPr>
        <p:spPr>
          <a:xfrm>
            <a:off x="311700" y="1228675"/>
            <a:ext cx="8520600" cy="371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This step  is customizing:</a:t>
            </a:r>
            <a:endParaRPr>
              <a:solidFill>
                <a:schemeClr val="dk1"/>
              </a:solidFill>
            </a:endParaRPr>
          </a:p>
          <a:p>
            <a:pPr indent="0" lvl="0" marL="0" rtl="0" algn="l">
              <a:spcBef>
                <a:spcPts val="1200"/>
              </a:spcBef>
              <a:spcAft>
                <a:spcPts val="0"/>
              </a:spcAft>
              <a:buNone/>
            </a:pPr>
            <a:r>
              <a:rPr lang="en">
                <a:solidFill>
                  <a:schemeClr val="dk1"/>
                </a:solidFill>
              </a:rPr>
              <a:t>i.e. “Defining your own data type”.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B45F06"/>
                </a:solidFill>
              </a:rPr>
              <a:t>struct</a:t>
            </a:r>
            <a:r>
              <a:rPr lang="en">
                <a:solidFill>
                  <a:schemeClr val="dk1"/>
                </a:solidFill>
              </a:rPr>
              <a:t> fast_roll_num</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int</a:t>
            </a:r>
            <a:r>
              <a:rPr lang="en">
                <a:solidFill>
                  <a:schemeClr val="dk1"/>
                </a:solidFill>
              </a:rPr>
              <a:t> </a:t>
            </a:r>
            <a:r>
              <a:rPr lang="en">
                <a:solidFill>
                  <a:schemeClr val="dk1"/>
                </a:solidFill>
                <a:highlight>
                  <a:srgbClr val="F4CCCC"/>
                </a:highlight>
              </a:rPr>
              <a:t>batch</a:t>
            </a: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c</a:t>
            </a:r>
            <a:r>
              <a:rPr lang="en">
                <a:solidFill>
                  <a:srgbClr val="9900FF"/>
                </a:solidFill>
              </a:rPr>
              <a:t>har</a:t>
            </a:r>
            <a:r>
              <a:rPr lang="en">
                <a:solidFill>
                  <a:schemeClr val="dk1"/>
                </a:solidFill>
              </a:rPr>
              <a:t> </a:t>
            </a:r>
            <a:r>
              <a:rPr lang="en">
                <a:solidFill>
                  <a:schemeClr val="dk1"/>
                </a:solidFill>
                <a:highlight>
                  <a:srgbClr val="FFF2CC"/>
                </a:highlight>
              </a:rPr>
              <a:t>city</a:t>
            </a: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rgbClr val="9900FF"/>
                </a:solidFill>
              </a:rPr>
              <a:t>int</a:t>
            </a:r>
            <a:r>
              <a:rPr lang="en">
                <a:solidFill>
                  <a:schemeClr val="dk1"/>
                </a:solidFill>
              </a:rPr>
              <a:t> </a:t>
            </a:r>
            <a:r>
              <a:rPr lang="en">
                <a:solidFill>
                  <a:schemeClr val="dk1"/>
                </a:solidFill>
                <a:highlight>
                  <a:srgbClr val="D9EAD3"/>
                </a:highlight>
              </a:rPr>
              <a:t>roll_num</a:t>
            </a: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a:t>
            </a:r>
            <a:endParaRPr>
              <a:solidFill>
                <a:schemeClr val="dk1"/>
              </a:solidFill>
            </a:endParaRPr>
          </a:p>
        </p:txBody>
      </p:sp>
      <p:graphicFrame>
        <p:nvGraphicFramePr>
          <p:cNvPr id="87" name="Google Shape;87;p17"/>
          <p:cNvGraphicFramePr/>
          <p:nvPr/>
        </p:nvGraphicFramePr>
        <p:xfrm>
          <a:off x="2963388" y="3303550"/>
          <a:ext cx="3000000" cy="3000000"/>
        </p:xfrm>
        <a:graphic>
          <a:graphicData uri="http://schemas.openxmlformats.org/drawingml/2006/table">
            <a:tbl>
              <a:tblPr>
                <a:noFill/>
                <a:tableStyleId>{4AA5AAC1-D91F-4668-B4FF-2FF131A2C953}</a:tableStyleId>
              </a:tblPr>
              <a:tblGrid>
                <a:gridCol w="652100"/>
                <a:gridCol w="652100"/>
                <a:gridCol w="652100"/>
                <a:gridCol w="570825"/>
                <a:gridCol w="733375"/>
                <a:gridCol w="652100"/>
                <a:gridCol w="652100"/>
                <a:gridCol w="652100"/>
                <a:gridCol w="652100"/>
              </a:tblGrid>
              <a:tr h="428800">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t>CHAR</a:t>
                      </a:r>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93" name="Google Shape;93;p18"/>
          <p:cNvSpPr txBox="1"/>
          <p:nvPr>
            <p:ph idx="1" type="body"/>
          </p:nvPr>
        </p:nvSpPr>
        <p:spPr>
          <a:xfrm>
            <a:off x="311700" y="1228675"/>
            <a:ext cx="8520600" cy="3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7F6000"/>
                </a:solidFill>
              </a:rPr>
              <a:t>struct</a:t>
            </a:r>
            <a:r>
              <a:rPr lang="en">
                <a:solidFill>
                  <a:schemeClr val="dk1"/>
                </a:solidFill>
              </a:rPr>
              <a:t> fast_roll_num </a:t>
            </a:r>
            <a:r>
              <a:rPr lang="en">
                <a:solidFill>
                  <a:srgbClr val="4A86E8"/>
                </a:solidFill>
              </a:rPr>
              <a:t>student1</a:t>
            </a:r>
            <a:r>
              <a:rPr lang="en">
                <a:solidFill>
                  <a:schemeClr val="dk1"/>
                </a:solidFill>
              </a:rPr>
              <a:t>; 		</a:t>
            </a:r>
            <a:r>
              <a:rPr lang="en">
                <a:solidFill>
                  <a:srgbClr val="674EA7"/>
                </a:solidFill>
              </a:rPr>
              <a:t>// Declaration</a:t>
            </a:r>
            <a:endParaRPr>
              <a:solidFill>
                <a:srgbClr val="674EA7"/>
              </a:solidFill>
            </a:endParaRPr>
          </a:p>
          <a:p>
            <a:pPr indent="0" lvl="0" marL="0" rtl="0" algn="l">
              <a:spcBef>
                <a:spcPts val="1200"/>
              </a:spcBef>
              <a:spcAft>
                <a:spcPts val="0"/>
              </a:spcAft>
              <a:buNone/>
            </a:pPr>
            <a:r>
              <a:rPr lang="en">
                <a:solidFill>
                  <a:srgbClr val="4A86E8"/>
                </a:solidFill>
              </a:rPr>
              <a:t>student1</a:t>
            </a:r>
            <a:r>
              <a:rPr lang="en">
                <a:solidFill>
                  <a:schemeClr val="dk1"/>
                </a:solidFill>
              </a:rPr>
              <a:t>.batch=21; 						</a:t>
            </a:r>
            <a:r>
              <a:rPr lang="en">
                <a:solidFill>
                  <a:srgbClr val="674EA7"/>
                </a:solidFill>
              </a:rPr>
              <a:t>//	Initialization </a:t>
            </a:r>
            <a:endParaRPr>
              <a:solidFill>
                <a:srgbClr val="674EA7"/>
              </a:solidFill>
            </a:endParaRPr>
          </a:p>
          <a:p>
            <a:pPr indent="0" lvl="0" marL="0" rtl="0" algn="l">
              <a:spcBef>
                <a:spcPts val="1200"/>
              </a:spcBef>
              <a:spcAft>
                <a:spcPts val="0"/>
              </a:spcAft>
              <a:buNone/>
            </a:pPr>
            <a:r>
              <a:rPr lang="en">
                <a:solidFill>
                  <a:srgbClr val="4A86E8"/>
                </a:solidFill>
              </a:rPr>
              <a:t>student1</a:t>
            </a:r>
            <a:r>
              <a:rPr lang="en">
                <a:solidFill>
                  <a:schemeClr val="dk1"/>
                </a:solidFill>
              </a:rPr>
              <a:t>.city=’k’;</a:t>
            </a:r>
            <a:endParaRPr>
              <a:solidFill>
                <a:schemeClr val="dk1"/>
              </a:solidFill>
            </a:endParaRPr>
          </a:p>
          <a:p>
            <a:pPr indent="0" lvl="0" marL="0" rtl="0" algn="l">
              <a:spcBef>
                <a:spcPts val="1200"/>
              </a:spcBef>
              <a:spcAft>
                <a:spcPts val="0"/>
              </a:spcAft>
              <a:buNone/>
            </a:pPr>
            <a:r>
              <a:rPr lang="en">
                <a:solidFill>
                  <a:srgbClr val="4A86E8"/>
                </a:solidFill>
              </a:rPr>
              <a:t>student1</a:t>
            </a:r>
            <a:r>
              <a:rPr lang="en">
                <a:solidFill>
                  <a:schemeClr val="dk1"/>
                </a:solidFill>
              </a:rPr>
              <a:t>.roll_num=2493;</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rgbClr val="7F6000"/>
                </a:solidFill>
              </a:rPr>
              <a:t>struct</a:t>
            </a:r>
            <a:r>
              <a:rPr lang="en">
                <a:solidFill>
                  <a:schemeClr val="dk1"/>
                </a:solidFill>
              </a:rPr>
              <a:t> fast_roll_num </a:t>
            </a:r>
            <a:r>
              <a:rPr lang="en">
                <a:solidFill>
                  <a:srgbClr val="4A86E8"/>
                </a:solidFill>
              </a:rPr>
              <a:t>student2</a:t>
            </a:r>
            <a:r>
              <a:rPr lang="en">
                <a:solidFill>
                  <a:schemeClr val="dk1"/>
                </a:solidFill>
              </a:rPr>
              <a:t>={21,’k’,2493}; </a:t>
            </a:r>
            <a:r>
              <a:rPr lang="en" sz="1600">
                <a:solidFill>
                  <a:srgbClr val="351C75"/>
                </a:solidFill>
              </a:rPr>
              <a:t>// Declaration &amp; Initialization</a:t>
            </a:r>
            <a:endParaRPr sz="1600">
              <a:solidFill>
                <a:srgbClr val="351C75"/>
              </a:solidFill>
            </a:endParaRPr>
          </a:p>
        </p:txBody>
      </p:sp>
      <p:graphicFrame>
        <p:nvGraphicFramePr>
          <p:cNvPr id="94" name="Google Shape;94;p18"/>
          <p:cNvGraphicFramePr/>
          <p:nvPr/>
        </p:nvGraphicFramePr>
        <p:xfrm>
          <a:off x="3020288" y="478950"/>
          <a:ext cx="3000000" cy="3000000"/>
        </p:xfrm>
        <a:graphic>
          <a:graphicData uri="http://schemas.openxmlformats.org/drawingml/2006/table">
            <a:tbl>
              <a:tblPr>
                <a:noFill/>
                <a:tableStyleId>{4AA5AAC1-D91F-4668-B4FF-2FF131A2C953}</a:tableStyleId>
              </a:tblPr>
              <a:tblGrid>
                <a:gridCol w="652100"/>
                <a:gridCol w="652100"/>
                <a:gridCol w="652100"/>
                <a:gridCol w="570825"/>
                <a:gridCol w="733375"/>
                <a:gridCol w="652100"/>
                <a:gridCol w="652100"/>
                <a:gridCol w="652100"/>
                <a:gridCol w="652100"/>
              </a:tblGrid>
              <a:tr h="428800">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t>CHAR</a:t>
                      </a:r>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Structures</a:t>
            </a:r>
            <a:endParaRPr/>
          </a:p>
        </p:txBody>
      </p:sp>
      <p:sp>
        <p:nvSpPr>
          <p:cNvPr id="100" name="Google Shape;100;p19"/>
          <p:cNvSpPr txBox="1"/>
          <p:nvPr>
            <p:ph idx="1" type="body"/>
          </p:nvPr>
        </p:nvSpPr>
        <p:spPr>
          <a:xfrm>
            <a:off x="311700" y="1228675"/>
            <a:ext cx="8520600" cy="371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Batch, city &amp; roll_num are known as</a:t>
            </a:r>
            <a:r>
              <a:rPr lang="en">
                <a:solidFill>
                  <a:srgbClr val="7F6000"/>
                </a:solidFill>
              </a:rPr>
              <a:t> Members</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 operator is known as </a:t>
            </a:r>
            <a:r>
              <a:rPr lang="en">
                <a:solidFill>
                  <a:srgbClr val="7F6000"/>
                </a:solidFill>
              </a:rPr>
              <a:t>Member Access Operator</a:t>
            </a: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None/>
            </a:pPr>
            <a:r>
              <a:rPr lang="en">
                <a:solidFill>
                  <a:srgbClr val="7F6000"/>
                </a:solidFill>
              </a:rPr>
              <a:t>struct</a:t>
            </a:r>
            <a:r>
              <a:rPr lang="en">
                <a:solidFill>
                  <a:schemeClr val="dk1"/>
                </a:solidFill>
              </a:rPr>
              <a:t> fast_roll_num </a:t>
            </a:r>
            <a:r>
              <a:rPr lang="en">
                <a:solidFill>
                  <a:srgbClr val="4A86E8"/>
                </a:solidFill>
              </a:rPr>
              <a:t>student1</a:t>
            </a:r>
            <a:r>
              <a:rPr lang="en">
                <a:solidFill>
                  <a:schemeClr val="dk1"/>
                </a:solidFill>
              </a:rPr>
              <a:t>; 		</a:t>
            </a:r>
            <a:endParaRPr>
              <a:solidFill>
                <a:srgbClr val="674EA7"/>
              </a:solidFill>
            </a:endParaRPr>
          </a:p>
          <a:p>
            <a:pPr indent="0" lvl="0" marL="0" rtl="0" algn="l">
              <a:spcBef>
                <a:spcPts val="1200"/>
              </a:spcBef>
              <a:spcAft>
                <a:spcPts val="0"/>
              </a:spcAft>
              <a:buNone/>
            </a:pPr>
            <a:r>
              <a:rPr lang="en">
                <a:solidFill>
                  <a:srgbClr val="4A86E8"/>
                </a:solidFill>
              </a:rPr>
              <a:t>student1</a:t>
            </a:r>
            <a:r>
              <a:rPr lang="en">
                <a:solidFill>
                  <a:schemeClr val="dk1"/>
                </a:solidFill>
              </a:rPr>
              <a:t>.batch=21; 						</a:t>
            </a:r>
            <a:endParaRPr>
              <a:solidFill>
                <a:srgbClr val="674EA7"/>
              </a:solidFill>
            </a:endParaRPr>
          </a:p>
          <a:p>
            <a:pPr indent="0" lvl="0" marL="0" rtl="0" algn="l">
              <a:spcBef>
                <a:spcPts val="1200"/>
              </a:spcBef>
              <a:spcAft>
                <a:spcPts val="0"/>
              </a:spcAft>
              <a:buNone/>
            </a:pPr>
            <a:r>
              <a:rPr lang="en">
                <a:solidFill>
                  <a:srgbClr val="4A86E8"/>
                </a:solidFill>
              </a:rPr>
              <a:t>student1</a:t>
            </a:r>
            <a:r>
              <a:rPr lang="en">
                <a:solidFill>
                  <a:schemeClr val="dk1"/>
                </a:solidFill>
              </a:rPr>
              <a:t>.city=</a:t>
            </a:r>
            <a:r>
              <a:rPr lang="en">
                <a:solidFill>
                  <a:schemeClr val="dk1"/>
                </a:solidFill>
              </a:rPr>
              <a:t>'k'</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rgbClr val="4A86E8"/>
                </a:solidFill>
              </a:rPr>
              <a:t>student1</a:t>
            </a:r>
            <a:r>
              <a:rPr lang="en">
                <a:solidFill>
                  <a:schemeClr val="dk1"/>
                </a:solidFill>
              </a:rPr>
              <a:t>.roll_num=2493;</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p</a:t>
            </a:r>
            <a:r>
              <a:rPr lang="en">
                <a:solidFill>
                  <a:schemeClr val="dk1"/>
                </a:solidFill>
              </a:rPr>
              <a:t>rintf (“%d”, sizeof(fast_roll_num)); // What’s the output?</a:t>
            </a:r>
            <a:endParaRPr>
              <a:solidFill>
                <a:schemeClr val="dk1"/>
              </a:solidFill>
            </a:endParaRPr>
          </a:p>
        </p:txBody>
      </p:sp>
      <p:graphicFrame>
        <p:nvGraphicFramePr>
          <p:cNvPr id="101" name="Google Shape;101;p19"/>
          <p:cNvGraphicFramePr/>
          <p:nvPr/>
        </p:nvGraphicFramePr>
        <p:xfrm>
          <a:off x="3020288" y="478950"/>
          <a:ext cx="3000000" cy="3000000"/>
        </p:xfrm>
        <a:graphic>
          <a:graphicData uri="http://schemas.openxmlformats.org/drawingml/2006/table">
            <a:tbl>
              <a:tblPr>
                <a:noFill/>
                <a:tableStyleId>{4AA5AAC1-D91F-4668-B4FF-2FF131A2C953}</a:tableStyleId>
              </a:tblPr>
              <a:tblGrid>
                <a:gridCol w="652100"/>
                <a:gridCol w="652100"/>
                <a:gridCol w="652100"/>
                <a:gridCol w="570825"/>
                <a:gridCol w="733375"/>
                <a:gridCol w="652100"/>
                <a:gridCol w="652100"/>
                <a:gridCol w="652100"/>
                <a:gridCol w="652100"/>
              </a:tblGrid>
              <a:tr h="428800">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lang="en"/>
                        <a:t>CHAR</a:t>
                      </a:r>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rgbClr val="073763"/>
                          </a:solidFill>
                        </a:rPr>
                        <a:t>INT</a:t>
                      </a:r>
                      <a:endParaRPr>
                        <a:solidFill>
                          <a:srgbClr val="073763"/>
                        </a:solidFill>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lnB cap="flat" cmpd="sng" w="9525">
                      <a:solidFill>
                        <a:srgbClr val="7F6000"/>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chemeClr val="lt1"/>
              </a:solidFill>
              <a:highlight>
                <a:schemeClr val="dk1"/>
              </a:highlight>
            </a:endParaRPr>
          </a:p>
          <a:p>
            <a:pPr indent="0" lvl="0" marL="0" rtl="0" algn="l">
              <a:spcBef>
                <a:spcPts val="0"/>
              </a:spcBef>
              <a:spcAft>
                <a:spcPts val="0"/>
              </a:spcAft>
              <a:buClr>
                <a:schemeClr val="dk1"/>
              </a:buClr>
              <a:buSzPts val="275"/>
              <a:buFont typeface="Arial"/>
              <a:buNone/>
            </a:pPr>
            <a:r>
              <a:rPr lang="en" sz="6200">
                <a:solidFill>
                  <a:srgbClr val="FFE599"/>
                </a:solidFill>
              </a:rPr>
              <a:t>struct</a:t>
            </a:r>
            <a:r>
              <a:rPr lang="en" sz="6200">
                <a:solidFill>
                  <a:schemeClr val="lt1"/>
                </a:solidFill>
              </a:rPr>
              <a:t> fast_roll_num</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int</a:t>
            </a:r>
            <a:r>
              <a:rPr lang="en" sz="6200">
                <a:solidFill>
                  <a:schemeClr val="lt1"/>
                </a:solidFill>
              </a:rPr>
              <a:t> batch;</a:t>
            </a:r>
            <a:endParaRPr sz="6200">
              <a:solidFill>
                <a:schemeClr val="lt1"/>
              </a:solidFill>
            </a:endParaRPr>
          </a:p>
          <a:p>
            <a:pPr indent="0" lvl="0" marL="0" rtl="0" algn="l">
              <a:spcBef>
                <a:spcPts val="0"/>
              </a:spcBef>
              <a:spcAft>
                <a:spcPts val="0"/>
              </a:spcAft>
              <a:buNone/>
            </a:pPr>
            <a:r>
              <a:rPr lang="en" sz="6200">
                <a:solidFill>
                  <a:srgbClr val="C678DD"/>
                </a:solidFill>
              </a:rPr>
              <a:t>char</a:t>
            </a:r>
            <a:r>
              <a:rPr lang="en" sz="6200">
                <a:solidFill>
                  <a:schemeClr val="lt1"/>
                </a:solidFill>
              </a:rPr>
              <a:t> city;</a:t>
            </a:r>
            <a:endParaRPr sz="6200">
              <a:solidFill>
                <a:schemeClr val="lt1"/>
              </a:solidFill>
            </a:endParaRPr>
          </a:p>
          <a:p>
            <a:pPr indent="0" lvl="0" marL="0" rtl="0" algn="l">
              <a:spcBef>
                <a:spcPts val="0"/>
              </a:spcBef>
              <a:spcAft>
                <a:spcPts val="0"/>
              </a:spcAft>
              <a:buClr>
                <a:schemeClr val="dk1"/>
              </a:buClr>
              <a:buSzPts val="275"/>
              <a:buFont typeface="Arial"/>
              <a:buNone/>
            </a:pPr>
            <a:r>
              <a:rPr lang="en" sz="6200">
                <a:solidFill>
                  <a:srgbClr val="C678DD"/>
                </a:solidFill>
              </a:rPr>
              <a:t>int</a:t>
            </a:r>
            <a:r>
              <a:rPr lang="en" sz="6200">
                <a:solidFill>
                  <a:schemeClr val="lt1"/>
                </a:solidFill>
              </a:rPr>
              <a:t> roll_num;</a:t>
            </a:r>
            <a:endParaRPr sz="6200">
              <a:solidFill>
                <a:srgbClr val="FFD966"/>
              </a:solidFill>
            </a:endParaRPr>
          </a:p>
          <a:p>
            <a:pPr indent="0" lvl="0" marL="0" rtl="0" algn="l">
              <a:spcBef>
                <a:spcPts val="0"/>
              </a:spcBef>
              <a:spcAft>
                <a:spcPts val="0"/>
              </a:spcAft>
              <a:buClr>
                <a:schemeClr val="dk1"/>
              </a:buClr>
              <a:buSzPts val="275"/>
              <a:buFont typeface="Arial"/>
              <a:buNone/>
            </a:pPr>
            <a:r>
              <a:rPr lang="en" sz="6200">
                <a:solidFill>
                  <a:schemeClr val="lt1"/>
                </a:solidFill>
              </a:rPr>
              <a:t>};</a:t>
            </a:r>
            <a:endParaRPr sz="10650">
              <a:solidFill>
                <a:schemeClr val="lt1"/>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457200" lvl="0" marL="0" rtl="0" algn="l">
              <a:spcBef>
                <a:spcPts val="0"/>
              </a:spcBef>
              <a:spcAft>
                <a:spcPts val="0"/>
              </a:spcAft>
              <a:buNone/>
            </a:pPr>
            <a:r>
              <a:rPr lang="en" sz="6250">
                <a:solidFill>
                  <a:srgbClr val="FFE599"/>
                </a:solidFill>
                <a:highlight>
                  <a:schemeClr val="dk1"/>
                </a:highlight>
              </a:rPr>
              <a:t>struct</a:t>
            </a:r>
            <a:r>
              <a:rPr lang="en" sz="6250">
                <a:solidFill>
                  <a:srgbClr val="D3D3D3"/>
                </a:solidFill>
                <a:highlight>
                  <a:schemeClr val="dk1"/>
                </a:highlight>
              </a:rPr>
              <a:t> fast_roll_num </a:t>
            </a:r>
            <a:r>
              <a:rPr lang="en" sz="6250">
                <a:solidFill>
                  <a:srgbClr val="6D9EEB"/>
                </a:solidFill>
                <a:highlight>
                  <a:schemeClr val="dk1"/>
                </a:highlight>
              </a:rPr>
              <a:t>student1</a:t>
            </a:r>
            <a:r>
              <a:rPr lang="en" sz="6250">
                <a:solidFill>
                  <a:srgbClr val="D3D3D3"/>
                </a:solidFill>
                <a:highlight>
                  <a:schemeClr val="dk1"/>
                </a:highlight>
              </a:rPr>
              <a:t>;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6D9EEB"/>
                </a:solidFill>
                <a:highlight>
                  <a:schemeClr val="dk1"/>
                </a:highlight>
              </a:rPr>
              <a:t>student1</a:t>
            </a:r>
            <a:r>
              <a:rPr lang="en" sz="6250">
                <a:solidFill>
                  <a:srgbClr val="D3D3D3"/>
                </a:solidFill>
                <a:highlight>
                  <a:schemeClr val="dk1"/>
                </a:highlight>
              </a:rPr>
              <a:t>.batch=21;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6D9EEB"/>
                </a:solidFill>
                <a:highlight>
                  <a:schemeClr val="dk1"/>
                </a:highlight>
              </a:rPr>
              <a:t>student1</a:t>
            </a:r>
            <a:r>
              <a:rPr lang="en" sz="6250">
                <a:solidFill>
                  <a:srgbClr val="D3D3D3"/>
                </a:solidFill>
                <a:highlight>
                  <a:schemeClr val="dk1"/>
                </a:highlight>
              </a:rPr>
              <a:t>.city='k';</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6D9EEB"/>
                </a:solidFill>
                <a:highlight>
                  <a:schemeClr val="dk1"/>
                </a:highlight>
              </a:rPr>
              <a:t>student1</a:t>
            </a:r>
            <a:r>
              <a:rPr lang="en" sz="6250">
                <a:solidFill>
                  <a:srgbClr val="D3D3D3"/>
                </a:solidFill>
                <a:highlight>
                  <a:schemeClr val="dk1"/>
                </a:highlight>
              </a:rPr>
              <a:t>.roll_num=2493;</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457200" lvl="0" marL="0" rtl="0" algn="l">
              <a:spcBef>
                <a:spcPts val="0"/>
              </a:spcBef>
              <a:spcAft>
                <a:spcPts val="0"/>
              </a:spcAft>
              <a:buClr>
                <a:schemeClr val="dk1"/>
              </a:buClr>
              <a:buSzPts val="275"/>
              <a:buFont typeface="Arial"/>
              <a:buNone/>
            </a:pPr>
            <a:r>
              <a:rPr lang="en" sz="6250">
                <a:solidFill>
                  <a:srgbClr val="FFE599"/>
                </a:solidFill>
                <a:highlight>
                  <a:schemeClr val="dk1"/>
                </a:highlight>
              </a:rPr>
              <a:t>struct</a:t>
            </a:r>
            <a:r>
              <a:rPr lang="en" sz="6250">
                <a:solidFill>
                  <a:srgbClr val="D3D3D3"/>
                </a:solidFill>
                <a:highlight>
                  <a:schemeClr val="dk1"/>
                </a:highlight>
              </a:rPr>
              <a:t> fast_roll_num </a:t>
            </a:r>
            <a:r>
              <a:rPr lang="en" sz="6250">
                <a:solidFill>
                  <a:srgbClr val="6D9EEB"/>
                </a:solidFill>
                <a:highlight>
                  <a:schemeClr val="dk1"/>
                </a:highlight>
              </a:rPr>
              <a:t>student2</a:t>
            </a:r>
            <a:r>
              <a:rPr lang="en" sz="6250">
                <a:solidFill>
                  <a:srgbClr val="D3D3D3"/>
                </a:solidFill>
                <a:highlight>
                  <a:schemeClr val="dk1"/>
                </a:highlight>
              </a:rPr>
              <a:t>={21,'k',2493};</a:t>
            </a:r>
            <a:endParaRPr sz="6250">
              <a:solidFill>
                <a:srgbClr val="D3D3D3"/>
              </a:solidFill>
              <a:highlight>
                <a:schemeClr val="dk1"/>
              </a:highlight>
            </a:endParaRPr>
          </a:p>
          <a:p>
            <a:pPr indent="0" lvl="0" marL="0" rtl="0" algn="l">
              <a:spcBef>
                <a:spcPts val="0"/>
              </a:spcBef>
              <a:spcAft>
                <a:spcPts val="0"/>
              </a:spcAft>
              <a:buNone/>
            </a:pPr>
            <a:r>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Question</a:t>
            </a:r>
            <a:endParaRPr/>
          </a:p>
        </p:txBody>
      </p:sp>
      <p:sp>
        <p:nvSpPr>
          <p:cNvPr id="113" name="Google Shape;113;p21"/>
          <p:cNvSpPr txBox="1"/>
          <p:nvPr>
            <p:ph idx="1" type="body"/>
          </p:nvPr>
        </p:nvSpPr>
        <p:spPr>
          <a:xfrm>
            <a:off x="437950" y="1093850"/>
            <a:ext cx="7891500" cy="347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79">
                <a:solidFill>
                  <a:schemeClr val="dk1"/>
                </a:solidFill>
              </a:rPr>
              <a:t>Make a c program to record data of students which includes their name, marks and roll number.</a:t>
            </a:r>
            <a:endParaRPr sz="1879">
              <a:solidFill>
                <a:schemeClr val="dk1"/>
              </a:solidFill>
            </a:endParaRPr>
          </a:p>
          <a:p>
            <a:pPr indent="0" lvl="0" marL="0" rtl="0" algn="l">
              <a:lnSpc>
                <a:spcPct val="100000"/>
              </a:lnSpc>
              <a:spcBef>
                <a:spcPts val="0"/>
              </a:spcBef>
              <a:spcAft>
                <a:spcPts val="0"/>
              </a:spcAft>
              <a:buNone/>
            </a:pPr>
            <a:r>
              <a:rPr lang="en" sz="1879">
                <a:solidFill>
                  <a:schemeClr val="dk1"/>
                </a:solidFill>
              </a:rPr>
              <a:t>  </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n</a:t>
            </a:r>
            <a:r>
              <a:rPr lang="en" sz="1879">
                <a:solidFill>
                  <a:schemeClr val="dk1"/>
                </a:solidFill>
              </a:rPr>
              <a:t>ame		=	”Sumaiyah”</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marks		=	45.7</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batch		=	21</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city		=	k</a:t>
            </a:r>
            <a:endParaRPr sz="1879">
              <a:solidFill>
                <a:schemeClr val="dk1"/>
              </a:solidFill>
            </a:endParaRPr>
          </a:p>
          <a:p>
            <a:pPr indent="457200" lvl="0" marL="0" rtl="0" algn="l">
              <a:lnSpc>
                <a:spcPct val="100000"/>
              </a:lnSpc>
              <a:spcBef>
                <a:spcPts val="0"/>
              </a:spcBef>
              <a:spcAft>
                <a:spcPts val="0"/>
              </a:spcAft>
              <a:buNone/>
            </a:pPr>
            <a:r>
              <a:rPr lang="en" sz="1879">
                <a:solidFill>
                  <a:schemeClr val="dk1"/>
                </a:solidFill>
              </a:rPr>
              <a:t>roll_num	= 	2493</a:t>
            </a:r>
            <a:endParaRPr sz="1879">
              <a:solidFill>
                <a:schemeClr val="dk1"/>
              </a:solidFill>
            </a:endParaRPr>
          </a:p>
          <a:p>
            <a:pPr indent="0" lvl="0" marL="0" rtl="0" algn="l">
              <a:lnSpc>
                <a:spcPct val="100000"/>
              </a:lnSpc>
              <a:spcBef>
                <a:spcPts val="0"/>
              </a:spcBef>
              <a:spcAft>
                <a:spcPts val="0"/>
              </a:spcAft>
              <a:buNone/>
            </a:pPr>
            <a:r>
              <a:rPr lang="en" sz="1879">
                <a:solidFill>
                  <a:schemeClr val="dk1"/>
                </a:solidFill>
              </a:rPr>
              <a:t> </a:t>
            </a:r>
            <a:endParaRPr sz="1879">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