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Amatic SC"/>
      <p:regular r:id="rId30"/>
      <p:bold r:id="rId31"/>
    </p:embeddedFont>
    <p:embeddedFont>
      <p:font typeface="Source Code Pr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maticSC-bold.fntdata"/><Relationship Id="rId30" Type="http://schemas.openxmlformats.org/officeDocument/2006/relationships/font" Target="fonts/AmaticSC-regular.fntdata"/><Relationship Id="rId11" Type="http://schemas.openxmlformats.org/officeDocument/2006/relationships/slide" Target="slides/slide6.xml"/><Relationship Id="rId33" Type="http://schemas.openxmlformats.org/officeDocument/2006/relationships/font" Target="fonts/SourceCodePro-bold.fntdata"/><Relationship Id="rId10" Type="http://schemas.openxmlformats.org/officeDocument/2006/relationships/slide" Target="slides/slide5.xml"/><Relationship Id="rId32" Type="http://schemas.openxmlformats.org/officeDocument/2006/relationships/font" Target="fonts/SourceCodePro-regular.fntdata"/><Relationship Id="rId13" Type="http://schemas.openxmlformats.org/officeDocument/2006/relationships/slide" Target="slides/slide8.xml"/><Relationship Id="rId35" Type="http://schemas.openxmlformats.org/officeDocument/2006/relationships/font" Target="fonts/SourceCodePro-boldItalic.fntdata"/><Relationship Id="rId12" Type="http://schemas.openxmlformats.org/officeDocument/2006/relationships/slide" Target="slides/slide7.xml"/><Relationship Id="rId34" Type="http://schemas.openxmlformats.org/officeDocument/2006/relationships/font" Target="fonts/SourceCodePr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156759983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1156759983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dc242cea0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dc242cea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dc242cea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1dc242cea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dc242cea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1dc242cea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de8343f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de8343f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de8343fe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1de8343fe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de8343fe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1de8343fe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de8343fe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de8343fe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0837e19d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20837e19d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20837e19df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20837e19df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20837e19df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20837e19df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567599833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1567599833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20837e19df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20837e19df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20837e19df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20837e19df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20837e19df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20837e19df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20837e19df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20837e19df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20837e19df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20837e19df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d4049e15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1d4049e15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dc242cea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1dc242cea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dc242ce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dc242ce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dc242cea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dc242cea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dc242cea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dc242cea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dc242cea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1dc242cea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dc242cea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1dc242cea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Relationship Id="rId4" Type="http://schemas.openxmlformats.org/officeDocument/2006/relationships/image" Target="../media/image3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2752575" y="763075"/>
            <a:ext cx="5708100" cy="251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5666">
                <a:solidFill>
                  <a:schemeClr val="dk1"/>
                </a:solidFill>
              </a:rPr>
              <a:t>Combinational Logic </a:t>
            </a:r>
            <a:endParaRPr sz="5666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5666">
                <a:solidFill>
                  <a:schemeClr val="dk1"/>
                </a:solidFill>
              </a:rPr>
              <a:t>Analysis</a:t>
            </a:r>
            <a:endParaRPr sz="5666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000"/>
              <a:buFont typeface="Arial"/>
              <a:buNone/>
            </a:pPr>
            <a:r>
              <a:rPr lang="en" sz="2444">
                <a:solidFill>
                  <a:schemeClr val="dk1"/>
                </a:solidFill>
              </a:rPr>
              <a:t>Chapter 5</a:t>
            </a:r>
            <a:endParaRPr sz="2444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Week 1</a:t>
            </a:r>
            <a:endParaRPr sz="18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                                   Sumaiyah Zahid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70425"/>
            <a:ext cx="3604500" cy="180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EXCLUSIVE-OR Logic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650" y="1341800"/>
            <a:ext cx="7377525" cy="254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2550" y="1228675"/>
            <a:ext cx="1732407" cy="80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EXCLUSIVE-NOR Logic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91874"/>
            <a:ext cx="8280325" cy="235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EXCLUSIVE-OR Logic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00"/>
            <a:ext cx="8194175" cy="118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5125" y="2205250"/>
            <a:ext cx="6788774" cy="278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EXCLUSIVE-OR Logic</a:t>
            </a:r>
            <a:endParaRPr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093850"/>
            <a:ext cx="8963025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3625" y="2408299"/>
            <a:ext cx="7392975" cy="255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Combinational Logic</a:t>
            </a:r>
            <a:endParaRPr/>
          </a:p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370413"/>
            <a:ext cx="8715375" cy="126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1325" y="2682763"/>
            <a:ext cx="4019550" cy="21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Combinational Logic</a:t>
            </a:r>
            <a:endParaRPr/>
          </a:p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24150"/>
            <a:ext cx="8039100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Combinational Logic</a:t>
            </a:r>
            <a:endParaRPr/>
          </a:p>
        </p:txBody>
      </p:sp>
      <p:sp>
        <p:nvSpPr>
          <p:cNvPr id="170" name="Google Shape;170;p2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6900" y="1169975"/>
            <a:ext cx="6267450" cy="34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Pulse Waveform Operation</a:t>
            </a:r>
            <a:endParaRPr/>
          </a:p>
        </p:txBody>
      </p:sp>
      <p:sp>
        <p:nvSpPr>
          <p:cNvPr id="177" name="Google Shape;177;p2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099" y="1504699"/>
            <a:ext cx="8439200" cy="1952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Pulse Waveform Operation</a:t>
            </a:r>
            <a:endParaRPr/>
          </a:p>
        </p:txBody>
      </p:sp>
      <p:sp>
        <p:nvSpPr>
          <p:cNvPr id="184" name="Google Shape;184;p3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6128" y="1296975"/>
            <a:ext cx="6632551" cy="297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Pulse Waveform Operation</a:t>
            </a:r>
            <a:endParaRPr/>
          </a:p>
        </p:txBody>
      </p:sp>
      <p:sp>
        <p:nvSpPr>
          <p:cNvPr id="191" name="Google Shape;191;p3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7025" y="253325"/>
            <a:ext cx="3067050" cy="13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7700" y="1931525"/>
            <a:ext cx="5131775" cy="159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19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NAND Gate As a Universal Gate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9097" y="1166500"/>
            <a:ext cx="4996175" cy="3794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Pulse Waveform Operation</a:t>
            </a:r>
            <a:endParaRPr/>
          </a:p>
        </p:txBody>
      </p:sp>
      <p:sp>
        <p:nvSpPr>
          <p:cNvPr id="199" name="Google Shape;199;p3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7025" y="253325"/>
            <a:ext cx="3067050" cy="13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8454" y="1717075"/>
            <a:ext cx="5192350" cy="278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Pulse Waveform Operation</a:t>
            </a:r>
            <a:endParaRPr/>
          </a:p>
        </p:txBody>
      </p:sp>
      <p:sp>
        <p:nvSpPr>
          <p:cNvPr id="207" name="Google Shape;207;p3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2325" y="583425"/>
            <a:ext cx="4605900" cy="155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2554" y="2141300"/>
            <a:ext cx="4677546" cy="202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Pulse Waveform Operation</a:t>
            </a:r>
            <a:endParaRPr/>
          </a:p>
        </p:txBody>
      </p:sp>
      <p:sp>
        <p:nvSpPr>
          <p:cNvPr id="215" name="Google Shape;215;p3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9050" y="113350"/>
            <a:ext cx="3429600" cy="11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7675" y="1273350"/>
            <a:ext cx="4170750" cy="359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Pulse Waveform Operation</a:t>
            </a:r>
            <a:endParaRPr/>
          </a:p>
        </p:txBody>
      </p:sp>
      <p:sp>
        <p:nvSpPr>
          <p:cNvPr id="223" name="Google Shape;223;p3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4" name="Google Shape;22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800" y="1228677"/>
            <a:ext cx="7434700" cy="221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19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Pulse Waveform Operation</a:t>
            </a:r>
            <a:endParaRPr/>
          </a:p>
        </p:txBody>
      </p:sp>
      <p:sp>
        <p:nvSpPr>
          <p:cNvPr id="230" name="Google Shape;230;p3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1" name="Google Shape;23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525" y="1268800"/>
            <a:ext cx="5990226" cy="210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19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NOR Gate As a Universal Gate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9528" y="1093850"/>
            <a:ext cx="4387671" cy="391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OR Logic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An AND-OR circuit directly implements an SOP expression, assuming the complements (if any) of the variables are available.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2725" y="2258200"/>
            <a:ext cx="5094100" cy="217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7850" y="2757873"/>
            <a:ext cx="2624450" cy="183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OR Logic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6" y="1361731"/>
            <a:ext cx="7994325" cy="219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39725"/>
            <a:ext cx="8349925" cy="202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9275" y="2260001"/>
            <a:ext cx="5398825" cy="243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OR INVERT Logic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POS expressions can be implemented with AND-OR-Invert logic.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920" y="1956325"/>
            <a:ext cx="5697975" cy="180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1654" y="2091950"/>
            <a:ext cx="2105300" cy="161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OR INVERT Logic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63224"/>
            <a:ext cx="8209826" cy="227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92850"/>
            <a:ext cx="8209826" cy="200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8363" y="2571738"/>
            <a:ext cx="4867275" cy="2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0000"/>
      </a:dk1>
      <a:lt1>
        <a:srgbClr val="FFFFFF"/>
      </a:lt1>
      <a:dk2>
        <a:srgbClr val="666666"/>
      </a:dk2>
      <a:lt2>
        <a:srgbClr val="EEEEEE"/>
      </a:lt2>
      <a:accent1>
        <a:srgbClr val="000000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