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Amatic SC"/>
      <p:regular r:id="rId43"/>
      <p:bold r:id="rId44"/>
    </p:embeddedFont>
    <p:embeddedFont>
      <p:font typeface="Source Code Pr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maticSC-bold.fntdata"/><Relationship Id="rId21" Type="http://schemas.openxmlformats.org/officeDocument/2006/relationships/slide" Target="slides/slide16.xml"/><Relationship Id="rId43" Type="http://schemas.openxmlformats.org/officeDocument/2006/relationships/font" Target="fonts/AmaticSC-regular.fntdata"/><Relationship Id="rId24" Type="http://schemas.openxmlformats.org/officeDocument/2006/relationships/slide" Target="slides/slide19.xml"/><Relationship Id="rId46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45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SourceCodePro-boldItalic.fntdata"/><Relationship Id="rId25" Type="http://schemas.openxmlformats.org/officeDocument/2006/relationships/slide" Target="slides/slide20.xml"/><Relationship Id="rId47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5675998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5675998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56759983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56759983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56759983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56759983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6759983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56759983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01a40819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01a40819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6759983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56759983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5675998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5675998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6759983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6759983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56759983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56759983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56759983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56759983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6759983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56759983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5675998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5675998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56759983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56759983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6759983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6759983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56759983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56759983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56759983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56759983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56759983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56759983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56759983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56759983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56759983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56759983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56759983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56759983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56759983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56759983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567599833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567599833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5675998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5675998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56759983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56759983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567599833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567599833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567599833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56759983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567599833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567599833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56759983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56759983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567599833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567599833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567599833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567599833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567599833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567599833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56759983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56759983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5675998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5675998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56759983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56759983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5675998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5675998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6759983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6759983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5675998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5675998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375000"/>
            <a:ext cx="8520600" cy="19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Logic Gates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Arial"/>
              <a:buNone/>
            </a:pPr>
            <a:r>
              <a:rPr lang="en" sz="2444">
                <a:solidFill>
                  <a:schemeClr val="dk1"/>
                </a:solidFill>
              </a:rPr>
              <a:t>Chapter 3</a:t>
            </a:r>
            <a:endParaRPr sz="2444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Week 1</a:t>
            </a:r>
            <a:endParaRPr sz="18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                     Sumaiyah Zahid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0" y="245438"/>
            <a:ext cx="238125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15611" t="0"/>
          <a:stretch/>
        </p:blipFill>
        <p:spPr>
          <a:xfrm>
            <a:off x="6088350" y="200125"/>
            <a:ext cx="2882500" cy="25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Gate Timing Diagram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58400" y="1148300"/>
            <a:ext cx="8227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550" y="1202450"/>
            <a:ext cx="6742726" cy="31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Gate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Boolean multiplication is the same as the AND function.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2295100"/>
            <a:ext cx="80581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Gate Application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00" y="1169138"/>
            <a:ext cx="77247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171050" y="3573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Gate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22225" y="11583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OR Gate = Boolean Addition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247" y="103550"/>
            <a:ext cx="2213928" cy="22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150" y="3010450"/>
            <a:ext cx="68484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Gate Timing Diagram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576" y="1168450"/>
            <a:ext cx="5661675" cy="29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 Gate Timing Diagram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00" y="1535225"/>
            <a:ext cx="6895826" cy="22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 Gate Timing Diagram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304" y="1312150"/>
            <a:ext cx="7127851" cy="22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r>
              <a:rPr lang="en"/>
              <a:t> Gate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Boolean addition is the same as the OR function.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3500"/>
            <a:ext cx="9144000" cy="13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Gate Application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50" y="1228663"/>
            <a:ext cx="68008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422225" y="387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AND Gate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422225" y="1188475"/>
            <a:ext cx="8520600" cy="33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NAND = Not AND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Also known as Universal Gate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638" y="2764338"/>
            <a:ext cx="58007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271" y="321471"/>
            <a:ext cx="2563550" cy="25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71050" y="3573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Or NOT Gate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52825" y="1547075"/>
            <a:ext cx="8520600" cy="31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Complementation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200" y="357338"/>
            <a:ext cx="17145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775" y="288063"/>
            <a:ext cx="30861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603" y="2973578"/>
            <a:ext cx="6593275" cy="16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NAND</a:t>
            </a:r>
            <a:r>
              <a:rPr lang="en">
                <a:solidFill>
                  <a:schemeClr val="dk1"/>
                </a:solidFill>
              </a:rPr>
              <a:t> Gate Timing Diagram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433527"/>
            <a:ext cx="8370350" cy="25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NAND Gate Timing Diagram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452" y="1271675"/>
            <a:ext cx="7623625" cy="2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Nand Gate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600" y="1642475"/>
            <a:ext cx="5644249" cy="20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Nand Gate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75" y="1034738"/>
            <a:ext cx="802005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Nand Gate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150" y="2159600"/>
            <a:ext cx="1900725" cy="9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676" y="1417625"/>
            <a:ext cx="4156454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422225" y="387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 Gate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422225" y="1188475"/>
            <a:ext cx="8520600" cy="33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NOR = Not OR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578" y="2938253"/>
            <a:ext cx="7226850" cy="1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623" y="85773"/>
            <a:ext cx="2672650" cy="29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NOR Gate Timing Diagram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077" y="1406289"/>
            <a:ext cx="6816050" cy="23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NOR Gate Timing Diagram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075" y="1228675"/>
            <a:ext cx="7310250" cy="27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 Gate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 rotWithShape="1">
          <a:blip r:embed="rId3">
            <a:alphaModFix/>
          </a:blip>
          <a:srcRect b="51100" l="0" r="0" t="0"/>
          <a:stretch/>
        </p:blipFill>
        <p:spPr>
          <a:xfrm>
            <a:off x="1625338" y="1511575"/>
            <a:ext cx="5893325" cy="20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NOR Gate Timing Diagram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50" y="1333350"/>
            <a:ext cx="69913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71050" y="3573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Timing Diagram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552825" y="13117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 </a:t>
            </a:r>
            <a:endParaRPr sz="50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425" y="1205500"/>
            <a:ext cx="3714150" cy="31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875" y="1785938"/>
            <a:ext cx="28956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NOR Gate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50" y="2171250"/>
            <a:ext cx="2717151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213" y="1370025"/>
            <a:ext cx="43529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422225" y="387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Exclusive </a:t>
            </a:r>
            <a:r>
              <a:rPr lang="en"/>
              <a:t>OR Gate</a:t>
            </a:r>
            <a:endParaRPr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422225" y="1188475"/>
            <a:ext cx="8520600" cy="33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Exclusive or XOR Gate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Performs modulo-2 addition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702" y="2834263"/>
            <a:ext cx="3275375" cy="11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599" y="261200"/>
            <a:ext cx="3206875" cy="32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Exclusive OR Gate Timing Diagram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25" y="1255700"/>
            <a:ext cx="63341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Exclusive OR Gate Timing Diagram</a:t>
            </a:r>
            <a:endParaRPr/>
          </a:p>
        </p:txBody>
      </p:sp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25" y="1255700"/>
            <a:ext cx="63341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Application </a:t>
            </a:r>
            <a:endParaRPr/>
          </a:p>
        </p:txBody>
      </p:sp>
      <p:sp>
        <p:nvSpPr>
          <p:cNvPr id="298" name="Google Shape;298;p4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324" y="405649"/>
            <a:ext cx="4383675" cy="433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422225" y="387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Exclusive NOR Gate</a:t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422225" y="1188475"/>
            <a:ext cx="8520600" cy="33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Exclusive NOT OR or XNOR Gate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Performs modulo-2 addition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06" name="Google Shape;3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456" y="3041456"/>
            <a:ext cx="3846100" cy="12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100" y="530284"/>
            <a:ext cx="2925500" cy="288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XNOR</a:t>
            </a:r>
            <a:r>
              <a:rPr lang="en">
                <a:solidFill>
                  <a:schemeClr val="dk1"/>
                </a:solidFill>
              </a:rPr>
              <a:t> Gate Timing Diagram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39" y="1440977"/>
            <a:ext cx="8286325" cy="24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25" y="60400"/>
            <a:ext cx="8460950" cy="508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22225" y="387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Gate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22225" y="1426525"/>
            <a:ext cx="8520600" cy="30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AND Gate = Boolean Multiplication</a:t>
            </a:r>
            <a:r>
              <a:rPr lang="en" sz="3200">
                <a:solidFill>
                  <a:schemeClr val="dk1"/>
                </a:solidFill>
              </a:rPr>
              <a:t> 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75" y="2776925"/>
            <a:ext cx="7082376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-19552" l="-4780" r="4779" t="21446"/>
          <a:stretch/>
        </p:blipFill>
        <p:spPr>
          <a:xfrm>
            <a:off x="6969600" y="80350"/>
            <a:ext cx="1973225" cy="19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Gate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(a) Develop the truth table for a 3-input AND gate.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(b) Determine the total number of possible input combinations for a 4-input AND gate.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Gate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8675"/>
            <a:ext cx="5615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(a) Develop the truth table for a 3-input AND gate.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(b) Determine the total number of possible input combinations for a 4-input AND gate.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088" y="981075"/>
            <a:ext cx="26384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Gate Timing Diagram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8400" y="1148300"/>
            <a:ext cx="8227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750" y="1261475"/>
            <a:ext cx="52387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Gate Timing Diagram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58400" y="1148300"/>
            <a:ext cx="8227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675" y="1398827"/>
            <a:ext cx="6489025" cy="20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Gate Timing Diagram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58400" y="1148300"/>
            <a:ext cx="8227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50" y="1618575"/>
            <a:ext cx="8155100" cy="20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000000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