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embeddedFontLst>
    <p:embeddedFont>
      <p:font typeface="Amatic SC"/>
      <p:regular r:id="rId77"/>
      <p:bold r:id="rId78"/>
    </p:embeddedFont>
    <p:embeddedFont>
      <p:font typeface="Source Code Pro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SourceCodePro-bold.fntdata"/><Relationship Id="rId82" Type="http://schemas.openxmlformats.org/officeDocument/2006/relationships/font" Target="fonts/SourceCodePro-boldItalic.fntdata"/><Relationship Id="rId81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AmaticSC-regular.fnt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SourceCodePro-regular.fntdata"/><Relationship Id="rId34" Type="http://schemas.openxmlformats.org/officeDocument/2006/relationships/slide" Target="slides/slide29.xml"/><Relationship Id="rId78" Type="http://schemas.openxmlformats.org/officeDocument/2006/relationships/font" Target="fonts/AmaticSC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2e1223d7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2e1223d7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2e1223d7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2e1223d7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2e1223d7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2e1223d7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e1223d7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e1223d7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2e1223d7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2e1223d7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2e1223d7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2e1223d7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2e1223d7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2e1223d7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2e1223d7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2e1223d7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2e1223d7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2e1223d7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2e1223d7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2e1223d7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de7863c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de7863c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2e1223d7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2e1223d7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2e1223d7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2e1223d7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2e1223d7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2e1223d7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340d022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340d02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340d022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340d022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340d0229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340d022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340d0229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340d022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340d0229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340d0229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1fc03f39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1fc03f3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340d0229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340d0229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2e1223d7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2e1223d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1fc03f3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1fc03f3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1fc03f39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1fc03f3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340d022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340d022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1fc03f3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1fc03f3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1fc03f39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1fc03f39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1fc03f39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1fc03f39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1fc03f39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1fc03f39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1fc03f39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1fc03f39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1fc03f39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1fc03f39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1fc03f39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1fc03f39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2e1223d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2e1223d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210dead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210dead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1fc03f39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1fc03f39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210dead7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210dead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210dead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210dead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210dead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210dead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210dead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210dead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210dead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210dead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210dead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210dead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210dead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210dead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210dead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210dead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2e1223d7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2e1223d7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210dead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210dead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210dead7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210dead7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210dead7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210dead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23b0ac5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23b0ac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23b0ac5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23b0ac5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23b0ac53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23b0ac53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23b0ac5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23b0ac5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23b0ac5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23b0ac5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23b0ac53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23b0ac53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23b0ac53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23b0ac53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e1223d7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e1223d7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23b0ac53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23b0ac53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23b0ac53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23b0ac53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23b0ac53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23b0ac53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23b0ac53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23b0ac53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23b0ac53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23b0ac53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23b0ac53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123b0ac53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23b0ac53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23b0ac53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23b0ac53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23b0ac53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23b0ac53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23b0ac53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23b0ac53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23b0ac53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e1223d7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e1223d7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0de7863c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0de7863c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23b0ac53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123b0ac53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e1223d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e1223d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e1223d7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e1223d7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0.png"/><Relationship Id="rId4" Type="http://schemas.openxmlformats.org/officeDocument/2006/relationships/image" Target="../media/image3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318375"/>
            <a:ext cx="8520600" cy="19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Number Systems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Week 1</a:t>
            </a:r>
            <a:endParaRPr sz="1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                    </a:t>
            </a:r>
            <a:r>
              <a:rPr lang="en">
                <a:solidFill>
                  <a:schemeClr val="lt1"/>
                </a:solidFill>
              </a:rPr>
              <a:t>Sumaiyah Zahid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To Decimal Conversion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Convert the fractional binary number 0.1011 to decimal.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To Decimal Conversion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Convert the fractional binary number 0.1011 to decimal.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600" y="1728850"/>
            <a:ext cx="5658575" cy="29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8675"/>
            <a:ext cx="6387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the largest decimal number that can be represented in binary with eight bits?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Determine the weight of the 1 in the   binary number 10000.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Convert the binary number 10111101.011 to decimal.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621" y="232075"/>
            <a:ext cx="1978975" cy="19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Decimal To Binary Conversion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124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Sum-of-Weights Method: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Repeated Division Method: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50" y="1212425"/>
            <a:ext cx="3537300" cy="7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275" y="2147200"/>
            <a:ext cx="2240575" cy="24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Decimal Fractions To Binary Conversion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124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Sum-of-Weights Method: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Repeated Multiplication Method: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400" y="1212425"/>
            <a:ext cx="4157136" cy="52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200" y="1920500"/>
            <a:ext cx="3232225" cy="20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228675"/>
            <a:ext cx="6387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Convert each decimal number to binary by using the sum-of-weights method: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(a) 23 (b) 57 (c) 45.5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Convert each decimal number to binary by using the repeated division-by-2 method (repeated multiplication-by-2 for fractions):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(a) 14 (b) 21 (c) 0.375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621" y="232075"/>
            <a:ext cx="1978975" cy="19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Arithmetic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Addition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479" y="1165275"/>
            <a:ext cx="3017425" cy="11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04" y="2571754"/>
            <a:ext cx="3861550" cy="15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538" y="2784850"/>
            <a:ext cx="19716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Arithmetic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6" y="1336651"/>
            <a:ext cx="2415175" cy="9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250" y="1296026"/>
            <a:ext cx="5208225" cy="30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Arithmetic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Subtraction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Subtract 011 from 101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150" y="1093850"/>
            <a:ext cx="34480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976" y="3073525"/>
            <a:ext cx="2717524" cy="19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Arithmetic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Multiplication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Multiply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 101 with 111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601" y="982701"/>
            <a:ext cx="1588600" cy="16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713" y="292838"/>
            <a:ext cx="19335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Number System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499" y="1228674"/>
            <a:ext cx="6221725" cy="29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Arithmetic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Multiplication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Multiply 101 with 111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601" y="982701"/>
            <a:ext cx="1588600" cy="16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Arithmetic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Division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Divide 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110 by 10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Questions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228675"/>
            <a:ext cx="6387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 Perform the following binary additions: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(a) 1101 + 1010 (b) 10111 + 01101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Perform the following binary subtractions: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(a) 1101 2 0100 (b) 1001 2 0111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 Perform the indicated binary operations: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   (a) 110 * 111 (b) 1100 , 011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621" y="232075"/>
            <a:ext cx="1978975" cy="19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Complement Of Binary Number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1’s Complement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2’s complement = (1’s complement) + 1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525" y="1148288"/>
            <a:ext cx="28765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513" y="2860925"/>
            <a:ext cx="31527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 </a:t>
            </a:r>
            <a:r>
              <a:rPr lang="en"/>
              <a:t> Number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228675"/>
            <a:ext cx="3345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17">
                <a:solidFill>
                  <a:schemeClr val="dk1"/>
                </a:solidFill>
              </a:rPr>
              <a:t>Sign Magnitude Form</a:t>
            </a:r>
            <a:endParaRPr b="1" sz="281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left-most bit in a signed binary number is the sign bit, which tells you whether the number is positive or negative.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0 -&gt; positive number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1 -&gt; negative number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e.g: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+25=00011001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-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25=10011001</a:t>
            </a:r>
            <a:endParaRPr>
              <a:highlight>
                <a:srgbClr val="F4CCCC"/>
              </a:highlight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700" y="1034725"/>
            <a:ext cx="5417001" cy="3617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  Number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1228675"/>
            <a:ext cx="3345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21">
                <a:solidFill>
                  <a:schemeClr val="dk1"/>
                </a:solidFill>
              </a:rPr>
              <a:t>1’s Complement</a:t>
            </a:r>
            <a:r>
              <a:rPr b="1" lang="en" sz="6621">
                <a:solidFill>
                  <a:schemeClr val="dk1"/>
                </a:solidFill>
              </a:rPr>
              <a:t> Form</a:t>
            </a:r>
            <a:endParaRPr b="1" sz="662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60">
                <a:solidFill>
                  <a:schemeClr val="dk1"/>
                </a:solidFill>
              </a:rPr>
              <a:t>+ve number is same as sign magnitude form</a:t>
            </a:r>
            <a:endParaRPr sz="41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60">
                <a:solidFill>
                  <a:schemeClr val="dk1"/>
                </a:solidFill>
              </a:rPr>
              <a:t>-ve number is the 1’s complement of the corresponding positive number</a:t>
            </a:r>
            <a:endParaRPr sz="41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3">
                <a:solidFill>
                  <a:schemeClr val="dk1"/>
                </a:solidFill>
              </a:rPr>
              <a:t>e.g: </a:t>
            </a:r>
            <a:endParaRPr sz="395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3">
                <a:solidFill>
                  <a:schemeClr val="dk1"/>
                </a:solidFill>
                <a:highlight>
                  <a:srgbClr val="F4CCCC"/>
                </a:highlight>
              </a:rPr>
              <a:t>+25=00011001</a:t>
            </a:r>
            <a:endParaRPr sz="3953"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953">
                <a:solidFill>
                  <a:schemeClr val="dk1"/>
                </a:solidFill>
                <a:highlight>
                  <a:srgbClr val="F4CCCC"/>
                </a:highlight>
              </a:rPr>
              <a:t>-25=11100110</a:t>
            </a:r>
            <a:endParaRPr sz="3953"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700" y="918400"/>
            <a:ext cx="5586050" cy="27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  Number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228675"/>
            <a:ext cx="3345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21">
                <a:solidFill>
                  <a:schemeClr val="dk1"/>
                </a:solidFill>
              </a:rPr>
              <a:t>2</a:t>
            </a:r>
            <a:r>
              <a:rPr b="1" lang="en" sz="6621">
                <a:solidFill>
                  <a:schemeClr val="dk1"/>
                </a:solidFill>
              </a:rPr>
              <a:t>’s Complement Form</a:t>
            </a:r>
            <a:endParaRPr b="1" sz="662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60">
                <a:solidFill>
                  <a:schemeClr val="dk1"/>
                </a:solidFill>
              </a:rPr>
              <a:t>+ve number is same as sign magnitude form</a:t>
            </a:r>
            <a:endParaRPr sz="41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60">
                <a:solidFill>
                  <a:schemeClr val="dk1"/>
                </a:solidFill>
              </a:rPr>
              <a:t>-ve number is the 2’s complement of the corresponding positive number</a:t>
            </a:r>
            <a:endParaRPr sz="41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3">
                <a:solidFill>
                  <a:schemeClr val="dk1"/>
                </a:solidFill>
              </a:rPr>
              <a:t>e.g: </a:t>
            </a:r>
            <a:endParaRPr sz="395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3">
                <a:solidFill>
                  <a:schemeClr val="dk1"/>
                </a:solidFill>
                <a:highlight>
                  <a:srgbClr val="F4CCCC"/>
                </a:highlight>
              </a:rPr>
              <a:t>+25=00011001</a:t>
            </a:r>
            <a:endParaRPr sz="3953"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953">
                <a:solidFill>
                  <a:schemeClr val="dk1"/>
                </a:solidFill>
                <a:highlight>
                  <a:srgbClr val="F4CCCC"/>
                </a:highlight>
              </a:rPr>
              <a:t>-25=11100111</a:t>
            </a:r>
            <a:endParaRPr sz="3953"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649" y="342413"/>
            <a:ext cx="5161226" cy="43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Questions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228675"/>
            <a:ext cx="6387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Express the decimal number +9 as an 8-bit binary number in the sign-magnitude system.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Express the decimal number 233 as an 8-bit binary number in the 1’s complement system.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Express the decimal number 246 as an 8-bit binary number in the 2’s complement system.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621" y="232075"/>
            <a:ext cx="1978975" cy="19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Counting For Signed Numbers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n bits you can count,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-2^(n-1) to 2^(n-1) - 1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050" y="1408650"/>
            <a:ext cx="2702251" cy="29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</a:t>
            </a:r>
            <a:r>
              <a:rPr lang="en"/>
              <a:t> With Signed Numbers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Both numbers positive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Positive number with magnitude larger than negative number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Negative number with magnitude larger than positive number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Both numbers negative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Number System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100" y="1135363"/>
            <a:ext cx="6390675" cy="35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With Signed Numbers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563" y="1228675"/>
            <a:ext cx="53054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563" y="3182125"/>
            <a:ext cx="67913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With Signed Numbers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 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4.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125" y="1301500"/>
            <a:ext cx="5409276" cy="14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925" y="3178225"/>
            <a:ext cx="69151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 Condition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300" y="1470703"/>
            <a:ext cx="5001725" cy="17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</a:t>
            </a:r>
            <a:r>
              <a:rPr lang="en"/>
              <a:t> With Signed Numbers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To subtract two signed numbers, take the 2’s complement of the subtrahend and add. Discard any final carry bit.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(a) 00001000 - 00000011 (b) 00001100 - 11110111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With Signed Numbers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4" name="Google Shape;2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275" y="1179900"/>
            <a:ext cx="5884550" cy="37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Multiplication</a:t>
            </a:r>
            <a:r>
              <a:rPr lang="en">
                <a:solidFill>
                  <a:schemeClr val="dk1"/>
                </a:solidFill>
              </a:rPr>
              <a:t> With Signed Numbers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• If the signs are the same, the product is positive.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• If the signs are different, the product is negative.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Determine if the signs of the multiplicand and multiplier are the same or different. This determines what the sign of the product will be.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Change any negative number to true (uncomplemented) form.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Multiply both numbers.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If the sign bit that was determined in step 1 is negative, take the 2’s complement of the product. If positive, leave the product in true form. Attach the sign bit to the product.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Multiplication With Signed Numbers</a:t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Multiply the signed binary numbers: 01010011 (multiplicand) and 11000101 (multiplier).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Multiplication With Signed Numbers</a:t>
            </a:r>
            <a:endParaRPr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Multiply the signed binary numbers: 01010011 (multiplicand) and 11000101 (multiplier).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25" y="2686400"/>
            <a:ext cx="5238350" cy="11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Division </a:t>
            </a:r>
            <a:r>
              <a:rPr lang="en">
                <a:solidFill>
                  <a:schemeClr val="dk1"/>
                </a:solidFill>
              </a:rPr>
              <a:t>With Signed Numbers</a:t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• If the signs are the same, the result is positive.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• If the signs are different, the result is negative.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Determine if the signs of the divisor and dividend are the same or different. This determines what the sign of the result will be.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Change any negative number to true (uncomplemented) form.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Divide both numbers.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If the sign bit that was determined in step 1 is negative, take the 2’s complement of the product. If positive, leave the product in true form. Attach the sign bit to the product.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Division </a:t>
            </a:r>
            <a:r>
              <a:rPr lang="en">
                <a:solidFill>
                  <a:schemeClr val="dk1"/>
                </a:solidFill>
              </a:rPr>
              <a:t>With Signed Numbers</a:t>
            </a:r>
            <a:endParaRPr/>
          </a:p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Divide</a:t>
            </a:r>
            <a:r>
              <a:rPr lang="en">
                <a:solidFill>
                  <a:schemeClr val="dk1"/>
                </a:solidFill>
              </a:rPr>
              <a:t> the signed binary numbers: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00001001 / 11111101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Binary Number System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two digits in the binary number system, 1 and 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Each digit is called a bit.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</a:rPr>
              <a:t>Binary + Digit = Bit</a:t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475" y="2861950"/>
            <a:ext cx="4387525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Questions</a:t>
            </a:r>
            <a:endParaRPr/>
          </a:p>
        </p:txBody>
      </p:sp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311700" y="1228675"/>
            <a:ext cx="63870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Add the signed numbers 00100001 and 10111100.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Subtract the signed numbers 00110010 from 01110111.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Multiply 01111111 by 00000101.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 Divide 00110000 by 00001100.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2" name="Google Shape;33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621" y="232075"/>
            <a:ext cx="1978975" cy="19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Number System</a:t>
            </a:r>
            <a:endParaRPr/>
          </a:p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Counting in </a:t>
            </a:r>
            <a:r>
              <a:rPr lang="en">
                <a:solidFill>
                  <a:schemeClr val="dk1"/>
                </a:solidFill>
              </a:rPr>
              <a:t>Hexadecimal</a:t>
            </a:r>
            <a:endParaRPr/>
          </a:p>
        </p:txBody>
      </p:sp>
      <p:pic>
        <p:nvPicPr>
          <p:cNvPr id="339" name="Google Shape;3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513" y="449913"/>
            <a:ext cx="40100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r>
              <a:rPr lang="en"/>
              <a:t> to HexaDecimal</a:t>
            </a:r>
            <a:endParaRPr/>
          </a:p>
        </p:txBody>
      </p:sp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Convert the following binary numbers to hexadecimal: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(a) 1100101001010111 (b) 111111000101101001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to HexaDecimal</a:t>
            </a:r>
            <a:endParaRPr/>
          </a:p>
        </p:txBody>
      </p:sp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2" name="Google Shape;3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76" y="1153151"/>
            <a:ext cx="7420351" cy="36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To Binary</a:t>
            </a:r>
            <a:endParaRPr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Determine the binary numbers for the following hexadecimal numbers: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(a) 10A416 (b) CF8E16 (c) 974216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To Binary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5" name="Google Shape;3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093838"/>
            <a:ext cx="73533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To Decimal</a:t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Convert the following hexadecimal numbers to decimal: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(a) 1C16 (b) A8516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To Decimal</a:t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8" name="Google Shape;37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50" y="1009650"/>
            <a:ext cx="68961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To Decimal</a:t>
            </a:r>
            <a:endParaRPr/>
          </a:p>
        </p:txBody>
      </p:sp>
      <p:sp>
        <p:nvSpPr>
          <p:cNvPr id="384" name="Google Shape;384;p6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5" name="Google Shape;38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38" y="981063"/>
            <a:ext cx="71151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To </a:t>
            </a:r>
            <a:r>
              <a:rPr lang="en">
                <a:solidFill>
                  <a:schemeClr val="dk1"/>
                </a:solidFill>
              </a:rPr>
              <a:t>HexaDecimal</a:t>
            </a:r>
            <a:endParaRPr/>
          </a:p>
        </p:txBody>
      </p:sp>
      <p:sp>
        <p:nvSpPr>
          <p:cNvPr id="391" name="Google Shape;391;p6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Convert the decimal number 650 to hexadecimal by repeated division by 16.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Counting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n bits you can count, 0 to 2n - 1.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375" y="139975"/>
            <a:ext cx="2702251" cy="29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HexaDecimal Addition</a:t>
            </a:r>
            <a:endParaRPr/>
          </a:p>
        </p:txBody>
      </p:sp>
      <p:sp>
        <p:nvSpPr>
          <p:cNvPr id="397" name="Google Shape;397;p6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 the following hexadecimal numbers: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98" name="Google Shape;39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00" y="1739200"/>
            <a:ext cx="4724875" cy="5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HexaDecimal Subtraction</a:t>
            </a:r>
            <a:endParaRPr/>
          </a:p>
        </p:txBody>
      </p:sp>
      <p:sp>
        <p:nvSpPr>
          <p:cNvPr id="404" name="Google Shape;404;p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Subtract the following hexadecimal numbers: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05" name="Google Shape;40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50" y="1690450"/>
            <a:ext cx="5653925" cy="6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Questions</a:t>
            </a:r>
            <a:endParaRPr/>
          </a:p>
        </p:txBody>
      </p:sp>
      <p:sp>
        <p:nvSpPr>
          <p:cNvPr id="411" name="Google Shape;411;p64"/>
          <p:cNvSpPr txBox="1"/>
          <p:nvPr>
            <p:ph idx="1" type="body"/>
          </p:nvPr>
        </p:nvSpPr>
        <p:spPr>
          <a:xfrm>
            <a:off x="311700" y="1228675"/>
            <a:ext cx="63870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Convert the following binary numbers to hexadecimal:(a) 10110011 (b) 11001110100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Convert the following hexadecimal numbers to binary:(a) 57 (b) 3A5 (c) F80B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Convert 9B3016 to decimal.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Convert the decimal number 573 to hexadecimal.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Add the following hexadecimal numbers directly: (a) 18 + 34 (b) 3F + 2A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Subtract the following hexadecimal numbers: (a) 75 - 21 (b) 94 - 5C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2" name="Google Shape;41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621" y="232075"/>
            <a:ext cx="1978975" cy="19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</a:t>
            </a:r>
            <a:r>
              <a:rPr lang="en"/>
              <a:t>al Number System</a:t>
            </a:r>
            <a:endParaRPr/>
          </a:p>
        </p:txBody>
      </p:sp>
      <p:sp>
        <p:nvSpPr>
          <p:cNvPr id="418" name="Google Shape;418;p6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Counting in Octal</a:t>
            </a:r>
            <a:endParaRPr/>
          </a:p>
        </p:txBody>
      </p:sp>
      <p:pic>
        <p:nvPicPr>
          <p:cNvPr id="419" name="Google Shape;41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2051813"/>
            <a:ext cx="70294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</a:t>
            </a:r>
            <a:r>
              <a:rPr lang="en"/>
              <a:t>to Octal and Octal To Decimal</a:t>
            </a:r>
            <a:endParaRPr/>
          </a:p>
        </p:txBody>
      </p:sp>
      <p:sp>
        <p:nvSpPr>
          <p:cNvPr id="425" name="Google Shape;425;p6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Convert the following decimal numbers to octal: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(a) 359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Convert the following octal numbers to decimal: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(a) 2374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to Octal and Octal To Decimal</a:t>
            </a:r>
            <a:endParaRPr/>
          </a:p>
        </p:txBody>
      </p:sp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Convert the following decimal numbers to octal: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(a) 359 ------&gt; 547 in octal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Convert the following octal numbers to decimal: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(a) 2374 -----&gt; 1276 in decimal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to Octal and Octal To Binary</a:t>
            </a:r>
            <a:endParaRPr/>
          </a:p>
        </p:txBody>
      </p:sp>
      <p:sp>
        <p:nvSpPr>
          <p:cNvPr id="437" name="Google Shape;437;p6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Convert the following binary numbers to octal: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(a) 110101 (b) 101111001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Convert the following octal numbers to binary: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(a) 140    (b) 7526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to Octal and Octal To Binary</a:t>
            </a:r>
            <a:endParaRPr/>
          </a:p>
        </p:txBody>
      </p:sp>
      <p:sp>
        <p:nvSpPr>
          <p:cNvPr id="443" name="Google Shape;443;p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Convert the following binary numbers to octal: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(a) 110101 (b) 101111001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Convert the following octal numbers to binary: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(c) 140    (d) 7526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4" name="Google Shape;44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855" y="3534305"/>
            <a:ext cx="4520150" cy="13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850" y="1732150"/>
            <a:ext cx="5215725" cy="9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Questions</a:t>
            </a:r>
            <a:endParaRPr/>
          </a:p>
        </p:txBody>
      </p:sp>
      <p:sp>
        <p:nvSpPr>
          <p:cNvPr id="451" name="Google Shape;451;p70"/>
          <p:cNvSpPr txBox="1"/>
          <p:nvPr>
            <p:ph idx="1" type="body"/>
          </p:nvPr>
        </p:nvSpPr>
        <p:spPr>
          <a:xfrm>
            <a:off x="311700" y="1228675"/>
            <a:ext cx="68640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 Convert the following octal numbers to decimal: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(a) 73 (b) 125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Convert the following decimal numbers to octal: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(a) 9810 (b) 16310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 Convert the following octal numbers to binary: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(a) 468 (b) 7238 (c) 56248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 Convert the following binary numbers to octal: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(a) 110101111 (b) 1001100010 (c) 10111111001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52" name="Google Shape;45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621" y="232075"/>
            <a:ext cx="1978975" cy="19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Coded Decimal</a:t>
            </a:r>
            <a:endParaRPr/>
          </a:p>
        </p:txBody>
      </p:sp>
      <p:sp>
        <p:nvSpPr>
          <p:cNvPr id="458" name="Google Shape;458;p71"/>
          <p:cNvSpPr txBox="1"/>
          <p:nvPr>
            <p:ph idx="1" type="body"/>
          </p:nvPr>
        </p:nvSpPr>
        <p:spPr>
          <a:xfrm>
            <a:off x="311700" y="1228675"/>
            <a:ext cx="3240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8421 BCD Code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Invalid Codes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Digital clocks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Digital thermometers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Digital meters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59" name="Google Shape;45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700" y="1093850"/>
            <a:ext cx="5196251" cy="27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Counting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125" y="757700"/>
            <a:ext cx="3678985" cy="38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to BCD and BCD to Decimal</a:t>
            </a:r>
            <a:endParaRPr/>
          </a:p>
        </p:txBody>
      </p:sp>
      <p:sp>
        <p:nvSpPr>
          <p:cNvPr id="465" name="Google Shape;465;p7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Convert each of the following decimal numbers to BCD: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(a) 35 (b) 98  (c) 170 (d) 2469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Convert each of the following BCD codes to decimal: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(a) 10000110 (b) 001101010001 (c) 1001010001110000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to BCD and BCD to Decimal</a:t>
            </a:r>
            <a:endParaRPr/>
          </a:p>
        </p:txBody>
      </p:sp>
      <p:sp>
        <p:nvSpPr>
          <p:cNvPr id="471" name="Google Shape;471;p7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2" name="Google Shape;47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750" y="1132975"/>
            <a:ext cx="56959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to BCD and BCD to Decimal</a:t>
            </a:r>
            <a:endParaRPr/>
          </a:p>
        </p:txBody>
      </p:sp>
      <p:sp>
        <p:nvSpPr>
          <p:cNvPr id="478" name="Google Shape;478;p7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9" name="Google Shape;47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963" y="1228675"/>
            <a:ext cx="55340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 Addition</a:t>
            </a:r>
            <a:endParaRPr/>
          </a:p>
        </p:txBody>
      </p:sp>
      <p:sp>
        <p:nvSpPr>
          <p:cNvPr id="485" name="Google Shape;485;p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 the following BCD numbers: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(a) 0011 + 0100 (b) 00100011 + 00010101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(c) 10000110 + 00010011 (d) 010001010000 + 010000010111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 Addition</a:t>
            </a:r>
            <a:endParaRPr/>
          </a:p>
        </p:txBody>
      </p:sp>
      <p:sp>
        <p:nvSpPr>
          <p:cNvPr id="491" name="Google Shape;491;p7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92" name="Google Shape;49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00" y="990600"/>
            <a:ext cx="68865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 Addition</a:t>
            </a:r>
            <a:endParaRPr/>
          </a:p>
        </p:txBody>
      </p:sp>
      <p:sp>
        <p:nvSpPr>
          <p:cNvPr id="498" name="Google Shape;498;p7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 the following BCD numbers: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(a) 1001 + 0100 (b) 1001 + 1001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(c) 00010110 + 00010101 (d) 01100111 + 01010011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 Addition</a:t>
            </a:r>
            <a:endParaRPr/>
          </a:p>
        </p:txBody>
      </p:sp>
      <p:sp>
        <p:nvSpPr>
          <p:cNvPr id="504" name="Google Shape;504;p7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05" name="Google Shape;50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600" y="1093850"/>
            <a:ext cx="5448325" cy="396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 Addition</a:t>
            </a:r>
            <a:endParaRPr/>
          </a:p>
        </p:txBody>
      </p:sp>
      <p:sp>
        <p:nvSpPr>
          <p:cNvPr id="511" name="Google Shape;511;p7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12" name="Google Shape;51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5" y="942963"/>
            <a:ext cx="64960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Questions</a:t>
            </a:r>
            <a:endParaRPr/>
          </a:p>
        </p:txBody>
      </p:sp>
      <p:sp>
        <p:nvSpPr>
          <p:cNvPr id="518" name="Google Shape;518;p80"/>
          <p:cNvSpPr txBox="1"/>
          <p:nvPr>
            <p:ph idx="1" type="body"/>
          </p:nvPr>
        </p:nvSpPr>
        <p:spPr>
          <a:xfrm>
            <a:off x="311700" y="1228675"/>
            <a:ext cx="63276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Convert the following decimal numbers to BCD: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(a) 6 (b) 15 (c) 273 (d) 849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decimal numbers are represented by each BCD code?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(a) 10001001 (b) 001001111000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(c) 000101010111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19" name="Google Shape;51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621" y="232075"/>
            <a:ext cx="1978975" cy="19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 Code</a:t>
            </a:r>
            <a:endParaRPr/>
          </a:p>
        </p:txBody>
      </p:sp>
      <p:sp>
        <p:nvSpPr>
          <p:cNvPr id="525" name="Google Shape;525;p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13" y="1053650"/>
            <a:ext cx="68484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53" y="1435975"/>
            <a:ext cx="7996376" cy="18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6788" y="3292888"/>
            <a:ext cx="18383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To Gray Code</a:t>
            </a:r>
            <a:endParaRPr/>
          </a:p>
        </p:txBody>
      </p:sp>
      <p:sp>
        <p:nvSpPr>
          <p:cNvPr id="532" name="Google Shape;532;p8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(a) Convert the binary number 11000110 to Gray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33" name="Google Shape;53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331" y="1439000"/>
            <a:ext cx="5904850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 To Binary Code</a:t>
            </a:r>
            <a:endParaRPr/>
          </a:p>
        </p:txBody>
      </p:sp>
      <p:sp>
        <p:nvSpPr>
          <p:cNvPr id="539" name="Google Shape;539;p8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(b) Convert the Gray code 10101111 to binary.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40" name="Google Shape;54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975" y="1408250"/>
            <a:ext cx="5675025" cy="11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To Decimal Conversion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Convert the binary whole number 1101101 to decimal.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To Decimal Conversion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Convert the binary whole number 1101101 to decimal.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902" y="1612900"/>
            <a:ext cx="5521750" cy="30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000000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