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Amatic SC"/>
      <p:regular r:id="rId38"/>
      <p:bold r:id="rId39"/>
    </p:embeddedFont>
    <p:embeddedFont>
      <p:font typeface="Source Code Pr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regular.fntdata"/><Relationship Id="rId20" Type="http://schemas.openxmlformats.org/officeDocument/2006/relationships/slide" Target="slides/slide15.xml"/><Relationship Id="rId42" Type="http://schemas.openxmlformats.org/officeDocument/2006/relationships/font" Target="fonts/SourceCodePro-italic.fntdata"/><Relationship Id="rId41" Type="http://schemas.openxmlformats.org/officeDocument/2006/relationships/font" Target="fonts/SourceCodePr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SourceCodePr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AmaticSC-bold.fntdata"/><Relationship Id="rId16" Type="http://schemas.openxmlformats.org/officeDocument/2006/relationships/slide" Target="slides/slide11.xml"/><Relationship Id="rId38" Type="http://schemas.openxmlformats.org/officeDocument/2006/relationships/font" Target="fonts/AmaticSC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156759983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156759983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9c8825c1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9c8825c1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9c8825c1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9c8825c1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9c8825c1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9c8825c1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9c8825c1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9c8825c1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9c8825c1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9c8825c1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aea14c7a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aea14c7a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aea14c7a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aea14c7a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aea14c7a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aea14c7a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aea14c7a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aea14c7a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aea14c7a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aea14c7a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aa576af9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aa576af9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b0264993c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b0264993c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b0264993c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b0264993c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b0264993c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b0264993c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b0264993c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b0264993c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b0264993c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b0264993c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b0264993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b0264993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b0264993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b0264993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b0264993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2b0264993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b0264993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2b0264993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b0264993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b0264993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62db6f31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62db6f31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b0264993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2b0264993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b0264993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2b0264993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b0264993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2b0264993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9c8825c1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9c8825c1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9c8825c1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9c8825c1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9c8825c1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9c8825c1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9c8825c1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9c8825c1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9c8825c1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9c8825c1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9c8825c1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9c8825c1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png"/><Relationship Id="rId4" Type="http://schemas.openxmlformats.org/officeDocument/2006/relationships/image" Target="../media/image3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allaboutcircuits.com/worksheets/shift-registers/" TargetMode="External"/><Relationship Id="rId4" Type="http://schemas.openxmlformats.org/officeDocument/2006/relationships/hyperlink" Target="https://www.allaboutcircuits.com/worksheets/flip-flop-circuit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593200" y="763075"/>
            <a:ext cx="7867500" cy="25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6888">
                <a:solidFill>
                  <a:schemeClr val="dk1"/>
                </a:solidFill>
              </a:rPr>
              <a:t>Shift Registers</a:t>
            </a:r>
            <a:endParaRPr sz="6888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000"/>
              <a:buFont typeface="Arial"/>
              <a:buNone/>
            </a:pPr>
            <a:r>
              <a:rPr lang="en" sz="2444">
                <a:solidFill>
                  <a:schemeClr val="dk1"/>
                </a:solidFill>
              </a:rPr>
              <a:t>Chapter 8</a:t>
            </a:r>
            <a:endParaRPr sz="2444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Week 1</a:t>
            </a:r>
            <a:endParaRPr sz="18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                              Sumaiyah Zahid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975" y="314950"/>
            <a:ext cx="2623900" cy="16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6850" y="170778"/>
            <a:ext cx="2165325" cy="21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Serial In/Parallel Out Shift Registers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750" y="1276838"/>
            <a:ext cx="554355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In/Serial Out Shift Registers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parallel data, multiple bits are transferred at one time.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097" y="1609000"/>
            <a:ext cx="6122353" cy="33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8650" y="207900"/>
            <a:ext cx="2643500" cy="14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In/Serial Out Shift Registers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475" y="1163450"/>
            <a:ext cx="4934250" cy="377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In/Parallel Out Shift Registers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850" y="1197025"/>
            <a:ext cx="541020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TAsks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1. Develop the logic diagram for the shift registers using J-K flip-flops to replace the D flip-flops.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2. How many clock pulses are required to enter a byte of data serially into an 8-bit shift register?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3. The bit sequence 1101 is serially entered (least-significant bit first) into a 4-bit parallel out shift register that is initially clear. What are the Q outputs after two clock pulses?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4. How can a serial in/parallel out register be used as a serial in/serial out register?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5. Explain the function of the SHIFT/LOAD input.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6. Is the parallel load operation in Parallel in Serial Out shift register synchronous or asynchro nous? What does this mean?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Bidirectional Shift Registers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 rotWithShape="1">
          <a:blip r:embed="rId3">
            <a:alphaModFix/>
          </a:blip>
          <a:srcRect b="0" l="0" r="0" t="3269"/>
          <a:stretch/>
        </p:blipFill>
        <p:spPr>
          <a:xfrm>
            <a:off x="783600" y="1228675"/>
            <a:ext cx="7153224" cy="370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Bidirectional Shift Registers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250" y="1093850"/>
            <a:ext cx="5731374" cy="39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Shift Register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710" y="1093850"/>
            <a:ext cx="5249564" cy="39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Shift Register</a:t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0"/>
          <p:cNvPicPr preferRelativeResize="0"/>
          <p:nvPr/>
        </p:nvPicPr>
        <p:blipFill rotWithShape="1">
          <a:blip r:embed="rId3">
            <a:alphaModFix/>
          </a:blip>
          <a:srcRect b="1147" l="0" r="0" t="5524"/>
          <a:stretch/>
        </p:blipFill>
        <p:spPr>
          <a:xfrm>
            <a:off x="1024725" y="146200"/>
            <a:ext cx="6921576" cy="491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Register Counter</a:t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4CCCC"/>
                </a:highlight>
              </a:rPr>
              <a:t>The Johnson Counter</a:t>
            </a:r>
            <a:endParaRPr>
              <a:solidFill>
                <a:schemeClr val="dk1"/>
              </a:solidFill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4-bit sequence has a total of eight states, or bit patterns. 5-bit sequence has a total of ten states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general, a Johnson counter will produce a modulus of 2n, where n is the number of stages in the counter.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Extensively used as frequency dividers and pattern recognizers.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Registers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91325"/>
            <a:ext cx="44370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smallest and fastest memory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 is used solely for storing and shifting data (1s and 0s)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4CCCC"/>
                </a:highlight>
              </a:rPr>
              <a:t>A register can consist of one or more flip-flops used to store and shift data.</a:t>
            </a:r>
            <a:endParaRPr>
              <a:solidFill>
                <a:schemeClr val="dk1"/>
              </a:solidFill>
              <a:highlight>
                <a:srgbClr val="F4CCCC"/>
              </a:highlight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275" y="983225"/>
            <a:ext cx="4197201" cy="26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Register Counter   ~ The Johnson Counter</a:t>
            </a:r>
            <a:endParaRPr b="0"/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850" y="1232399"/>
            <a:ext cx="3753800" cy="250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0525" y="1428750"/>
            <a:ext cx="4610126" cy="24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Register Counter   ~ The Johnson Counter</a:t>
            </a:r>
            <a:endParaRPr b="0"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228675"/>
            <a:ext cx="8520600" cy="3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Johnson counters are used as frequency dividers and pattern recognizers.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It can be used to create complicated finite state machines in hardware logic design.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0875" y="1212450"/>
            <a:ext cx="6141426" cy="271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850" y="1485900"/>
            <a:ext cx="24765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Register Counter</a:t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4CCCC"/>
                </a:highlight>
              </a:rPr>
              <a:t>The Ring Counter</a:t>
            </a:r>
            <a:endParaRPr>
              <a:solidFill>
                <a:schemeClr val="dk1"/>
              </a:solidFill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ring counter utilizes one flip-flop for each state in its sequence. For 10-bit ring counter, there is a unique output for each decimal digit.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350" y="2735725"/>
            <a:ext cx="7947250" cy="22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Register Counter   ~ The Ring Counter</a:t>
            </a:r>
            <a:endParaRPr b="0"/>
          </a:p>
        </p:txBody>
      </p:sp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311700" y="1228675"/>
            <a:ext cx="8520600" cy="3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8" name="Google Shape;2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604" y="1496496"/>
            <a:ext cx="5579449" cy="268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Register Counter   ~ The Ring Counter</a:t>
            </a:r>
            <a:endParaRPr b="0"/>
          </a:p>
        </p:txBody>
      </p:sp>
      <p:sp>
        <p:nvSpPr>
          <p:cNvPr id="224" name="Google Shape;224;p36"/>
          <p:cNvSpPr txBox="1"/>
          <p:nvPr>
            <p:ph idx="1" type="body"/>
          </p:nvPr>
        </p:nvSpPr>
        <p:spPr>
          <a:xfrm>
            <a:off x="311700" y="1228675"/>
            <a:ext cx="8520600" cy="3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5" name="Google Shape;2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150" y="962100"/>
            <a:ext cx="5645776" cy="397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Shift Register</a:t>
            </a:r>
            <a:r>
              <a:rPr lang="en">
                <a:solidFill>
                  <a:schemeClr val="dk1"/>
                </a:solidFill>
              </a:rPr>
              <a:t> Applications</a:t>
            </a:r>
            <a:endParaRPr/>
          </a:p>
        </p:txBody>
      </p:sp>
      <p:sp>
        <p:nvSpPr>
          <p:cNvPr id="231" name="Google Shape;231;p37"/>
          <p:cNvSpPr txBox="1"/>
          <p:nvPr>
            <p:ph idx="1" type="body"/>
          </p:nvPr>
        </p:nvSpPr>
        <p:spPr>
          <a:xfrm>
            <a:off x="311700" y="1228675"/>
            <a:ext cx="44832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4CCCC"/>
                </a:highlight>
              </a:rPr>
              <a:t>Time Delay</a:t>
            </a:r>
            <a:endParaRPr>
              <a:solidFill>
                <a:schemeClr val="dk1"/>
              </a:solidFill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 8-bit serial in/serial out shift register is used with a </a:t>
            </a:r>
            <a:r>
              <a:rPr lang="en">
                <a:solidFill>
                  <a:schemeClr val="dk1"/>
                </a:solidFill>
                <a:highlight>
                  <a:srgbClr val="D9EAD3"/>
                </a:highlight>
              </a:rPr>
              <a:t>clock frequency of 1 MHz</a:t>
            </a:r>
            <a:r>
              <a:rPr lang="en">
                <a:solidFill>
                  <a:schemeClr val="dk1"/>
                </a:solidFill>
              </a:rPr>
              <a:t> to achieve a time delay (td) of   </a:t>
            </a:r>
            <a:r>
              <a:rPr lang="en">
                <a:solidFill>
                  <a:schemeClr val="dk1"/>
                </a:solidFill>
                <a:highlight>
                  <a:srgbClr val="D9D2E9"/>
                </a:highlight>
              </a:rPr>
              <a:t>8 micro sec</a:t>
            </a:r>
            <a:r>
              <a:rPr lang="en">
                <a:solidFill>
                  <a:schemeClr val="dk1"/>
                </a:solidFill>
              </a:rPr>
              <a:t> (8 * 1 micro sec).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32" name="Google Shape;2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900" y="1267950"/>
            <a:ext cx="4004100" cy="22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Shift Register Applications</a:t>
            </a:r>
            <a:endParaRPr/>
          </a:p>
        </p:txBody>
      </p:sp>
      <p:sp>
        <p:nvSpPr>
          <p:cNvPr id="238" name="Google Shape;238;p38"/>
          <p:cNvSpPr txBox="1"/>
          <p:nvPr>
            <p:ph idx="1" type="body"/>
          </p:nvPr>
        </p:nvSpPr>
        <p:spPr>
          <a:xfrm>
            <a:off x="311700" y="1228675"/>
            <a:ext cx="44832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4CCCC"/>
                </a:highlight>
              </a:rPr>
              <a:t>Time Delay</a:t>
            </a:r>
            <a:endParaRPr>
              <a:solidFill>
                <a:schemeClr val="dk1"/>
              </a:solidFill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39" name="Google Shape;2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9525" y="1228663"/>
            <a:ext cx="554355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Shift Register Applications</a:t>
            </a:r>
            <a:endParaRPr/>
          </a:p>
        </p:txBody>
      </p:sp>
      <p:sp>
        <p:nvSpPr>
          <p:cNvPr id="245" name="Google Shape;245;p39"/>
          <p:cNvSpPr txBox="1"/>
          <p:nvPr>
            <p:ph idx="1" type="body"/>
          </p:nvPr>
        </p:nvSpPr>
        <p:spPr>
          <a:xfrm>
            <a:off x="311700" y="1228675"/>
            <a:ext cx="44832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4CCCC"/>
                </a:highlight>
              </a:rPr>
              <a:t>Time Delay</a:t>
            </a:r>
            <a:endParaRPr>
              <a:solidFill>
                <a:schemeClr val="dk1"/>
              </a:solidFill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050" y="1093850"/>
            <a:ext cx="4735331" cy="393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Shift Register Applications</a:t>
            </a:r>
            <a:endParaRPr/>
          </a:p>
        </p:txBody>
      </p:sp>
      <p:sp>
        <p:nvSpPr>
          <p:cNvPr id="252" name="Google Shape;252;p40"/>
          <p:cNvSpPr txBox="1"/>
          <p:nvPr>
            <p:ph idx="1" type="body"/>
          </p:nvPr>
        </p:nvSpPr>
        <p:spPr>
          <a:xfrm>
            <a:off x="311700" y="1228675"/>
            <a:ext cx="49512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4CCCC"/>
                </a:highlight>
              </a:rPr>
              <a:t>Serial-to-Parallel Data Converter</a:t>
            </a:r>
            <a:endParaRPr>
              <a:solidFill>
                <a:schemeClr val="dk1"/>
              </a:solidFill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53" name="Google Shape;25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500" y="1677475"/>
            <a:ext cx="5331025" cy="323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Shift Register Applications</a:t>
            </a:r>
            <a:endParaRPr/>
          </a:p>
        </p:txBody>
      </p:sp>
      <p:sp>
        <p:nvSpPr>
          <p:cNvPr id="259" name="Google Shape;259;p41"/>
          <p:cNvSpPr txBox="1"/>
          <p:nvPr>
            <p:ph idx="1" type="body"/>
          </p:nvPr>
        </p:nvSpPr>
        <p:spPr>
          <a:xfrm>
            <a:off x="311700" y="1228675"/>
            <a:ext cx="49512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4CCCC"/>
                </a:highlight>
              </a:rPr>
              <a:t>Serial-to-Parallel Data Converter</a:t>
            </a:r>
            <a:endParaRPr>
              <a:solidFill>
                <a:schemeClr val="dk1"/>
              </a:solidFill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60" name="Google Shape;26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525" y="1668325"/>
            <a:ext cx="4598475" cy="326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Registers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093850"/>
            <a:ext cx="85206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storage capacity of a register is the total number of bits (1s and 0s) of digital data it can retain.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Each </a:t>
            </a:r>
            <a:r>
              <a:rPr lang="en">
                <a:solidFill>
                  <a:schemeClr val="dk1"/>
                </a:solidFill>
                <a:highlight>
                  <a:srgbClr val="F4CCCC"/>
                </a:highlight>
              </a:rPr>
              <a:t>stage (flip-flop)</a:t>
            </a:r>
            <a:r>
              <a:rPr lang="en">
                <a:solidFill>
                  <a:schemeClr val="dk1"/>
                </a:solidFill>
              </a:rPr>
              <a:t> in a shift register represents one bit of storage capacity; therefore, the number of stages in a register determines its storage capacity.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88" y="2781538"/>
            <a:ext cx="732472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Shift Register Applications</a:t>
            </a:r>
            <a:endParaRPr/>
          </a:p>
        </p:txBody>
      </p:sp>
      <p:sp>
        <p:nvSpPr>
          <p:cNvPr id="266" name="Google Shape;266;p42"/>
          <p:cNvSpPr txBox="1"/>
          <p:nvPr>
            <p:ph idx="1" type="body"/>
          </p:nvPr>
        </p:nvSpPr>
        <p:spPr>
          <a:xfrm>
            <a:off x="311700" y="1228675"/>
            <a:ext cx="49512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4CCCC"/>
                </a:highlight>
              </a:rPr>
              <a:t>Serial-to-Parallel Data Converter</a:t>
            </a:r>
            <a:endParaRPr>
              <a:solidFill>
                <a:schemeClr val="dk1"/>
              </a:solidFill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67" name="Google Shape;26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400" y="1648700"/>
            <a:ext cx="4951200" cy="3348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Shift Register Applications</a:t>
            </a:r>
            <a:endParaRPr/>
          </a:p>
        </p:txBody>
      </p:sp>
      <p:sp>
        <p:nvSpPr>
          <p:cNvPr id="273" name="Google Shape;273;p43"/>
          <p:cNvSpPr txBox="1"/>
          <p:nvPr>
            <p:ph idx="1" type="body"/>
          </p:nvPr>
        </p:nvSpPr>
        <p:spPr>
          <a:xfrm>
            <a:off x="311700" y="1228675"/>
            <a:ext cx="39597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4CCCC"/>
                </a:highlight>
              </a:rPr>
              <a:t>Universal Asynchronous Receiver Transmitter (UART)</a:t>
            </a:r>
            <a:endParaRPr>
              <a:solidFill>
                <a:schemeClr val="dk1"/>
              </a:solidFill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UART receives data in serial format, converts the data to parallel format, and places them on the data bus.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The UART also accepts parallel data from the data bus, converts the data to serial format, and transmits them to an external device.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74" name="Google Shape;27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5550" y="436774"/>
            <a:ext cx="4383875" cy="189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4775" y="2373850"/>
            <a:ext cx="3224375" cy="264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Questions</a:t>
            </a:r>
            <a:endParaRPr/>
          </a:p>
        </p:txBody>
      </p:sp>
      <p:sp>
        <p:nvSpPr>
          <p:cNvPr id="281" name="Google Shape;281;p4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https://www.allaboutcircuits.com/worksheets/shift-registers/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https://www.allaboutcircuits.com/worksheets/flip-flop-circuits/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Shift </a:t>
            </a:r>
            <a:r>
              <a:rPr lang="en">
                <a:solidFill>
                  <a:schemeClr val="dk1"/>
                </a:solidFill>
              </a:rPr>
              <a:t>Registers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093850"/>
            <a:ext cx="85206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776" y="1093851"/>
            <a:ext cx="7821999" cy="378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 In/Serial Out Shift Registers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4-bit Register implemented with  4 D flip-flops.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With four stages, this register can store up to four bits of data.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575" y="2176302"/>
            <a:ext cx="6292650" cy="26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6971" y="292846"/>
            <a:ext cx="3070600" cy="10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 In/Serial Out Shift Registers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For serial data, one bit at a time is transferred.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50" y="2521075"/>
            <a:ext cx="4243225" cy="18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3100" y="2078600"/>
            <a:ext cx="4644850" cy="263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 In/Serial Out Shift Registers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For serial data, one bit at a time is transferred.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25" y="2530300"/>
            <a:ext cx="4243225" cy="18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8553" y="2060175"/>
            <a:ext cx="4904925" cy="24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 In/Serial Out Shift Registers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925" y="1820850"/>
            <a:ext cx="3971300" cy="173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125" y="1228673"/>
            <a:ext cx="4426800" cy="34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 In/Parallel Out Shift Registers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Data bits are entered serially least-significant bit first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776" y="1840125"/>
            <a:ext cx="7413750" cy="27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0000"/>
      </a:dk1>
      <a:lt1>
        <a:srgbClr val="FFFFFF"/>
      </a:lt1>
      <a:dk2>
        <a:srgbClr val="666666"/>
      </a:dk2>
      <a:lt2>
        <a:srgbClr val="EEEEEE"/>
      </a:lt2>
      <a:accent1>
        <a:srgbClr val="000000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