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71" r:id="rId9"/>
    <p:sldId id="264" r:id="rId10"/>
    <p:sldId id="265"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66E8-572E-47E0-B523-045473FB8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C6527-D586-4154-8695-2FC9F378B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90A674-CF4C-4BFF-A127-BDD63573CB11}"/>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5" name="Footer Placeholder 4">
            <a:extLst>
              <a:ext uri="{FF2B5EF4-FFF2-40B4-BE49-F238E27FC236}">
                <a16:creationId xmlns:a16="http://schemas.microsoft.com/office/drawing/2014/main" id="{3BFCC8CF-695D-4860-8CFA-13E886E09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BFD4-9F32-443D-845E-A75579925A8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04627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92AE-2A79-40B2-B48B-6BF3D252F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F84511-7607-4930-9CC5-9BFBB2C5B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3669C-3879-4BB8-B10C-592E107F3858}"/>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5" name="Footer Placeholder 4">
            <a:extLst>
              <a:ext uri="{FF2B5EF4-FFF2-40B4-BE49-F238E27FC236}">
                <a16:creationId xmlns:a16="http://schemas.microsoft.com/office/drawing/2014/main" id="{F9684102-3F5E-4B7F-83CF-393839D1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F0A8-0B4A-454B-AA54-1B7AA4D51307}"/>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1833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D1890-9555-43CD-A05A-8B3AAC985E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A3CE5-E861-4D2E-9864-6B069CB57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BCF7E-2D31-4BF7-AEDF-6D726ADB5C76}"/>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5" name="Footer Placeholder 4">
            <a:extLst>
              <a:ext uri="{FF2B5EF4-FFF2-40B4-BE49-F238E27FC236}">
                <a16:creationId xmlns:a16="http://schemas.microsoft.com/office/drawing/2014/main" id="{2853008B-4F3E-43DE-901E-22D63A759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A763B-C725-4A77-A86E-7D081474365F}"/>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11932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1EBB-15A2-473C-AE4A-29D883F2B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75669-F766-4484-BEA9-222E81E03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34916-D8B0-4F6C-AC21-853A20E73281}"/>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5" name="Footer Placeholder 4">
            <a:extLst>
              <a:ext uri="{FF2B5EF4-FFF2-40B4-BE49-F238E27FC236}">
                <a16:creationId xmlns:a16="http://schemas.microsoft.com/office/drawing/2014/main" id="{F6293013-0142-4C07-84B2-759FA4736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87B69-3289-412D-A77F-34954A7E3083}"/>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17532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1CBE-9C2E-44F5-A009-7D94835659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BF0C2-CE4D-4CDF-B50B-CDF63D915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C3A83-DA99-4105-9714-915B02AA6A39}"/>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5" name="Footer Placeholder 4">
            <a:extLst>
              <a:ext uri="{FF2B5EF4-FFF2-40B4-BE49-F238E27FC236}">
                <a16:creationId xmlns:a16="http://schemas.microsoft.com/office/drawing/2014/main" id="{17E031C2-BF2A-4471-B314-21A8F645F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11E8F-5B36-4664-93F3-C250899FB6C6}"/>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0950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D925-8302-4B3E-812A-741FA5FE9C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29946-100A-47A3-B5D7-6A15143204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A02B3-64E2-43EF-BF71-40920CAB6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87A311-9748-4450-ABDE-1DBED3806B61}"/>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6" name="Footer Placeholder 5">
            <a:extLst>
              <a:ext uri="{FF2B5EF4-FFF2-40B4-BE49-F238E27FC236}">
                <a16:creationId xmlns:a16="http://schemas.microsoft.com/office/drawing/2014/main" id="{99A2B32E-9DE1-4AA4-90E7-88DD14460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45E29-381B-4582-875C-DA8D9B62CBD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33688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90EC-2013-4FC2-8256-2403B86A16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A46D5E-D871-4C81-AE90-D17A10F9E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D46AB-485E-49E4-926C-33330EA174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7720C0-2579-44F8-93C9-96503540B0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D42A0-3910-42C6-A391-10837E1332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B69C7C-4590-4EF2-8AA7-C0757EFF5563}"/>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8" name="Footer Placeholder 7">
            <a:extLst>
              <a:ext uri="{FF2B5EF4-FFF2-40B4-BE49-F238E27FC236}">
                <a16:creationId xmlns:a16="http://schemas.microsoft.com/office/drawing/2014/main" id="{31ED392A-A867-47E7-B0C0-782BE9C0A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A94E4-933E-4492-9352-AF602E5D8E32}"/>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52386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E949-5709-4602-B940-615C8FB944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87D948-7888-48FF-BDF5-888CB172F62F}"/>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4" name="Footer Placeholder 3">
            <a:extLst>
              <a:ext uri="{FF2B5EF4-FFF2-40B4-BE49-F238E27FC236}">
                <a16:creationId xmlns:a16="http://schemas.microsoft.com/office/drawing/2014/main" id="{E76C8047-5B4F-47C1-9D84-7AA087941F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5FC126-B8BD-4F5B-8C1C-69836C3BFA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2441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136028-02D6-4EA0-A7F2-95A491B880F2}"/>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3" name="Footer Placeholder 2">
            <a:extLst>
              <a:ext uri="{FF2B5EF4-FFF2-40B4-BE49-F238E27FC236}">
                <a16:creationId xmlns:a16="http://schemas.microsoft.com/office/drawing/2014/main" id="{BC92C503-F456-43ED-8C38-903D072F95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8ECA6-A263-45EB-8756-7D71A1147E30}"/>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484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B698-6DBC-4C69-94C7-30A034AB5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4184E-5CCB-401D-B67E-110FB94D4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7E88B-0E8F-4351-A0E2-85A34D3E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A3F47-59B9-461B-A067-911442C618B7}"/>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6" name="Footer Placeholder 5">
            <a:extLst>
              <a:ext uri="{FF2B5EF4-FFF2-40B4-BE49-F238E27FC236}">
                <a16:creationId xmlns:a16="http://schemas.microsoft.com/office/drawing/2014/main" id="{ED48ED76-9047-4B5B-A2F4-C854B533E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88D4B-0707-40A1-8022-6890DBFA5C19}"/>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98157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901F-3254-4AFB-83CA-8EED0C7D6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DF258-0E18-4D3B-93E2-D5A5288B3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19B76D-AAB3-4885-8EF2-DC4A31CC0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9DA4F-94E7-42B1-BAF0-73274BD3F334}"/>
              </a:ext>
            </a:extLst>
          </p:cNvPr>
          <p:cNvSpPr>
            <a:spLocks noGrp="1"/>
          </p:cNvSpPr>
          <p:nvPr>
            <p:ph type="dt" sz="half" idx="10"/>
          </p:nvPr>
        </p:nvSpPr>
        <p:spPr/>
        <p:txBody>
          <a:bodyPr/>
          <a:lstStyle/>
          <a:p>
            <a:fld id="{F6353EBC-A64E-4BBF-B654-506D16412CD8}" type="datetimeFigureOut">
              <a:rPr lang="en-US" smtClean="0"/>
              <a:t>27-Sep-21</a:t>
            </a:fld>
            <a:endParaRPr lang="en-US"/>
          </a:p>
        </p:txBody>
      </p:sp>
      <p:sp>
        <p:nvSpPr>
          <p:cNvPr id="6" name="Footer Placeholder 5">
            <a:extLst>
              <a:ext uri="{FF2B5EF4-FFF2-40B4-BE49-F238E27FC236}">
                <a16:creationId xmlns:a16="http://schemas.microsoft.com/office/drawing/2014/main" id="{8F471AE6-B691-4FEF-99F1-7EEF50F66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3A10A-FCF6-4572-B262-191652DDC85D}"/>
              </a:ext>
            </a:extLst>
          </p:cNvPr>
          <p:cNvSpPr>
            <a:spLocks noGrp="1"/>
          </p:cNvSpPr>
          <p:nvPr>
            <p:ph type="sldNum" sz="quarter" idx="12"/>
          </p:nvPr>
        </p:nvSpPr>
        <p:spPr/>
        <p:txBody>
          <a:bodyPr/>
          <a:lstStyle/>
          <a:p>
            <a:fld id="{811AC10C-A7A2-4D23-AB11-CC02C6F4296F}" type="slidenum">
              <a:rPr lang="en-US" smtClean="0"/>
              <a:t>‹#›</a:t>
            </a:fld>
            <a:endParaRPr lang="en-US"/>
          </a:p>
        </p:txBody>
      </p:sp>
    </p:spTree>
    <p:extLst>
      <p:ext uri="{BB962C8B-B14F-4D97-AF65-F5344CB8AC3E}">
        <p14:creationId xmlns:p14="http://schemas.microsoft.com/office/powerpoint/2010/main" val="25694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AEBC3-37E8-4CC3-9B80-52189D54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5417E-3C5B-459E-A311-D0EA84758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DE3DA-E699-4DAC-A49F-DB7FF955B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53EBC-A64E-4BBF-B654-506D16412CD8}" type="datetimeFigureOut">
              <a:rPr lang="en-US" smtClean="0"/>
              <a:t>27-Sep-21</a:t>
            </a:fld>
            <a:endParaRPr lang="en-US"/>
          </a:p>
        </p:txBody>
      </p:sp>
      <p:sp>
        <p:nvSpPr>
          <p:cNvPr id="5" name="Footer Placeholder 4">
            <a:extLst>
              <a:ext uri="{FF2B5EF4-FFF2-40B4-BE49-F238E27FC236}">
                <a16:creationId xmlns:a16="http://schemas.microsoft.com/office/drawing/2014/main" id="{299593F1-EA48-42BC-B343-818C9750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96678-053B-4A3E-8D27-B9404DE4B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AC10C-A7A2-4D23-AB11-CC02C6F4296F}" type="slidenum">
              <a:rPr lang="en-US" smtClean="0"/>
              <a:t>‹#›</a:t>
            </a:fld>
            <a:endParaRPr lang="en-US"/>
          </a:p>
        </p:txBody>
      </p:sp>
    </p:spTree>
    <p:extLst>
      <p:ext uri="{BB962C8B-B14F-4D97-AF65-F5344CB8AC3E}">
        <p14:creationId xmlns:p14="http://schemas.microsoft.com/office/powerpoint/2010/main" val="223296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25DB-7C10-44CA-9A8D-C8DC9421B509}"/>
              </a:ext>
            </a:extLst>
          </p:cNvPr>
          <p:cNvSpPr>
            <a:spLocks noGrp="1"/>
          </p:cNvSpPr>
          <p:nvPr>
            <p:ph type="ctrTitle"/>
          </p:nvPr>
        </p:nvSpPr>
        <p:spPr/>
        <p:txBody>
          <a:bodyPr/>
          <a:lstStyle/>
          <a:p>
            <a:r>
              <a:rPr lang="en-US" dirty="0"/>
              <a:t>Muslim Nationalism in British India</a:t>
            </a:r>
          </a:p>
        </p:txBody>
      </p:sp>
      <p:sp>
        <p:nvSpPr>
          <p:cNvPr id="3" name="Subtitle 2">
            <a:extLst>
              <a:ext uri="{FF2B5EF4-FFF2-40B4-BE49-F238E27FC236}">
                <a16:creationId xmlns:a16="http://schemas.microsoft.com/office/drawing/2014/main" id="{27D1DE3A-194C-4F46-9CB8-B5115484C9AA}"/>
              </a:ext>
            </a:extLst>
          </p:cNvPr>
          <p:cNvSpPr>
            <a:spLocks noGrp="1"/>
          </p:cNvSpPr>
          <p:nvPr>
            <p:ph type="subTitle" idx="1"/>
          </p:nvPr>
        </p:nvSpPr>
        <p:spPr>
          <a:xfrm>
            <a:off x="1524000" y="3602037"/>
            <a:ext cx="9144000" cy="2387599"/>
          </a:xfrm>
        </p:spPr>
        <p:txBody>
          <a:bodyPr>
            <a:normAutofit fontScale="92500" lnSpcReduction="10000"/>
          </a:bodyPr>
          <a:lstStyle/>
          <a:p>
            <a:r>
              <a:rPr lang="en-US" dirty="0"/>
              <a:t>Partition of Bengal 1905</a:t>
            </a:r>
          </a:p>
          <a:p>
            <a:r>
              <a:rPr lang="en-US" dirty="0"/>
              <a:t>Hindus Reaction towards the partition of Bengal</a:t>
            </a:r>
          </a:p>
          <a:p>
            <a:r>
              <a:rPr lang="en-US" dirty="0" err="1"/>
              <a:t>Simla</a:t>
            </a:r>
            <a:r>
              <a:rPr lang="en-US" dirty="0"/>
              <a:t> Deputation 1906</a:t>
            </a:r>
          </a:p>
          <a:p>
            <a:r>
              <a:rPr lang="en-US" dirty="0"/>
              <a:t>Formation of All India Muslim League 1906</a:t>
            </a:r>
          </a:p>
          <a:p>
            <a:r>
              <a:rPr lang="en-US" dirty="0"/>
              <a:t>Minto-Morley Reforms 1909</a:t>
            </a:r>
          </a:p>
          <a:p>
            <a:r>
              <a:rPr lang="en-US" dirty="0"/>
              <a:t>Annulment of Partition of Bengal</a:t>
            </a:r>
          </a:p>
          <a:p>
            <a:endParaRPr lang="en-US" dirty="0"/>
          </a:p>
          <a:p>
            <a:endParaRPr lang="en-US" dirty="0"/>
          </a:p>
        </p:txBody>
      </p:sp>
    </p:spTree>
    <p:extLst>
      <p:ext uri="{BB962C8B-B14F-4D97-AF65-F5344CB8AC3E}">
        <p14:creationId xmlns:p14="http://schemas.microsoft.com/office/powerpoint/2010/main" val="8671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12BAC-647B-4A30-8A91-AD6AA74E0572}"/>
              </a:ext>
            </a:extLst>
          </p:cNvPr>
          <p:cNvSpPr>
            <a:spLocks noGrp="1"/>
          </p:cNvSpPr>
          <p:nvPr>
            <p:ph idx="1"/>
          </p:nvPr>
        </p:nvSpPr>
        <p:spPr>
          <a:xfrm>
            <a:off x="838200" y="344557"/>
            <a:ext cx="10515600" cy="5832406"/>
          </a:xfrm>
        </p:spPr>
        <p:txBody>
          <a:bodyPr>
            <a:normAutofit fontScale="92500"/>
          </a:bodyPr>
          <a:lstStyle/>
          <a:p>
            <a:pPr algn="just"/>
            <a:r>
              <a:rPr lang="en-US" dirty="0">
                <a:effectLst/>
                <a:ea typeface="Calibri" panose="020F0502020204030204" pitchFamily="34" charset="0"/>
              </a:rPr>
              <a:t>The Muslim leaders thought that the Muslims are one-fourth of the population in India, and if the British left India the Hindus would dominate them politically due which they needed a political organization. </a:t>
            </a:r>
          </a:p>
          <a:p>
            <a:pPr algn="just"/>
            <a:r>
              <a:rPr lang="en-US" dirty="0">
                <a:effectLst/>
                <a:ea typeface="Calibri" panose="020F0502020204030204" pitchFamily="34" charset="0"/>
              </a:rPr>
              <a:t>Hence a resolution was forwarded by Nawab </a:t>
            </a:r>
            <a:r>
              <a:rPr lang="en-US" dirty="0" err="1">
                <a:effectLst/>
                <a:ea typeface="Calibri" panose="020F0502020204030204" pitchFamily="34" charset="0"/>
              </a:rPr>
              <a:t>Salimullah</a:t>
            </a:r>
            <a:r>
              <a:rPr lang="en-US" dirty="0">
                <a:effectLst/>
                <a:ea typeface="Calibri" panose="020F0502020204030204" pitchFamily="34" charset="0"/>
              </a:rPr>
              <a:t> for the creation of All India Muslim League. The Muslim leaders attending the meeting approved the resolution</a:t>
            </a:r>
          </a:p>
          <a:p>
            <a:pPr marL="0" marR="0" indent="0" algn="just">
              <a:lnSpc>
                <a:spcPct val="107000"/>
              </a:lnSpc>
              <a:spcBef>
                <a:spcPts val="0"/>
              </a:spcBef>
              <a:spcAft>
                <a:spcPts val="800"/>
              </a:spcAft>
              <a:buNone/>
            </a:pPr>
            <a:r>
              <a:rPr lang="en-US" b="1" dirty="0">
                <a:effectLst/>
                <a:ea typeface="Calibri" panose="020F0502020204030204" pitchFamily="34" charset="0"/>
                <a:cs typeface="Arial" panose="020B0604020202020204" pitchFamily="34" charset="0"/>
              </a:rPr>
              <a:t>Objectives of the Muslim League</a:t>
            </a:r>
            <a:endParaRPr lang="en-US" dirty="0">
              <a:effectLst/>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promote loyalty among the Muslims for the British, and remove any misconception related to British government among the Muslims.</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protect the political rights and interests of the Muslims and to represent the Muslim interest to the British government.</a:t>
            </a:r>
          </a:p>
          <a:p>
            <a:pPr marL="342900" marR="0" lvl="0" indent="-342900" algn="just">
              <a:lnSpc>
                <a:spcPct val="107000"/>
              </a:lnSpc>
              <a:spcBef>
                <a:spcPts val="0"/>
              </a:spcBef>
              <a:spcAft>
                <a:spcPts val="80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To prevent the origination of any hostility among the Muslims towards any community of sub-continent. </a:t>
            </a:r>
          </a:p>
          <a:p>
            <a:endParaRPr lang="en-US" dirty="0"/>
          </a:p>
        </p:txBody>
      </p:sp>
    </p:spTree>
    <p:extLst>
      <p:ext uri="{BB962C8B-B14F-4D97-AF65-F5344CB8AC3E}">
        <p14:creationId xmlns:p14="http://schemas.microsoft.com/office/powerpoint/2010/main" val="391615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4A1-DD9D-4741-AAF6-BC99B1744D7A}"/>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Minto-Morley reforms of 1909</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736A77C-01B3-45A7-982B-A89DC912AD91}"/>
              </a:ext>
            </a:extLst>
          </p:cNvPr>
          <p:cNvSpPr>
            <a:spLocks noGrp="1"/>
          </p:cNvSpPr>
          <p:nvPr>
            <p:ph idx="1"/>
          </p:nvPr>
        </p:nvSpPr>
        <p:spPr>
          <a:xfrm>
            <a:off x="838200" y="1073426"/>
            <a:ext cx="10515600" cy="5103537"/>
          </a:xfrm>
        </p:spPr>
        <p:txBody>
          <a:bodyPr>
            <a:noAutofit/>
          </a:bodyPr>
          <a:lstStyle/>
          <a:p>
            <a:pPr algn="just"/>
            <a:r>
              <a:rPr lang="en-US" dirty="0">
                <a:effectLst/>
                <a:ea typeface="Calibri" panose="020F0502020204030204" pitchFamily="34" charset="0"/>
                <a:cs typeface="Arial" panose="020B0604020202020204" pitchFamily="34" charset="0"/>
              </a:rPr>
              <a:t>The British government wanted to introduce constitutional reforms in India. The </a:t>
            </a:r>
            <a:r>
              <a:rPr lang="en-US" dirty="0" err="1">
                <a:effectLst/>
                <a:ea typeface="Calibri" panose="020F0502020204030204" pitchFamily="34" charset="0"/>
                <a:cs typeface="Arial" panose="020B0604020202020204" pitchFamily="34" charset="0"/>
              </a:rPr>
              <a:t>Simla</a:t>
            </a:r>
            <a:r>
              <a:rPr lang="en-US" dirty="0">
                <a:effectLst/>
                <a:ea typeface="Calibri" panose="020F0502020204030204" pitchFamily="34" charset="0"/>
                <a:cs typeface="Arial" panose="020B0604020202020204" pitchFamily="34" charset="0"/>
              </a:rPr>
              <a:t> deputation had already asked for the right of separate electorate. </a:t>
            </a:r>
          </a:p>
          <a:p>
            <a:pPr algn="just"/>
            <a:r>
              <a:rPr lang="en-US" dirty="0">
                <a:effectLst/>
                <a:ea typeface="Calibri" panose="020F0502020204030204" pitchFamily="34" charset="0"/>
                <a:cs typeface="Arial" panose="020B0604020202020204" pitchFamily="34" charset="0"/>
              </a:rPr>
              <a:t>The Viceroy of India Lord Minto and The secretary of state Lord Morley worked together to prepare a draft bill to introduce constitutional reforms in India. </a:t>
            </a:r>
          </a:p>
          <a:p>
            <a:pPr algn="just"/>
            <a:r>
              <a:rPr lang="en-US" dirty="0">
                <a:effectLst/>
                <a:ea typeface="Calibri" panose="020F0502020204030204" pitchFamily="34" charset="0"/>
                <a:cs typeface="Arial" panose="020B0604020202020204" pitchFamily="34" charset="0"/>
              </a:rPr>
              <a:t>The constitutional reforms were introduced were named after the Viceroy and the secretary of state, which was known as Minto-Morley reforms of 1909. </a:t>
            </a:r>
          </a:p>
          <a:p>
            <a:pPr marL="0" indent="0" algn="just">
              <a:buNone/>
            </a:pPr>
            <a:r>
              <a:rPr lang="en-US" dirty="0"/>
              <a:t>Main points</a:t>
            </a:r>
          </a:p>
          <a:p>
            <a:pPr marL="342900" marR="0" lvl="0" indent="-342900" algn="just" rtl="0">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right to separate electorate was given to the Muslims. </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preparation of separate electoral rolls were initiated.</a:t>
            </a:r>
          </a:p>
        </p:txBody>
      </p:sp>
    </p:spTree>
    <p:extLst>
      <p:ext uri="{BB962C8B-B14F-4D97-AF65-F5344CB8AC3E}">
        <p14:creationId xmlns:p14="http://schemas.microsoft.com/office/powerpoint/2010/main" val="374962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1304-3A26-4602-BCF0-4DC606AED5F7}"/>
              </a:ext>
            </a:extLst>
          </p:cNvPr>
          <p:cNvSpPr>
            <a:spLocks noGrp="1"/>
          </p:cNvSpPr>
          <p:nvPr>
            <p:ph type="title"/>
          </p:nvPr>
        </p:nvSpPr>
        <p:spPr/>
        <p:txBody>
          <a:bodyPr>
            <a:normAutofit/>
          </a:bodyPr>
          <a:lstStyle/>
          <a:p>
            <a:r>
              <a:rPr lang="en-US" sz="2800" b="1" dirty="0">
                <a:latin typeface="+mn-lt"/>
              </a:rPr>
              <a:t>Annulment of Partition of Bengal</a:t>
            </a:r>
          </a:p>
        </p:txBody>
      </p:sp>
      <p:sp>
        <p:nvSpPr>
          <p:cNvPr id="3" name="Content Placeholder 2">
            <a:extLst>
              <a:ext uri="{FF2B5EF4-FFF2-40B4-BE49-F238E27FC236}">
                <a16:creationId xmlns:a16="http://schemas.microsoft.com/office/drawing/2014/main" id="{DF22946A-E24A-4D42-BA47-93541A8C427B}"/>
              </a:ext>
            </a:extLst>
          </p:cNvPr>
          <p:cNvSpPr>
            <a:spLocks noGrp="1"/>
          </p:cNvSpPr>
          <p:nvPr>
            <p:ph idx="1"/>
          </p:nvPr>
        </p:nvSpPr>
        <p:spPr>
          <a:xfrm>
            <a:off x="838200" y="1590261"/>
            <a:ext cx="10515600" cy="4586702"/>
          </a:xfrm>
        </p:spPr>
        <p:txBody>
          <a:bodyPr>
            <a:normAutofit/>
          </a:bodyPr>
          <a:lstStyle/>
          <a:p>
            <a:pPr algn="just"/>
            <a:r>
              <a:rPr lang="en-US" dirty="0">
                <a:effectLst/>
                <a:ea typeface="Calibri" panose="020F0502020204030204" pitchFamily="34" charset="0"/>
                <a:cs typeface="Times New Roman" panose="02020603050405020304" pitchFamily="18" charset="0"/>
              </a:rPr>
              <a:t>The opposition of the Hindus increased up to the level that the British government was compelled to reverse the partition plan. </a:t>
            </a:r>
          </a:p>
          <a:p>
            <a:pPr algn="just"/>
            <a:r>
              <a:rPr lang="en-US" dirty="0">
                <a:effectLst/>
                <a:ea typeface="Calibri" panose="020F0502020204030204" pitchFamily="34" charset="0"/>
                <a:cs typeface="Times New Roman" panose="02020603050405020304" pitchFamily="18" charset="0"/>
              </a:rPr>
              <a:t>The Hindus threatened the British government that they would boycott the visit of the King George to India. The threat worked and the British government agreed to annul the partition plan. </a:t>
            </a:r>
          </a:p>
          <a:p>
            <a:pPr algn="just"/>
            <a:r>
              <a:rPr lang="en-US" dirty="0">
                <a:effectLst/>
                <a:ea typeface="Calibri" panose="020F0502020204030204" pitchFamily="34" charset="0"/>
                <a:cs typeface="Times New Roman" panose="02020603050405020304" pitchFamily="18" charset="0"/>
              </a:rPr>
              <a:t>On 12</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of October 1911, when King George was on the tour of India, he announced the annulment of the partition plan. </a:t>
            </a:r>
            <a:endParaRPr lang="en-US" dirty="0">
              <a:cs typeface="Times New Roman" panose="02020603050405020304" pitchFamily="18" charset="0"/>
            </a:endParaRPr>
          </a:p>
        </p:txBody>
      </p:sp>
    </p:spTree>
    <p:extLst>
      <p:ext uri="{BB962C8B-B14F-4D97-AF65-F5344CB8AC3E}">
        <p14:creationId xmlns:p14="http://schemas.microsoft.com/office/powerpoint/2010/main" val="141090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C03B-5BBC-489D-AD18-765D4A486A97}"/>
              </a:ext>
            </a:extLst>
          </p:cNvPr>
          <p:cNvSpPr>
            <a:spLocks noGrp="1"/>
          </p:cNvSpPr>
          <p:nvPr>
            <p:ph type="title"/>
          </p:nvPr>
        </p:nvSpPr>
        <p:spPr>
          <a:xfrm>
            <a:off x="838200" y="365126"/>
            <a:ext cx="10515600" cy="655292"/>
          </a:xfrm>
        </p:spPr>
        <p:txBody>
          <a:bodyPr>
            <a:normAutofit fontScale="90000"/>
          </a:bodyPr>
          <a:lstStyle/>
          <a:p>
            <a:r>
              <a:rPr lang="en-US" dirty="0"/>
              <a:t>Partition of Bengal</a:t>
            </a:r>
            <a:br>
              <a:rPr lang="en-US" dirty="0"/>
            </a:br>
            <a:endParaRPr lang="en-US" dirty="0"/>
          </a:p>
        </p:txBody>
      </p:sp>
      <p:sp>
        <p:nvSpPr>
          <p:cNvPr id="3" name="Content Placeholder 2">
            <a:extLst>
              <a:ext uri="{FF2B5EF4-FFF2-40B4-BE49-F238E27FC236}">
                <a16:creationId xmlns:a16="http://schemas.microsoft.com/office/drawing/2014/main" id="{D0E4DB53-1B81-41AC-BC65-13F3328D9862}"/>
              </a:ext>
            </a:extLst>
          </p:cNvPr>
          <p:cNvSpPr>
            <a:spLocks noGrp="1"/>
          </p:cNvSpPr>
          <p:nvPr>
            <p:ph idx="1"/>
          </p:nvPr>
        </p:nvSpPr>
        <p:spPr>
          <a:xfrm>
            <a:off x="838200" y="1020418"/>
            <a:ext cx="10515600" cy="5156545"/>
          </a:xfrm>
        </p:spPr>
        <p:txBody>
          <a:bodyPr>
            <a:noAutofit/>
          </a:bodyPr>
          <a:lstStyle/>
          <a:p>
            <a:pPr algn="just"/>
            <a:r>
              <a:rPr lang="en-US" dirty="0">
                <a:effectLst/>
                <a:ea typeface="Calibri" panose="020F0502020204030204" pitchFamily="34" charset="0"/>
                <a:cs typeface="Times New Roman" panose="02020603050405020304" pitchFamily="18" charset="0"/>
              </a:rPr>
              <a:t>When British occupied India Bengal was the largest province of sub-continent. With a population of approximately 78 million</a:t>
            </a:r>
          </a:p>
          <a:p>
            <a:pPr algn="just"/>
            <a:r>
              <a:rPr lang="en-US" dirty="0">
                <a:effectLst/>
                <a:ea typeface="Calibri" panose="020F0502020204030204" pitchFamily="34" charset="0"/>
                <a:cs typeface="Times New Roman" panose="02020603050405020304" pitchFamily="18" charset="0"/>
              </a:rPr>
              <a:t> The whole province was one administrative unit under single Lt. Governor. It was impossible for him to look after the whole of the province whenever required. The eastern part of Bengal remained neglected due to the vastness of the region.</a:t>
            </a:r>
          </a:p>
          <a:p>
            <a:pPr algn="just"/>
            <a:r>
              <a:rPr lang="en-US" dirty="0">
                <a:effectLst/>
                <a:ea typeface="Calibri" panose="020F0502020204030204" pitchFamily="34" charset="0"/>
                <a:cs typeface="Times New Roman" panose="02020603050405020304" pitchFamily="18" charset="0"/>
              </a:rPr>
              <a:t> It was decided that the Bengal should be partitioned into two provinces for the smooth administration of the region.</a:t>
            </a:r>
          </a:p>
          <a:p>
            <a:pPr algn="just"/>
            <a:r>
              <a:rPr lang="en-US" dirty="0">
                <a:effectLst/>
                <a:ea typeface="Calibri" panose="020F0502020204030204" pitchFamily="34" charset="0"/>
                <a:cs typeface="Times New Roman" panose="02020603050405020304" pitchFamily="18" charset="0"/>
              </a:rPr>
              <a:t>In 1899, Lord Curzon became the viceroy of India. </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Lord Curzon realized the problem and prepared a partition plan of the province. In 1905, he sent the partition plan to England for its approval</a:t>
            </a:r>
          </a:p>
        </p:txBody>
      </p:sp>
    </p:spTree>
    <p:extLst>
      <p:ext uri="{BB962C8B-B14F-4D97-AF65-F5344CB8AC3E}">
        <p14:creationId xmlns:p14="http://schemas.microsoft.com/office/powerpoint/2010/main" val="205901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703D3-621A-48AD-9A54-4079537955DE}"/>
              </a:ext>
            </a:extLst>
          </p:cNvPr>
          <p:cNvSpPr>
            <a:spLocks noGrp="1"/>
          </p:cNvSpPr>
          <p:nvPr>
            <p:ph idx="1"/>
          </p:nvPr>
        </p:nvSpPr>
        <p:spPr>
          <a:xfrm>
            <a:off x="838200" y="304800"/>
            <a:ext cx="10515600" cy="5872163"/>
          </a:xfrm>
        </p:spPr>
        <p:txBody>
          <a:bodyPr/>
          <a:lstStyle/>
          <a:p>
            <a:pPr algn="just"/>
            <a:r>
              <a:rPr lang="en-US" dirty="0">
                <a:effectLst/>
                <a:ea typeface="Calibri" panose="020F0502020204030204" pitchFamily="34" charset="0"/>
              </a:rPr>
              <a:t>The Muslims became a majority in the newly created province of Eastern Bengal. The Muslims were 18 million out of 31 million in the new province.</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rPr>
              <a:t>Now the creation of new province where Muslims where in majority created opportunities for the Muslims. </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3243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Map of the British Indian Empire from Imperial Gazetteer of India">
            <a:extLst>
              <a:ext uri="{FF2B5EF4-FFF2-40B4-BE49-F238E27FC236}">
                <a16:creationId xmlns:a16="http://schemas.microsoft.com/office/drawing/2014/main" id="{820BA4F9-E5C9-4B85-BEC9-F113602E2C8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78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C6D0-DDAD-446C-933D-4B0B25272F0C}"/>
              </a:ext>
            </a:extLst>
          </p:cNvPr>
          <p:cNvSpPr>
            <a:spLocks noGrp="1"/>
          </p:cNvSpPr>
          <p:nvPr>
            <p:ph type="title"/>
          </p:nvPr>
        </p:nvSpPr>
        <p:spPr/>
        <p:txBody>
          <a:bodyPr/>
          <a:lstStyle/>
          <a:p>
            <a:r>
              <a:rPr lang="en-US" sz="2800" b="1" dirty="0">
                <a:effectLst/>
                <a:latin typeface="+mn-lt"/>
                <a:ea typeface="Calibri" panose="020F0502020204030204" pitchFamily="34" charset="0"/>
                <a:cs typeface="Times New Roman" panose="02020603050405020304" pitchFamily="18" charset="0"/>
              </a:rPr>
              <a:t>Hindu reaction toward the partition of Bengal</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2F6D152-3D67-4DD7-88FD-A0E977B161D8}"/>
              </a:ext>
            </a:extLst>
          </p:cNvPr>
          <p:cNvSpPr>
            <a:spLocks noGrp="1"/>
          </p:cNvSpPr>
          <p:nvPr>
            <p:ph idx="1"/>
          </p:nvPr>
        </p:nvSpPr>
        <p:spPr>
          <a:xfrm>
            <a:off x="838200" y="1232452"/>
            <a:ext cx="10515600" cy="4944511"/>
          </a:xfrm>
        </p:spPr>
        <p:txBody>
          <a:bodyPr>
            <a:normAutofit/>
          </a:bodyPr>
          <a:lstStyle/>
          <a:p>
            <a:pPr marL="342900" marR="0" lvl="0" indent="-342900" algn="just" rtl="0">
              <a:lnSpc>
                <a:spcPct val="107000"/>
              </a:lnSpc>
              <a:spcBef>
                <a:spcPts val="0"/>
              </a:spcBef>
              <a:spcAft>
                <a:spcPts val="0"/>
              </a:spcAft>
              <a:buFont typeface="Symbol" panose="05050102010706020507" pitchFamily="18" charset="2"/>
              <a:buChar char=""/>
            </a:pPr>
            <a:r>
              <a:rPr lang="en-US" dirty="0">
                <a:ea typeface="Calibri" panose="020F0502020204030204" pitchFamily="34" charset="0"/>
                <a:cs typeface="Arial" panose="020B0604020202020204" pitchFamily="34" charset="0"/>
              </a:rPr>
              <a:t>Hindus </a:t>
            </a:r>
            <a:r>
              <a:rPr lang="en-US" dirty="0">
                <a:effectLst/>
                <a:ea typeface="Calibri" panose="020F0502020204030204" pitchFamily="34" charset="0"/>
                <a:cs typeface="Arial" panose="020B0604020202020204" pitchFamily="34" charset="0"/>
              </a:rPr>
              <a:t>have turned into a minority in the new province of Eastern Bengal, they feared the Muslim domination on them.</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provincial high court was to be shifted to Dacca; the Hindu lawyers feared that their legal practice would be affected.</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As the Dacca was to become the new center of journalistic and academic activities. The Muslim point of view would be given consideration in the newspaper.</a:t>
            </a:r>
          </a:p>
          <a:p>
            <a:pPr marL="342900" marR="0" lvl="0" indent="-342900" algn="just">
              <a:lnSpc>
                <a:spcPct val="107000"/>
              </a:lnSpc>
              <a:spcBef>
                <a:spcPts val="0"/>
              </a:spcBef>
              <a:spcAft>
                <a:spcPts val="0"/>
              </a:spcAft>
              <a:buFont typeface="Symbol" panose="05050102010706020507" pitchFamily="18" charset="2"/>
              <a:buChar char=""/>
            </a:pPr>
            <a:r>
              <a:rPr lang="en-US" dirty="0">
                <a:effectLst/>
                <a:ea typeface="Calibri" panose="020F0502020204030204" pitchFamily="34" charset="0"/>
                <a:cs typeface="Arial" panose="020B0604020202020204" pitchFamily="34" charset="0"/>
              </a:rPr>
              <a:t>The income of the Hindus would be affected. The exploitation of the poor Muslims by the rich Hindu landlords, capitalists, and traders would be finished.</a:t>
            </a:r>
          </a:p>
          <a:p>
            <a:endParaRPr lang="en-US" dirty="0"/>
          </a:p>
        </p:txBody>
      </p:sp>
    </p:spTree>
    <p:extLst>
      <p:ext uri="{BB962C8B-B14F-4D97-AF65-F5344CB8AC3E}">
        <p14:creationId xmlns:p14="http://schemas.microsoft.com/office/powerpoint/2010/main" val="402341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8402-59F3-4FEE-8A8B-2A0AB212D864}"/>
              </a:ext>
            </a:extLst>
          </p:cNvPr>
          <p:cNvSpPr>
            <a:spLocks noGrp="1"/>
          </p:cNvSpPr>
          <p:nvPr>
            <p:ph idx="1"/>
          </p:nvPr>
        </p:nvSpPr>
        <p:spPr>
          <a:xfrm>
            <a:off x="838200" y="490330"/>
            <a:ext cx="10515600" cy="5686633"/>
          </a:xfrm>
        </p:spPr>
        <p:txBody>
          <a:bodyPr/>
          <a:lstStyle/>
          <a:p>
            <a:pPr algn="just"/>
            <a:r>
              <a:rPr lang="en-US" dirty="0">
                <a:effectLst/>
                <a:ea typeface="Calibri" panose="020F0502020204030204" pitchFamily="34" charset="0"/>
                <a:cs typeface="Times New Roman" panose="02020603050405020304" pitchFamily="18" charset="0"/>
              </a:rPr>
              <a:t>Indian National Congress was established in 1885. It had announced that the political party would represent the interests of all the communities of India. </a:t>
            </a:r>
          </a:p>
          <a:p>
            <a:pPr algn="just"/>
            <a:r>
              <a:rPr lang="en-US" dirty="0">
                <a:effectLst/>
                <a:ea typeface="Calibri" panose="020F0502020204030204" pitchFamily="34" charset="0"/>
                <a:cs typeface="Times New Roman" panose="02020603050405020304" pitchFamily="18" charset="0"/>
              </a:rPr>
              <a:t>However, when the movement were launched by the Hindus against the partition of Bengal, and strikes were held throughout the country, The Congress actively participated in it.</a:t>
            </a:r>
          </a:p>
          <a:p>
            <a:pPr algn="just"/>
            <a:r>
              <a:rPr lang="en-US" dirty="0">
                <a:effectLst/>
                <a:ea typeface="Calibri" panose="020F0502020204030204" pitchFamily="34" charset="0"/>
                <a:cs typeface="Times New Roman" panose="02020603050405020304" pitchFamily="18" charset="0"/>
              </a:rPr>
              <a:t>The opposition of Hindus became violent when the people started refusing to pay taxes to the British government. </a:t>
            </a:r>
          </a:p>
          <a:p>
            <a:pPr algn="just"/>
            <a:r>
              <a:rPr lang="en-US" dirty="0">
                <a:effectLst/>
                <a:ea typeface="Calibri" panose="020F0502020204030204" pitchFamily="34" charset="0"/>
                <a:cs typeface="Times New Roman" panose="02020603050405020304" pitchFamily="18" charset="0"/>
              </a:rPr>
              <a:t>Swadeshi movement was started in which the British products were boycotted by the people. The train which was carrying the Governor of Eastern Bengal was derailed by Hindus to kill him.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7979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6FAD-6058-4213-A248-C5D68342C4E8}"/>
              </a:ext>
            </a:extLst>
          </p:cNvPr>
          <p:cNvSpPr>
            <a:spLocks noGrp="1"/>
          </p:cNvSpPr>
          <p:nvPr>
            <p:ph type="title"/>
          </p:nvPr>
        </p:nvSpPr>
        <p:spPr>
          <a:xfrm>
            <a:off x="838200" y="365126"/>
            <a:ext cx="10515600" cy="748058"/>
          </a:xfrm>
        </p:spPr>
        <p:txBody>
          <a:bodyPr>
            <a:normAutofit/>
          </a:bodyPr>
          <a:lstStyle/>
          <a:p>
            <a:r>
              <a:rPr lang="en-US" sz="2800" b="1" u="sng" dirty="0" err="1"/>
              <a:t>Simla</a:t>
            </a:r>
            <a:r>
              <a:rPr lang="en-US" sz="2800" b="1" u="sng" dirty="0"/>
              <a:t> Deputation 1906</a:t>
            </a:r>
          </a:p>
        </p:txBody>
      </p:sp>
      <p:sp>
        <p:nvSpPr>
          <p:cNvPr id="3" name="Content Placeholder 2">
            <a:extLst>
              <a:ext uri="{FF2B5EF4-FFF2-40B4-BE49-F238E27FC236}">
                <a16:creationId xmlns:a16="http://schemas.microsoft.com/office/drawing/2014/main" id="{F8532ED9-C0D4-4857-A21D-9B1A017087FC}"/>
              </a:ext>
            </a:extLst>
          </p:cNvPr>
          <p:cNvSpPr>
            <a:spLocks noGrp="1"/>
          </p:cNvSpPr>
          <p:nvPr>
            <p:ph idx="1"/>
          </p:nvPr>
        </p:nvSpPr>
        <p:spPr>
          <a:xfrm>
            <a:off x="838200" y="940904"/>
            <a:ext cx="10515600" cy="5236059"/>
          </a:xfrm>
        </p:spPr>
        <p:txBody>
          <a:bodyPr>
            <a:normAutofit lnSpcReduction="10000"/>
          </a:bodyPr>
          <a:lstStyle/>
          <a:p>
            <a:pPr algn="just"/>
            <a:r>
              <a:rPr lang="en-US" dirty="0">
                <a:effectLst/>
                <a:ea typeface="Calibri" panose="020F0502020204030204" pitchFamily="34" charset="0"/>
              </a:rPr>
              <a:t>. The Hindus were opposed to Urdu and the partition of Bengal. The British government had also favored Hindus by replacing Urdu by Hindi.</a:t>
            </a:r>
          </a:p>
          <a:p>
            <a:pPr algn="just"/>
            <a:r>
              <a:rPr lang="en-US" dirty="0">
                <a:effectLst/>
                <a:ea typeface="Calibri" panose="020F0502020204030204" pitchFamily="34" charset="0"/>
              </a:rPr>
              <a:t>The Muslims realized that they also need to organize themselves in order to safeguard the interests of the Muslims.</a:t>
            </a:r>
          </a:p>
          <a:p>
            <a:pPr algn="just"/>
            <a:r>
              <a:rPr lang="en-US" dirty="0">
                <a:effectLst/>
                <a:ea typeface="Calibri" panose="020F0502020204030204" pitchFamily="34" charset="0"/>
                <a:cs typeface="Times New Roman" panose="02020603050405020304" pitchFamily="18" charset="0"/>
              </a:rPr>
              <a:t>Hence, a delegation of 35 Muslims leaders went to meet the Viceroy. The Muslims asked the Viceroy that adequate protection for the Muslims must be considered while introducing constitutional reforms in India.</a:t>
            </a:r>
          </a:p>
          <a:p>
            <a:pPr algn="just"/>
            <a:r>
              <a:rPr lang="en-US" dirty="0">
                <a:effectLst/>
                <a:ea typeface="Calibri" panose="020F0502020204030204" pitchFamily="34" charset="0"/>
                <a:cs typeface="Arial" panose="020B0604020202020204" pitchFamily="34" charset="0"/>
              </a:rPr>
              <a:t>The Muslim deputation asked the Viceroy that separate electorate should be introduced through which the Muslims should elect their own representative for municipalities, rural councils, provincial and central councils. </a:t>
            </a:r>
          </a:p>
          <a:p>
            <a:endParaRPr lang="en-US" dirty="0">
              <a:effectLst/>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085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FE24-7EE1-48EE-BBA7-E2CAA83F33EE}"/>
              </a:ext>
            </a:extLst>
          </p:cNvPr>
          <p:cNvSpPr>
            <a:spLocks noGrp="1"/>
          </p:cNvSpPr>
          <p:nvPr>
            <p:ph type="title"/>
          </p:nvPr>
        </p:nvSpPr>
        <p:spPr/>
        <p:txBody>
          <a:bodyPr/>
          <a:lstStyle/>
          <a:p>
            <a:r>
              <a:rPr lang="en-US" b="1" u="sng" dirty="0"/>
              <a:t>Separate Electorate</a:t>
            </a:r>
          </a:p>
        </p:txBody>
      </p:sp>
      <p:sp>
        <p:nvSpPr>
          <p:cNvPr id="3" name="Content Placeholder 2">
            <a:extLst>
              <a:ext uri="{FF2B5EF4-FFF2-40B4-BE49-F238E27FC236}">
                <a16:creationId xmlns:a16="http://schemas.microsoft.com/office/drawing/2014/main" id="{E5271446-B9C2-478E-B626-43FD62E8C367}"/>
              </a:ext>
            </a:extLst>
          </p:cNvPr>
          <p:cNvSpPr>
            <a:spLocks noGrp="1"/>
          </p:cNvSpPr>
          <p:nvPr>
            <p:ph idx="1"/>
          </p:nvPr>
        </p:nvSpPr>
        <p:spPr/>
        <p:txBody>
          <a:bodyPr>
            <a:normAutofit fontScale="92500"/>
          </a:bodyPr>
          <a:lstStyle/>
          <a:p>
            <a:pPr algn="just"/>
            <a:r>
              <a:rPr lang="en-US" dirty="0"/>
              <a:t>Separate Electorates are that type of elections in which minorities select their own representatives separately, as opposed to Joint Electorates where people are selected collectively. </a:t>
            </a:r>
          </a:p>
          <a:p>
            <a:pPr algn="just"/>
            <a:r>
              <a:rPr lang="en-US" dirty="0"/>
              <a:t>When minorities fear that they would not get representation in state affairs and government then they demand separate electorates. Same was the case with the Indian Muslims. They were very large in number, but in case of combined elections they would not get due representation.</a:t>
            </a:r>
          </a:p>
          <a:p>
            <a:pPr algn="just"/>
            <a:r>
              <a:rPr lang="en-US" dirty="0"/>
              <a:t>When the British implemented the system of democracy in India in order to strength their rule, and to involve local people in government, the Muslims demanded separate electorates .These were not imposed by British, however were granted on the request of the Muslims.</a:t>
            </a:r>
          </a:p>
        </p:txBody>
      </p:sp>
    </p:spTree>
    <p:extLst>
      <p:ext uri="{BB962C8B-B14F-4D97-AF65-F5344CB8AC3E}">
        <p14:creationId xmlns:p14="http://schemas.microsoft.com/office/powerpoint/2010/main" val="184791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BC640-6910-4BA3-9C66-0F2C1D3B4226}"/>
              </a:ext>
            </a:extLst>
          </p:cNvPr>
          <p:cNvSpPr>
            <a:spLocks noGrp="1"/>
          </p:cNvSpPr>
          <p:nvPr>
            <p:ph idx="1"/>
          </p:nvPr>
        </p:nvSpPr>
        <p:spPr>
          <a:xfrm>
            <a:off x="838200" y="371061"/>
            <a:ext cx="10515600" cy="5805902"/>
          </a:xfrm>
        </p:spPr>
        <p:txBody>
          <a:bodyPr>
            <a:normAutofit fontScale="92500" lnSpcReduction="10000"/>
          </a:bodyPr>
          <a:lstStyle/>
          <a:p>
            <a:pPr algn="just"/>
            <a:r>
              <a:rPr lang="en-US" dirty="0">
                <a:effectLst/>
                <a:ea typeface="Calibri" panose="020F0502020204030204" pitchFamily="34" charset="0"/>
                <a:cs typeface="Arial" panose="020B0604020202020204" pitchFamily="34" charset="0"/>
              </a:rPr>
              <a:t>The Viceroy Lord Minto appreciated the stance of the Muslims, and he agreed that the Muslims should have right to separate electorate. He assured the Muslims that he would give due consideration to the demand of the Muslims.  </a:t>
            </a:r>
          </a:p>
          <a:p>
            <a:pPr marL="0" indent="0" algn="just">
              <a:buNone/>
            </a:pPr>
            <a:r>
              <a:rPr lang="en-US" sz="3000" b="1" dirty="0">
                <a:effectLst/>
                <a:ea typeface="Calibri" panose="020F0502020204030204" pitchFamily="34" charset="0"/>
                <a:cs typeface="Arial" panose="020B0604020202020204" pitchFamily="34" charset="0"/>
              </a:rPr>
              <a:t>Formation of All India Muslim League 1906</a:t>
            </a:r>
            <a:endParaRPr lang="en-US" sz="3000" dirty="0">
              <a:effectLst/>
              <a:ea typeface="Calibri" panose="020F0502020204030204" pitchFamily="34" charset="0"/>
              <a:cs typeface="Arial" panose="020B0604020202020204" pitchFamily="34" charset="0"/>
            </a:endParaRPr>
          </a:p>
          <a:p>
            <a:pPr algn="just"/>
            <a:r>
              <a:rPr lang="en-US" dirty="0">
                <a:effectLst/>
                <a:ea typeface="Calibri" panose="020F0502020204030204" pitchFamily="34" charset="0"/>
                <a:cs typeface="Times New Roman" panose="02020603050405020304" pitchFamily="18" charset="0"/>
              </a:rPr>
              <a:t>The anti-Muslim stance of the Congress following the partition of Bengal proved that Congress was not going to safeguard the interests of the Muslims. The Muslim leaders consulted each other for forming a political organization</a:t>
            </a:r>
          </a:p>
          <a:p>
            <a:pPr algn="just"/>
            <a:r>
              <a:rPr lang="en-US" dirty="0">
                <a:effectLst/>
                <a:ea typeface="Calibri" panose="020F0502020204030204" pitchFamily="34" charset="0"/>
                <a:cs typeface="Times New Roman" panose="02020603050405020304" pitchFamily="18" charset="0"/>
              </a:rPr>
              <a:t>The annual session of All India Muslim educational conference was held in Dacca in 1906. When the meeting was finished Nawab Salim Ullah convened a meeting of the Muslim leaders at his residents. The meeting was presided over by 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on 30</a:t>
            </a:r>
            <a:r>
              <a:rPr lang="en-US" baseline="30000" dirty="0">
                <a:effectLst/>
                <a:ea typeface="Calibri" panose="020F0502020204030204" pitchFamily="34" charset="0"/>
                <a:cs typeface="Times New Roman" panose="02020603050405020304" pitchFamily="18" charset="0"/>
              </a:rPr>
              <a:t>th</a:t>
            </a:r>
            <a:r>
              <a:rPr lang="en-US" dirty="0">
                <a:effectLst/>
                <a:ea typeface="Calibri" panose="020F0502020204030204" pitchFamily="34" charset="0"/>
                <a:cs typeface="Times New Roman" panose="02020603050405020304" pitchFamily="18" charset="0"/>
              </a:rPr>
              <a:t> December 1906.</a:t>
            </a:r>
            <a:endParaRPr lang="en-US" dirty="0">
              <a:ea typeface="Calibri" panose="020F0502020204030204" pitchFamily="34" charset="0"/>
              <a:cs typeface="Times New Roman" panose="02020603050405020304" pitchFamily="18" charset="0"/>
            </a:endParaRPr>
          </a:p>
          <a:p>
            <a:pPr algn="just"/>
            <a:r>
              <a:rPr lang="en-US" dirty="0">
                <a:effectLst/>
                <a:ea typeface="Calibri" panose="020F0502020204030204" pitchFamily="34" charset="0"/>
                <a:cs typeface="Times New Roman" panose="02020603050405020304" pitchFamily="18" charset="0"/>
              </a:rPr>
              <a:t>Nawab </a:t>
            </a:r>
            <a:r>
              <a:rPr lang="en-US" dirty="0" err="1">
                <a:effectLst/>
                <a:ea typeface="Calibri" panose="020F0502020204030204" pitchFamily="34" charset="0"/>
                <a:cs typeface="Times New Roman" panose="02020603050405020304" pitchFamily="18" charset="0"/>
              </a:rPr>
              <a:t>Viqar</a:t>
            </a:r>
            <a:r>
              <a:rPr lang="en-US" dirty="0">
                <a:effectLst/>
                <a:ea typeface="Calibri" panose="020F0502020204030204" pitchFamily="34" charset="0"/>
                <a:cs typeface="Times New Roman" panose="02020603050405020304" pitchFamily="18" charset="0"/>
              </a:rPr>
              <a:t>-ul-Mulk had emphasized the need of having a political association of the Muslims because Congress had not catered the needs of the Muslims. </a:t>
            </a:r>
            <a:endParaRPr lang="en-US" dirty="0">
              <a:cs typeface="Times New Roman" panose="02020603050405020304" pitchFamily="18" charset="0"/>
            </a:endParaRPr>
          </a:p>
        </p:txBody>
      </p:sp>
    </p:spTree>
    <p:extLst>
      <p:ext uri="{BB962C8B-B14F-4D97-AF65-F5344CB8AC3E}">
        <p14:creationId xmlns:p14="http://schemas.microsoft.com/office/powerpoint/2010/main" val="792652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1137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Muslim Nationalism in British India</vt:lpstr>
      <vt:lpstr>Partition of Bengal </vt:lpstr>
      <vt:lpstr>PowerPoint Presentation</vt:lpstr>
      <vt:lpstr>PowerPoint Presentation</vt:lpstr>
      <vt:lpstr>Hindu reaction toward the partition of Bengal </vt:lpstr>
      <vt:lpstr>PowerPoint Presentation</vt:lpstr>
      <vt:lpstr>Simla Deputation 1906</vt:lpstr>
      <vt:lpstr>Separate Electorate</vt:lpstr>
      <vt:lpstr>PowerPoint Presentation</vt:lpstr>
      <vt:lpstr>PowerPoint Presentation</vt:lpstr>
      <vt:lpstr>Minto-Morley reforms of 1909 </vt:lpstr>
      <vt:lpstr>Annulment of Partition of Bengal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evolution of Muslim Nationalism in British India</dc:title>
  <dc:creator>IBRAHIM AHMED</dc:creator>
  <cp:lastModifiedBy>Kashif Ahmed</cp:lastModifiedBy>
  <cp:revision>11</cp:revision>
  <dcterms:created xsi:type="dcterms:W3CDTF">2020-09-28T16:45:52Z</dcterms:created>
  <dcterms:modified xsi:type="dcterms:W3CDTF">2021-09-27T10:06:11Z</dcterms:modified>
</cp:coreProperties>
</file>