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91" r:id="rId7"/>
    <p:sldId id="392" r:id="rId8"/>
    <p:sldId id="393" r:id="rId9"/>
    <p:sldId id="394" r:id="rId10"/>
    <p:sldId id="395" r:id="rId11"/>
    <p:sldId id="396" r:id="rId12"/>
    <p:sldId id="397" r:id="rId13"/>
    <p:sldId id="390" r:id="rId14"/>
    <p:sldId id="266" r:id="rId15"/>
    <p:sldId id="267" r:id="rId16"/>
    <p:sldId id="398" r:id="rId17"/>
    <p:sldId id="269" r:id="rId18"/>
    <p:sldId id="270" r:id="rId19"/>
    <p:sldId id="271" r:id="rId20"/>
    <p:sldId id="272" r:id="rId21"/>
    <p:sldId id="3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01A3-E8E4-418D-845B-5008A113D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1FEFE-EA29-4669-B547-2294101DF0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398C9-9A0B-4EDC-9FDB-60704CB5D5CC}"/>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5" name="Footer Placeholder 4">
            <a:extLst>
              <a:ext uri="{FF2B5EF4-FFF2-40B4-BE49-F238E27FC236}">
                <a16:creationId xmlns:a16="http://schemas.microsoft.com/office/drawing/2014/main" id="{06F45FEB-B579-4EDC-93D4-A61E02219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754E8-E6E6-42CE-9380-B22A9440D9DB}"/>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64915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3B6B-3AFC-4DDA-9C09-581583D766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8563BE-AB30-474B-A2F7-A6FD29319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9C93-12F4-42CA-BED0-92E3F1E009C8}"/>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5" name="Footer Placeholder 4">
            <a:extLst>
              <a:ext uri="{FF2B5EF4-FFF2-40B4-BE49-F238E27FC236}">
                <a16:creationId xmlns:a16="http://schemas.microsoft.com/office/drawing/2014/main" id="{97A206A4-974A-41B2-8FF8-62718A0D6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65E7E-3DF8-40DE-B47E-E018A0437BB6}"/>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2281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53EA16-50B8-4ED9-9D9B-A4FAB0A78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45FD7F-D772-407B-9DB5-98EEE4172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F868C-698F-405B-9AE9-C7CC2FAE6E4A}"/>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5" name="Footer Placeholder 4">
            <a:extLst>
              <a:ext uri="{FF2B5EF4-FFF2-40B4-BE49-F238E27FC236}">
                <a16:creationId xmlns:a16="http://schemas.microsoft.com/office/drawing/2014/main" id="{3BF77018-6A36-419D-8C32-845C8D8A3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C43CD-D1D3-4C4E-87AD-EBAE47242596}"/>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23027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8767-B521-4FD1-80D9-5A39B0F2D8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29F82-50EC-4D00-85DD-9728DA1DF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0565A-E7D7-4A16-A9AA-81EA79D1BD0A}"/>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5" name="Footer Placeholder 4">
            <a:extLst>
              <a:ext uri="{FF2B5EF4-FFF2-40B4-BE49-F238E27FC236}">
                <a16:creationId xmlns:a16="http://schemas.microsoft.com/office/drawing/2014/main" id="{075BCE9B-8ABF-49FE-A111-186867CE3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121F0-D318-457A-B698-A8C694C0D41B}"/>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90052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EE2F-C3A6-4243-B086-19F40382E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3C81A-EF2C-4D01-A878-0237C6267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EDBC5B-3AFD-4217-9953-1F6F42BE5E0D}"/>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5" name="Footer Placeholder 4">
            <a:extLst>
              <a:ext uri="{FF2B5EF4-FFF2-40B4-BE49-F238E27FC236}">
                <a16:creationId xmlns:a16="http://schemas.microsoft.com/office/drawing/2014/main" id="{D524E338-90E1-46F4-A78E-188E826DF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5DC66-CB23-43AB-8B38-281D88B5581E}"/>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66751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A499-72A9-4255-AD94-DF80AAD3A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7C4D1-58AC-44B8-B9AD-9CDBE086B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812AB-7C5A-4F78-A4C5-3BFB25EA3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FDFD6B-4886-4DCB-A5D9-9908C2B35083}"/>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6" name="Footer Placeholder 5">
            <a:extLst>
              <a:ext uri="{FF2B5EF4-FFF2-40B4-BE49-F238E27FC236}">
                <a16:creationId xmlns:a16="http://schemas.microsoft.com/office/drawing/2014/main" id="{7E09A773-988A-456C-83D0-0D5AEBA29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C5AC-77DE-43AE-A279-4BF32A3728BD}"/>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98342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7068-846C-4986-9B67-7FEE8D7AC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B8DE52-1A01-4CC8-BD6B-C6D5C3193E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83605-483B-4F48-B296-0B4FA4A44C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71F38-BFD0-44A6-8A63-2721F4EC3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31169E-74B1-4D16-B98D-16B1714519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23EE1-6C72-4476-8D46-11C5D624AC4A}"/>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8" name="Footer Placeholder 7">
            <a:extLst>
              <a:ext uri="{FF2B5EF4-FFF2-40B4-BE49-F238E27FC236}">
                <a16:creationId xmlns:a16="http://schemas.microsoft.com/office/drawing/2014/main" id="{18BA5B51-FEC5-440C-B9E8-C81E955D1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D47767-8DB0-491F-B117-1C92BAA7EEF2}"/>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9482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9D11-7B96-4413-B60F-C4A0FD698A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55601A-D544-4FA4-A387-DE4F15A1DA00}"/>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4" name="Footer Placeholder 3">
            <a:extLst>
              <a:ext uri="{FF2B5EF4-FFF2-40B4-BE49-F238E27FC236}">
                <a16:creationId xmlns:a16="http://schemas.microsoft.com/office/drawing/2014/main" id="{A6B5725D-E218-4C5C-87BE-D2573F65A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5014A-1B1E-4B7B-9CDD-849FD7BF5350}"/>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73314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5999B-107A-43FE-A387-977DE06073D9}"/>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3" name="Footer Placeholder 2">
            <a:extLst>
              <a:ext uri="{FF2B5EF4-FFF2-40B4-BE49-F238E27FC236}">
                <a16:creationId xmlns:a16="http://schemas.microsoft.com/office/drawing/2014/main" id="{48BA8704-2F08-4901-9FD3-129EF3CCD5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F6D7BE-0623-4102-B110-408088EC90D5}"/>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9118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9D64-8A7E-4256-AE54-206795C85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C638DD-0B34-40D9-AD9F-0524EC4AB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5C054B-9874-402A-954D-5E6019F42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BDD33-C65A-4DD8-A49B-6D47D6C39559}"/>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6" name="Footer Placeholder 5">
            <a:extLst>
              <a:ext uri="{FF2B5EF4-FFF2-40B4-BE49-F238E27FC236}">
                <a16:creationId xmlns:a16="http://schemas.microsoft.com/office/drawing/2014/main" id="{CE062BB0-D443-41F5-AA6C-3F87EBC3C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464A6-A2D7-4A4A-91AB-107501152FA5}"/>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83092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8771-1AA3-4235-BE51-F0D9A1BF5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DCC7D0-129C-4958-B326-7F8E0AA48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2C42C6-C06B-4C5D-AC60-1A8E582F3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1C401-6670-49CB-B2C3-5A4662B4E463}"/>
              </a:ext>
            </a:extLst>
          </p:cNvPr>
          <p:cNvSpPr>
            <a:spLocks noGrp="1"/>
          </p:cNvSpPr>
          <p:nvPr>
            <p:ph type="dt" sz="half" idx="10"/>
          </p:nvPr>
        </p:nvSpPr>
        <p:spPr/>
        <p:txBody>
          <a:bodyPr/>
          <a:lstStyle/>
          <a:p>
            <a:fld id="{25CBB509-4D5F-4526-BF91-FD591A89F2D0}" type="datetimeFigureOut">
              <a:rPr lang="en-US" smtClean="0"/>
              <a:t>21-Feb-22</a:t>
            </a:fld>
            <a:endParaRPr lang="en-US"/>
          </a:p>
        </p:txBody>
      </p:sp>
      <p:sp>
        <p:nvSpPr>
          <p:cNvPr id="6" name="Footer Placeholder 5">
            <a:extLst>
              <a:ext uri="{FF2B5EF4-FFF2-40B4-BE49-F238E27FC236}">
                <a16:creationId xmlns:a16="http://schemas.microsoft.com/office/drawing/2014/main" id="{1A3FA2AD-3C28-41A2-8FF9-7F7D603A1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54D43-F072-4A05-A228-523BBC22C7B3}"/>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9695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05207-9730-43B5-8F94-645DFC180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F53272-AFFC-4CFB-A885-E8EB7D8ED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6971B-6AF7-4EF8-9148-3FA4639E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BB509-4D5F-4526-BF91-FD591A89F2D0}" type="datetimeFigureOut">
              <a:rPr lang="en-US" smtClean="0"/>
              <a:t>21-Feb-22</a:t>
            </a:fld>
            <a:endParaRPr lang="en-US"/>
          </a:p>
        </p:txBody>
      </p:sp>
      <p:sp>
        <p:nvSpPr>
          <p:cNvPr id="5" name="Footer Placeholder 4">
            <a:extLst>
              <a:ext uri="{FF2B5EF4-FFF2-40B4-BE49-F238E27FC236}">
                <a16:creationId xmlns:a16="http://schemas.microsoft.com/office/drawing/2014/main" id="{D1171DB5-881B-4B10-A6D0-5DA5DF168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6D8F30-2542-4D7F-AEBE-D2BA4383D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751FB-9572-4642-823D-917E036D4ADB}" type="slidenum">
              <a:rPr lang="en-US" smtClean="0"/>
              <a:t>‹#›</a:t>
            </a:fld>
            <a:endParaRPr lang="en-US"/>
          </a:p>
        </p:txBody>
      </p:sp>
    </p:spTree>
    <p:extLst>
      <p:ext uri="{BB962C8B-B14F-4D97-AF65-F5344CB8AC3E}">
        <p14:creationId xmlns:p14="http://schemas.microsoft.com/office/powerpoint/2010/main" val="1036927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C11C-73BD-423C-9B89-53F8686BCDEC}"/>
              </a:ext>
            </a:extLst>
          </p:cNvPr>
          <p:cNvSpPr>
            <a:spLocks noGrp="1"/>
          </p:cNvSpPr>
          <p:nvPr>
            <p:ph type="ctrTitle"/>
          </p:nvPr>
        </p:nvSpPr>
        <p:spPr>
          <a:xfrm>
            <a:off x="1524000" y="1122363"/>
            <a:ext cx="9144000" cy="1766611"/>
          </a:xfrm>
        </p:spPr>
        <p:txBody>
          <a:bodyPr/>
          <a:lstStyle/>
          <a:p>
            <a:r>
              <a:rPr lang="en-US" dirty="0"/>
              <a:t>Political and constitutional development 1935-1947</a:t>
            </a:r>
          </a:p>
        </p:txBody>
      </p:sp>
      <p:sp>
        <p:nvSpPr>
          <p:cNvPr id="3" name="Subtitle 2">
            <a:extLst>
              <a:ext uri="{FF2B5EF4-FFF2-40B4-BE49-F238E27FC236}">
                <a16:creationId xmlns:a16="http://schemas.microsoft.com/office/drawing/2014/main" id="{38356A12-4485-4174-8661-EFD27ED60BEF}"/>
              </a:ext>
            </a:extLst>
          </p:cNvPr>
          <p:cNvSpPr>
            <a:spLocks noGrp="1"/>
          </p:cNvSpPr>
          <p:nvPr>
            <p:ph type="subTitle" idx="1"/>
          </p:nvPr>
        </p:nvSpPr>
        <p:spPr>
          <a:xfrm>
            <a:off x="1524000" y="2888974"/>
            <a:ext cx="9144000" cy="2368826"/>
          </a:xfrm>
        </p:spPr>
        <p:txBody>
          <a:bodyPr>
            <a:normAutofit fontScale="92500" lnSpcReduction="10000"/>
          </a:bodyPr>
          <a:lstStyle/>
          <a:p>
            <a:r>
              <a:rPr lang="en-US" dirty="0"/>
              <a:t>Government of India Act 1935</a:t>
            </a:r>
          </a:p>
          <a:p>
            <a:r>
              <a:rPr lang="en-US" dirty="0"/>
              <a:t>1937 elections and formation of congress ministries</a:t>
            </a:r>
          </a:p>
          <a:p>
            <a:r>
              <a:rPr lang="en-US" dirty="0"/>
              <a:t>1940 Pakistan Resolution</a:t>
            </a:r>
          </a:p>
          <a:p>
            <a:r>
              <a:rPr lang="en-US" dirty="0"/>
              <a:t>Cripps Mission 1942</a:t>
            </a:r>
          </a:p>
          <a:p>
            <a:r>
              <a:rPr lang="en-US" dirty="0"/>
              <a:t>Cabinet Mission 1946</a:t>
            </a:r>
          </a:p>
          <a:p>
            <a:r>
              <a:rPr lang="en-US" dirty="0"/>
              <a:t>3</a:t>
            </a:r>
            <a:r>
              <a:rPr lang="en-US" baseline="30000" dirty="0"/>
              <a:t>rd</a:t>
            </a:r>
            <a:r>
              <a:rPr lang="en-US" dirty="0"/>
              <a:t> June Plan and transfer of Power</a:t>
            </a:r>
          </a:p>
          <a:p>
            <a:endParaRPr lang="en-US" dirty="0"/>
          </a:p>
          <a:p>
            <a:endParaRPr lang="en-US" dirty="0"/>
          </a:p>
          <a:p>
            <a:endParaRPr lang="en-US" dirty="0"/>
          </a:p>
        </p:txBody>
      </p:sp>
    </p:spTree>
    <p:extLst>
      <p:ext uri="{BB962C8B-B14F-4D97-AF65-F5344CB8AC3E}">
        <p14:creationId xmlns:p14="http://schemas.microsoft.com/office/powerpoint/2010/main" val="424219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August 1945</a:t>
            </a:r>
            <a:r>
              <a:rPr lang="en-US" dirty="0"/>
              <a:t/>
            </a:r>
            <a:br>
              <a:rPr lang="en-US" dirty="0"/>
            </a:br>
            <a:r>
              <a:rPr lang="en-US" dirty="0" smtClean="0"/>
              <a:t>Announcement of Elections: 1945-1946</a:t>
            </a:r>
            <a:r>
              <a:rPr lang="en-US" dirty="0"/>
              <a:t>.</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August-November </a:t>
            </a:r>
            <a:r>
              <a:rPr lang="en-US" b="1" dirty="0"/>
              <a:t>1945</a:t>
            </a:r>
            <a:r>
              <a:rPr lang="en-US" dirty="0"/>
              <a:t/>
            </a:r>
            <a:br>
              <a:rPr lang="en-US" dirty="0"/>
            </a:br>
            <a:r>
              <a:rPr lang="en-US" dirty="0"/>
              <a:t>Jinnah and other AIML candidates started their election campaign, especially in the provinces which were to form Pakistan. Sindh, </a:t>
            </a:r>
            <a:r>
              <a:rPr lang="en-US" dirty="0" err="1"/>
              <a:t>Balochistan</a:t>
            </a:r>
            <a:r>
              <a:rPr lang="en-US" dirty="0"/>
              <a:t> and NWFP (now KP) were specially concentrated apart from the Punjab, Bengal and Assam. A number of Muslim leaders left Congress and other parties, and joined the AIML. This was a very successful election campaign. For instance, Khan Abdul </a:t>
            </a:r>
            <a:r>
              <a:rPr lang="en-US" dirty="0" err="1"/>
              <a:t>Qayyum</a:t>
            </a:r>
            <a:r>
              <a:rPr lang="en-US" dirty="0"/>
              <a:t> from NWFP and </a:t>
            </a:r>
            <a:r>
              <a:rPr lang="en-US" dirty="0" err="1"/>
              <a:t>Mian</a:t>
            </a:r>
            <a:r>
              <a:rPr lang="en-US" dirty="0"/>
              <a:t> </a:t>
            </a:r>
            <a:r>
              <a:rPr lang="en-US" dirty="0" err="1"/>
              <a:t>Iftikharuddin</a:t>
            </a:r>
            <a:r>
              <a:rPr lang="en-US" dirty="0"/>
              <a:t> from Punjab left Congress and joined AIML. Similarly, other desertions took place and the AIML became very popular.</a:t>
            </a:r>
          </a:p>
          <a:p>
            <a:endParaRPr lang="en-US" dirty="0"/>
          </a:p>
        </p:txBody>
      </p:sp>
    </p:spTree>
    <p:extLst>
      <p:ext uri="{BB962C8B-B14F-4D97-AF65-F5344CB8AC3E}">
        <p14:creationId xmlns:p14="http://schemas.microsoft.com/office/powerpoint/2010/main" val="371155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Assembly Elections</a:t>
            </a:r>
            <a:endParaRPr lang="en-US" dirty="0"/>
          </a:p>
        </p:txBody>
      </p:sp>
      <p:sp>
        <p:nvSpPr>
          <p:cNvPr id="3" name="Content Placeholder 2"/>
          <p:cNvSpPr>
            <a:spLocks noGrp="1"/>
          </p:cNvSpPr>
          <p:nvPr>
            <p:ph idx="1"/>
          </p:nvPr>
        </p:nvSpPr>
        <p:spPr/>
        <p:txBody>
          <a:bodyPr/>
          <a:lstStyle/>
          <a:p>
            <a:r>
              <a:rPr lang="en-US" b="1" dirty="0"/>
              <a:t>November-December 1945</a:t>
            </a:r>
            <a:r>
              <a:rPr lang="en-US" dirty="0"/>
              <a:t/>
            </a:r>
            <a:br>
              <a:rPr lang="en-US" dirty="0"/>
            </a:br>
            <a:r>
              <a:rPr lang="en-US" dirty="0"/>
              <a:t>Elections for the members of Indian Central Assembly were held. In these elections 30 seats were reserved for the Muslims. All these seats of the Central Assembly were won by AIML candidates. Thus AIML’s victory in these elections was 100%. The candidates backed by the Congress and other parties were miserably defeated.</a:t>
            </a:r>
            <a:endParaRPr lang="en-US" dirty="0"/>
          </a:p>
        </p:txBody>
      </p:sp>
    </p:spTree>
    <p:extLst>
      <p:ext uri="{BB962C8B-B14F-4D97-AF65-F5344CB8AC3E}">
        <p14:creationId xmlns:p14="http://schemas.microsoft.com/office/powerpoint/2010/main" val="265419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Provincial Assembly Elections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January-April 1946</a:t>
            </a:r>
            <a:r>
              <a:rPr lang="en-US" dirty="0"/>
              <a:t/>
            </a:r>
            <a:br>
              <a:rPr lang="en-US" dirty="0"/>
            </a:br>
            <a:r>
              <a:rPr lang="en-US" dirty="0"/>
              <a:t>Elections to 11 provincial assemblies were held in different provinces. 491 seats were reserved for Muslims in the provincial assemblies. Out of 491, 429 seats were won by the Muslim League candidates. Thus the Muslim League victory was about 90%. These elections proved that 90% majority of the Muslims of the Indo-Pak subcontinent were in </a:t>
            </a:r>
            <a:r>
              <a:rPr lang="en-US" dirty="0" err="1"/>
              <a:t>favour</a:t>
            </a:r>
            <a:r>
              <a:rPr lang="en-US" dirty="0"/>
              <a:t> of Pakistan. In the Punjab Assembly, majority of 88 members out of 175 were with the Muslim League. Of the 88 members claimed by </a:t>
            </a:r>
            <a:r>
              <a:rPr lang="en-US" dirty="0" err="1"/>
              <a:t>Nawab</a:t>
            </a:r>
            <a:r>
              <a:rPr lang="en-US" dirty="0"/>
              <a:t> </a:t>
            </a:r>
            <a:r>
              <a:rPr lang="en-US" dirty="0" err="1"/>
              <a:t>Mamdot</a:t>
            </a:r>
            <a:r>
              <a:rPr lang="en-US" dirty="0"/>
              <a:t>, leader of the Punjab Muslim League, 73 belonged to the Muslim League, plus 5 Independent and 10 others. Despite this, Malik </a:t>
            </a:r>
            <a:r>
              <a:rPr lang="en-US" dirty="0" err="1"/>
              <a:t>Khizar</a:t>
            </a:r>
            <a:r>
              <a:rPr lang="en-US" dirty="0"/>
              <a:t> Hayat </a:t>
            </a:r>
            <a:r>
              <a:rPr lang="en-US" dirty="0" err="1"/>
              <a:t>Tiwana’s</a:t>
            </a:r>
            <a:r>
              <a:rPr lang="en-US" dirty="0"/>
              <a:t> Ministry was installed, although his Unionist Party was able to win only 20 seats. This was to facilitate him because of the Congress’ designs against Pakistan. As a result, agitation against </a:t>
            </a:r>
            <a:r>
              <a:rPr lang="en-US" dirty="0" err="1"/>
              <a:t>Khizar</a:t>
            </a:r>
            <a:r>
              <a:rPr lang="en-US" dirty="0"/>
              <a:t> started which resulted in his resignation towards the end of March 1947.</a:t>
            </a:r>
            <a:endParaRPr lang="en-US" dirty="0"/>
          </a:p>
        </p:txBody>
      </p:sp>
    </p:spTree>
    <p:extLst>
      <p:ext uri="{BB962C8B-B14F-4D97-AF65-F5344CB8AC3E}">
        <p14:creationId xmlns:p14="http://schemas.microsoft.com/office/powerpoint/2010/main" val="135844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6C6DE-27E8-4748-82B5-1F0BA0C4B57A}"/>
              </a:ext>
            </a:extLst>
          </p:cNvPr>
          <p:cNvSpPr>
            <a:spLocks noGrp="1"/>
          </p:cNvSpPr>
          <p:nvPr>
            <p:ph idx="1"/>
          </p:nvPr>
        </p:nvSpPr>
        <p:spPr>
          <a:xfrm>
            <a:off x="838200" y="477078"/>
            <a:ext cx="10515600" cy="5699885"/>
          </a:xfrm>
        </p:spPr>
        <p:txBody>
          <a:bodyPr/>
          <a:lstStyle/>
          <a:p>
            <a:pPr marL="0" indent="0" algn="just">
              <a:buNone/>
            </a:pPr>
            <a:endParaRPr lang="en-US" b="1" dirty="0"/>
          </a:p>
          <a:p>
            <a:pPr algn="just"/>
            <a:r>
              <a:rPr lang="en-US" b="1" dirty="0"/>
              <a:t>Socio-economic conditions of India</a:t>
            </a:r>
            <a:endParaRPr lang="en-US" dirty="0"/>
          </a:p>
          <a:p>
            <a:pPr algn="just"/>
            <a:r>
              <a:rPr lang="en-US" dirty="0"/>
              <a:t>India was passing through an economic crisis after the WW-II.</a:t>
            </a:r>
          </a:p>
          <a:p>
            <a:pPr algn="just"/>
            <a:r>
              <a:rPr lang="en-US" dirty="0"/>
              <a:t> The inflation and the unemployment</a:t>
            </a:r>
          </a:p>
          <a:p>
            <a:pPr algn="just"/>
            <a:r>
              <a:rPr lang="en-US" b="1" dirty="0"/>
              <a:t>Announcement of Cabinet Mission</a:t>
            </a:r>
            <a:endParaRPr lang="en-US" dirty="0"/>
          </a:p>
          <a:p>
            <a:pPr algn="just"/>
            <a:r>
              <a:rPr lang="en-US" dirty="0"/>
              <a:t>The new British government headed by Lord Attlee, announced a mission for India consisting of three cabinet ministers on February 19, 1946.</a:t>
            </a:r>
          </a:p>
          <a:p>
            <a:r>
              <a:rPr lang="en-US" dirty="0"/>
              <a:t>Cabinet Mission consisting of Lord </a:t>
            </a:r>
            <a:r>
              <a:rPr lang="en-US" dirty="0" err="1"/>
              <a:t>Pethick</a:t>
            </a:r>
            <a:r>
              <a:rPr lang="en-US" dirty="0"/>
              <a:t>-Lawrence, Secretary of State for India, Sir Stafford Cripps, President of the Board of Trade, and Mr. A. V. Alexander, the First Lord of the Admiralty arrived in Delhi on March 24</a:t>
            </a:r>
            <a:endParaRPr lang="en-US" dirty="0"/>
          </a:p>
        </p:txBody>
      </p:sp>
    </p:spTree>
    <p:extLst>
      <p:ext uri="{BB962C8B-B14F-4D97-AF65-F5344CB8AC3E}">
        <p14:creationId xmlns:p14="http://schemas.microsoft.com/office/powerpoint/2010/main" val="191033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0E7D9-D22D-4D38-8297-2543D458F906}"/>
              </a:ext>
            </a:extLst>
          </p:cNvPr>
          <p:cNvSpPr>
            <a:spLocks noGrp="1"/>
          </p:cNvSpPr>
          <p:nvPr>
            <p:ph idx="1"/>
          </p:nvPr>
        </p:nvSpPr>
        <p:spPr>
          <a:xfrm>
            <a:off x="838200" y="304800"/>
            <a:ext cx="10515600" cy="5872163"/>
          </a:xfrm>
        </p:spPr>
        <p:txBody>
          <a:bodyPr>
            <a:normAutofit/>
          </a:bodyPr>
          <a:lstStyle/>
          <a:p>
            <a:pPr algn="just"/>
            <a:r>
              <a:rPr lang="en-US" dirty="0" smtClean="0"/>
              <a:t>The </a:t>
            </a:r>
            <a:r>
              <a:rPr lang="en-US" dirty="0"/>
              <a:t>mission was given the task to resolve the constitutional issues with the Viceroy and the Indian political leaders.</a:t>
            </a:r>
          </a:p>
          <a:p>
            <a:pPr marL="0" indent="0" algn="just">
              <a:buNone/>
            </a:pPr>
            <a:r>
              <a:rPr lang="en-US" b="1" dirty="0"/>
              <a:t>Major points</a:t>
            </a:r>
            <a:endParaRPr lang="en-US" sz="2400" dirty="0"/>
          </a:p>
          <a:p>
            <a:pPr lvl="0" algn="just"/>
            <a:r>
              <a:rPr lang="en-US" dirty="0"/>
              <a:t>Indian Union would be established comprising of British India and the states. The Union would deal with the defense, foreign affairs, and communication.</a:t>
            </a:r>
            <a:endParaRPr lang="en-US" sz="2400" dirty="0"/>
          </a:p>
          <a:p>
            <a:pPr lvl="0" algn="just"/>
            <a:r>
              <a:rPr lang="en-US" dirty="0"/>
              <a:t>Three groups of provinces would be established</a:t>
            </a:r>
            <a:endParaRPr lang="en-US" sz="2400" dirty="0"/>
          </a:p>
          <a:p>
            <a:pPr lvl="1" algn="just"/>
            <a:r>
              <a:rPr lang="en-US" dirty="0"/>
              <a:t>Group A: Punjab, Sind, Bengal, NWFP</a:t>
            </a:r>
            <a:endParaRPr lang="en-US" sz="2000" dirty="0"/>
          </a:p>
          <a:p>
            <a:pPr lvl="1" algn="just"/>
            <a:r>
              <a:rPr lang="en-US" dirty="0"/>
              <a:t>Group B: Madras, Bihar, Orissa, UP, CP, Bombay</a:t>
            </a:r>
            <a:endParaRPr lang="en-US" sz="2000" dirty="0"/>
          </a:p>
          <a:p>
            <a:pPr lvl="1" algn="just"/>
            <a:r>
              <a:rPr lang="en-US" dirty="0"/>
              <a:t>Group C:Aasam, Bengal</a:t>
            </a: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1613527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8337C-71BD-407B-BEF2-9E52E52A44FD}"/>
              </a:ext>
            </a:extLst>
          </p:cNvPr>
          <p:cNvSpPr>
            <a:spLocks noGrp="1"/>
          </p:cNvSpPr>
          <p:nvPr>
            <p:ph idx="1"/>
          </p:nvPr>
        </p:nvSpPr>
        <p:spPr>
          <a:xfrm>
            <a:off x="838200" y="463826"/>
            <a:ext cx="10515600" cy="5713137"/>
          </a:xfrm>
        </p:spPr>
        <p:txBody>
          <a:bodyPr>
            <a:normAutofit fontScale="92500" lnSpcReduction="10000"/>
          </a:bodyPr>
          <a:lstStyle/>
          <a:p>
            <a:pPr lvl="0" algn="just"/>
            <a:r>
              <a:rPr lang="en-US" dirty="0"/>
              <a:t>All residuary powers would be vested in the provinces</a:t>
            </a:r>
            <a:endParaRPr lang="en-US" sz="2400" dirty="0"/>
          </a:p>
          <a:p>
            <a:pPr lvl="0" algn="just"/>
            <a:r>
              <a:rPr lang="en-US" dirty="0"/>
              <a:t>Each province have seats in proportion to its population</a:t>
            </a:r>
            <a:endParaRPr lang="en-US" sz="2400" dirty="0"/>
          </a:p>
          <a:p>
            <a:pPr lvl="0" algn="just"/>
            <a:r>
              <a:rPr lang="en-US" dirty="0"/>
              <a:t>Each province have the option of opting out of the provincial groups after 10 years.</a:t>
            </a:r>
            <a:endParaRPr lang="en-US" sz="2400" dirty="0"/>
          </a:p>
          <a:p>
            <a:pPr lvl="0" algn="just"/>
            <a:r>
              <a:rPr lang="en-US" dirty="0"/>
              <a:t>An interim government would be established with all portfolios held by the Indians.</a:t>
            </a:r>
          </a:p>
          <a:p>
            <a:pPr marL="0" lvl="0" indent="0" algn="just">
              <a:buNone/>
            </a:pPr>
            <a:r>
              <a:rPr lang="en-US" b="1" dirty="0"/>
              <a:t>Failure of interim government formation.</a:t>
            </a:r>
          </a:p>
          <a:p>
            <a:pPr algn="just"/>
            <a:r>
              <a:rPr lang="en-US" dirty="0"/>
              <a:t>The Viceroy declared that whichever party was willing to join the interim government would be invited to form the interim government. </a:t>
            </a:r>
          </a:p>
          <a:p>
            <a:pPr algn="just"/>
            <a:r>
              <a:rPr lang="en-US" dirty="0"/>
              <a:t>INC refused to join the interim government, on the other hand the AIML decided to join the government. but Viceroy did not ask Jinnah to form government. </a:t>
            </a:r>
          </a:p>
          <a:p>
            <a:pPr algn="just"/>
            <a:r>
              <a:rPr lang="en-US" dirty="0"/>
              <a:t>Jinnah decided to take direct action along with withdrawing their acceptance of the Cabinet Mission plan. </a:t>
            </a:r>
          </a:p>
          <a:p>
            <a:pPr lvl="0"/>
            <a:endParaRPr lang="en-US" dirty="0"/>
          </a:p>
          <a:p>
            <a:pPr lvl="0"/>
            <a:endParaRPr lang="en-US" sz="2400" dirty="0"/>
          </a:p>
        </p:txBody>
      </p:sp>
    </p:spTree>
    <p:extLst>
      <p:ext uri="{BB962C8B-B14F-4D97-AF65-F5344CB8AC3E}">
        <p14:creationId xmlns:p14="http://schemas.microsoft.com/office/powerpoint/2010/main" val="55363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Action Day</a:t>
            </a:r>
          </a:p>
        </p:txBody>
      </p:sp>
      <p:sp>
        <p:nvSpPr>
          <p:cNvPr id="3" name="Content Placeholder 2"/>
          <p:cNvSpPr>
            <a:spLocks noGrp="1"/>
          </p:cNvSpPr>
          <p:nvPr>
            <p:ph idx="1"/>
          </p:nvPr>
        </p:nvSpPr>
        <p:spPr/>
        <p:txBody>
          <a:bodyPr/>
          <a:lstStyle/>
          <a:p>
            <a:r>
              <a:rPr lang="en-US" b="1" dirty="0"/>
              <a:t>August 16, 1946</a:t>
            </a:r>
            <a:r>
              <a:rPr lang="en-US" dirty="0"/>
              <a:t/>
            </a:r>
            <a:br>
              <a:rPr lang="en-US" dirty="0"/>
            </a:br>
            <a:r>
              <a:rPr lang="en-US" dirty="0"/>
              <a:t>On a call by Jinnah, this day was celebrated all over British India as “Direct Action Day”. Demonstrations against the British and the Congress were carried out throughout the country. Muslims and the Hindus clashed with each other at certain places in which hundreds and thousands of Muslims and Hindus were killed or injured. This forced the Congress leadership and the British Government to come to terms with Jinnah.</a:t>
            </a:r>
            <a:endParaRPr lang="en-US" dirty="0"/>
          </a:p>
        </p:txBody>
      </p:sp>
    </p:spTree>
    <p:extLst>
      <p:ext uri="{BB962C8B-B14F-4D97-AF65-F5344CB8AC3E}">
        <p14:creationId xmlns:p14="http://schemas.microsoft.com/office/powerpoint/2010/main" val="357104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9D22-E158-48DA-9CE0-FA30D7F6FB8E}"/>
              </a:ext>
            </a:extLst>
          </p:cNvPr>
          <p:cNvSpPr>
            <a:spLocks noGrp="1"/>
          </p:cNvSpPr>
          <p:nvPr>
            <p:ph type="title"/>
          </p:nvPr>
        </p:nvSpPr>
        <p:spPr/>
        <p:txBody>
          <a:bodyPr>
            <a:normAutofit/>
          </a:bodyPr>
          <a:lstStyle/>
          <a:p>
            <a:r>
              <a:rPr lang="en-US" sz="2800" b="1" u="sng" dirty="0"/>
              <a:t>Transfer of power to India and Pakistan from British government </a:t>
            </a:r>
            <a:endParaRPr lang="en-US" sz="2800" u="sng" dirty="0"/>
          </a:p>
        </p:txBody>
      </p:sp>
      <p:sp>
        <p:nvSpPr>
          <p:cNvPr id="3" name="Content Placeholder 2">
            <a:extLst>
              <a:ext uri="{FF2B5EF4-FFF2-40B4-BE49-F238E27FC236}">
                <a16:creationId xmlns:a16="http://schemas.microsoft.com/office/drawing/2014/main" id="{DED270D3-4102-4867-ADBF-3C2629CBFD37}"/>
              </a:ext>
            </a:extLst>
          </p:cNvPr>
          <p:cNvSpPr>
            <a:spLocks noGrp="1"/>
          </p:cNvSpPr>
          <p:nvPr>
            <p:ph idx="1"/>
          </p:nvPr>
        </p:nvSpPr>
        <p:spPr>
          <a:xfrm>
            <a:off x="838200" y="1404730"/>
            <a:ext cx="10515600" cy="4772233"/>
          </a:xfrm>
        </p:spPr>
        <p:txBody>
          <a:bodyPr>
            <a:normAutofit fontScale="92500"/>
          </a:bodyPr>
          <a:lstStyle/>
          <a:p>
            <a:pPr algn="just"/>
            <a:r>
              <a:rPr lang="en-US" dirty="0"/>
              <a:t>The British Prime minister Lord Attlee declared in British parliament that India would be granted independence by February 1948. </a:t>
            </a:r>
          </a:p>
          <a:p>
            <a:pPr algn="just"/>
            <a:r>
              <a:rPr lang="en-US" dirty="0"/>
              <a:t>Lord Mountbatten was sent to India with the orders by the British government to transfer the power up to the June 1947. </a:t>
            </a:r>
          </a:p>
          <a:p>
            <a:pPr algn="just"/>
            <a:r>
              <a:rPr lang="en-US" b="1" dirty="0"/>
              <a:t>3</a:t>
            </a:r>
            <a:r>
              <a:rPr lang="en-US" b="1" baseline="30000" dirty="0"/>
              <a:t>rd</a:t>
            </a:r>
            <a:r>
              <a:rPr lang="en-US" b="1" dirty="0"/>
              <a:t> June Plan</a:t>
            </a:r>
            <a:endParaRPr lang="en-US" dirty="0"/>
          </a:p>
          <a:p>
            <a:pPr algn="just"/>
            <a:r>
              <a:rPr lang="en-US" dirty="0"/>
              <a:t>After having discussion with political leaders of India, Lord Mountbatten decided to partition India. </a:t>
            </a:r>
          </a:p>
          <a:p>
            <a:pPr algn="just"/>
            <a:r>
              <a:rPr lang="en-US" dirty="0"/>
              <a:t>Both AIML and INC gave their acceptance to the draft partition plan. Mountbatten went to England to take approval of the British government. </a:t>
            </a:r>
          </a:p>
          <a:p>
            <a:pPr algn="just"/>
            <a:r>
              <a:rPr lang="en-US" dirty="0"/>
              <a:t>The British government approved the partition plan, which was known as the 3</a:t>
            </a:r>
            <a:r>
              <a:rPr lang="en-US" baseline="30000" dirty="0"/>
              <a:t>rd</a:t>
            </a:r>
            <a:r>
              <a:rPr lang="en-US" dirty="0"/>
              <a:t> June plan</a:t>
            </a:r>
          </a:p>
          <a:p>
            <a:endParaRPr lang="en-US" dirty="0"/>
          </a:p>
          <a:p>
            <a:endParaRPr lang="en-US" dirty="0"/>
          </a:p>
          <a:p>
            <a:endParaRPr lang="en-US" dirty="0"/>
          </a:p>
        </p:txBody>
      </p:sp>
    </p:spTree>
    <p:extLst>
      <p:ext uri="{BB962C8B-B14F-4D97-AF65-F5344CB8AC3E}">
        <p14:creationId xmlns:p14="http://schemas.microsoft.com/office/powerpoint/2010/main" val="413246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D3E6-A7D5-4F6D-B0F1-EFEEFE848385}"/>
              </a:ext>
            </a:extLst>
          </p:cNvPr>
          <p:cNvSpPr>
            <a:spLocks noGrp="1"/>
          </p:cNvSpPr>
          <p:nvPr>
            <p:ph type="title"/>
          </p:nvPr>
        </p:nvSpPr>
        <p:spPr/>
        <p:txBody>
          <a:bodyPr/>
          <a:lstStyle/>
          <a:p>
            <a:r>
              <a:rPr lang="en-US" sz="2800" b="1" dirty="0"/>
              <a:t>Major points</a:t>
            </a:r>
            <a:r>
              <a:rPr lang="en-US" b="1" dirty="0"/>
              <a:t/>
            </a:r>
            <a:br>
              <a:rPr lang="en-US" b="1" dirty="0"/>
            </a:br>
            <a:endParaRPr lang="en-US" dirty="0"/>
          </a:p>
        </p:txBody>
      </p:sp>
      <p:sp>
        <p:nvSpPr>
          <p:cNvPr id="3" name="Content Placeholder 2">
            <a:extLst>
              <a:ext uri="{FF2B5EF4-FFF2-40B4-BE49-F238E27FC236}">
                <a16:creationId xmlns:a16="http://schemas.microsoft.com/office/drawing/2014/main" id="{411D10FC-234B-476D-BF4D-E541A6D5D21A}"/>
              </a:ext>
            </a:extLst>
          </p:cNvPr>
          <p:cNvSpPr>
            <a:spLocks noGrp="1"/>
          </p:cNvSpPr>
          <p:nvPr>
            <p:ph idx="1"/>
          </p:nvPr>
        </p:nvSpPr>
        <p:spPr>
          <a:xfrm>
            <a:off x="838200" y="954157"/>
            <a:ext cx="10515600" cy="5222806"/>
          </a:xfrm>
        </p:spPr>
        <p:txBody>
          <a:bodyPr>
            <a:normAutofit lnSpcReduction="10000"/>
          </a:bodyPr>
          <a:lstStyle/>
          <a:p>
            <a:pPr lvl="0" algn="just"/>
            <a:r>
              <a:rPr lang="en-US" dirty="0"/>
              <a:t>The Punjab and the Bengal legislature would decide to partition the province or not</a:t>
            </a:r>
          </a:p>
          <a:p>
            <a:pPr lvl="0" algn="just"/>
            <a:r>
              <a:rPr lang="en-US" dirty="0"/>
              <a:t>Referendum in NWFP</a:t>
            </a:r>
          </a:p>
          <a:p>
            <a:pPr lvl="0" algn="just"/>
            <a:r>
              <a:rPr lang="en-US" dirty="0"/>
              <a:t>Baluchistan would be asked to decide their future</a:t>
            </a:r>
          </a:p>
          <a:p>
            <a:pPr lvl="0" algn="just"/>
            <a:r>
              <a:rPr lang="en-US" dirty="0"/>
              <a:t>A boundary commission was formed to demarcate the borders.</a:t>
            </a:r>
          </a:p>
          <a:p>
            <a:pPr lvl="0" algn="just"/>
            <a:r>
              <a:rPr lang="en-US" dirty="0"/>
              <a:t>Both countries shall have their own Governor-General</a:t>
            </a:r>
          </a:p>
          <a:p>
            <a:pPr lvl="0" algn="just"/>
            <a:r>
              <a:rPr lang="en-US" dirty="0"/>
              <a:t>Military assets shall be divided among the two countries</a:t>
            </a:r>
          </a:p>
          <a:p>
            <a:pPr lvl="0" algn="just"/>
            <a:r>
              <a:rPr lang="en-US" dirty="0"/>
              <a:t>States shall be free to join one country or another</a:t>
            </a:r>
          </a:p>
          <a:p>
            <a:pPr algn="just"/>
            <a:r>
              <a:rPr lang="en-US" b="1" dirty="0"/>
              <a:t>Radcliff award</a:t>
            </a:r>
            <a:endParaRPr lang="en-US" dirty="0"/>
          </a:p>
          <a:p>
            <a:pPr algn="just"/>
            <a:r>
              <a:rPr lang="en-US" dirty="0"/>
              <a:t>A Boundary commission was setup under the chairmanship of Sir Cyril Radcliff to demarcate the borders of Punjab and Bengal. </a:t>
            </a:r>
          </a:p>
          <a:p>
            <a:pPr lvl="0"/>
            <a:endParaRPr lang="en-US" dirty="0"/>
          </a:p>
          <a:p>
            <a:endParaRPr lang="en-US" dirty="0"/>
          </a:p>
        </p:txBody>
      </p:sp>
    </p:spTree>
    <p:extLst>
      <p:ext uri="{BB962C8B-B14F-4D97-AF65-F5344CB8AC3E}">
        <p14:creationId xmlns:p14="http://schemas.microsoft.com/office/powerpoint/2010/main" val="3433699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2D25F065-22C2-41FB-9890-00E689CDF8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78157" y="-1"/>
            <a:ext cx="7699513" cy="6957391"/>
          </a:xfrm>
        </p:spPr>
      </p:pic>
    </p:spTree>
    <p:extLst>
      <p:ext uri="{BB962C8B-B14F-4D97-AF65-F5344CB8AC3E}">
        <p14:creationId xmlns:p14="http://schemas.microsoft.com/office/powerpoint/2010/main" val="155050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315B-337E-4D20-B91E-764EDD38AA5D}"/>
              </a:ext>
            </a:extLst>
          </p:cNvPr>
          <p:cNvSpPr>
            <a:spLocks noGrp="1"/>
          </p:cNvSpPr>
          <p:nvPr>
            <p:ph type="title"/>
          </p:nvPr>
        </p:nvSpPr>
        <p:spPr>
          <a:xfrm>
            <a:off x="838200" y="365126"/>
            <a:ext cx="10515600" cy="907084"/>
          </a:xfrm>
        </p:spPr>
        <p:txBody>
          <a:bodyPr>
            <a:normAutofit/>
          </a:bodyPr>
          <a:lstStyle/>
          <a:p>
            <a:r>
              <a:rPr lang="en-US" sz="2800" b="1" u="sng" dirty="0"/>
              <a:t>Government of India Act 1935</a:t>
            </a:r>
          </a:p>
        </p:txBody>
      </p:sp>
      <p:sp>
        <p:nvSpPr>
          <p:cNvPr id="3" name="Content Placeholder 2">
            <a:extLst>
              <a:ext uri="{FF2B5EF4-FFF2-40B4-BE49-F238E27FC236}">
                <a16:creationId xmlns:a16="http://schemas.microsoft.com/office/drawing/2014/main" id="{CE2AF9DD-EFA9-40DE-A758-40D0728D148C}"/>
              </a:ext>
            </a:extLst>
          </p:cNvPr>
          <p:cNvSpPr>
            <a:spLocks noGrp="1"/>
          </p:cNvSpPr>
          <p:nvPr>
            <p:ph idx="1"/>
          </p:nvPr>
        </p:nvSpPr>
        <p:spPr>
          <a:xfrm>
            <a:off x="838200" y="1086678"/>
            <a:ext cx="10515600" cy="5090285"/>
          </a:xfrm>
        </p:spPr>
        <p:txBody>
          <a:bodyPr>
            <a:normAutofit lnSpcReduction="10000"/>
          </a:bodyPr>
          <a:lstStyle/>
          <a:p>
            <a:pPr algn="just"/>
            <a:r>
              <a:rPr lang="en-US" dirty="0"/>
              <a:t>Three lists of subjects were drawn up </a:t>
            </a:r>
          </a:p>
          <a:p>
            <a:pPr algn="just"/>
            <a:r>
              <a:rPr lang="en-US" b="1" dirty="0"/>
              <a:t>Federal list</a:t>
            </a:r>
          </a:p>
          <a:p>
            <a:pPr algn="just"/>
            <a:r>
              <a:rPr lang="en-US" dirty="0"/>
              <a:t>Federal government could make laws in the subjects given</a:t>
            </a:r>
          </a:p>
          <a:p>
            <a:pPr algn="just"/>
            <a:r>
              <a:rPr lang="en-US" b="1" dirty="0"/>
              <a:t>Provincial list</a:t>
            </a:r>
          </a:p>
          <a:p>
            <a:pPr algn="just"/>
            <a:r>
              <a:rPr lang="en-US" dirty="0"/>
              <a:t>Provincial government could make laws in the subjects given in the list</a:t>
            </a:r>
          </a:p>
          <a:p>
            <a:pPr algn="just"/>
            <a:r>
              <a:rPr lang="en-US" b="1" dirty="0"/>
              <a:t>Concurrent List</a:t>
            </a:r>
          </a:p>
          <a:p>
            <a:pPr algn="just"/>
            <a:r>
              <a:rPr lang="en-US" dirty="0"/>
              <a:t>Both Federal and provincial government could make laws</a:t>
            </a:r>
          </a:p>
          <a:p>
            <a:pPr marL="0" indent="0" algn="just">
              <a:buNone/>
            </a:pPr>
            <a:endParaRPr lang="en-US" dirty="0"/>
          </a:p>
          <a:p>
            <a:pPr algn="just"/>
            <a:r>
              <a:rPr lang="en-US" dirty="0"/>
              <a:t>System of dyarchy was transferred from provinces to center.</a:t>
            </a:r>
          </a:p>
          <a:p>
            <a:pPr algn="just"/>
            <a:r>
              <a:rPr lang="en-US" dirty="0"/>
              <a:t>Sindh was separated from Bombay, and Orissa Separated from Bihar.</a:t>
            </a:r>
          </a:p>
          <a:p>
            <a:pPr algn="just"/>
            <a:endParaRPr lang="en-US" dirty="0"/>
          </a:p>
          <a:p>
            <a:endParaRPr lang="en-US" dirty="0"/>
          </a:p>
        </p:txBody>
      </p:sp>
    </p:spTree>
    <p:extLst>
      <p:ext uri="{BB962C8B-B14F-4D97-AF65-F5344CB8AC3E}">
        <p14:creationId xmlns:p14="http://schemas.microsoft.com/office/powerpoint/2010/main" val="1220680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28D7E7-7C7E-43F6-BAA7-754FBD57C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009" y="357808"/>
            <a:ext cx="8600661" cy="6175513"/>
          </a:xfr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614345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373" y="0"/>
            <a:ext cx="8654602" cy="6858000"/>
          </a:xfrm>
        </p:spPr>
      </p:pic>
    </p:spTree>
    <p:extLst>
      <p:ext uri="{BB962C8B-B14F-4D97-AF65-F5344CB8AC3E}">
        <p14:creationId xmlns:p14="http://schemas.microsoft.com/office/powerpoint/2010/main" val="101088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93C4C-BD68-4D51-A418-EF2D2948D404}"/>
              </a:ext>
            </a:extLst>
          </p:cNvPr>
          <p:cNvSpPr>
            <a:spLocks noGrp="1"/>
          </p:cNvSpPr>
          <p:nvPr>
            <p:ph idx="1"/>
          </p:nvPr>
        </p:nvSpPr>
        <p:spPr>
          <a:xfrm>
            <a:off x="838200" y="437322"/>
            <a:ext cx="10515600" cy="5739641"/>
          </a:xfrm>
        </p:spPr>
        <p:txBody>
          <a:bodyPr>
            <a:normAutofit fontScale="92500" lnSpcReduction="10000"/>
          </a:bodyPr>
          <a:lstStyle/>
          <a:p>
            <a:pPr algn="just"/>
            <a:r>
              <a:rPr lang="en-US" dirty="0"/>
              <a:t>NWFP was made province and Burma was separated from British India. </a:t>
            </a:r>
          </a:p>
          <a:p>
            <a:pPr algn="just"/>
            <a:r>
              <a:rPr lang="en-US" dirty="0"/>
              <a:t>Special powers given to the governors of the provinces to protect the rights of the minorities.</a:t>
            </a:r>
          </a:p>
          <a:p>
            <a:pPr algn="just"/>
            <a:r>
              <a:rPr lang="en-US" dirty="0"/>
              <a:t>India was divided into 11 provinces; Bihar, Orissa, Bengal, Punjab, Bombay, Madras, Sindh, NWFP, Central Provinces and Berar, United Provinces.</a:t>
            </a:r>
          </a:p>
          <a:p>
            <a:pPr marL="0" indent="0" algn="just">
              <a:buNone/>
            </a:pPr>
            <a:r>
              <a:rPr lang="en-US" b="1" dirty="0"/>
              <a:t>1937 elections and formation of Congress ministries</a:t>
            </a:r>
          </a:p>
          <a:p>
            <a:pPr marL="0" indent="0" algn="just">
              <a:buNone/>
            </a:pPr>
            <a:r>
              <a:rPr lang="en-US" dirty="0"/>
              <a:t>The provincial elections were announced soon after the passage of the Government of India Act 1935 in 1936-37</a:t>
            </a:r>
          </a:p>
          <a:p>
            <a:pPr algn="just"/>
            <a:r>
              <a:rPr lang="en-US" b="1" dirty="0"/>
              <a:t>Results of elections</a:t>
            </a:r>
            <a:endParaRPr lang="en-US" dirty="0"/>
          </a:p>
          <a:p>
            <a:pPr algn="just"/>
            <a:r>
              <a:rPr lang="en-US" dirty="0"/>
              <a:t>The results of the elections were disappointing for the Muslim League, as the Congress won majority seats and formed ministries in eight provinces.  Bihar, Orissa, Berar and Central Provinces, NWFP, Assam, Madras and Bombay. In Punjab, Unionist party formed ministry. In Bengal, a coalition government was formed of Congress. In Sindh, Sindh united party won major seats. </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414555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D7FF2-3BC4-4173-896B-5FCF9DA87078}"/>
              </a:ext>
            </a:extLst>
          </p:cNvPr>
          <p:cNvSpPr>
            <a:spLocks noGrp="1"/>
          </p:cNvSpPr>
          <p:nvPr>
            <p:ph idx="1"/>
          </p:nvPr>
        </p:nvSpPr>
        <p:spPr>
          <a:xfrm>
            <a:off x="838200" y="463826"/>
            <a:ext cx="10515600" cy="5713137"/>
          </a:xfrm>
        </p:spPr>
        <p:txBody>
          <a:bodyPr/>
          <a:lstStyle/>
          <a:p>
            <a:pPr algn="just"/>
            <a:r>
              <a:rPr lang="en-US" dirty="0"/>
              <a:t>Muslim league failed to win seats in the Muslim majority provinces but managed to get seats in Muslim minority province like UP. </a:t>
            </a:r>
          </a:p>
          <a:p>
            <a:pPr marL="0" indent="0" algn="just">
              <a:buNone/>
            </a:pPr>
            <a:r>
              <a:rPr lang="en-US" b="1" dirty="0"/>
              <a:t>Pakistan Resolution 1940 </a:t>
            </a:r>
          </a:p>
          <a:p>
            <a:pPr algn="just"/>
            <a:r>
              <a:rPr lang="en-US" dirty="0"/>
              <a:t>British declared war against Germany and made India part of War without taking opinions of the Indian Legislators, due to which Congress ministries resigned. </a:t>
            </a:r>
          </a:p>
          <a:p>
            <a:pPr algn="just"/>
            <a:r>
              <a:rPr lang="en-US" dirty="0"/>
              <a:t>After two years of Congress rule the Muslims have realized that if the British left India then the Congress will dominate in the central legislature. Due to which Muslim league changed its politics from united India to partition of India. </a:t>
            </a:r>
          </a:p>
          <a:p>
            <a:pPr algn="just"/>
            <a:r>
              <a:rPr lang="en-US" dirty="0"/>
              <a:t>Muslim League presented the Pakistan Resolution in Lahore. A.K </a:t>
            </a:r>
            <a:r>
              <a:rPr lang="en-US" dirty="0" err="1"/>
              <a:t>Fazl</a:t>
            </a:r>
            <a:r>
              <a:rPr lang="en-US" dirty="0"/>
              <a:t> ul </a:t>
            </a:r>
            <a:r>
              <a:rPr lang="en-US" dirty="0" err="1"/>
              <a:t>Haq</a:t>
            </a:r>
            <a:r>
              <a:rPr lang="en-US" dirty="0"/>
              <a:t> presented the resolution and Jinnah presided the session. </a:t>
            </a:r>
          </a:p>
        </p:txBody>
      </p:sp>
    </p:spTree>
    <p:extLst>
      <p:ext uri="{BB962C8B-B14F-4D97-AF65-F5344CB8AC3E}">
        <p14:creationId xmlns:p14="http://schemas.microsoft.com/office/powerpoint/2010/main" val="190990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7C9B1-8E7D-4672-95B5-CBC4395402E8}"/>
              </a:ext>
            </a:extLst>
          </p:cNvPr>
          <p:cNvSpPr>
            <a:spLocks noGrp="1"/>
          </p:cNvSpPr>
          <p:nvPr>
            <p:ph idx="1"/>
          </p:nvPr>
        </p:nvSpPr>
        <p:spPr>
          <a:xfrm>
            <a:off x="838200" y="543339"/>
            <a:ext cx="10515600" cy="5633624"/>
          </a:xfrm>
        </p:spPr>
        <p:txBody>
          <a:bodyPr>
            <a:normAutofit/>
          </a:bodyPr>
          <a:lstStyle/>
          <a:p>
            <a:r>
              <a:rPr lang="en-US" b="1" dirty="0"/>
              <a:t>Text of the Lahore Resolution 1940</a:t>
            </a:r>
            <a:endParaRPr lang="en-US" dirty="0"/>
          </a:p>
          <a:p>
            <a:pPr algn="just"/>
            <a:r>
              <a:rPr lang="en-US" i="1" dirty="0"/>
              <a:t>“No constitutional plan would be workable in this country or acceptable to  the Muslims unless it is designed on the following basic principles, namely, that the geographically contagious units are demarcated into regions which should be so constituted, with such territorial readjustments as may be necessary, that </a:t>
            </a:r>
            <a:r>
              <a:rPr lang="en-US" i="1" dirty="0">
                <a:highlight>
                  <a:srgbClr val="FFFF00"/>
                </a:highlight>
              </a:rPr>
              <a:t>the areas in which the Muslims are in a majority as in the north-western and eastern zones of India should be grouped to constitute independent states in which the constituent units shall be autonomous and sovereign</a:t>
            </a:r>
            <a:r>
              <a:rPr lang="en-US" i="1" dirty="0"/>
              <a:t>. Adequate, effective and mandatory safeguards should be specifically provided in the constitution for minorities for the protection of their religious, cultural, economic, political, administrative and other rights”</a:t>
            </a:r>
            <a:endParaRPr lang="en-US" dirty="0"/>
          </a:p>
          <a:p>
            <a:endParaRPr lang="en-US" dirty="0"/>
          </a:p>
        </p:txBody>
      </p:sp>
    </p:spTree>
    <p:extLst>
      <p:ext uri="{BB962C8B-B14F-4D97-AF65-F5344CB8AC3E}">
        <p14:creationId xmlns:p14="http://schemas.microsoft.com/office/powerpoint/2010/main" val="143551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CRIPPS MISSION</a:t>
            </a:r>
            <a:endParaRPr lang="en-US" dirty="0"/>
          </a:p>
        </p:txBody>
      </p:sp>
      <p:sp>
        <p:nvSpPr>
          <p:cNvPr id="3" name="Content Placeholder 2"/>
          <p:cNvSpPr>
            <a:spLocks noGrp="1"/>
          </p:cNvSpPr>
          <p:nvPr>
            <p:ph idx="1"/>
          </p:nvPr>
        </p:nvSpPr>
        <p:spPr/>
        <p:txBody>
          <a:bodyPr>
            <a:normAutofit lnSpcReduction="10000"/>
          </a:bodyPr>
          <a:lstStyle/>
          <a:p>
            <a:r>
              <a:rPr lang="en-US" b="1" dirty="0"/>
              <a:t>March-April 1942</a:t>
            </a:r>
            <a:r>
              <a:rPr lang="en-US" dirty="0"/>
              <a:t/>
            </a:r>
            <a:br>
              <a:rPr lang="en-US" dirty="0"/>
            </a:br>
            <a:r>
              <a:rPr lang="en-US" dirty="0"/>
              <a:t>Sir </a:t>
            </a:r>
            <a:r>
              <a:rPr lang="en-US" dirty="0" smtClean="0"/>
              <a:t>Stafford Cripps, </a:t>
            </a:r>
            <a:r>
              <a:rPr lang="en-US" dirty="0"/>
              <a:t>Leader of the House of Commons, came to India on March 22, 1942 to discuss the issue of transfer of power to Indians. This was the first serious attempt on behalf of British Government to discuss the issue of Pakistan and transfer of power to Indians. Cripps met Jinnah, Nehru and other Congress leaders. He heard Jinnah’s view on Pakistan and held discussions with other Indian leaders but ultimately published his draft proposals known as the “Cripps Proposals” in Indian newspapers on March 30. Jinnah termed these proposals as against the concept of Pakistan. The Congress also did not like the Cripps Proposals. Finally on April 12 Sir Cripps departed from British India and his mission failed.</a:t>
            </a:r>
            <a:endParaRPr lang="en-US" dirty="0"/>
          </a:p>
        </p:txBody>
      </p:sp>
    </p:spTree>
    <p:extLst>
      <p:ext uri="{BB962C8B-B14F-4D97-AF65-F5344CB8AC3E}">
        <p14:creationId xmlns:p14="http://schemas.microsoft.com/office/powerpoint/2010/main" val="4981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Quit India Movement</a:t>
            </a:r>
            <a:endParaRPr lang="en-US" dirty="0"/>
          </a:p>
        </p:txBody>
      </p:sp>
      <p:sp>
        <p:nvSpPr>
          <p:cNvPr id="3" name="Content Placeholder 2"/>
          <p:cNvSpPr>
            <a:spLocks noGrp="1"/>
          </p:cNvSpPr>
          <p:nvPr>
            <p:ph idx="1"/>
          </p:nvPr>
        </p:nvSpPr>
        <p:spPr/>
        <p:txBody>
          <a:bodyPr/>
          <a:lstStyle/>
          <a:p>
            <a:r>
              <a:rPr lang="en-US" b="1" dirty="0"/>
              <a:t>August 1942</a:t>
            </a:r>
            <a:r>
              <a:rPr lang="en-US" dirty="0"/>
              <a:t/>
            </a:r>
            <a:br>
              <a:rPr lang="en-US" dirty="0"/>
            </a:br>
            <a:r>
              <a:rPr lang="en-US" dirty="0"/>
              <a:t>Upon Gandhi’s insistence the Congress demanded from the British Government to “quit India” and hand over power to the “Congress Caucus” which was calculated towards the “Hindu Brahman Raj”. A movement in this direction was started which failed because the Muslims and other minorities did not support Congress in this move. It also failed because Jinnah demanded from the British to “first divide and then quit”.</a:t>
            </a:r>
          </a:p>
          <a:p>
            <a:pPr marL="0" indent="0">
              <a:buNone/>
            </a:pPr>
            <a:r>
              <a:rPr lang="en-US" dirty="0"/>
              <a:t/>
            </a:r>
            <a:br>
              <a:rPr lang="en-US" dirty="0"/>
            </a:br>
            <a:endParaRPr lang="en-US" dirty="0"/>
          </a:p>
        </p:txBody>
      </p:sp>
    </p:spTree>
    <p:extLst>
      <p:ext uri="{BB962C8B-B14F-4D97-AF65-F5344CB8AC3E}">
        <p14:creationId xmlns:p14="http://schemas.microsoft.com/office/powerpoint/2010/main" val="361046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Jinnah-Gandhi Talks</a:t>
            </a:r>
          </a:p>
        </p:txBody>
      </p:sp>
      <p:sp>
        <p:nvSpPr>
          <p:cNvPr id="3" name="Content Placeholder 2"/>
          <p:cNvSpPr>
            <a:spLocks noGrp="1"/>
          </p:cNvSpPr>
          <p:nvPr>
            <p:ph idx="1"/>
          </p:nvPr>
        </p:nvSpPr>
        <p:spPr/>
        <p:txBody>
          <a:bodyPr>
            <a:normAutofit lnSpcReduction="10000"/>
          </a:bodyPr>
          <a:lstStyle/>
          <a:p>
            <a:r>
              <a:rPr lang="en-US" b="1" dirty="0"/>
              <a:t>September 1944</a:t>
            </a:r>
            <a:r>
              <a:rPr lang="en-US" dirty="0"/>
              <a:t/>
            </a:r>
            <a:br>
              <a:rPr lang="en-US" dirty="0"/>
            </a:br>
            <a:r>
              <a:rPr lang="en-US" dirty="0"/>
              <a:t>Jinnah-Gandhi Talks were held in Bombay. In these talks a number of meetings between Jinnah and Gandhi took place at Jinnah’s House in Bombay followed by exchange of a number of letters. Gandhi tried to give the impression that he was ready to accept the idea of Pakistan, though it was unnatural division of India, but after the transfer of power from British to Congress – a plea which Jinnah felt was a dodging trick by Gandhi. Thus Jinnah refused. Jinnah wanted Pakistan before the departure of British from India. Gandhi tried to confuse Jinnah on a number of issues regarding Pakistan Resolution which Jinnah clearly explained in the interest of Muslims and Pakistan. Thus Gandhi-Jinnah Talks failed.</a:t>
            </a:r>
            <a:endParaRPr lang="en-US" dirty="0"/>
          </a:p>
        </p:txBody>
      </p:sp>
    </p:spTree>
    <p:extLst>
      <p:ext uri="{BB962C8B-B14F-4D97-AF65-F5344CB8AC3E}">
        <p14:creationId xmlns:p14="http://schemas.microsoft.com/office/powerpoint/2010/main" val="323867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Simla</a:t>
            </a:r>
            <a:r>
              <a:rPr lang="en-US" dirty="0"/>
              <a:t> Conference</a:t>
            </a:r>
          </a:p>
        </p:txBody>
      </p:sp>
      <p:sp>
        <p:nvSpPr>
          <p:cNvPr id="3" name="Content Placeholder 2"/>
          <p:cNvSpPr>
            <a:spLocks noGrp="1"/>
          </p:cNvSpPr>
          <p:nvPr>
            <p:ph idx="1"/>
          </p:nvPr>
        </p:nvSpPr>
        <p:spPr/>
        <p:txBody>
          <a:bodyPr/>
          <a:lstStyle/>
          <a:p>
            <a:r>
              <a:rPr lang="en-US" b="1" dirty="0"/>
              <a:t>June-July 1945</a:t>
            </a:r>
            <a:r>
              <a:rPr lang="en-US" dirty="0"/>
              <a:t/>
            </a:r>
            <a:br>
              <a:rPr lang="en-US" dirty="0"/>
            </a:br>
            <a:r>
              <a:rPr lang="en-US" dirty="0"/>
              <a:t>The Second World War came to an end in Europe in May 1945. As promised by the British Government, 22 Indian leaders belonging to different parties including Jinnah, Gandhi, Nehru and others were invited to meet at </a:t>
            </a:r>
            <a:r>
              <a:rPr lang="en-US" dirty="0" err="1"/>
              <a:t>Simla</a:t>
            </a:r>
            <a:r>
              <a:rPr lang="en-US" dirty="0"/>
              <a:t> on June 25, 1945 for the purpose of settling the future of British India. This is known as </a:t>
            </a:r>
            <a:r>
              <a:rPr lang="en-US" dirty="0" err="1"/>
              <a:t>Simla</a:t>
            </a:r>
            <a:r>
              <a:rPr lang="en-US" dirty="0"/>
              <a:t> Conference which continued up </a:t>
            </a:r>
            <a:r>
              <a:rPr lang="en-US" dirty="0" err="1"/>
              <a:t>til</a:t>
            </a:r>
            <a:r>
              <a:rPr lang="en-US" dirty="0"/>
              <a:t> July 14, 1945 with some intervals. Quaid-</a:t>
            </a:r>
            <a:r>
              <a:rPr lang="en-US" dirty="0" err="1"/>
              <a:t>i</a:t>
            </a:r>
            <a:r>
              <a:rPr lang="en-US" dirty="0"/>
              <a:t>-</a:t>
            </a:r>
            <a:r>
              <a:rPr lang="en-US" dirty="0" err="1"/>
              <a:t>Azam</a:t>
            </a:r>
            <a:r>
              <a:rPr lang="en-US" dirty="0"/>
              <a:t> pleaded Pakistan’s case. AIML, headed by Jinnah, faced Congress leaders as equals. Pakistan issue was the single issue on which the Quaid was not ready to surrender. The Congress did not agree. On this plea, the British announced failure of the </a:t>
            </a:r>
            <a:r>
              <a:rPr lang="en-US" dirty="0" err="1"/>
              <a:t>Simla</a:t>
            </a:r>
            <a:r>
              <a:rPr lang="en-US" dirty="0"/>
              <a:t> Conference.</a:t>
            </a:r>
            <a:endParaRPr lang="en-US" dirty="0"/>
          </a:p>
        </p:txBody>
      </p:sp>
    </p:spTree>
    <p:extLst>
      <p:ext uri="{BB962C8B-B14F-4D97-AF65-F5344CB8AC3E}">
        <p14:creationId xmlns:p14="http://schemas.microsoft.com/office/powerpoint/2010/main" val="2400776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1924</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Political and constitutional development 1935-1947</vt:lpstr>
      <vt:lpstr>Government of India Act 1935</vt:lpstr>
      <vt:lpstr>PowerPoint Presentation</vt:lpstr>
      <vt:lpstr>PowerPoint Presentation</vt:lpstr>
      <vt:lpstr>PowerPoint Presentation</vt:lpstr>
      <vt:lpstr>CRIPPS MISSION</vt:lpstr>
      <vt:lpstr>Quit India Movement</vt:lpstr>
      <vt:lpstr>Jinnah-Gandhi Talks</vt:lpstr>
      <vt:lpstr>Simla Conference</vt:lpstr>
      <vt:lpstr>August 1945 Announcement of Elections: 1945-1946. </vt:lpstr>
      <vt:lpstr>Central Assembly Elections</vt:lpstr>
      <vt:lpstr>Provincial Assembly Elections</vt:lpstr>
      <vt:lpstr>PowerPoint Presentation</vt:lpstr>
      <vt:lpstr>PowerPoint Presentation</vt:lpstr>
      <vt:lpstr>PowerPoint Presentation</vt:lpstr>
      <vt:lpstr>Direct Action Day</vt:lpstr>
      <vt:lpstr>Transfer of power to India and Pakistan from British government </vt:lpstr>
      <vt:lpstr>Major points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and constitutional development 1935-1947</dc:title>
  <dc:creator>IBRAHIM AHMED</dc:creator>
  <cp:lastModifiedBy>Fast</cp:lastModifiedBy>
  <cp:revision>15</cp:revision>
  <dcterms:created xsi:type="dcterms:W3CDTF">2020-10-08T03:31:52Z</dcterms:created>
  <dcterms:modified xsi:type="dcterms:W3CDTF">2022-02-21T05:34:34Z</dcterms:modified>
</cp:coreProperties>
</file>