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58" r:id="rId5"/>
    <p:sldId id="259" r:id="rId6"/>
    <p:sldId id="260" r:id="rId7"/>
    <p:sldId id="261" r:id="rId8"/>
    <p:sldId id="263" r:id="rId9"/>
    <p:sldId id="265" r:id="rId10"/>
    <p:sldId id="266" r:id="rId11"/>
    <p:sldId id="284" r:id="rId12"/>
    <p:sldId id="281" r:id="rId13"/>
    <p:sldId id="282" r:id="rId14"/>
    <p:sldId id="267" r:id="rId15"/>
    <p:sldId id="268" r:id="rId16"/>
    <p:sldId id="286" r:id="rId17"/>
    <p:sldId id="287" r:id="rId18"/>
    <p:sldId id="269" r:id="rId19"/>
    <p:sldId id="270" r:id="rId20"/>
    <p:sldId id="271" r:id="rId21"/>
    <p:sldId id="274" r:id="rId22"/>
    <p:sldId id="275" r:id="rId23"/>
    <p:sldId id="280" r:id="rId24"/>
    <p:sldId id="288" r:id="rId25"/>
    <p:sldId id="276" r:id="rId26"/>
    <p:sldId id="277"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D040-97EB-48FF-A904-D8BB377AAF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C51CDF-DD03-45C6-8436-DB9B301F2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4B5980-B1C5-4B51-A0D2-B4638155F7DE}"/>
              </a:ext>
            </a:extLst>
          </p:cNvPr>
          <p:cNvSpPr>
            <a:spLocks noGrp="1"/>
          </p:cNvSpPr>
          <p:nvPr>
            <p:ph type="dt" sz="half" idx="10"/>
          </p:nvPr>
        </p:nvSpPr>
        <p:spPr/>
        <p:txBody>
          <a:bodyPr/>
          <a:lstStyle/>
          <a:p>
            <a:fld id="{A8F5BA5B-7C16-4085-A081-70B436AECF09}" type="datetimeFigureOut">
              <a:rPr lang="en-US" smtClean="0"/>
              <a:t>27-Sep-21</a:t>
            </a:fld>
            <a:endParaRPr lang="en-US"/>
          </a:p>
        </p:txBody>
      </p:sp>
      <p:sp>
        <p:nvSpPr>
          <p:cNvPr id="5" name="Footer Placeholder 4">
            <a:extLst>
              <a:ext uri="{FF2B5EF4-FFF2-40B4-BE49-F238E27FC236}">
                <a16:creationId xmlns:a16="http://schemas.microsoft.com/office/drawing/2014/main" id="{C2B86ABC-550C-4B05-986C-07CDB1FC0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7A02E-B2B3-4030-A854-1118B1A3994C}"/>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72745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D628C-C0AE-4FD9-8DAA-71EC30DF3D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BD1776-8EBE-4B9B-8934-F646FB2295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8E12-D0ED-4B1F-91AA-526D6E7B9619}"/>
              </a:ext>
            </a:extLst>
          </p:cNvPr>
          <p:cNvSpPr>
            <a:spLocks noGrp="1"/>
          </p:cNvSpPr>
          <p:nvPr>
            <p:ph type="dt" sz="half" idx="10"/>
          </p:nvPr>
        </p:nvSpPr>
        <p:spPr/>
        <p:txBody>
          <a:bodyPr/>
          <a:lstStyle/>
          <a:p>
            <a:fld id="{A8F5BA5B-7C16-4085-A081-70B436AECF09}" type="datetimeFigureOut">
              <a:rPr lang="en-US" smtClean="0"/>
              <a:t>27-Sep-21</a:t>
            </a:fld>
            <a:endParaRPr lang="en-US"/>
          </a:p>
        </p:txBody>
      </p:sp>
      <p:sp>
        <p:nvSpPr>
          <p:cNvPr id="5" name="Footer Placeholder 4">
            <a:extLst>
              <a:ext uri="{FF2B5EF4-FFF2-40B4-BE49-F238E27FC236}">
                <a16:creationId xmlns:a16="http://schemas.microsoft.com/office/drawing/2014/main" id="{5072BEE9-7BEC-41B2-BA82-9D5869245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6A254-91B6-440F-A232-A67B418A83B1}"/>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3964078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411F7-A85D-413F-9DFA-566BA53A4D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18BD44-D92C-4BA7-AF45-9F05FEFF35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72A76-15C4-4FE9-B348-30F0F45E2D42}"/>
              </a:ext>
            </a:extLst>
          </p:cNvPr>
          <p:cNvSpPr>
            <a:spLocks noGrp="1"/>
          </p:cNvSpPr>
          <p:nvPr>
            <p:ph type="dt" sz="half" idx="10"/>
          </p:nvPr>
        </p:nvSpPr>
        <p:spPr/>
        <p:txBody>
          <a:bodyPr/>
          <a:lstStyle/>
          <a:p>
            <a:fld id="{A8F5BA5B-7C16-4085-A081-70B436AECF09}" type="datetimeFigureOut">
              <a:rPr lang="en-US" smtClean="0"/>
              <a:t>27-Sep-21</a:t>
            </a:fld>
            <a:endParaRPr lang="en-US"/>
          </a:p>
        </p:txBody>
      </p:sp>
      <p:sp>
        <p:nvSpPr>
          <p:cNvPr id="5" name="Footer Placeholder 4">
            <a:extLst>
              <a:ext uri="{FF2B5EF4-FFF2-40B4-BE49-F238E27FC236}">
                <a16:creationId xmlns:a16="http://schemas.microsoft.com/office/drawing/2014/main" id="{4DD17801-795E-415A-87F1-E52A3B8F8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D7D7D-9B32-45A5-B579-7B72DAFA9A90}"/>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269106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DF8B-84D1-4710-91F2-C16B75305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428EA4-F449-48CB-8934-404ABB8421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81A59-DABB-4602-9BF8-2C13AFE80346}"/>
              </a:ext>
            </a:extLst>
          </p:cNvPr>
          <p:cNvSpPr>
            <a:spLocks noGrp="1"/>
          </p:cNvSpPr>
          <p:nvPr>
            <p:ph type="dt" sz="half" idx="10"/>
          </p:nvPr>
        </p:nvSpPr>
        <p:spPr/>
        <p:txBody>
          <a:bodyPr/>
          <a:lstStyle/>
          <a:p>
            <a:fld id="{A8F5BA5B-7C16-4085-A081-70B436AECF09}" type="datetimeFigureOut">
              <a:rPr lang="en-US" smtClean="0"/>
              <a:t>27-Sep-21</a:t>
            </a:fld>
            <a:endParaRPr lang="en-US"/>
          </a:p>
        </p:txBody>
      </p:sp>
      <p:sp>
        <p:nvSpPr>
          <p:cNvPr id="5" name="Footer Placeholder 4">
            <a:extLst>
              <a:ext uri="{FF2B5EF4-FFF2-40B4-BE49-F238E27FC236}">
                <a16:creationId xmlns:a16="http://schemas.microsoft.com/office/drawing/2014/main" id="{BB3C7923-8D4B-4755-AA5E-E70D68765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74C2C-A597-4412-8EF0-E1A655BB61FE}"/>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387574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6E81-C9B2-4B31-A14A-125692CE89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940A68-7C31-4864-BEC0-EE7959C3C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4CA428-00EE-4C6F-84DC-1AAE7F3FDD6A}"/>
              </a:ext>
            </a:extLst>
          </p:cNvPr>
          <p:cNvSpPr>
            <a:spLocks noGrp="1"/>
          </p:cNvSpPr>
          <p:nvPr>
            <p:ph type="dt" sz="half" idx="10"/>
          </p:nvPr>
        </p:nvSpPr>
        <p:spPr/>
        <p:txBody>
          <a:bodyPr/>
          <a:lstStyle/>
          <a:p>
            <a:fld id="{A8F5BA5B-7C16-4085-A081-70B436AECF09}" type="datetimeFigureOut">
              <a:rPr lang="en-US" smtClean="0"/>
              <a:t>27-Sep-21</a:t>
            </a:fld>
            <a:endParaRPr lang="en-US"/>
          </a:p>
        </p:txBody>
      </p:sp>
      <p:sp>
        <p:nvSpPr>
          <p:cNvPr id="5" name="Footer Placeholder 4">
            <a:extLst>
              <a:ext uri="{FF2B5EF4-FFF2-40B4-BE49-F238E27FC236}">
                <a16:creationId xmlns:a16="http://schemas.microsoft.com/office/drawing/2014/main" id="{B4475C3F-9693-46F0-A7EC-FB52A9804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5A885-2EBF-45FC-909F-B4D2DDF8AC48}"/>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1381451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0F49-2683-4165-8F36-B9E8201D8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C1D24A-2BE6-4C31-9F4F-0B0D1F324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748DD3-64DB-4ABE-A857-B45C4A192B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DF4C12-AE22-48DC-972F-55C7AB9CA6BA}"/>
              </a:ext>
            </a:extLst>
          </p:cNvPr>
          <p:cNvSpPr>
            <a:spLocks noGrp="1"/>
          </p:cNvSpPr>
          <p:nvPr>
            <p:ph type="dt" sz="half" idx="10"/>
          </p:nvPr>
        </p:nvSpPr>
        <p:spPr/>
        <p:txBody>
          <a:bodyPr/>
          <a:lstStyle/>
          <a:p>
            <a:fld id="{A8F5BA5B-7C16-4085-A081-70B436AECF09}" type="datetimeFigureOut">
              <a:rPr lang="en-US" smtClean="0"/>
              <a:t>27-Sep-21</a:t>
            </a:fld>
            <a:endParaRPr lang="en-US"/>
          </a:p>
        </p:txBody>
      </p:sp>
      <p:sp>
        <p:nvSpPr>
          <p:cNvPr id="6" name="Footer Placeholder 5">
            <a:extLst>
              <a:ext uri="{FF2B5EF4-FFF2-40B4-BE49-F238E27FC236}">
                <a16:creationId xmlns:a16="http://schemas.microsoft.com/office/drawing/2014/main" id="{F2D41F22-53B0-4C9C-AF10-6D98B5045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5E5D7A-6DE4-48CF-93DA-C63882228630}"/>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2638242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D76A-401C-42E0-AD48-C6201E0937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95FDBA-501C-4334-89F9-EE5BF5A458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846ADF-E3F0-4981-B94F-6277291723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A6A7A2-5B73-447A-8F23-D5B48267E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0B4A37-9186-4C35-8C1A-F69CFDEB1C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D097F8-1508-44F0-B5DB-A2668A956288}"/>
              </a:ext>
            </a:extLst>
          </p:cNvPr>
          <p:cNvSpPr>
            <a:spLocks noGrp="1"/>
          </p:cNvSpPr>
          <p:nvPr>
            <p:ph type="dt" sz="half" idx="10"/>
          </p:nvPr>
        </p:nvSpPr>
        <p:spPr/>
        <p:txBody>
          <a:bodyPr/>
          <a:lstStyle/>
          <a:p>
            <a:fld id="{A8F5BA5B-7C16-4085-A081-70B436AECF09}" type="datetimeFigureOut">
              <a:rPr lang="en-US" smtClean="0"/>
              <a:t>27-Sep-21</a:t>
            </a:fld>
            <a:endParaRPr lang="en-US"/>
          </a:p>
        </p:txBody>
      </p:sp>
      <p:sp>
        <p:nvSpPr>
          <p:cNvPr id="8" name="Footer Placeholder 7">
            <a:extLst>
              <a:ext uri="{FF2B5EF4-FFF2-40B4-BE49-F238E27FC236}">
                <a16:creationId xmlns:a16="http://schemas.microsoft.com/office/drawing/2014/main" id="{E3B5EE3C-D3C6-4141-98F0-90E411015A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02B946-13C3-4B94-A7FD-8796A45D7776}"/>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5845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6A28-9712-49C1-8A96-212ED5AB04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2E61DB-F389-448B-A842-AD7DADE7119C}"/>
              </a:ext>
            </a:extLst>
          </p:cNvPr>
          <p:cNvSpPr>
            <a:spLocks noGrp="1"/>
          </p:cNvSpPr>
          <p:nvPr>
            <p:ph type="dt" sz="half" idx="10"/>
          </p:nvPr>
        </p:nvSpPr>
        <p:spPr/>
        <p:txBody>
          <a:bodyPr/>
          <a:lstStyle/>
          <a:p>
            <a:fld id="{A8F5BA5B-7C16-4085-A081-70B436AECF09}" type="datetimeFigureOut">
              <a:rPr lang="en-US" smtClean="0"/>
              <a:t>27-Sep-21</a:t>
            </a:fld>
            <a:endParaRPr lang="en-US"/>
          </a:p>
        </p:txBody>
      </p:sp>
      <p:sp>
        <p:nvSpPr>
          <p:cNvPr id="4" name="Footer Placeholder 3">
            <a:extLst>
              <a:ext uri="{FF2B5EF4-FFF2-40B4-BE49-F238E27FC236}">
                <a16:creationId xmlns:a16="http://schemas.microsoft.com/office/drawing/2014/main" id="{6C82BF0B-968A-4EEB-A60C-420878D398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42A92A-8F18-470C-953D-530838BC808B}"/>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172323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03C5C3-B174-4A70-9BA9-D2277F58CAC4}"/>
              </a:ext>
            </a:extLst>
          </p:cNvPr>
          <p:cNvSpPr>
            <a:spLocks noGrp="1"/>
          </p:cNvSpPr>
          <p:nvPr>
            <p:ph type="dt" sz="half" idx="10"/>
          </p:nvPr>
        </p:nvSpPr>
        <p:spPr/>
        <p:txBody>
          <a:bodyPr/>
          <a:lstStyle/>
          <a:p>
            <a:fld id="{A8F5BA5B-7C16-4085-A081-70B436AECF09}" type="datetimeFigureOut">
              <a:rPr lang="en-US" smtClean="0"/>
              <a:t>27-Sep-21</a:t>
            </a:fld>
            <a:endParaRPr lang="en-US"/>
          </a:p>
        </p:txBody>
      </p:sp>
      <p:sp>
        <p:nvSpPr>
          <p:cNvPr id="3" name="Footer Placeholder 2">
            <a:extLst>
              <a:ext uri="{FF2B5EF4-FFF2-40B4-BE49-F238E27FC236}">
                <a16:creationId xmlns:a16="http://schemas.microsoft.com/office/drawing/2014/main" id="{E62B3A90-3983-4D96-9AE8-861CF2D9F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B40637-3B2A-48BF-A46D-9FBE501EA3EB}"/>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2086773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BEF2-1567-43E2-8EB1-08B3CC828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CE5028-B909-46FB-A057-92E592C00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1847C-5399-4AC5-8386-0A1D0F7C5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B5428-5FF2-49E8-9734-2724791503B2}"/>
              </a:ext>
            </a:extLst>
          </p:cNvPr>
          <p:cNvSpPr>
            <a:spLocks noGrp="1"/>
          </p:cNvSpPr>
          <p:nvPr>
            <p:ph type="dt" sz="half" idx="10"/>
          </p:nvPr>
        </p:nvSpPr>
        <p:spPr/>
        <p:txBody>
          <a:bodyPr/>
          <a:lstStyle/>
          <a:p>
            <a:fld id="{A8F5BA5B-7C16-4085-A081-70B436AECF09}" type="datetimeFigureOut">
              <a:rPr lang="en-US" smtClean="0"/>
              <a:t>27-Sep-21</a:t>
            </a:fld>
            <a:endParaRPr lang="en-US"/>
          </a:p>
        </p:txBody>
      </p:sp>
      <p:sp>
        <p:nvSpPr>
          <p:cNvPr id="6" name="Footer Placeholder 5">
            <a:extLst>
              <a:ext uri="{FF2B5EF4-FFF2-40B4-BE49-F238E27FC236}">
                <a16:creationId xmlns:a16="http://schemas.microsoft.com/office/drawing/2014/main" id="{139BB1B2-17F8-4669-BB74-572EBA276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51A07-05BA-468D-AF62-C04B5752ACA8}"/>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3511798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6FA1-F150-457C-8217-37F27D8CA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5E7170-A0CA-41DB-8FF9-C686E07893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766E1C-905F-4223-8347-DDB66048E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5E1-FF88-4F7F-A9D9-73D842C56F7B}"/>
              </a:ext>
            </a:extLst>
          </p:cNvPr>
          <p:cNvSpPr>
            <a:spLocks noGrp="1"/>
          </p:cNvSpPr>
          <p:nvPr>
            <p:ph type="dt" sz="half" idx="10"/>
          </p:nvPr>
        </p:nvSpPr>
        <p:spPr/>
        <p:txBody>
          <a:bodyPr/>
          <a:lstStyle/>
          <a:p>
            <a:fld id="{A8F5BA5B-7C16-4085-A081-70B436AECF09}" type="datetimeFigureOut">
              <a:rPr lang="en-US" smtClean="0"/>
              <a:t>27-Sep-21</a:t>
            </a:fld>
            <a:endParaRPr lang="en-US"/>
          </a:p>
        </p:txBody>
      </p:sp>
      <p:sp>
        <p:nvSpPr>
          <p:cNvPr id="6" name="Footer Placeholder 5">
            <a:extLst>
              <a:ext uri="{FF2B5EF4-FFF2-40B4-BE49-F238E27FC236}">
                <a16:creationId xmlns:a16="http://schemas.microsoft.com/office/drawing/2014/main" id="{BED78497-0A36-4F60-AC0A-8F8491156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01EC9-D2D7-4C84-AC54-41924D1E2A39}"/>
              </a:ext>
            </a:extLst>
          </p:cNvPr>
          <p:cNvSpPr>
            <a:spLocks noGrp="1"/>
          </p:cNvSpPr>
          <p:nvPr>
            <p:ph type="sldNum" sz="quarter" idx="12"/>
          </p:nvPr>
        </p:nvSpPr>
        <p:spPr/>
        <p:txBody>
          <a:bodyPr/>
          <a:lstStyle/>
          <a:p>
            <a:fld id="{EB7CDE7F-1927-4B34-9958-1599C25DC722}" type="slidenum">
              <a:rPr lang="en-US" smtClean="0"/>
              <a:t>‹#›</a:t>
            </a:fld>
            <a:endParaRPr lang="en-US"/>
          </a:p>
        </p:txBody>
      </p:sp>
    </p:spTree>
    <p:extLst>
      <p:ext uri="{BB962C8B-B14F-4D97-AF65-F5344CB8AC3E}">
        <p14:creationId xmlns:p14="http://schemas.microsoft.com/office/powerpoint/2010/main" val="210380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9F3F6-2C76-4C4E-8518-014C79676A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8762A6-28EB-4709-81A7-F0948E373E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5DB82-AC18-4720-AA18-59CC2BD503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5BA5B-7C16-4085-A081-70B436AECF09}" type="datetimeFigureOut">
              <a:rPr lang="en-US" smtClean="0"/>
              <a:t>27-Sep-21</a:t>
            </a:fld>
            <a:endParaRPr lang="en-US"/>
          </a:p>
        </p:txBody>
      </p:sp>
      <p:sp>
        <p:nvSpPr>
          <p:cNvPr id="5" name="Footer Placeholder 4">
            <a:extLst>
              <a:ext uri="{FF2B5EF4-FFF2-40B4-BE49-F238E27FC236}">
                <a16:creationId xmlns:a16="http://schemas.microsoft.com/office/drawing/2014/main" id="{834E9947-1A7F-446C-A6C4-ABC764FF2E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549D35-E01E-4C39-8015-FBE3AFFCA1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CDE7F-1927-4B34-9958-1599C25DC722}" type="slidenum">
              <a:rPr lang="en-US" smtClean="0"/>
              <a:t>‹#›</a:t>
            </a:fld>
            <a:endParaRPr lang="en-US"/>
          </a:p>
        </p:txBody>
      </p:sp>
    </p:spTree>
    <p:extLst>
      <p:ext uri="{BB962C8B-B14F-4D97-AF65-F5344CB8AC3E}">
        <p14:creationId xmlns:p14="http://schemas.microsoft.com/office/powerpoint/2010/main" val="1046643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8CE3-B547-4E10-A493-F3E5BCABAEBB}"/>
              </a:ext>
            </a:extLst>
          </p:cNvPr>
          <p:cNvSpPr>
            <a:spLocks noGrp="1"/>
          </p:cNvSpPr>
          <p:nvPr>
            <p:ph type="ctrTitle"/>
          </p:nvPr>
        </p:nvSpPr>
        <p:spPr/>
        <p:txBody>
          <a:bodyPr>
            <a:normAutofit fontScale="90000"/>
          </a:bodyPr>
          <a:lstStyle/>
          <a:p>
            <a:r>
              <a:rPr lang="en-US" dirty="0"/>
              <a:t>Political and constitutional developments in British India 1911-1929</a:t>
            </a:r>
          </a:p>
        </p:txBody>
      </p:sp>
      <p:sp>
        <p:nvSpPr>
          <p:cNvPr id="3" name="Subtitle 2">
            <a:extLst>
              <a:ext uri="{FF2B5EF4-FFF2-40B4-BE49-F238E27FC236}">
                <a16:creationId xmlns:a16="http://schemas.microsoft.com/office/drawing/2014/main" id="{AD745F72-7897-4DC6-838C-B8C9177ED3ED}"/>
              </a:ext>
            </a:extLst>
          </p:cNvPr>
          <p:cNvSpPr>
            <a:spLocks noGrp="1"/>
          </p:cNvSpPr>
          <p:nvPr>
            <p:ph type="subTitle" idx="1"/>
          </p:nvPr>
        </p:nvSpPr>
        <p:spPr>
          <a:xfrm>
            <a:off x="1524000" y="3602037"/>
            <a:ext cx="9144000" cy="2745753"/>
          </a:xfrm>
        </p:spPr>
        <p:txBody>
          <a:bodyPr>
            <a:normAutofit/>
          </a:bodyPr>
          <a:lstStyle/>
          <a:p>
            <a:r>
              <a:rPr lang="en-US" dirty="0"/>
              <a:t>Change in Muslim Politics</a:t>
            </a:r>
          </a:p>
          <a:p>
            <a:r>
              <a:rPr lang="en-US" dirty="0"/>
              <a:t>Lucknow Pact 1916</a:t>
            </a:r>
          </a:p>
          <a:p>
            <a:r>
              <a:rPr lang="en-US" dirty="0"/>
              <a:t>Montague-Chelmsford Reforms 1919</a:t>
            </a:r>
          </a:p>
          <a:p>
            <a:r>
              <a:rPr lang="en-US" dirty="0"/>
              <a:t>Khilafat Movement</a:t>
            </a:r>
          </a:p>
          <a:p>
            <a:r>
              <a:rPr lang="en-US" dirty="0"/>
              <a:t>Prejudicial attitude of Hindus and change in Muslim league politics </a:t>
            </a:r>
          </a:p>
        </p:txBody>
      </p:sp>
    </p:spTree>
    <p:extLst>
      <p:ext uri="{BB962C8B-B14F-4D97-AF65-F5344CB8AC3E}">
        <p14:creationId xmlns:p14="http://schemas.microsoft.com/office/powerpoint/2010/main" val="1226735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C9726-EC89-447E-B147-B2F1CC8FCCA0}"/>
              </a:ext>
            </a:extLst>
          </p:cNvPr>
          <p:cNvSpPr>
            <a:spLocks noGrp="1"/>
          </p:cNvSpPr>
          <p:nvPr>
            <p:ph idx="1"/>
          </p:nvPr>
        </p:nvSpPr>
        <p:spPr>
          <a:xfrm>
            <a:off x="838200" y="397565"/>
            <a:ext cx="10515600" cy="5779398"/>
          </a:xfrm>
        </p:spPr>
        <p:txBody>
          <a:bodyPr>
            <a:normAutofit lnSpcReduction="10000"/>
          </a:bodyPr>
          <a:lstStyle/>
          <a:p>
            <a:pPr algn="just"/>
            <a:r>
              <a:rPr lang="en-US" dirty="0"/>
              <a:t>Khilafat committee met the British government. They demanded that the British and its allies must not touch the Holy sites of Muslims, and the institution of Khilafat must remain unchanged</a:t>
            </a:r>
          </a:p>
          <a:p>
            <a:pPr algn="just"/>
            <a:r>
              <a:rPr lang="en-US" dirty="0"/>
              <a:t>The Khilafat committee met again on 23</a:t>
            </a:r>
            <a:r>
              <a:rPr lang="en-US" baseline="30000" dirty="0"/>
              <a:t>rd</a:t>
            </a:r>
            <a:r>
              <a:rPr lang="en-US" dirty="0"/>
              <a:t> November 1919, and a delegation was sent to England under the leadership of Maulana Muhammad Ali </a:t>
            </a:r>
            <a:r>
              <a:rPr lang="en-US" dirty="0" err="1"/>
              <a:t>Jauher</a:t>
            </a:r>
            <a:r>
              <a:rPr lang="en-US" dirty="0"/>
              <a:t> in order to communicate their demands to the Prime minister of Britain, Lloyd George. </a:t>
            </a:r>
          </a:p>
          <a:p>
            <a:pPr algn="just"/>
            <a:r>
              <a:rPr lang="en-US" dirty="0"/>
              <a:t>They demanded Lloyd George that the institution of Khilafat must remain unchanged. Lloyd George declined to listen to their demands and declared that Turkey must not be excused. </a:t>
            </a:r>
          </a:p>
          <a:p>
            <a:pPr marL="0" indent="0" algn="just">
              <a:buNone/>
            </a:pPr>
            <a:r>
              <a:rPr lang="en-US" b="1" dirty="0"/>
              <a:t>Treaty of Sevres 1920</a:t>
            </a:r>
          </a:p>
          <a:p>
            <a:pPr algn="just"/>
            <a:r>
              <a:rPr lang="en-US" dirty="0"/>
              <a:t>The World War-I was finally reached its conclusion formally when the Treaty of Sevres was signed in 1920. Turkey was divided, and new states of Armenia, Iraq, and Jordon were established.</a:t>
            </a:r>
            <a:endParaRPr lang="en-US" b="1" dirty="0"/>
          </a:p>
          <a:p>
            <a:pPr marL="0" indent="0">
              <a:buNone/>
            </a:pPr>
            <a:endParaRPr lang="en-US" dirty="0"/>
          </a:p>
          <a:p>
            <a:endParaRPr lang="en-US" dirty="0"/>
          </a:p>
        </p:txBody>
      </p:sp>
    </p:spTree>
    <p:extLst>
      <p:ext uri="{BB962C8B-B14F-4D97-AF65-F5344CB8AC3E}">
        <p14:creationId xmlns:p14="http://schemas.microsoft.com/office/powerpoint/2010/main" val="109659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Content Placeholder 2" descr="Egypt - The Ottomans (1517–1798) | Britannica">
            <a:extLst>
              <a:ext uri="{FF2B5EF4-FFF2-40B4-BE49-F238E27FC236}">
                <a16:creationId xmlns:a16="http://schemas.microsoft.com/office/drawing/2014/main" id="{D5D6463C-23F6-4391-93BB-59EAA06D828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487" b="904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02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CD7C921-2989-4D8F-9602-468A9CD07C11}"/>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6365" y="397565"/>
            <a:ext cx="7010400" cy="5779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06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Ottoman Empire according to the Treaty of Sevres (Carnegie... |  Download Scientific Diagram">
            <a:extLst>
              <a:ext uri="{FF2B5EF4-FFF2-40B4-BE49-F238E27FC236}">
                <a16:creationId xmlns:a16="http://schemas.microsoft.com/office/drawing/2014/main" id="{5F616555-FD3B-4B73-9CAC-03D5E1CA88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095" y="308113"/>
            <a:ext cx="11211372" cy="624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870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2F199-C79B-406C-86EB-04845108E265}"/>
              </a:ext>
            </a:extLst>
          </p:cNvPr>
          <p:cNvSpPr>
            <a:spLocks noGrp="1"/>
          </p:cNvSpPr>
          <p:nvPr>
            <p:ph idx="1"/>
          </p:nvPr>
        </p:nvSpPr>
        <p:spPr>
          <a:xfrm>
            <a:off x="838200" y="450574"/>
            <a:ext cx="10515600" cy="5726389"/>
          </a:xfrm>
        </p:spPr>
        <p:txBody>
          <a:bodyPr>
            <a:normAutofit/>
          </a:bodyPr>
          <a:lstStyle/>
          <a:p>
            <a:pPr algn="just"/>
            <a:r>
              <a:rPr lang="en-US" dirty="0"/>
              <a:t>The western Anatolia, and </a:t>
            </a:r>
            <a:r>
              <a:rPr lang="en-US" dirty="0" err="1"/>
              <a:t>Samarna</a:t>
            </a:r>
            <a:r>
              <a:rPr lang="en-US" dirty="0"/>
              <a:t> was given to Greece. The dismemberment of Turkey meant that the institution of Khilafat was also fated to wither away. </a:t>
            </a:r>
          </a:p>
          <a:p>
            <a:pPr algn="just"/>
            <a:r>
              <a:rPr lang="en-US" dirty="0"/>
              <a:t>The British had not reversed the terms of the treaty as a result of which the Muslims of India launched non-</a:t>
            </a:r>
            <a:r>
              <a:rPr lang="en-US" dirty="0" err="1"/>
              <a:t>coperation</a:t>
            </a:r>
            <a:r>
              <a:rPr lang="en-US" dirty="0"/>
              <a:t> movement under the leadership of Gandhi. </a:t>
            </a:r>
          </a:p>
          <a:p>
            <a:pPr algn="just"/>
            <a:r>
              <a:rPr lang="en-US" dirty="0"/>
              <a:t>The plan of non-cooperation movement was to boycott all the British institutions or goods. </a:t>
            </a:r>
          </a:p>
          <a:p>
            <a:pPr algn="just"/>
            <a:r>
              <a:rPr lang="en-US" dirty="0"/>
              <a:t>Indians would give up the government services, and titles; boycott all the law courts, schools, colleges, and the elections which were announced under the Montague-Chelmsford reforms of 1919. </a:t>
            </a:r>
          </a:p>
          <a:p>
            <a:endParaRPr lang="en-US" dirty="0"/>
          </a:p>
        </p:txBody>
      </p:sp>
    </p:spTree>
    <p:extLst>
      <p:ext uri="{BB962C8B-B14F-4D97-AF65-F5344CB8AC3E}">
        <p14:creationId xmlns:p14="http://schemas.microsoft.com/office/powerpoint/2010/main" val="1355266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6468D-DD92-4194-83FB-55419601CF90}"/>
              </a:ext>
            </a:extLst>
          </p:cNvPr>
          <p:cNvSpPr>
            <a:spLocks noGrp="1"/>
          </p:cNvSpPr>
          <p:nvPr>
            <p:ph idx="1"/>
          </p:nvPr>
        </p:nvSpPr>
        <p:spPr>
          <a:xfrm>
            <a:off x="838200" y="490330"/>
            <a:ext cx="10515600" cy="5686633"/>
          </a:xfrm>
        </p:spPr>
        <p:txBody>
          <a:bodyPr>
            <a:normAutofit fontScale="92500"/>
          </a:bodyPr>
          <a:lstStyle/>
          <a:p>
            <a:pPr algn="just"/>
            <a:r>
              <a:rPr lang="en-US" dirty="0"/>
              <a:t>The foreign clothes were burned, and khaddar became the clothes of the Indian people.</a:t>
            </a:r>
          </a:p>
          <a:p>
            <a:pPr algn="just"/>
            <a:r>
              <a:rPr lang="en-US" dirty="0"/>
              <a:t> The Charkha or spinning wheel became the mark of Indian independence. </a:t>
            </a:r>
          </a:p>
          <a:p>
            <a:pPr marL="0" indent="0" algn="just">
              <a:buNone/>
            </a:pPr>
            <a:r>
              <a:rPr lang="en-US" b="1" dirty="0" err="1"/>
              <a:t>Hejrat</a:t>
            </a:r>
            <a:r>
              <a:rPr lang="en-US" b="1" dirty="0"/>
              <a:t> movement</a:t>
            </a:r>
          </a:p>
          <a:p>
            <a:pPr algn="just"/>
            <a:r>
              <a:rPr lang="en-US" dirty="0"/>
              <a:t>Maulana Abdul Kalam Azad and Maulana Abdul Bari issued fatwa that India had become Dar-ul-</a:t>
            </a:r>
            <a:r>
              <a:rPr lang="en-US" dirty="0" err="1"/>
              <a:t>Harb</a:t>
            </a:r>
            <a:r>
              <a:rPr lang="en-US" dirty="0"/>
              <a:t> (home of war), where the Islam is threatened. </a:t>
            </a:r>
          </a:p>
          <a:p>
            <a:pPr algn="just"/>
            <a:r>
              <a:rPr lang="en-US" dirty="0"/>
              <a:t>They demanded the Muslims to migrate to that region where Islam was not threatened.</a:t>
            </a:r>
          </a:p>
          <a:p>
            <a:pPr algn="just"/>
            <a:r>
              <a:rPr lang="en-US" dirty="0"/>
              <a:t> As a result of which almost 18 thousand Muslims migrated to Afghanistan. </a:t>
            </a:r>
          </a:p>
          <a:p>
            <a:pPr algn="just"/>
            <a:r>
              <a:rPr lang="en-US" dirty="0"/>
              <a:t>Initially the Shah of Afghanistan welcomed them but afterwards when the number of the migrants increased, he started to send back the refugees. </a:t>
            </a:r>
          </a:p>
          <a:p>
            <a:endParaRPr lang="en-US" dirty="0"/>
          </a:p>
          <a:p>
            <a:pPr marL="0" indent="0">
              <a:buNone/>
            </a:pPr>
            <a:endParaRPr lang="en-US" dirty="0"/>
          </a:p>
        </p:txBody>
      </p:sp>
    </p:spTree>
    <p:extLst>
      <p:ext uri="{BB962C8B-B14F-4D97-AF65-F5344CB8AC3E}">
        <p14:creationId xmlns:p14="http://schemas.microsoft.com/office/powerpoint/2010/main" val="2179190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F101B3CC-B49F-4CE0-B198-228D1D428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32" name="Picture 8" descr="THE BOMBAY BUILDING THAT BROUGHT HINDUS AND MUSLIMS TOGETHER TO FREE INDIA  - Al Bilad English Daily">
            <a:extLst>
              <a:ext uri="{FF2B5EF4-FFF2-40B4-BE49-F238E27FC236}">
                <a16:creationId xmlns:a16="http://schemas.microsoft.com/office/drawing/2014/main" id="{47482287-0E3A-423F-8E4A-4774F20E4D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39" r="-2" b="-2"/>
          <a:stretch/>
        </p:blipFill>
        <p:spPr bwMode="auto">
          <a:xfrm>
            <a:off x="321734" y="557189"/>
            <a:ext cx="4276956" cy="57436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hatma Gandhi Spinning Wheel Charkha High Resolution Stock Photography and  Images - Alamy">
            <a:extLst>
              <a:ext uri="{FF2B5EF4-FFF2-40B4-BE49-F238E27FC236}">
                <a16:creationId xmlns:a16="http://schemas.microsoft.com/office/drawing/2014/main" id="{3594E48E-9E35-45E3-8EAD-7D0D229445B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2" b="9122"/>
          <a:stretch/>
        </p:blipFill>
        <p:spPr bwMode="auto">
          <a:xfrm>
            <a:off x="4772525" y="557189"/>
            <a:ext cx="7097742" cy="5224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995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hilafat Movement (1919-1922) - History Pak">
            <a:extLst>
              <a:ext uri="{FF2B5EF4-FFF2-40B4-BE49-F238E27FC236}">
                <a16:creationId xmlns:a16="http://schemas.microsoft.com/office/drawing/2014/main" id="{5087E535-EDF1-42C8-BE8D-4093545CD2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5304" y="569842"/>
            <a:ext cx="7779026" cy="5645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146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3F51-BA87-409D-B385-4C4E5908C29A}"/>
              </a:ext>
            </a:extLst>
          </p:cNvPr>
          <p:cNvSpPr>
            <a:spLocks noGrp="1"/>
          </p:cNvSpPr>
          <p:nvPr>
            <p:ph type="title"/>
          </p:nvPr>
        </p:nvSpPr>
        <p:spPr>
          <a:xfrm>
            <a:off x="838200" y="365126"/>
            <a:ext cx="10515600" cy="1052858"/>
          </a:xfrm>
        </p:spPr>
        <p:txBody>
          <a:bodyPr>
            <a:normAutofit fontScale="90000"/>
          </a:bodyPr>
          <a:lstStyle/>
          <a:p>
            <a:r>
              <a:rPr lang="en-US" sz="2800" b="1" dirty="0" err="1"/>
              <a:t>Moplah</a:t>
            </a:r>
            <a:r>
              <a:rPr lang="en-US" sz="2800" b="1" dirty="0"/>
              <a:t> Uprising</a:t>
            </a:r>
            <a:br>
              <a:rPr lang="en-US" b="1" dirty="0"/>
            </a:br>
            <a:endParaRPr lang="en-US" dirty="0"/>
          </a:p>
        </p:txBody>
      </p:sp>
      <p:sp>
        <p:nvSpPr>
          <p:cNvPr id="3" name="Content Placeholder 2">
            <a:extLst>
              <a:ext uri="{FF2B5EF4-FFF2-40B4-BE49-F238E27FC236}">
                <a16:creationId xmlns:a16="http://schemas.microsoft.com/office/drawing/2014/main" id="{B1820092-53A8-4649-99B7-DAAC1E00F8C1}"/>
              </a:ext>
            </a:extLst>
          </p:cNvPr>
          <p:cNvSpPr>
            <a:spLocks noGrp="1"/>
          </p:cNvSpPr>
          <p:nvPr>
            <p:ph idx="1"/>
          </p:nvPr>
        </p:nvSpPr>
        <p:spPr>
          <a:xfrm>
            <a:off x="838200" y="1046922"/>
            <a:ext cx="10515600" cy="5130041"/>
          </a:xfrm>
        </p:spPr>
        <p:txBody>
          <a:bodyPr/>
          <a:lstStyle/>
          <a:p>
            <a:pPr algn="just"/>
            <a:r>
              <a:rPr lang="en-US" dirty="0"/>
              <a:t>On the Malabar coast of India, The </a:t>
            </a:r>
            <a:r>
              <a:rPr lang="en-US" dirty="0" err="1"/>
              <a:t>Moplah</a:t>
            </a:r>
            <a:r>
              <a:rPr lang="en-US" dirty="0"/>
              <a:t> Muslims of Arab origin were settled. They actively took part in the non-cooperation movement.</a:t>
            </a:r>
          </a:p>
          <a:p>
            <a:pPr algn="just"/>
            <a:r>
              <a:rPr lang="en-US" dirty="0"/>
              <a:t> The British government adopted repressive measures to quell the uprising</a:t>
            </a:r>
          </a:p>
          <a:p>
            <a:pPr algn="just"/>
            <a:r>
              <a:rPr lang="en-US" dirty="0"/>
              <a:t>They arrested many </a:t>
            </a:r>
            <a:r>
              <a:rPr lang="en-US" dirty="0" err="1"/>
              <a:t>Moplah</a:t>
            </a:r>
            <a:r>
              <a:rPr lang="en-US" dirty="0"/>
              <a:t> Muslim leaders who wanted to reach Kerala for launching the Khilafat </a:t>
            </a:r>
            <a:r>
              <a:rPr lang="en-US" dirty="0" err="1"/>
              <a:t>movment</a:t>
            </a:r>
            <a:r>
              <a:rPr lang="en-US" dirty="0"/>
              <a:t>. </a:t>
            </a:r>
          </a:p>
          <a:p>
            <a:pPr algn="just"/>
            <a:r>
              <a:rPr lang="en-US" dirty="0"/>
              <a:t>The </a:t>
            </a:r>
            <a:r>
              <a:rPr lang="en-US" dirty="0" err="1"/>
              <a:t>Moplah</a:t>
            </a:r>
            <a:r>
              <a:rPr lang="en-US" dirty="0"/>
              <a:t> demanded the British government to release their arrested leaders.</a:t>
            </a:r>
          </a:p>
          <a:p>
            <a:pPr algn="just"/>
            <a:r>
              <a:rPr lang="en-US" dirty="0"/>
              <a:t> The police opened fire on the protesting mob due to which almost 400 people were killed. </a:t>
            </a:r>
          </a:p>
          <a:p>
            <a:endParaRPr lang="en-US" dirty="0"/>
          </a:p>
        </p:txBody>
      </p:sp>
    </p:spTree>
    <p:extLst>
      <p:ext uri="{BB962C8B-B14F-4D97-AF65-F5344CB8AC3E}">
        <p14:creationId xmlns:p14="http://schemas.microsoft.com/office/powerpoint/2010/main" val="2562711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C077-2B49-4AB1-A292-B99654905269}"/>
              </a:ext>
            </a:extLst>
          </p:cNvPr>
          <p:cNvSpPr>
            <a:spLocks noGrp="1"/>
          </p:cNvSpPr>
          <p:nvPr>
            <p:ph type="title"/>
          </p:nvPr>
        </p:nvSpPr>
        <p:spPr/>
        <p:txBody>
          <a:bodyPr/>
          <a:lstStyle/>
          <a:p>
            <a:r>
              <a:rPr lang="en-US" sz="2800" b="1" dirty="0"/>
              <a:t>Chauri </a:t>
            </a:r>
            <a:r>
              <a:rPr lang="en-US" sz="2800" b="1" dirty="0" err="1"/>
              <a:t>Chaura</a:t>
            </a:r>
            <a:r>
              <a:rPr lang="en-US" sz="2800" b="1" dirty="0"/>
              <a:t> tragedy</a:t>
            </a:r>
            <a:br>
              <a:rPr lang="en-US" dirty="0"/>
            </a:br>
            <a:endParaRPr lang="en-US" dirty="0"/>
          </a:p>
        </p:txBody>
      </p:sp>
      <p:sp>
        <p:nvSpPr>
          <p:cNvPr id="3" name="Content Placeholder 2">
            <a:extLst>
              <a:ext uri="{FF2B5EF4-FFF2-40B4-BE49-F238E27FC236}">
                <a16:creationId xmlns:a16="http://schemas.microsoft.com/office/drawing/2014/main" id="{F379E73D-AE1C-4712-BC66-AC79A56F2583}"/>
              </a:ext>
            </a:extLst>
          </p:cNvPr>
          <p:cNvSpPr>
            <a:spLocks noGrp="1"/>
          </p:cNvSpPr>
          <p:nvPr>
            <p:ph idx="1"/>
          </p:nvPr>
        </p:nvSpPr>
        <p:spPr>
          <a:xfrm>
            <a:off x="838200" y="1060174"/>
            <a:ext cx="10515600" cy="5116789"/>
          </a:xfrm>
        </p:spPr>
        <p:txBody>
          <a:bodyPr/>
          <a:lstStyle/>
          <a:p>
            <a:pPr algn="just"/>
            <a:r>
              <a:rPr lang="en-US" dirty="0"/>
              <a:t>Gandhi intended to begin the non-cooperation movement from a small town of Chauri </a:t>
            </a:r>
            <a:r>
              <a:rPr lang="en-US" dirty="0" err="1"/>
              <a:t>Chaura</a:t>
            </a:r>
            <a:r>
              <a:rPr lang="en-US" dirty="0"/>
              <a:t> in </a:t>
            </a:r>
            <a:r>
              <a:rPr lang="en-US" dirty="0" err="1"/>
              <a:t>Farakhabad</a:t>
            </a:r>
            <a:r>
              <a:rPr lang="en-US" dirty="0"/>
              <a:t> district in 1922. </a:t>
            </a:r>
          </a:p>
          <a:p>
            <a:pPr algn="just"/>
            <a:r>
              <a:rPr lang="en-US" dirty="0"/>
              <a:t>The people of Chauri </a:t>
            </a:r>
            <a:r>
              <a:rPr lang="en-US" dirty="0" err="1"/>
              <a:t>Chaura</a:t>
            </a:r>
            <a:r>
              <a:rPr lang="en-US" dirty="0"/>
              <a:t> demonstrated in the form of procession on 5</a:t>
            </a:r>
            <a:r>
              <a:rPr lang="en-US" baseline="30000" dirty="0"/>
              <a:t>th</a:t>
            </a:r>
            <a:r>
              <a:rPr lang="en-US" dirty="0"/>
              <a:t> February 1922. </a:t>
            </a:r>
          </a:p>
          <a:p>
            <a:pPr lvl="0" algn="just"/>
            <a:r>
              <a:rPr lang="en-US" sz="2800" dirty="0">
                <a:solidFill>
                  <a:prstClr val="black"/>
                </a:solidFill>
              </a:rPr>
              <a:t>The police tried to disperse the procession which enraged the protesting people. Demonstrators set fire to the police station as a result of which almost 22 policemen were burned alive. </a:t>
            </a:r>
          </a:p>
          <a:p>
            <a:pPr lvl="0" algn="just"/>
            <a:r>
              <a:rPr lang="en-US" sz="2800" dirty="0">
                <a:solidFill>
                  <a:prstClr val="black"/>
                </a:solidFill>
              </a:rPr>
              <a:t>The movement no longer remained non-violent and Gandhi was compelled to call off the civil-disobedience movement. </a:t>
            </a:r>
          </a:p>
          <a:p>
            <a:pPr lvl="0" algn="just"/>
            <a:r>
              <a:rPr lang="en-US" sz="2800" dirty="0">
                <a:solidFill>
                  <a:prstClr val="black"/>
                </a:solidFill>
              </a:rPr>
              <a:t>Gandhi without consulting from any leader of Khilafat committee called off the civil-disobedience movement</a:t>
            </a:r>
          </a:p>
          <a:p>
            <a:endParaRPr lang="en-US" dirty="0"/>
          </a:p>
        </p:txBody>
      </p:sp>
    </p:spTree>
    <p:extLst>
      <p:ext uri="{BB962C8B-B14F-4D97-AF65-F5344CB8AC3E}">
        <p14:creationId xmlns:p14="http://schemas.microsoft.com/office/powerpoint/2010/main" val="288659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A637-220B-49FF-A4D4-95DB023EF45C}"/>
              </a:ext>
            </a:extLst>
          </p:cNvPr>
          <p:cNvSpPr>
            <a:spLocks noGrp="1"/>
          </p:cNvSpPr>
          <p:nvPr>
            <p:ph type="title"/>
          </p:nvPr>
        </p:nvSpPr>
        <p:spPr>
          <a:xfrm>
            <a:off x="838200" y="365126"/>
            <a:ext cx="10515600" cy="774562"/>
          </a:xfrm>
        </p:spPr>
        <p:txBody>
          <a:bodyPr>
            <a:normAutofit/>
          </a:bodyPr>
          <a:lstStyle/>
          <a:p>
            <a:pPr algn="ctr"/>
            <a:r>
              <a:rPr lang="en-US" sz="3600" b="1" u="sng" dirty="0"/>
              <a:t>Change in Muslim Politics</a:t>
            </a:r>
          </a:p>
        </p:txBody>
      </p:sp>
      <p:sp>
        <p:nvSpPr>
          <p:cNvPr id="3" name="Content Placeholder 2">
            <a:extLst>
              <a:ext uri="{FF2B5EF4-FFF2-40B4-BE49-F238E27FC236}">
                <a16:creationId xmlns:a16="http://schemas.microsoft.com/office/drawing/2014/main" id="{86AFE1BA-6924-4DCF-8C41-290BBB6549D2}"/>
              </a:ext>
            </a:extLst>
          </p:cNvPr>
          <p:cNvSpPr>
            <a:spLocks noGrp="1"/>
          </p:cNvSpPr>
          <p:nvPr>
            <p:ph idx="1"/>
          </p:nvPr>
        </p:nvSpPr>
        <p:spPr>
          <a:xfrm>
            <a:off x="838200" y="1139688"/>
            <a:ext cx="10515600" cy="5037275"/>
          </a:xfrm>
        </p:spPr>
        <p:txBody>
          <a:bodyPr>
            <a:normAutofit/>
          </a:bodyPr>
          <a:lstStyle/>
          <a:p>
            <a:pPr algn="just"/>
            <a:r>
              <a:rPr lang="en-US" dirty="0"/>
              <a:t>The partition of Bengal was annulled in 1911 by the British government. </a:t>
            </a:r>
          </a:p>
          <a:p>
            <a:pPr algn="just"/>
            <a:r>
              <a:rPr lang="en-US" dirty="0"/>
              <a:t>The Muslim league became dismayed of this action of the government, because the Muslim were benefiting from the partition of Bengal.</a:t>
            </a:r>
          </a:p>
          <a:p>
            <a:pPr algn="just"/>
            <a:r>
              <a:rPr lang="en-US" dirty="0"/>
              <a:t>The war was breaking out between Italy and Turkey in the Tripoli and the Balkan region </a:t>
            </a:r>
          </a:p>
          <a:p>
            <a:pPr algn="just"/>
            <a:r>
              <a:rPr lang="en-US" dirty="0"/>
              <a:t>These local and global reasons compelled the Muslim League to change its line of action from loyalty to the British government to the self-rule.</a:t>
            </a:r>
          </a:p>
          <a:p>
            <a:endParaRPr lang="en-US" dirty="0"/>
          </a:p>
        </p:txBody>
      </p:sp>
    </p:spTree>
    <p:extLst>
      <p:ext uri="{BB962C8B-B14F-4D97-AF65-F5344CB8AC3E}">
        <p14:creationId xmlns:p14="http://schemas.microsoft.com/office/powerpoint/2010/main" val="4028989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8F38-4A6C-4916-B29F-672D649B559D}"/>
              </a:ext>
            </a:extLst>
          </p:cNvPr>
          <p:cNvSpPr>
            <a:spLocks noGrp="1"/>
          </p:cNvSpPr>
          <p:nvPr>
            <p:ph type="title"/>
          </p:nvPr>
        </p:nvSpPr>
        <p:spPr>
          <a:xfrm>
            <a:off x="838200" y="365125"/>
            <a:ext cx="10515600" cy="973345"/>
          </a:xfrm>
        </p:spPr>
        <p:txBody>
          <a:bodyPr>
            <a:normAutofit/>
          </a:bodyPr>
          <a:lstStyle/>
          <a:p>
            <a:r>
              <a:rPr lang="en-US" sz="2800" b="1" dirty="0"/>
              <a:t>End of Khilafat movement</a:t>
            </a:r>
            <a:br>
              <a:rPr lang="en-US" sz="2800" dirty="0"/>
            </a:br>
            <a:endParaRPr lang="en-US" sz="2800" dirty="0"/>
          </a:p>
        </p:txBody>
      </p:sp>
      <p:sp>
        <p:nvSpPr>
          <p:cNvPr id="3" name="Content Placeholder 2">
            <a:extLst>
              <a:ext uri="{FF2B5EF4-FFF2-40B4-BE49-F238E27FC236}">
                <a16:creationId xmlns:a16="http://schemas.microsoft.com/office/drawing/2014/main" id="{EAA1A797-B395-45A9-927C-AEB42C2B2B4A}"/>
              </a:ext>
            </a:extLst>
          </p:cNvPr>
          <p:cNvSpPr>
            <a:spLocks noGrp="1"/>
          </p:cNvSpPr>
          <p:nvPr>
            <p:ph idx="1"/>
          </p:nvPr>
        </p:nvSpPr>
        <p:spPr>
          <a:xfrm>
            <a:off x="838200" y="1060174"/>
            <a:ext cx="10515600" cy="5116789"/>
          </a:xfrm>
        </p:spPr>
        <p:txBody>
          <a:bodyPr/>
          <a:lstStyle/>
          <a:p>
            <a:pPr algn="just"/>
            <a:r>
              <a:rPr lang="en-US" sz="2800" dirty="0"/>
              <a:t>The institution of Khilafat was demolished by Mustafa Kamal Ataturk on 1 November 1922. </a:t>
            </a:r>
          </a:p>
          <a:p>
            <a:pPr algn="just"/>
            <a:r>
              <a:rPr lang="en-US" sz="2800" dirty="0"/>
              <a:t>The last Khalifa was banished from Turkey in 1924. The Khilafat movement in India ended without achieving its goal.</a:t>
            </a:r>
          </a:p>
          <a:p>
            <a:endParaRPr lang="en-US" dirty="0"/>
          </a:p>
        </p:txBody>
      </p:sp>
    </p:spTree>
    <p:extLst>
      <p:ext uri="{BB962C8B-B14F-4D97-AF65-F5344CB8AC3E}">
        <p14:creationId xmlns:p14="http://schemas.microsoft.com/office/powerpoint/2010/main" val="1859253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D018-08D8-4B02-B0D3-81F69E28C4A4}"/>
              </a:ext>
            </a:extLst>
          </p:cNvPr>
          <p:cNvSpPr>
            <a:spLocks noGrp="1"/>
          </p:cNvSpPr>
          <p:nvPr>
            <p:ph type="title"/>
          </p:nvPr>
        </p:nvSpPr>
        <p:spPr>
          <a:xfrm>
            <a:off x="838200" y="365125"/>
            <a:ext cx="10515600" cy="681797"/>
          </a:xfrm>
        </p:spPr>
        <p:txBody>
          <a:bodyPr>
            <a:normAutofit/>
          </a:bodyPr>
          <a:lstStyle/>
          <a:p>
            <a:r>
              <a:rPr lang="en-US" sz="2800" b="1" u="sng" dirty="0"/>
              <a:t>Simon Commission 1927</a:t>
            </a:r>
          </a:p>
        </p:txBody>
      </p:sp>
      <p:sp>
        <p:nvSpPr>
          <p:cNvPr id="3" name="Content Placeholder 2">
            <a:extLst>
              <a:ext uri="{FF2B5EF4-FFF2-40B4-BE49-F238E27FC236}">
                <a16:creationId xmlns:a16="http://schemas.microsoft.com/office/drawing/2014/main" id="{2547E791-143E-458A-A9AA-1B62ACADB04B}"/>
              </a:ext>
            </a:extLst>
          </p:cNvPr>
          <p:cNvSpPr>
            <a:spLocks noGrp="1"/>
          </p:cNvSpPr>
          <p:nvPr>
            <p:ph idx="1"/>
          </p:nvPr>
        </p:nvSpPr>
        <p:spPr>
          <a:xfrm>
            <a:off x="838200" y="1046922"/>
            <a:ext cx="10515600" cy="5130041"/>
          </a:xfrm>
        </p:spPr>
        <p:txBody>
          <a:bodyPr>
            <a:normAutofit lnSpcReduction="10000"/>
          </a:bodyPr>
          <a:lstStyle/>
          <a:p>
            <a:pPr algn="just"/>
            <a:r>
              <a:rPr lang="en-US" dirty="0"/>
              <a:t>In 1919, when the Montague-Chelmsford reforms were introduced, it was also decided that after ten years the reforms would be revisited in order to introduce more reform in British India. </a:t>
            </a:r>
          </a:p>
          <a:p>
            <a:pPr algn="just"/>
            <a:r>
              <a:rPr lang="en-US" dirty="0"/>
              <a:t>The British government appointed a commission under Sir Simon to report on the constitutional progress in India. </a:t>
            </a:r>
          </a:p>
          <a:p>
            <a:pPr algn="just"/>
            <a:r>
              <a:rPr lang="en-US" dirty="0"/>
              <a:t>The commission was consisted of all the British members and not a single Indian was its member.</a:t>
            </a:r>
          </a:p>
          <a:p>
            <a:pPr algn="just"/>
            <a:r>
              <a:rPr lang="en-US" dirty="0"/>
              <a:t>The Congress and Muslims League due to the absence of Indian members, decided to boycott the commission. </a:t>
            </a:r>
          </a:p>
          <a:p>
            <a:pPr algn="just"/>
            <a:r>
              <a:rPr lang="en-US" dirty="0"/>
              <a:t>The commission, despite of the non-cooperation of Congress and Muslim League, prepared the report for constitutional reforms in India</a:t>
            </a:r>
          </a:p>
          <a:p>
            <a:endParaRPr lang="en-US" dirty="0"/>
          </a:p>
        </p:txBody>
      </p:sp>
    </p:spTree>
    <p:extLst>
      <p:ext uri="{BB962C8B-B14F-4D97-AF65-F5344CB8AC3E}">
        <p14:creationId xmlns:p14="http://schemas.microsoft.com/office/powerpoint/2010/main" val="1989399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461F0-ED9D-4066-B063-28793DAB9BD7}"/>
              </a:ext>
            </a:extLst>
          </p:cNvPr>
          <p:cNvSpPr>
            <a:spLocks noGrp="1"/>
          </p:cNvSpPr>
          <p:nvPr>
            <p:ph idx="1"/>
          </p:nvPr>
        </p:nvSpPr>
        <p:spPr>
          <a:xfrm>
            <a:off x="838200" y="331304"/>
            <a:ext cx="10515600" cy="5845659"/>
          </a:xfrm>
        </p:spPr>
        <p:txBody>
          <a:bodyPr>
            <a:normAutofit fontScale="62500" lnSpcReduction="20000"/>
          </a:bodyPr>
          <a:lstStyle/>
          <a:p>
            <a:pPr algn="just"/>
            <a:r>
              <a:rPr lang="en-US" sz="4000" dirty="0"/>
              <a:t>The recommendations were sent to the British government for the approval. </a:t>
            </a:r>
          </a:p>
          <a:p>
            <a:pPr algn="just"/>
            <a:r>
              <a:rPr lang="en-US" sz="4000" dirty="0"/>
              <a:t>A constitutional reform scheme was prepared by the British government.</a:t>
            </a:r>
          </a:p>
          <a:p>
            <a:pPr algn="just"/>
            <a:r>
              <a:rPr lang="en-US" sz="4000" dirty="0"/>
              <a:t>Congress and Muslim League both decided to not accept the scheme prepared by the British government.</a:t>
            </a:r>
          </a:p>
          <a:p>
            <a:pPr algn="just"/>
            <a:r>
              <a:rPr lang="en-US" sz="4000" dirty="0"/>
              <a:t>Lord Birkenhead, the secretary of state for India, had declared that the Indians were divided, and they could not produce an agreed upon constitution. </a:t>
            </a:r>
          </a:p>
          <a:p>
            <a:pPr marL="0" indent="0" algn="just">
              <a:buNone/>
            </a:pPr>
            <a:r>
              <a:rPr lang="en-US" sz="4000" b="1" dirty="0"/>
              <a:t>Delhi-Muslims Proposal</a:t>
            </a:r>
            <a:endParaRPr lang="en-US" sz="4000" dirty="0"/>
          </a:p>
          <a:p>
            <a:pPr marL="0" indent="0" algn="just">
              <a:buNone/>
            </a:pPr>
            <a:r>
              <a:rPr lang="en-US" sz="4000" dirty="0"/>
              <a:t>Nehru asked Quaid-</a:t>
            </a:r>
            <a:r>
              <a:rPr lang="en-US" sz="4000" dirty="0" err="1"/>
              <a:t>i</a:t>
            </a:r>
            <a:r>
              <a:rPr lang="en-US" sz="4000" dirty="0"/>
              <a:t>-Azam that if Muslim League surrender the right of separate electorate, the Congress will accept any demand put forward by the Muslim League</a:t>
            </a:r>
          </a:p>
          <a:p>
            <a:pPr lvl="0" algn="just"/>
            <a:r>
              <a:rPr lang="en-US" sz="4000" dirty="0"/>
              <a:t>Sindh should be separated from Bombay</a:t>
            </a:r>
          </a:p>
          <a:p>
            <a:pPr lvl="0" algn="just"/>
            <a:r>
              <a:rPr lang="en-US" sz="4000" dirty="0"/>
              <a:t>Reforms should be introduced in Baluchistan and NWFP, and they should be given the status of province.</a:t>
            </a:r>
          </a:p>
          <a:p>
            <a:pPr lvl="0"/>
            <a:endParaRPr lang="en-US" sz="4000" dirty="0"/>
          </a:p>
          <a:p>
            <a:endParaRPr lang="en-US" dirty="0"/>
          </a:p>
          <a:p>
            <a:pPr marL="0" indent="0">
              <a:buNone/>
            </a:pPr>
            <a:r>
              <a:rPr lang="en-US" b="1" dirty="0"/>
              <a:t> </a:t>
            </a:r>
            <a:endParaRPr lang="en-US" dirty="0"/>
          </a:p>
          <a:p>
            <a:endParaRPr lang="en-US" dirty="0"/>
          </a:p>
        </p:txBody>
      </p:sp>
    </p:spTree>
    <p:extLst>
      <p:ext uri="{BB962C8B-B14F-4D97-AF65-F5344CB8AC3E}">
        <p14:creationId xmlns:p14="http://schemas.microsoft.com/office/powerpoint/2010/main" val="395336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D0498-4FDD-4F8F-A789-1DA08FC87BBA}"/>
              </a:ext>
            </a:extLst>
          </p:cNvPr>
          <p:cNvSpPr>
            <a:spLocks noGrp="1"/>
          </p:cNvSpPr>
          <p:nvPr>
            <p:ph idx="1"/>
          </p:nvPr>
        </p:nvSpPr>
        <p:spPr>
          <a:xfrm>
            <a:off x="838200" y="397565"/>
            <a:ext cx="10515600" cy="5779398"/>
          </a:xfrm>
        </p:spPr>
        <p:txBody>
          <a:bodyPr>
            <a:normAutofit fontScale="92500"/>
          </a:bodyPr>
          <a:lstStyle/>
          <a:p>
            <a:pPr marL="0" indent="0">
              <a:buNone/>
            </a:pPr>
            <a:endParaRPr lang="en-US" b="1" dirty="0"/>
          </a:p>
          <a:p>
            <a:pPr lvl="0" algn="just"/>
            <a:r>
              <a:rPr lang="en-US" dirty="0"/>
              <a:t>The Muslims should have 1/3 representation in the central legislature, as already granted.</a:t>
            </a:r>
          </a:p>
          <a:p>
            <a:pPr lvl="0" algn="just"/>
            <a:r>
              <a:rPr lang="en-US" dirty="0"/>
              <a:t>The Muslims should be given representation in Punjab and Bengal according to their population</a:t>
            </a:r>
          </a:p>
          <a:p>
            <a:pPr lvl="0" algn="just"/>
            <a:r>
              <a:rPr lang="en-US" dirty="0"/>
              <a:t>The Lahore group of Muslim League lead by Sir Muhammad </a:t>
            </a:r>
            <a:r>
              <a:rPr lang="en-US" dirty="0" err="1"/>
              <a:t>Shafi</a:t>
            </a:r>
            <a:r>
              <a:rPr lang="en-US" dirty="0"/>
              <a:t> disapproved the proposals and opposed it. The Congress and the Hindu leader initially welcomed it, but later they also opposed the proposals </a:t>
            </a:r>
          </a:p>
          <a:p>
            <a:pPr marL="0" indent="0" algn="just">
              <a:buNone/>
            </a:pPr>
            <a:r>
              <a:rPr lang="en-US" b="1" dirty="0"/>
              <a:t>Nehru report 1928</a:t>
            </a:r>
          </a:p>
          <a:p>
            <a:pPr algn="just"/>
            <a:r>
              <a:rPr lang="en-US" dirty="0"/>
              <a:t>The Indian leaders decided to accept the challenge of Lord </a:t>
            </a:r>
            <a:r>
              <a:rPr lang="en-US" dirty="0" err="1"/>
              <a:t>Brikenhead</a:t>
            </a:r>
            <a:r>
              <a:rPr lang="en-US" dirty="0"/>
              <a:t>. They called an </a:t>
            </a:r>
            <a:r>
              <a:rPr lang="en-US" b="1" dirty="0"/>
              <a:t>all parties conference (APC)</a:t>
            </a:r>
            <a:r>
              <a:rPr lang="en-US" dirty="0"/>
              <a:t> in February 1928</a:t>
            </a:r>
          </a:p>
          <a:p>
            <a:pPr algn="just"/>
            <a:r>
              <a:rPr lang="en-US" dirty="0"/>
              <a:t>A committee was appointed in the all parties’ conference to prepare a draft for the future constitution</a:t>
            </a:r>
          </a:p>
          <a:p>
            <a:endParaRPr lang="en-US" dirty="0"/>
          </a:p>
        </p:txBody>
      </p:sp>
    </p:spTree>
    <p:extLst>
      <p:ext uri="{BB962C8B-B14F-4D97-AF65-F5344CB8AC3E}">
        <p14:creationId xmlns:p14="http://schemas.microsoft.com/office/powerpoint/2010/main" val="663941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2" descr="Map of the British Indian Empire from Imperial Gazetteer of India">
            <a:extLst>
              <a:ext uri="{FF2B5EF4-FFF2-40B4-BE49-F238E27FC236}">
                <a16:creationId xmlns:a16="http://schemas.microsoft.com/office/drawing/2014/main" id="{3ADCE0DA-105C-4689-A4AE-94C2490F41A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574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299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E9C1A-922D-439D-87FC-AA909C000024}"/>
              </a:ext>
            </a:extLst>
          </p:cNvPr>
          <p:cNvSpPr>
            <a:spLocks noGrp="1"/>
          </p:cNvSpPr>
          <p:nvPr>
            <p:ph idx="1"/>
          </p:nvPr>
        </p:nvSpPr>
        <p:spPr>
          <a:xfrm>
            <a:off x="838200" y="437322"/>
            <a:ext cx="10515600" cy="5739641"/>
          </a:xfrm>
        </p:spPr>
        <p:txBody>
          <a:bodyPr>
            <a:normAutofit fontScale="92500" lnSpcReduction="10000"/>
          </a:bodyPr>
          <a:lstStyle/>
          <a:p>
            <a:pPr algn="just"/>
            <a:r>
              <a:rPr lang="en-US" dirty="0"/>
              <a:t>The committee was presided by Motilal Nehru. </a:t>
            </a:r>
          </a:p>
          <a:p>
            <a:pPr marL="0" indent="0" algn="just">
              <a:buNone/>
            </a:pPr>
            <a:r>
              <a:rPr lang="en-US" b="1" dirty="0"/>
              <a:t>Major Points</a:t>
            </a:r>
          </a:p>
          <a:p>
            <a:pPr algn="just"/>
            <a:r>
              <a:rPr lang="en-US" dirty="0"/>
              <a:t>Self-governing government under the dominion status should be given to India.</a:t>
            </a:r>
          </a:p>
          <a:p>
            <a:pPr lvl="0" algn="just"/>
            <a:r>
              <a:rPr lang="en-US" dirty="0"/>
              <a:t>Separate electorate should be substituted by joint electorate, by reserving seats for the minorities as per their population.</a:t>
            </a:r>
          </a:p>
          <a:p>
            <a:pPr lvl="0" algn="just"/>
            <a:r>
              <a:rPr lang="en-US" dirty="0"/>
              <a:t>The foreign affairs, defense, and army should be under the parliament and the viceroy.</a:t>
            </a:r>
          </a:p>
          <a:p>
            <a:pPr lvl="0" algn="just"/>
            <a:r>
              <a:rPr lang="en-US" dirty="0"/>
              <a:t>Sindh should be separated from Bombay, if it was able to bear the experience.</a:t>
            </a:r>
          </a:p>
          <a:p>
            <a:pPr lvl="0" algn="just"/>
            <a:r>
              <a:rPr lang="en-US" dirty="0"/>
              <a:t>Provincial status should be given to N.W.F.P and Baluchistan.</a:t>
            </a:r>
          </a:p>
          <a:p>
            <a:pPr lvl="0" algn="just"/>
            <a:r>
              <a:rPr lang="en-US" dirty="0"/>
              <a:t>Unitary form of government should be established in the center.</a:t>
            </a:r>
          </a:p>
          <a:p>
            <a:pPr lvl="0" algn="just"/>
            <a:r>
              <a:rPr lang="en-US" dirty="0"/>
              <a:t>Hindi should be made the official language.</a:t>
            </a:r>
          </a:p>
          <a:p>
            <a:endParaRPr lang="en-US" dirty="0"/>
          </a:p>
        </p:txBody>
      </p:sp>
    </p:spTree>
    <p:extLst>
      <p:ext uri="{BB962C8B-B14F-4D97-AF65-F5344CB8AC3E}">
        <p14:creationId xmlns:p14="http://schemas.microsoft.com/office/powerpoint/2010/main" val="1907279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1E89-81F5-4E9B-B88A-9D0E74318323}"/>
              </a:ext>
            </a:extLst>
          </p:cNvPr>
          <p:cNvSpPr>
            <a:spLocks noGrp="1"/>
          </p:cNvSpPr>
          <p:nvPr>
            <p:ph type="title"/>
          </p:nvPr>
        </p:nvSpPr>
        <p:spPr>
          <a:xfrm>
            <a:off x="838200" y="365126"/>
            <a:ext cx="10515600" cy="642040"/>
          </a:xfrm>
        </p:spPr>
        <p:txBody>
          <a:bodyPr>
            <a:normAutofit/>
          </a:bodyPr>
          <a:lstStyle/>
          <a:p>
            <a:r>
              <a:rPr lang="en-US" sz="2800" b="1" dirty="0"/>
              <a:t>APC and Nehru Report</a:t>
            </a:r>
          </a:p>
        </p:txBody>
      </p:sp>
      <p:sp>
        <p:nvSpPr>
          <p:cNvPr id="3" name="Content Placeholder 2">
            <a:extLst>
              <a:ext uri="{FF2B5EF4-FFF2-40B4-BE49-F238E27FC236}">
                <a16:creationId xmlns:a16="http://schemas.microsoft.com/office/drawing/2014/main" id="{E7E0CF4D-EC41-4857-8991-A7D724DA8D40}"/>
              </a:ext>
            </a:extLst>
          </p:cNvPr>
          <p:cNvSpPr>
            <a:spLocks noGrp="1"/>
          </p:cNvSpPr>
          <p:nvPr>
            <p:ph idx="1"/>
          </p:nvPr>
        </p:nvSpPr>
        <p:spPr>
          <a:xfrm>
            <a:off x="838200" y="1007166"/>
            <a:ext cx="10515600" cy="5169797"/>
          </a:xfrm>
        </p:spPr>
        <p:txBody>
          <a:bodyPr>
            <a:normAutofit lnSpcReduction="10000"/>
          </a:bodyPr>
          <a:lstStyle/>
          <a:p>
            <a:pPr algn="just"/>
            <a:r>
              <a:rPr lang="en-US" dirty="0"/>
              <a:t>They threatened the British government of launching a </a:t>
            </a:r>
            <a:r>
              <a:rPr lang="en-US" b="1" dirty="0"/>
              <a:t>non-cooperation movement</a:t>
            </a:r>
            <a:r>
              <a:rPr lang="en-US" dirty="0"/>
              <a:t>, if the report was not employed until December 1929.</a:t>
            </a:r>
          </a:p>
          <a:p>
            <a:pPr algn="just"/>
            <a:r>
              <a:rPr lang="en-US" dirty="0"/>
              <a:t>Muslims demanded changes in Nehru report in the APC which was held at Calcutta </a:t>
            </a:r>
          </a:p>
          <a:p>
            <a:pPr algn="just"/>
            <a:r>
              <a:rPr lang="en-US" b="1" dirty="0"/>
              <a:t>Quaid-</a:t>
            </a:r>
            <a:r>
              <a:rPr lang="en-US" b="1" dirty="0" err="1"/>
              <a:t>i</a:t>
            </a:r>
            <a:r>
              <a:rPr lang="en-US" b="1" dirty="0"/>
              <a:t>-Azam</a:t>
            </a:r>
            <a:r>
              <a:rPr lang="en-US" dirty="0"/>
              <a:t> proposed three amendments,</a:t>
            </a:r>
          </a:p>
          <a:p>
            <a:pPr lvl="1" algn="just"/>
            <a:r>
              <a:rPr lang="en-US" sz="2800" dirty="0"/>
              <a:t> 1/3 representation of the Muslims in the central legislature.</a:t>
            </a:r>
          </a:p>
          <a:p>
            <a:pPr lvl="1" algn="just"/>
            <a:r>
              <a:rPr lang="en-US" sz="2800" dirty="0"/>
              <a:t>Representation should be given to Muslims in Bengal and Punjab as per their population.</a:t>
            </a:r>
          </a:p>
          <a:p>
            <a:pPr lvl="1" algn="just"/>
            <a:r>
              <a:rPr lang="en-US" sz="2800" dirty="0"/>
              <a:t>Residuary powers should be given to the provinces.</a:t>
            </a:r>
          </a:p>
          <a:p>
            <a:pPr algn="just"/>
            <a:r>
              <a:rPr lang="en-US" dirty="0"/>
              <a:t>The changes that were proposed by Quaid-</a:t>
            </a:r>
            <a:r>
              <a:rPr lang="en-US" dirty="0" err="1"/>
              <a:t>i</a:t>
            </a:r>
            <a:r>
              <a:rPr lang="en-US" dirty="0"/>
              <a:t>-Azam was rejected during the voting at the APC. </a:t>
            </a:r>
          </a:p>
          <a:p>
            <a:pPr marL="0" indent="0">
              <a:buNone/>
            </a:pPr>
            <a:endParaRPr lang="en-US" dirty="0"/>
          </a:p>
          <a:p>
            <a:endParaRPr lang="en-US" dirty="0"/>
          </a:p>
        </p:txBody>
      </p:sp>
    </p:spTree>
    <p:extLst>
      <p:ext uri="{BB962C8B-B14F-4D97-AF65-F5344CB8AC3E}">
        <p14:creationId xmlns:p14="http://schemas.microsoft.com/office/powerpoint/2010/main" val="3969124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D23E-8949-4147-923C-B71277907793}"/>
              </a:ext>
            </a:extLst>
          </p:cNvPr>
          <p:cNvSpPr>
            <a:spLocks noGrp="1"/>
          </p:cNvSpPr>
          <p:nvPr>
            <p:ph type="title"/>
          </p:nvPr>
        </p:nvSpPr>
        <p:spPr/>
        <p:txBody>
          <a:bodyPr>
            <a:normAutofit/>
          </a:bodyPr>
          <a:lstStyle/>
          <a:p>
            <a:r>
              <a:rPr lang="en-US" sz="2800" b="1" dirty="0"/>
              <a:t>All Parties Muslims Conference 1929</a:t>
            </a:r>
            <a:endParaRPr lang="en-US" sz="2800" dirty="0"/>
          </a:p>
        </p:txBody>
      </p:sp>
      <p:sp>
        <p:nvSpPr>
          <p:cNvPr id="3" name="Content Placeholder 2">
            <a:extLst>
              <a:ext uri="{FF2B5EF4-FFF2-40B4-BE49-F238E27FC236}">
                <a16:creationId xmlns:a16="http://schemas.microsoft.com/office/drawing/2014/main" id="{413E3713-77D9-40B9-A3E8-FDF9024ED034}"/>
              </a:ext>
            </a:extLst>
          </p:cNvPr>
          <p:cNvSpPr>
            <a:spLocks noGrp="1"/>
          </p:cNvSpPr>
          <p:nvPr>
            <p:ph idx="1"/>
          </p:nvPr>
        </p:nvSpPr>
        <p:spPr>
          <a:xfrm>
            <a:off x="838200" y="1537252"/>
            <a:ext cx="10515600" cy="4639711"/>
          </a:xfrm>
        </p:spPr>
        <p:txBody>
          <a:bodyPr/>
          <a:lstStyle/>
          <a:p>
            <a:pPr algn="just"/>
            <a:r>
              <a:rPr lang="en-US" dirty="0"/>
              <a:t>An all parties Muslim conference was held under the chairmanship of </a:t>
            </a:r>
            <a:r>
              <a:rPr lang="en-US" b="1" dirty="0"/>
              <a:t>Sir Agha Khan at Delhi</a:t>
            </a:r>
            <a:r>
              <a:rPr lang="en-US" dirty="0"/>
              <a:t> in January 1929. </a:t>
            </a:r>
          </a:p>
          <a:p>
            <a:pPr algn="just"/>
            <a:r>
              <a:rPr lang="en-US" dirty="0"/>
              <a:t>The conference decided to put forward certain demands of the Muslims which were;</a:t>
            </a:r>
          </a:p>
          <a:p>
            <a:pPr lvl="0" algn="just"/>
            <a:r>
              <a:rPr lang="en-US" dirty="0"/>
              <a:t>Separate electorate should be retained for the Muslims.</a:t>
            </a:r>
          </a:p>
          <a:p>
            <a:pPr lvl="0" algn="just"/>
            <a:r>
              <a:rPr lang="en-US" dirty="0"/>
              <a:t>Federal system should be introduced with full provincial autonomy.</a:t>
            </a:r>
          </a:p>
          <a:p>
            <a:pPr lvl="0" algn="just"/>
            <a:r>
              <a:rPr lang="en-US" dirty="0"/>
              <a:t>1/3 seats should be given to Muslims in central legislature.</a:t>
            </a:r>
          </a:p>
          <a:p>
            <a:pPr lvl="0" algn="just"/>
            <a:r>
              <a:rPr lang="en-US" dirty="0"/>
              <a:t>Muslim majority representation should be recognized in Punjab and Bengal.</a:t>
            </a:r>
          </a:p>
          <a:p>
            <a:endParaRPr lang="en-US" dirty="0"/>
          </a:p>
        </p:txBody>
      </p:sp>
    </p:spTree>
    <p:extLst>
      <p:ext uri="{BB962C8B-B14F-4D97-AF65-F5344CB8AC3E}">
        <p14:creationId xmlns:p14="http://schemas.microsoft.com/office/powerpoint/2010/main" val="100108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2" descr="Egypt - The Ottomans (1517–1798) | Britannica">
            <a:extLst>
              <a:ext uri="{FF2B5EF4-FFF2-40B4-BE49-F238E27FC236}">
                <a16:creationId xmlns:a16="http://schemas.microsoft.com/office/drawing/2014/main" id="{8E37775B-EF49-4DFD-AF31-8E4FE282594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487" b="9041"/>
          <a:stretch/>
        </p:blipFill>
        <p:spPr bwMode="auto">
          <a:xfrm>
            <a:off x="-1504" y="1282"/>
            <a:ext cx="12191980" cy="68567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398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5654F-ACF0-4FE3-A726-009591104E6B}"/>
              </a:ext>
            </a:extLst>
          </p:cNvPr>
          <p:cNvSpPr>
            <a:spLocks noGrp="1"/>
          </p:cNvSpPr>
          <p:nvPr>
            <p:ph idx="1"/>
          </p:nvPr>
        </p:nvSpPr>
        <p:spPr>
          <a:xfrm>
            <a:off x="838200" y="569843"/>
            <a:ext cx="10515600" cy="5607120"/>
          </a:xfrm>
        </p:spPr>
        <p:txBody>
          <a:bodyPr>
            <a:normAutofit/>
          </a:bodyPr>
          <a:lstStyle/>
          <a:p>
            <a:pPr algn="just"/>
            <a:r>
              <a:rPr lang="en-US" dirty="0"/>
              <a:t>The Muslim league decided to join hands with Indian National Congress for the attainment of self-rule in India. </a:t>
            </a:r>
          </a:p>
          <a:p>
            <a:pPr algn="just"/>
            <a:r>
              <a:rPr lang="en-US" dirty="0"/>
              <a:t>The Muslim league office was shifted to Lucknow from Aligarh in 1913.</a:t>
            </a:r>
          </a:p>
          <a:p>
            <a:pPr algn="just"/>
            <a:r>
              <a:rPr lang="en-US" dirty="0"/>
              <a:t> The younger generation had assumed the leadership of the Muslim league. Quaid-</a:t>
            </a:r>
            <a:r>
              <a:rPr lang="en-US" dirty="0" err="1"/>
              <a:t>i</a:t>
            </a:r>
            <a:r>
              <a:rPr lang="en-US" dirty="0"/>
              <a:t>-Azam had joined Muslim League in 1913. He was also the member of Congress at that time.</a:t>
            </a:r>
          </a:p>
          <a:p>
            <a:pPr algn="just"/>
            <a:r>
              <a:rPr lang="en-US" dirty="0"/>
              <a:t> On 22 March 1913, on the initiative of Quaid-</a:t>
            </a:r>
            <a:r>
              <a:rPr lang="en-US" dirty="0" err="1"/>
              <a:t>i</a:t>
            </a:r>
            <a:r>
              <a:rPr lang="en-US" dirty="0"/>
              <a:t>-Azam Muslim league passed a resolution to adopt the attainment of self-rule in India suitable to India under British Crown through constitutional means instead of giving loyalty to British rule.</a:t>
            </a:r>
          </a:p>
          <a:p>
            <a:endParaRPr lang="en-US" dirty="0"/>
          </a:p>
        </p:txBody>
      </p:sp>
    </p:spTree>
    <p:extLst>
      <p:ext uri="{BB962C8B-B14F-4D97-AF65-F5344CB8AC3E}">
        <p14:creationId xmlns:p14="http://schemas.microsoft.com/office/powerpoint/2010/main" val="139253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F563B-5AA9-4C88-A926-058039450670}"/>
              </a:ext>
            </a:extLst>
          </p:cNvPr>
          <p:cNvSpPr>
            <a:spLocks noGrp="1"/>
          </p:cNvSpPr>
          <p:nvPr>
            <p:ph type="title"/>
          </p:nvPr>
        </p:nvSpPr>
        <p:spPr>
          <a:xfrm>
            <a:off x="838200" y="365126"/>
            <a:ext cx="10515600" cy="761310"/>
          </a:xfrm>
        </p:spPr>
        <p:txBody>
          <a:bodyPr/>
          <a:lstStyle/>
          <a:p>
            <a:r>
              <a:rPr lang="en-US" b="1" dirty="0"/>
              <a:t>Lucknow Pact 1916</a:t>
            </a:r>
          </a:p>
        </p:txBody>
      </p:sp>
      <p:sp>
        <p:nvSpPr>
          <p:cNvPr id="3" name="Content Placeholder 2">
            <a:extLst>
              <a:ext uri="{FF2B5EF4-FFF2-40B4-BE49-F238E27FC236}">
                <a16:creationId xmlns:a16="http://schemas.microsoft.com/office/drawing/2014/main" id="{124E18FB-13ED-46A8-A6C7-4FEBDA6F7C95}"/>
              </a:ext>
            </a:extLst>
          </p:cNvPr>
          <p:cNvSpPr>
            <a:spLocks noGrp="1"/>
          </p:cNvSpPr>
          <p:nvPr>
            <p:ph idx="1"/>
          </p:nvPr>
        </p:nvSpPr>
        <p:spPr>
          <a:xfrm>
            <a:off x="838200" y="1126436"/>
            <a:ext cx="10515600" cy="5050527"/>
          </a:xfrm>
        </p:spPr>
        <p:txBody>
          <a:bodyPr/>
          <a:lstStyle/>
          <a:p>
            <a:pPr algn="just"/>
            <a:r>
              <a:rPr lang="en-US" dirty="0"/>
              <a:t>Quaid-</a:t>
            </a:r>
            <a:r>
              <a:rPr lang="en-US" dirty="0" err="1"/>
              <a:t>i</a:t>
            </a:r>
            <a:r>
              <a:rPr lang="en-US" dirty="0"/>
              <a:t>-Azam was the member of Congress and Muslim League at the same time.</a:t>
            </a:r>
          </a:p>
          <a:p>
            <a:pPr algn="just"/>
            <a:r>
              <a:rPr lang="en-US" dirty="0"/>
              <a:t> He asked the leaders of Muslim league to hold their annual session at Bombay where Congress was also holding its session in 1915. </a:t>
            </a:r>
          </a:p>
          <a:p>
            <a:pPr algn="just"/>
            <a:r>
              <a:rPr lang="en-US" dirty="0"/>
              <a:t>The Muslim league leaders accepted the suggestion of Quaid-</a:t>
            </a:r>
            <a:r>
              <a:rPr lang="en-US" dirty="0" err="1"/>
              <a:t>i</a:t>
            </a:r>
            <a:r>
              <a:rPr lang="en-US" dirty="0"/>
              <a:t>-Azam. A reform committee to appointed to bring forth solutions for the problem of Hindus and Muslims, and to demand the constitutional reforms. </a:t>
            </a:r>
          </a:p>
          <a:p>
            <a:pPr algn="just"/>
            <a:r>
              <a:rPr lang="en-US" dirty="0"/>
              <a:t>In December 1916, the Muslim League again held its annual session with Congress at Lucknow. Quaid-</a:t>
            </a:r>
            <a:r>
              <a:rPr lang="en-US" dirty="0" err="1"/>
              <a:t>i</a:t>
            </a:r>
            <a:r>
              <a:rPr lang="en-US" dirty="0"/>
              <a:t>-Azam presided over the session. </a:t>
            </a:r>
          </a:p>
        </p:txBody>
      </p:sp>
    </p:spTree>
    <p:extLst>
      <p:ext uri="{BB962C8B-B14F-4D97-AF65-F5344CB8AC3E}">
        <p14:creationId xmlns:p14="http://schemas.microsoft.com/office/powerpoint/2010/main" val="3837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AF96-181B-499E-BF27-934EBD887619}"/>
              </a:ext>
            </a:extLst>
          </p:cNvPr>
          <p:cNvSpPr>
            <a:spLocks noGrp="1"/>
          </p:cNvSpPr>
          <p:nvPr>
            <p:ph type="title"/>
          </p:nvPr>
        </p:nvSpPr>
        <p:spPr>
          <a:xfrm>
            <a:off x="838200" y="365125"/>
            <a:ext cx="10515600" cy="867327"/>
          </a:xfrm>
        </p:spPr>
        <p:txBody>
          <a:bodyPr/>
          <a:lstStyle/>
          <a:p>
            <a:r>
              <a:rPr lang="en-US" b="1" dirty="0"/>
              <a:t>Main points</a:t>
            </a:r>
          </a:p>
        </p:txBody>
      </p:sp>
      <p:sp>
        <p:nvSpPr>
          <p:cNvPr id="3" name="Content Placeholder 2">
            <a:extLst>
              <a:ext uri="{FF2B5EF4-FFF2-40B4-BE49-F238E27FC236}">
                <a16:creationId xmlns:a16="http://schemas.microsoft.com/office/drawing/2014/main" id="{F58B129F-5003-42AB-A7BE-86FA6B606A58}"/>
              </a:ext>
            </a:extLst>
          </p:cNvPr>
          <p:cNvSpPr>
            <a:spLocks noGrp="1"/>
          </p:cNvSpPr>
          <p:nvPr>
            <p:ph idx="1"/>
          </p:nvPr>
        </p:nvSpPr>
        <p:spPr>
          <a:xfrm>
            <a:off x="838200" y="1232452"/>
            <a:ext cx="10515600" cy="4944511"/>
          </a:xfrm>
        </p:spPr>
        <p:txBody>
          <a:bodyPr/>
          <a:lstStyle/>
          <a:p>
            <a:pPr algn="just"/>
            <a:r>
              <a:rPr lang="en-US" dirty="0"/>
              <a:t>The members would be elected directly by the people for a term of 5 years.</a:t>
            </a:r>
            <a:endParaRPr lang="en-US" sz="2400" dirty="0"/>
          </a:p>
          <a:p>
            <a:pPr lvl="0" algn="just"/>
            <a:r>
              <a:rPr lang="en-US" dirty="0"/>
              <a:t>The Muslims shall be elected through separate electorates and their strength in the different provinces shall be as follows;</a:t>
            </a:r>
            <a:endParaRPr lang="en-US" sz="2400" dirty="0"/>
          </a:p>
          <a:p>
            <a:pPr lvl="1" algn="just"/>
            <a:r>
              <a:rPr lang="en-US" dirty="0"/>
              <a:t>Punjab 50%, Bengal 40%, U.P 30%, Bihar 25%, CP 15%, Madras 15%, Bombay 33%; </a:t>
            </a:r>
            <a:r>
              <a:rPr lang="en-US" sz="2400" dirty="0"/>
              <a:t>Seats were reserved for the Muslims in those provinces in which they were in minority under the system of weightages.</a:t>
            </a:r>
            <a:endParaRPr lang="en-US" sz="2000" dirty="0"/>
          </a:p>
          <a:p>
            <a:pPr algn="just"/>
            <a:r>
              <a:rPr lang="en-US" dirty="0"/>
              <a:t>No bill or any clause thereof nor a resolution introduced by a non-official member affecting one or another community shall be presented in the assembly without the approval of the concerned group.</a:t>
            </a:r>
            <a:endParaRPr lang="en-US" sz="2400" dirty="0"/>
          </a:p>
          <a:p>
            <a:endParaRPr lang="en-US" dirty="0"/>
          </a:p>
        </p:txBody>
      </p:sp>
    </p:spTree>
    <p:extLst>
      <p:ext uri="{BB962C8B-B14F-4D97-AF65-F5344CB8AC3E}">
        <p14:creationId xmlns:p14="http://schemas.microsoft.com/office/powerpoint/2010/main" val="160760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E80DE-D483-4C45-B061-206301345A0E}"/>
              </a:ext>
            </a:extLst>
          </p:cNvPr>
          <p:cNvSpPr>
            <a:spLocks noGrp="1"/>
          </p:cNvSpPr>
          <p:nvPr>
            <p:ph idx="1"/>
          </p:nvPr>
        </p:nvSpPr>
        <p:spPr>
          <a:xfrm>
            <a:off x="838200" y="384313"/>
            <a:ext cx="10515600" cy="5792650"/>
          </a:xfrm>
        </p:spPr>
        <p:txBody>
          <a:bodyPr>
            <a:normAutofit fontScale="92500"/>
          </a:bodyPr>
          <a:lstStyle/>
          <a:p>
            <a:pPr algn="just"/>
            <a:r>
              <a:rPr lang="en-US" dirty="0"/>
              <a:t>Protection shall be given to the Hindus in Muslim majority provinces.</a:t>
            </a:r>
          </a:p>
          <a:p>
            <a:pPr marL="0" indent="0" algn="just">
              <a:buNone/>
            </a:pPr>
            <a:r>
              <a:rPr lang="en-US" sz="2400" b="1" dirty="0"/>
              <a:t>End of world War I and Montague-Chelmsford Reforms</a:t>
            </a:r>
          </a:p>
          <a:p>
            <a:pPr algn="just"/>
            <a:r>
              <a:rPr lang="en-US" dirty="0"/>
              <a:t>A strict policy was suggested in the report against those who were found involved in the political activity against the British government during the World war-I.</a:t>
            </a:r>
          </a:p>
          <a:p>
            <a:pPr algn="just"/>
            <a:r>
              <a:rPr lang="en-US" dirty="0"/>
              <a:t>A committee was appointed under chairmanship of Justice Sidney </a:t>
            </a:r>
            <a:r>
              <a:rPr lang="en-US" dirty="0" err="1"/>
              <a:t>Rowlat</a:t>
            </a:r>
            <a:r>
              <a:rPr lang="en-US" dirty="0"/>
              <a:t>. In 1918, the committee presented its results to the British Government. </a:t>
            </a:r>
          </a:p>
          <a:p>
            <a:pPr algn="just"/>
            <a:r>
              <a:rPr lang="en-US" dirty="0"/>
              <a:t>As a result of which </a:t>
            </a:r>
            <a:r>
              <a:rPr lang="en-US" dirty="0" err="1"/>
              <a:t>Rowlatt</a:t>
            </a:r>
            <a:r>
              <a:rPr lang="en-US" dirty="0"/>
              <a:t> Act came into being.  The act gave provincial authorities widespread powers to control the political activities </a:t>
            </a:r>
          </a:p>
          <a:p>
            <a:pPr algn="just"/>
            <a:r>
              <a:rPr lang="en-US" dirty="0"/>
              <a:t>As a reaction to the report Quaid-</a:t>
            </a:r>
            <a:r>
              <a:rPr lang="en-US" dirty="0" err="1"/>
              <a:t>i</a:t>
            </a:r>
            <a:r>
              <a:rPr lang="en-US" dirty="0"/>
              <a:t>-Azam resigned from the Imperial legislative council. </a:t>
            </a:r>
          </a:p>
          <a:p>
            <a:pPr algn="just"/>
            <a:r>
              <a:rPr lang="en-US" dirty="0"/>
              <a:t>The Indians gathered at Jallianwala Bagh in Amritsar, </a:t>
            </a:r>
            <a:r>
              <a:rPr lang="en-US" dirty="0" err="1"/>
              <a:t>Punajb</a:t>
            </a:r>
            <a:r>
              <a:rPr lang="en-US" dirty="0"/>
              <a:t> to protest the </a:t>
            </a:r>
            <a:r>
              <a:rPr lang="en-US" dirty="0" err="1"/>
              <a:t>Rowlatt</a:t>
            </a:r>
            <a:r>
              <a:rPr lang="en-US" dirty="0"/>
              <a:t> Act. The British commander General of the region Dyer opened fire on the protestors without giving them time to disperse. </a:t>
            </a:r>
          </a:p>
          <a:p>
            <a:pPr marL="0" indent="0">
              <a:buNone/>
            </a:pPr>
            <a:endParaRPr lang="en-US" sz="2400" b="1" dirty="0"/>
          </a:p>
          <a:p>
            <a:endParaRPr lang="en-US" dirty="0"/>
          </a:p>
          <a:p>
            <a:endParaRPr lang="en-US" sz="2400" dirty="0"/>
          </a:p>
          <a:p>
            <a:endParaRPr lang="en-US" dirty="0"/>
          </a:p>
        </p:txBody>
      </p:sp>
    </p:spTree>
    <p:extLst>
      <p:ext uri="{BB962C8B-B14F-4D97-AF65-F5344CB8AC3E}">
        <p14:creationId xmlns:p14="http://schemas.microsoft.com/office/powerpoint/2010/main" val="47990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7DF913-A4B7-42D7-9C00-1A6B2B18300D}"/>
              </a:ext>
            </a:extLst>
          </p:cNvPr>
          <p:cNvSpPr>
            <a:spLocks noGrp="1"/>
          </p:cNvSpPr>
          <p:nvPr>
            <p:ph idx="1"/>
          </p:nvPr>
        </p:nvSpPr>
        <p:spPr>
          <a:xfrm>
            <a:off x="838200" y="503584"/>
            <a:ext cx="10515600" cy="5673380"/>
          </a:xfrm>
        </p:spPr>
        <p:txBody>
          <a:bodyPr>
            <a:normAutofit fontScale="92500" lnSpcReduction="20000"/>
          </a:bodyPr>
          <a:lstStyle/>
          <a:p>
            <a:pPr marL="0" indent="0" algn="just">
              <a:buNone/>
            </a:pPr>
            <a:r>
              <a:rPr lang="en-US" b="1" dirty="0"/>
              <a:t>Montague-Chelmsford Reforms</a:t>
            </a:r>
          </a:p>
          <a:p>
            <a:pPr algn="just"/>
            <a:r>
              <a:rPr lang="en-US" dirty="0"/>
              <a:t>However, these incidents contributed in the development of the feelings of hatred among the people against the British rule. </a:t>
            </a:r>
          </a:p>
          <a:p>
            <a:pPr algn="just"/>
            <a:r>
              <a:rPr lang="en-US" dirty="0"/>
              <a:t>Hence, to eliminate these feelings the British government introduced constitutional reforms in India</a:t>
            </a:r>
          </a:p>
          <a:p>
            <a:pPr marL="0" indent="0" algn="just">
              <a:buNone/>
            </a:pPr>
            <a:r>
              <a:rPr lang="en-US" b="1" dirty="0"/>
              <a:t>Main points of 1919 act</a:t>
            </a:r>
          </a:p>
          <a:p>
            <a:pPr algn="just"/>
            <a:r>
              <a:rPr lang="en-US" sz="2800" dirty="0">
                <a:solidFill>
                  <a:prstClr val="black"/>
                </a:solidFill>
              </a:rPr>
              <a:t>Bicameral legislature was established in the center. The upper house was known as the council of state and the lower house was named as central legislative assembly.</a:t>
            </a:r>
            <a:endParaRPr lang="en-US" sz="2800" b="1" dirty="0">
              <a:solidFill>
                <a:prstClr val="black"/>
              </a:solidFill>
            </a:endParaRPr>
          </a:p>
          <a:p>
            <a:pPr algn="just"/>
            <a:r>
              <a:rPr lang="en-US" sz="2800" dirty="0">
                <a:solidFill>
                  <a:prstClr val="black"/>
                </a:solidFill>
              </a:rPr>
              <a:t>Separate electorate was retained for the Muslims.</a:t>
            </a:r>
          </a:p>
          <a:p>
            <a:pPr lvl="0" algn="just"/>
            <a:r>
              <a:rPr lang="en-US" sz="2800" dirty="0"/>
              <a:t>The system of Diarchy was introduced at the provincial level. By this system, the provincial subjects were divided into two categories known as the transferred and the reserved subjects. </a:t>
            </a:r>
          </a:p>
          <a:p>
            <a:pPr lvl="0" algn="just"/>
            <a:r>
              <a:rPr lang="en-US" sz="2800" dirty="0"/>
              <a:t>Transferred subjects: health, commerce, education, </a:t>
            </a:r>
          </a:p>
          <a:p>
            <a:pPr lvl="0" algn="just"/>
            <a:r>
              <a:rPr lang="en-US" sz="2800" dirty="0"/>
              <a:t>Reserved subjects: law and order, finance, police irrigation, and forests</a:t>
            </a:r>
          </a:p>
          <a:p>
            <a:endParaRPr lang="en-US" sz="2800" dirty="0">
              <a:solidFill>
                <a:prstClr val="black"/>
              </a:solidFill>
            </a:endParaRPr>
          </a:p>
          <a:p>
            <a:endParaRPr lang="en-US" b="1" dirty="0">
              <a:solidFill>
                <a:prstClr val="black"/>
              </a:solidFill>
            </a:endParaRPr>
          </a:p>
        </p:txBody>
      </p:sp>
    </p:spTree>
    <p:extLst>
      <p:ext uri="{BB962C8B-B14F-4D97-AF65-F5344CB8AC3E}">
        <p14:creationId xmlns:p14="http://schemas.microsoft.com/office/powerpoint/2010/main" val="152993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FEA4-702B-4A8B-8EB4-C0CE8ADF8B41}"/>
              </a:ext>
            </a:extLst>
          </p:cNvPr>
          <p:cNvSpPr>
            <a:spLocks noGrp="1"/>
          </p:cNvSpPr>
          <p:nvPr>
            <p:ph type="title"/>
          </p:nvPr>
        </p:nvSpPr>
        <p:spPr>
          <a:xfrm>
            <a:off x="838200" y="365125"/>
            <a:ext cx="10515600" cy="854075"/>
          </a:xfrm>
        </p:spPr>
        <p:txBody>
          <a:bodyPr/>
          <a:lstStyle/>
          <a:p>
            <a:r>
              <a:rPr lang="en-US" b="1" dirty="0"/>
              <a:t>Khilafat Movement</a:t>
            </a:r>
          </a:p>
        </p:txBody>
      </p:sp>
      <p:sp>
        <p:nvSpPr>
          <p:cNvPr id="3" name="Content Placeholder 2">
            <a:extLst>
              <a:ext uri="{FF2B5EF4-FFF2-40B4-BE49-F238E27FC236}">
                <a16:creationId xmlns:a16="http://schemas.microsoft.com/office/drawing/2014/main" id="{A2E27418-C7CC-4370-A530-90CDAAD8AF03}"/>
              </a:ext>
            </a:extLst>
          </p:cNvPr>
          <p:cNvSpPr>
            <a:spLocks noGrp="1"/>
          </p:cNvSpPr>
          <p:nvPr>
            <p:ph idx="1"/>
          </p:nvPr>
        </p:nvSpPr>
        <p:spPr>
          <a:xfrm>
            <a:off x="838200" y="1219200"/>
            <a:ext cx="10515600" cy="4957763"/>
          </a:xfrm>
        </p:spPr>
        <p:txBody>
          <a:bodyPr>
            <a:normAutofit fontScale="92500" lnSpcReduction="20000"/>
          </a:bodyPr>
          <a:lstStyle/>
          <a:p>
            <a:pPr algn="just"/>
            <a:r>
              <a:rPr lang="en-US" dirty="0"/>
              <a:t>When Word War-I broke out the seat of Khilafat was situated in Turkey. When Britain declared war against Turkey. The Muslims of India considered it as a war against the Ottoman Khilafat. </a:t>
            </a:r>
          </a:p>
          <a:p>
            <a:pPr algn="just"/>
            <a:r>
              <a:rPr lang="en-US" dirty="0"/>
              <a:t>Gandhi became part of Khilafat movement due to the massacre of people at Jallianwala </a:t>
            </a:r>
            <a:r>
              <a:rPr lang="en-US" dirty="0" err="1"/>
              <a:t>bagh</a:t>
            </a:r>
            <a:r>
              <a:rPr lang="en-US" dirty="0"/>
              <a:t>.</a:t>
            </a:r>
          </a:p>
          <a:p>
            <a:pPr algn="just"/>
            <a:r>
              <a:rPr lang="en-US" dirty="0"/>
              <a:t>In 1918, the khilafat conference was held in Delhi. The delegates pressurized the British government that the Khilafat in Turkey should not be changed. At that time Maulana Muhammad Ali and Shaukat Ali were in jail. </a:t>
            </a:r>
          </a:p>
          <a:p>
            <a:pPr algn="just"/>
            <a:r>
              <a:rPr lang="en-US" dirty="0"/>
              <a:t>When they were released, they attended the session of AIML and INC in Amritsar and formed </a:t>
            </a:r>
            <a:r>
              <a:rPr lang="en-US" dirty="0" err="1"/>
              <a:t>Khilfat</a:t>
            </a:r>
            <a:r>
              <a:rPr lang="en-US" dirty="0"/>
              <a:t> committee. The Khilafat committee was given the dual task on the one hand it had to keep the institution of Khilafat unchanged, and on the other hand they wanted that the Holy places (</a:t>
            </a:r>
            <a:r>
              <a:rPr lang="en-US" dirty="0" err="1"/>
              <a:t>Mekkah</a:t>
            </a:r>
            <a:r>
              <a:rPr lang="en-US" dirty="0"/>
              <a:t> and Medina) of Muslims must not be part of any terms and conditions. </a:t>
            </a:r>
          </a:p>
          <a:p>
            <a:endParaRPr lang="en-US" dirty="0"/>
          </a:p>
        </p:txBody>
      </p:sp>
    </p:spTree>
    <p:extLst>
      <p:ext uri="{BB962C8B-B14F-4D97-AF65-F5344CB8AC3E}">
        <p14:creationId xmlns:p14="http://schemas.microsoft.com/office/powerpoint/2010/main" val="3816937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2088</Words>
  <Application>Microsoft Office PowerPoint</Application>
  <PresentationFormat>Widescreen</PresentationFormat>
  <Paragraphs>127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Political and constitutional developments in British India 1911-1929</vt:lpstr>
      <vt:lpstr>Change in Muslim Politics</vt:lpstr>
      <vt:lpstr>PowerPoint Presentation</vt:lpstr>
      <vt:lpstr>PowerPoint Presentation</vt:lpstr>
      <vt:lpstr>Lucknow Pact 1916</vt:lpstr>
      <vt:lpstr>Main points</vt:lpstr>
      <vt:lpstr>PowerPoint Presentation</vt:lpstr>
      <vt:lpstr>PowerPoint Presentation</vt:lpstr>
      <vt:lpstr>Khilafat Movement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Moplah Uprising </vt:lpstr>
      <vt:lpstr>Chauri Chaura tragedy </vt:lpstr>
      <vt:lpstr>End of Khilafat movement </vt:lpstr>
      <vt:lpstr>Simon Commission 1927</vt:lpstr>
      <vt:lpstr>PowerPoint Presentation</vt:lpstr>
      <vt:lpstr>PowerPoint Presentation</vt:lpstr>
      <vt:lpstr>PowerPoint Presentation</vt:lpstr>
      <vt:lpstr>PowerPoint Presentation</vt:lpstr>
      <vt:lpstr>APC and Nehru Report</vt:lpstr>
      <vt:lpstr>All Parties Muslims Conference 1929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and constitutional developments in British India 1911-1929</dc:title>
  <dc:creator>IBRAHIM AHMED</dc:creator>
  <cp:lastModifiedBy>Kashif Ahmed</cp:lastModifiedBy>
  <cp:revision>7</cp:revision>
  <dcterms:created xsi:type="dcterms:W3CDTF">2020-10-06T03:31:54Z</dcterms:created>
  <dcterms:modified xsi:type="dcterms:W3CDTF">2021-09-27T10:10:09Z</dcterms:modified>
</cp:coreProperties>
</file>