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5614-D190-4E3C-BB2D-389B673448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C1893-EAD4-453B-A4D2-29848E2969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C448F-974C-44EE-AC83-5F10B8FC9700}"/>
              </a:ext>
            </a:extLst>
          </p:cNvPr>
          <p:cNvSpPr>
            <a:spLocks noGrp="1"/>
          </p:cNvSpPr>
          <p:nvPr>
            <p:ph type="dt" sz="half" idx="10"/>
          </p:nvPr>
        </p:nvSpPr>
        <p:spPr/>
        <p:txBody>
          <a:bodyPr/>
          <a:lstStyle/>
          <a:p>
            <a:fld id="{77CEEA6C-6435-45EF-8ADF-6D4ACB59A352}" type="datetimeFigureOut">
              <a:rPr lang="en-US" smtClean="0"/>
              <a:t>30-Dec-21</a:t>
            </a:fld>
            <a:endParaRPr lang="en-US"/>
          </a:p>
        </p:txBody>
      </p:sp>
      <p:sp>
        <p:nvSpPr>
          <p:cNvPr id="5" name="Footer Placeholder 4">
            <a:extLst>
              <a:ext uri="{FF2B5EF4-FFF2-40B4-BE49-F238E27FC236}">
                <a16:creationId xmlns:a16="http://schemas.microsoft.com/office/drawing/2014/main" id="{E451A68E-7A58-452F-B5B3-DEA4339CA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CCC5E-8075-492F-A7AB-BDEEE647D959}"/>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8353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D893-9E39-4E27-AF53-C5578EEFC4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0329AE-8742-4E3A-95EB-F2863B5FD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09127-7F54-4893-A51B-41BE5A6571C5}"/>
              </a:ext>
            </a:extLst>
          </p:cNvPr>
          <p:cNvSpPr>
            <a:spLocks noGrp="1"/>
          </p:cNvSpPr>
          <p:nvPr>
            <p:ph type="dt" sz="half" idx="10"/>
          </p:nvPr>
        </p:nvSpPr>
        <p:spPr/>
        <p:txBody>
          <a:bodyPr/>
          <a:lstStyle/>
          <a:p>
            <a:fld id="{77CEEA6C-6435-45EF-8ADF-6D4ACB59A352}" type="datetimeFigureOut">
              <a:rPr lang="en-US" smtClean="0"/>
              <a:t>30-Dec-21</a:t>
            </a:fld>
            <a:endParaRPr lang="en-US"/>
          </a:p>
        </p:txBody>
      </p:sp>
      <p:sp>
        <p:nvSpPr>
          <p:cNvPr id="5" name="Footer Placeholder 4">
            <a:extLst>
              <a:ext uri="{FF2B5EF4-FFF2-40B4-BE49-F238E27FC236}">
                <a16:creationId xmlns:a16="http://schemas.microsoft.com/office/drawing/2014/main" id="{AE142267-98E8-4CAC-BD8E-8F5A3B1F1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C8298-B634-46CF-AD04-9214CF7ADEDC}"/>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89335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B903E2-1394-4767-9A12-56513443B7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E876E8-DA31-463F-800C-CA77C4E1D7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A3344-D2EB-45A1-AB10-CB2F9490C559}"/>
              </a:ext>
            </a:extLst>
          </p:cNvPr>
          <p:cNvSpPr>
            <a:spLocks noGrp="1"/>
          </p:cNvSpPr>
          <p:nvPr>
            <p:ph type="dt" sz="half" idx="10"/>
          </p:nvPr>
        </p:nvSpPr>
        <p:spPr/>
        <p:txBody>
          <a:bodyPr/>
          <a:lstStyle/>
          <a:p>
            <a:fld id="{77CEEA6C-6435-45EF-8ADF-6D4ACB59A352}" type="datetimeFigureOut">
              <a:rPr lang="en-US" smtClean="0"/>
              <a:t>30-Dec-21</a:t>
            </a:fld>
            <a:endParaRPr lang="en-US"/>
          </a:p>
        </p:txBody>
      </p:sp>
      <p:sp>
        <p:nvSpPr>
          <p:cNvPr id="5" name="Footer Placeholder 4">
            <a:extLst>
              <a:ext uri="{FF2B5EF4-FFF2-40B4-BE49-F238E27FC236}">
                <a16:creationId xmlns:a16="http://schemas.microsoft.com/office/drawing/2014/main" id="{4642F23C-2653-48DC-889E-1D846D8B4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71E13-6B22-4263-86D4-9645732CC7C6}"/>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194165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DF6D-36FB-4D4D-91EF-6F4C73C61D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4DD46D-B5DA-4FE3-B164-12A2DA0DAC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177D7-7768-4E38-B215-33A01873F013}"/>
              </a:ext>
            </a:extLst>
          </p:cNvPr>
          <p:cNvSpPr>
            <a:spLocks noGrp="1"/>
          </p:cNvSpPr>
          <p:nvPr>
            <p:ph type="dt" sz="half" idx="10"/>
          </p:nvPr>
        </p:nvSpPr>
        <p:spPr/>
        <p:txBody>
          <a:bodyPr/>
          <a:lstStyle/>
          <a:p>
            <a:fld id="{77CEEA6C-6435-45EF-8ADF-6D4ACB59A352}" type="datetimeFigureOut">
              <a:rPr lang="en-US" smtClean="0"/>
              <a:t>30-Dec-21</a:t>
            </a:fld>
            <a:endParaRPr lang="en-US"/>
          </a:p>
        </p:txBody>
      </p:sp>
      <p:sp>
        <p:nvSpPr>
          <p:cNvPr id="5" name="Footer Placeholder 4">
            <a:extLst>
              <a:ext uri="{FF2B5EF4-FFF2-40B4-BE49-F238E27FC236}">
                <a16:creationId xmlns:a16="http://schemas.microsoft.com/office/drawing/2014/main" id="{0FD25AA8-4574-4321-8C5D-DBB4B0EEB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C695D-2BFD-4878-B568-93D9970FCCC9}"/>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55454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3C86-D6F6-4422-8607-462B60080A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1D56F7-C449-4F0D-82C0-2AA5CC28A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FB7B6A-70FC-4C15-ADEE-1C6D066BE3B0}"/>
              </a:ext>
            </a:extLst>
          </p:cNvPr>
          <p:cNvSpPr>
            <a:spLocks noGrp="1"/>
          </p:cNvSpPr>
          <p:nvPr>
            <p:ph type="dt" sz="half" idx="10"/>
          </p:nvPr>
        </p:nvSpPr>
        <p:spPr/>
        <p:txBody>
          <a:bodyPr/>
          <a:lstStyle/>
          <a:p>
            <a:fld id="{77CEEA6C-6435-45EF-8ADF-6D4ACB59A352}" type="datetimeFigureOut">
              <a:rPr lang="en-US" smtClean="0"/>
              <a:t>30-Dec-21</a:t>
            </a:fld>
            <a:endParaRPr lang="en-US"/>
          </a:p>
        </p:txBody>
      </p:sp>
      <p:sp>
        <p:nvSpPr>
          <p:cNvPr id="5" name="Footer Placeholder 4">
            <a:extLst>
              <a:ext uri="{FF2B5EF4-FFF2-40B4-BE49-F238E27FC236}">
                <a16:creationId xmlns:a16="http://schemas.microsoft.com/office/drawing/2014/main" id="{3E999DD6-C59D-4F8B-A847-4150E0BB3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87983-7664-4D39-AB77-40D640385498}"/>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04452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3C1C-3A2C-40DA-AE12-69F2F19815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735E79-A2E2-4166-860C-6075B4695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7B1EB-B3AD-4682-ABF9-5569B729A4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E1832E-6D54-4861-A851-FF7273362E8F}"/>
              </a:ext>
            </a:extLst>
          </p:cNvPr>
          <p:cNvSpPr>
            <a:spLocks noGrp="1"/>
          </p:cNvSpPr>
          <p:nvPr>
            <p:ph type="dt" sz="half" idx="10"/>
          </p:nvPr>
        </p:nvSpPr>
        <p:spPr/>
        <p:txBody>
          <a:bodyPr/>
          <a:lstStyle/>
          <a:p>
            <a:fld id="{77CEEA6C-6435-45EF-8ADF-6D4ACB59A352}" type="datetimeFigureOut">
              <a:rPr lang="en-US" smtClean="0"/>
              <a:t>30-Dec-21</a:t>
            </a:fld>
            <a:endParaRPr lang="en-US"/>
          </a:p>
        </p:txBody>
      </p:sp>
      <p:sp>
        <p:nvSpPr>
          <p:cNvPr id="6" name="Footer Placeholder 5">
            <a:extLst>
              <a:ext uri="{FF2B5EF4-FFF2-40B4-BE49-F238E27FC236}">
                <a16:creationId xmlns:a16="http://schemas.microsoft.com/office/drawing/2014/main" id="{669333C2-39F3-4DEF-BF03-AF1E43A9E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29C9AE-9420-4ABE-A4E5-654C0B3BC500}"/>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50223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24BA-D410-46D2-B422-FD903F9A6E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54EB20-8C7C-4619-8E39-396D4EDCA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8A549C-9BA6-4F54-A816-ADAD462659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22286-60BB-49B7-B54A-0C14DE9074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48343A-E6B1-424F-8BD1-91B813EA1F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0ACCF8-DE60-49C4-B57F-23A822E3F50F}"/>
              </a:ext>
            </a:extLst>
          </p:cNvPr>
          <p:cNvSpPr>
            <a:spLocks noGrp="1"/>
          </p:cNvSpPr>
          <p:nvPr>
            <p:ph type="dt" sz="half" idx="10"/>
          </p:nvPr>
        </p:nvSpPr>
        <p:spPr/>
        <p:txBody>
          <a:bodyPr/>
          <a:lstStyle/>
          <a:p>
            <a:fld id="{77CEEA6C-6435-45EF-8ADF-6D4ACB59A352}" type="datetimeFigureOut">
              <a:rPr lang="en-US" smtClean="0"/>
              <a:t>30-Dec-21</a:t>
            </a:fld>
            <a:endParaRPr lang="en-US"/>
          </a:p>
        </p:txBody>
      </p:sp>
      <p:sp>
        <p:nvSpPr>
          <p:cNvPr id="8" name="Footer Placeholder 7">
            <a:extLst>
              <a:ext uri="{FF2B5EF4-FFF2-40B4-BE49-F238E27FC236}">
                <a16:creationId xmlns:a16="http://schemas.microsoft.com/office/drawing/2014/main" id="{95573257-13A9-494B-A4B9-8012ED7879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80179D-B529-4831-85EE-038FA6252ABC}"/>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372632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79D7-69DD-4671-AB81-93848CDDF0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2CDC35-FB2F-4B01-9E03-BA5E3497BEC9}"/>
              </a:ext>
            </a:extLst>
          </p:cNvPr>
          <p:cNvSpPr>
            <a:spLocks noGrp="1"/>
          </p:cNvSpPr>
          <p:nvPr>
            <p:ph type="dt" sz="half" idx="10"/>
          </p:nvPr>
        </p:nvSpPr>
        <p:spPr/>
        <p:txBody>
          <a:bodyPr/>
          <a:lstStyle/>
          <a:p>
            <a:fld id="{77CEEA6C-6435-45EF-8ADF-6D4ACB59A352}" type="datetimeFigureOut">
              <a:rPr lang="en-US" smtClean="0"/>
              <a:t>30-Dec-21</a:t>
            </a:fld>
            <a:endParaRPr lang="en-US"/>
          </a:p>
        </p:txBody>
      </p:sp>
      <p:sp>
        <p:nvSpPr>
          <p:cNvPr id="4" name="Footer Placeholder 3">
            <a:extLst>
              <a:ext uri="{FF2B5EF4-FFF2-40B4-BE49-F238E27FC236}">
                <a16:creationId xmlns:a16="http://schemas.microsoft.com/office/drawing/2014/main" id="{B29FED69-137B-4067-813B-1F5D0A08E6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51B370-A45E-46D0-B0AF-120D3A518C8A}"/>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417814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3DDA5-B984-4F3C-AAF8-171DD4B9B53B}"/>
              </a:ext>
            </a:extLst>
          </p:cNvPr>
          <p:cNvSpPr>
            <a:spLocks noGrp="1"/>
          </p:cNvSpPr>
          <p:nvPr>
            <p:ph type="dt" sz="half" idx="10"/>
          </p:nvPr>
        </p:nvSpPr>
        <p:spPr/>
        <p:txBody>
          <a:bodyPr/>
          <a:lstStyle/>
          <a:p>
            <a:fld id="{77CEEA6C-6435-45EF-8ADF-6D4ACB59A352}" type="datetimeFigureOut">
              <a:rPr lang="en-US" smtClean="0"/>
              <a:t>30-Dec-21</a:t>
            </a:fld>
            <a:endParaRPr lang="en-US"/>
          </a:p>
        </p:txBody>
      </p:sp>
      <p:sp>
        <p:nvSpPr>
          <p:cNvPr id="3" name="Footer Placeholder 2">
            <a:extLst>
              <a:ext uri="{FF2B5EF4-FFF2-40B4-BE49-F238E27FC236}">
                <a16:creationId xmlns:a16="http://schemas.microsoft.com/office/drawing/2014/main" id="{3E023373-2B3F-4F25-B401-3402F79934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73085F-11B0-4973-B37E-44BBA4EF0F92}"/>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131765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E53A-7A9B-4B2D-8395-9F5E7506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661799-356A-4165-BA95-C5CF55AFCD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6824E0-7607-4004-B6D2-F78357DFE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EFA57C-5A5F-4A7A-9145-8C82524AED5C}"/>
              </a:ext>
            </a:extLst>
          </p:cNvPr>
          <p:cNvSpPr>
            <a:spLocks noGrp="1"/>
          </p:cNvSpPr>
          <p:nvPr>
            <p:ph type="dt" sz="half" idx="10"/>
          </p:nvPr>
        </p:nvSpPr>
        <p:spPr/>
        <p:txBody>
          <a:bodyPr/>
          <a:lstStyle/>
          <a:p>
            <a:fld id="{77CEEA6C-6435-45EF-8ADF-6D4ACB59A352}" type="datetimeFigureOut">
              <a:rPr lang="en-US" smtClean="0"/>
              <a:t>30-Dec-21</a:t>
            </a:fld>
            <a:endParaRPr lang="en-US"/>
          </a:p>
        </p:txBody>
      </p:sp>
      <p:sp>
        <p:nvSpPr>
          <p:cNvPr id="6" name="Footer Placeholder 5">
            <a:extLst>
              <a:ext uri="{FF2B5EF4-FFF2-40B4-BE49-F238E27FC236}">
                <a16:creationId xmlns:a16="http://schemas.microsoft.com/office/drawing/2014/main" id="{EDB5620F-5DEF-48FC-887E-807ABDE3CC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25EF2A-E01C-4ECD-8E8D-953156102B51}"/>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17665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3ACA-336F-4D49-B4E7-95F1E362B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32D825-0D8A-44C1-9636-CEA4262A2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41148D-5274-4659-BB00-9A10969E6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BB281-77A9-4EFD-92C3-7DA4BB11728F}"/>
              </a:ext>
            </a:extLst>
          </p:cNvPr>
          <p:cNvSpPr>
            <a:spLocks noGrp="1"/>
          </p:cNvSpPr>
          <p:nvPr>
            <p:ph type="dt" sz="half" idx="10"/>
          </p:nvPr>
        </p:nvSpPr>
        <p:spPr/>
        <p:txBody>
          <a:bodyPr/>
          <a:lstStyle/>
          <a:p>
            <a:fld id="{77CEEA6C-6435-45EF-8ADF-6D4ACB59A352}" type="datetimeFigureOut">
              <a:rPr lang="en-US" smtClean="0"/>
              <a:t>30-Dec-21</a:t>
            </a:fld>
            <a:endParaRPr lang="en-US"/>
          </a:p>
        </p:txBody>
      </p:sp>
      <p:sp>
        <p:nvSpPr>
          <p:cNvPr id="6" name="Footer Placeholder 5">
            <a:extLst>
              <a:ext uri="{FF2B5EF4-FFF2-40B4-BE49-F238E27FC236}">
                <a16:creationId xmlns:a16="http://schemas.microsoft.com/office/drawing/2014/main" id="{C769FC91-1CB3-4901-8DCE-DFE69E277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E787A2-E3E1-4142-9730-5F68B719AAF9}"/>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5495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2A5DD3-15D1-4F50-8624-FC273F395E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B74EBD-7873-4E01-8810-E23F28E28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76FC9-41AA-4512-8C48-ACCE60D98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EEA6C-6435-45EF-8ADF-6D4ACB59A352}" type="datetimeFigureOut">
              <a:rPr lang="en-US" smtClean="0"/>
              <a:t>30-Dec-21</a:t>
            </a:fld>
            <a:endParaRPr lang="en-US"/>
          </a:p>
        </p:txBody>
      </p:sp>
      <p:sp>
        <p:nvSpPr>
          <p:cNvPr id="5" name="Footer Placeholder 4">
            <a:extLst>
              <a:ext uri="{FF2B5EF4-FFF2-40B4-BE49-F238E27FC236}">
                <a16:creationId xmlns:a16="http://schemas.microsoft.com/office/drawing/2014/main" id="{A68F0AE4-BA36-49FF-A61C-1CE6970A2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60197B-5A17-4DFF-B581-9F0B443A23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99A57-29DF-43FA-B8AA-B0486CAE11DF}" type="slidenum">
              <a:rPr lang="en-US" smtClean="0"/>
              <a:t>‹#›</a:t>
            </a:fld>
            <a:endParaRPr lang="en-US"/>
          </a:p>
        </p:txBody>
      </p:sp>
    </p:spTree>
    <p:extLst>
      <p:ext uri="{BB962C8B-B14F-4D97-AF65-F5344CB8AC3E}">
        <p14:creationId xmlns:p14="http://schemas.microsoft.com/office/powerpoint/2010/main" val="1616199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C9AE-DAB2-497D-B094-522190BD61F5}"/>
              </a:ext>
            </a:extLst>
          </p:cNvPr>
          <p:cNvSpPr>
            <a:spLocks noGrp="1"/>
          </p:cNvSpPr>
          <p:nvPr>
            <p:ph type="ctrTitle"/>
          </p:nvPr>
        </p:nvSpPr>
        <p:spPr>
          <a:xfrm>
            <a:off x="1113183" y="353737"/>
            <a:ext cx="10230678" cy="2387600"/>
          </a:xfrm>
        </p:spPr>
        <p:txBody>
          <a:bodyPr>
            <a:normAutofit/>
          </a:bodyPr>
          <a:lstStyle/>
          <a:p>
            <a:r>
              <a:rPr lang="en-US" b="1" dirty="0"/>
              <a:t>Sir Syed Ahmed Khan and Muslim Nationalism in South Asia</a:t>
            </a:r>
          </a:p>
        </p:txBody>
      </p:sp>
      <p:sp>
        <p:nvSpPr>
          <p:cNvPr id="3" name="Subtitle 2">
            <a:extLst>
              <a:ext uri="{FF2B5EF4-FFF2-40B4-BE49-F238E27FC236}">
                <a16:creationId xmlns:a16="http://schemas.microsoft.com/office/drawing/2014/main" id="{16C295DC-D9DA-40FB-A647-73AEA0135DB6}"/>
              </a:ext>
            </a:extLst>
          </p:cNvPr>
          <p:cNvSpPr>
            <a:spLocks noGrp="1"/>
          </p:cNvSpPr>
          <p:nvPr>
            <p:ph type="subTitle" idx="1"/>
          </p:nvPr>
        </p:nvSpPr>
        <p:spPr>
          <a:xfrm>
            <a:off x="1524000" y="3509963"/>
            <a:ext cx="9144000" cy="2122211"/>
          </a:xfrm>
        </p:spPr>
        <p:txBody>
          <a:bodyPr>
            <a:normAutofit fontScale="47500" lnSpcReduction="20000"/>
          </a:bodyPr>
          <a:lstStyle/>
          <a:p>
            <a:r>
              <a:rPr lang="en-US" sz="4500" dirty="0"/>
              <a:t>Rise of Nationalism in India</a:t>
            </a:r>
          </a:p>
          <a:p>
            <a:r>
              <a:rPr lang="en-US" sz="4500" dirty="0"/>
              <a:t>Biography</a:t>
            </a:r>
          </a:p>
          <a:p>
            <a:r>
              <a:rPr lang="en-US" sz="4500" dirty="0">
                <a:effectLst/>
                <a:ea typeface="Calibri" panose="020F0502020204030204" pitchFamily="34" charset="0"/>
              </a:rPr>
              <a:t>The beginning of Aligarh movement</a:t>
            </a:r>
          </a:p>
          <a:p>
            <a:r>
              <a:rPr lang="en-US" sz="4500" dirty="0">
                <a:effectLst/>
                <a:ea typeface="Calibri" panose="020F0502020204030204" pitchFamily="34" charset="0"/>
                <a:cs typeface="Arial" panose="020B0604020202020204" pitchFamily="34" charset="0"/>
              </a:rPr>
              <a:t>Educational services of Sir Syed Ahmed khan</a:t>
            </a:r>
          </a:p>
          <a:p>
            <a:r>
              <a:rPr lang="en-US" sz="4500" dirty="0">
                <a:effectLst/>
                <a:ea typeface="Calibri" panose="020F0502020204030204" pitchFamily="34" charset="0"/>
                <a:cs typeface="Arial" panose="020B0604020202020204" pitchFamily="34" charset="0"/>
              </a:rPr>
              <a:t>Religious services of Aligarh movement</a:t>
            </a:r>
          </a:p>
          <a:p>
            <a:r>
              <a:rPr lang="en-US" sz="4500" dirty="0">
                <a:effectLst/>
                <a:ea typeface="Calibri" panose="020F0502020204030204" pitchFamily="34" charset="0"/>
                <a:cs typeface="Arial" panose="020B0604020202020204" pitchFamily="34" charset="0"/>
              </a:rPr>
              <a:t>Two nation theory</a:t>
            </a:r>
          </a:p>
          <a:p>
            <a:endParaRPr lang="en-US" dirty="0"/>
          </a:p>
        </p:txBody>
      </p:sp>
    </p:spTree>
    <p:extLst>
      <p:ext uri="{BB962C8B-B14F-4D97-AF65-F5344CB8AC3E}">
        <p14:creationId xmlns:p14="http://schemas.microsoft.com/office/powerpoint/2010/main" val="577719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50D9AE-26FE-439A-9771-CFB1772DCDA4}"/>
              </a:ext>
            </a:extLst>
          </p:cNvPr>
          <p:cNvSpPr>
            <a:spLocks noGrp="1"/>
          </p:cNvSpPr>
          <p:nvPr>
            <p:ph idx="1"/>
          </p:nvPr>
        </p:nvSpPr>
        <p:spPr>
          <a:xfrm>
            <a:off x="838200" y="450574"/>
            <a:ext cx="10515600" cy="5726389"/>
          </a:xfrm>
        </p:spPr>
        <p:txBody>
          <a:bodyPr>
            <a:normAutofit/>
          </a:bodyPr>
          <a:lstStyle/>
          <a:p>
            <a:pPr algn="just"/>
            <a:r>
              <a:rPr lang="en-US" dirty="0">
                <a:effectLst/>
                <a:ea typeface="Calibri" panose="020F0502020204030204" pitchFamily="34" charset="0"/>
                <a:cs typeface="Times New Roman" panose="02020603050405020304" pitchFamily="18" charset="0"/>
              </a:rPr>
              <a:t>The Urdu-Hindi controversy convinced Sir Syed Ahmed Khan that the Hindus would never be sincere to the Muslims. The culture, civilization, religion, are different of Hindus comparatively to the Muslims.</a:t>
            </a:r>
          </a:p>
          <a:p>
            <a:pPr algn="just"/>
            <a:r>
              <a:rPr lang="en-US" dirty="0">
                <a:effectLst/>
                <a:ea typeface="Calibri" panose="020F0502020204030204" pitchFamily="34" charset="0"/>
                <a:cs typeface="Times New Roman" panose="02020603050405020304" pitchFamily="18" charset="0"/>
              </a:rPr>
              <a:t>The Hindus wanted the Hindi to become official language because they wanted to dominate the Muslims culturally. Sir Syed Ahmed Khan keeping in view all the developments declared that the Hindus and Muslims are two different nations. In 1868, he used the word two-nation for the Hindus and Muslims.</a:t>
            </a:r>
            <a:endParaRPr lang="en-US" dirty="0">
              <a:cs typeface="Times New Roman" panose="02020603050405020304" pitchFamily="18" charset="0"/>
            </a:endParaRPr>
          </a:p>
        </p:txBody>
      </p:sp>
    </p:spTree>
    <p:extLst>
      <p:ext uri="{BB962C8B-B14F-4D97-AF65-F5344CB8AC3E}">
        <p14:creationId xmlns:p14="http://schemas.microsoft.com/office/powerpoint/2010/main" val="39369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C959-795B-4A91-9607-BA49ED1F4D96}"/>
              </a:ext>
            </a:extLst>
          </p:cNvPr>
          <p:cNvSpPr>
            <a:spLocks noGrp="1"/>
          </p:cNvSpPr>
          <p:nvPr>
            <p:ph type="title"/>
          </p:nvPr>
        </p:nvSpPr>
        <p:spPr/>
        <p:txBody>
          <a:bodyPr/>
          <a:lstStyle/>
          <a:p>
            <a:r>
              <a:rPr lang="en-US" b="1" u="sng" dirty="0"/>
              <a:t>Rise of Nationalism in India</a:t>
            </a:r>
            <a:br>
              <a:rPr lang="en-US" dirty="0"/>
            </a:br>
            <a:endParaRPr lang="en-US" dirty="0"/>
          </a:p>
        </p:txBody>
      </p:sp>
      <p:sp>
        <p:nvSpPr>
          <p:cNvPr id="3" name="Content Placeholder 2">
            <a:extLst>
              <a:ext uri="{FF2B5EF4-FFF2-40B4-BE49-F238E27FC236}">
                <a16:creationId xmlns:a16="http://schemas.microsoft.com/office/drawing/2014/main" id="{52ACBDDF-291E-484D-BD1B-9DC1E23A5498}"/>
              </a:ext>
            </a:extLst>
          </p:cNvPr>
          <p:cNvSpPr>
            <a:spLocks noGrp="1"/>
          </p:cNvSpPr>
          <p:nvPr>
            <p:ph idx="1"/>
          </p:nvPr>
        </p:nvSpPr>
        <p:spPr>
          <a:xfrm>
            <a:off x="838200" y="1253331"/>
            <a:ext cx="10515600" cy="4351338"/>
          </a:xfrm>
        </p:spPr>
        <p:txBody>
          <a:bodyPr/>
          <a:lstStyle/>
          <a:p>
            <a:pPr algn="just"/>
            <a:r>
              <a:rPr lang="en-US" dirty="0"/>
              <a:t>Nationalism is an idea and movement that holds that the nation should be consistent with the state. As a movement, nationalism tends to promote the interests of a particular nation (as in a group of people), especially with the aim of gaining and maintaining the nation's sovereignty (self-governance) over its homeland.</a:t>
            </a:r>
          </a:p>
          <a:p>
            <a:pPr algn="just"/>
            <a:r>
              <a:rPr lang="en-US" dirty="0"/>
              <a:t>The political development of nationalism and the push for popular sovereignty culminated with the ethnic/national revolutions of Europe. During the 19th century nationalism became one of the most significant political and social forces in history.</a:t>
            </a:r>
          </a:p>
          <a:p>
            <a:pPr algn="just"/>
            <a:endParaRPr lang="en-US" dirty="0"/>
          </a:p>
        </p:txBody>
      </p:sp>
    </p:spTree>
    <p:extLst>
      <p:ext uri="{BB962C8B-B14F-4D97-AF65-F5344CB8AC3E}">
        <p14:creationId xmlns:p14="http://schemas.microsoft.com/office/powerpoint/2010/main" val="301245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932240-C910-4F18-A466-D3519C6EB7EB}"/>
              </a:ext>
            </a:extLst>
          </p:cNvPr>
          <p:cNvSpPr>
            <a:spLocks noGrp="1"/>
          </p:cNvSpPr>
          <p:nvPr>
            <p:ph idx="1"/>
          </p:nvPr>
        </p:nvSpPr>
        <p:spPr>
          <a:xfrm>
            <a:off x="838200" y="556591"/>
            <a:ext cx="10515600" cy="5620372"/>
          </a:xfrm>
        </p:spPr>
        <p:txBody>
          <a:bodyPr>
            <a:normAutofit fontScale="92500"/>
          </a:bodyPr>
          <a:lstStyle/>
          <a:p>
            <a:pPr algn="just"/>
            <a:r>
              <a:rPr lang="en-US" dirty="0"/>
              <a:t>Indian nationalism developed as a concept during the Indian independence movement which campaigned for independence from British rule. ... It continues to strongly influence the politics of India and reflects an opposition to the sectarian strands of Hindu nationalism and Muslim nationalism.</a:t>
            </a:r>
          </a:p>
          <a:p>
            <a:pPr algn="just"/>
            <a:r>
              <a:rPr lang="en-US" dirty="0"/>
              <a:t>The British quit India in 1947. A blood-soaked partition had torn the subcontinent into two states that became the Islamic Republic of Pakistan and the Republic of India, the latter comprising many faiths but secular. Or attempting to be: India was left with not so much a separation of state and religion as an intention to embrace all traditions evenly.</a:t>
            </a:r>
          </a:p>
          <a:p>
            <a:pPr algn="just"/>
            <a:r>
              <a:rPr lang="en-US" dirty="0"/>
              <a:t>Yet, since the 1990s, Hindu nationalism has steadily gathered strength in India. In 2014, the </a:t>
            </a:r>
            <a:r>
              <a:rPr lang="en-US" dirty="0" err="1"/>
              <a:t>Bharatiya</a:t>
            </a:r>
            <a:r>
              <a:rPr lang="en-US" dirty="0"/>
              <a:t> Janata Party gained a parliamentary majority for the first time, with Narendra Modi as prime minister. The party was re-elected in 2019, with a larger margin of the vote — 37.5%.</a:t>
            </a:r>
          </a:p>
        </p:txBody>
      </p:sp>
    </p:spTree>
    <p:extLst>
      <p:ext uri="{BB962C8B-B14F-4D97-AF65-F5344CB8AC3E}">
        <p14:creationId xmlns:p14="http://schemas.microsoft.com/office/powerpoint/2010/main" val="3100890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B399-4DFB-4C9B-B6D3-D32676FDEFFD}"/>
              </a:ext>
            </a:extLst>
          </p:cNvPr>
          <p:cNvSpPr>
            <a:spLocks noGrp="1"/>
          </p:cNvSpPr>
          <p:nvPr>
            <p:ph type="title"/>
          </p:nvPr>
        </p:nvSpPr>
        <p:spPr>
          <a:xfrm>
            <a:off x="838200" y="365125"/>
            <a:ext cx="10515600" cy="973345"/>
          </a:xfrm>
        </p:spPr>
        <p:txBody>
          <a:bodyPr/>
          <a:lstStyle/>
          <a:p>
            <a:r>
              <a:rPr lang="en-US" b="1" dirty="0"/>
              <a:t>Biography</a:t>
            </a:r>
            <a:r>
              <a:rPr lang="en-US" dirty="0"/>
              <a:t>		</a:t>
            </a:r>
          </a:p>
        </p:txBody>
      </p:sp>
      <p:sp>
        <p:nvSpPr>
          <p:cNvPr id="3" name="Content Placeholder 2">
            <a:extLst>
              <a:ext uri="{FF2B5EF4-FFF2-40B4-BE49-F238E27FC236}">
                <a16:creationId xmlns:a16="http://schemas.microsoft.com/office/drawing/2014/main" id="{65CC6863-8B37-4088-B0F4-2D563C3D4897}"/>
              </a:ext>
            </a:extLst>
          </p:cNvPr>
          <p:cNvSpPr>
            <a:spLocks noGrp="1"/>
          </p:cNvSpPr>
          <p:nvPr>
            <p:ph idx="1"/>
          </p:nvPr>
        </p:nvSpPr>
        <p:spPr>
          <a:xfrm>
            <a:off x="838200" y="1338470"/>
            <a:ext cx="10515600" cy="4838493"/>
          </a:xfrm>
        </p:spPr>
        <p:txBody>
          <a:bodyPr/>
          <a:lstStyle/>
          <a:p>
            <a:pPr algn="just"/>
            <a:r>
              <a:rPr lang="en-US" dirty="0"/>
              <a:t>Syed Ahmed was born on October 1817 in Delhi which was the capital of the dying Mughal dynasty.</a:t>
            </a:r>
          </a:p>
          <a:p>
            <a:pPr algn="just"/>
            <a:r>
              <a:rPr lang="en-US" dirty="0"/>
              <a:t>His father, Muhammad </a:t>
            </a:r>
            <a:r>
              <a:rPr lang="en-US" dirty="0" err="1"/>
              <a:t>Muttaqi</a:t>
            </a:r>
            <a:r>
              <a:rPr lang="en-US" dirty="0"/>
              <a:t>, has served the Mughal emperor, Mirza Akbar as his personal advisor. </a:t>
            </a:r>
          </a:p>
          <a:p>
            <a:pPr algn="just"/>
            <a:r>
              <a:rPr lang="en-US" dirty="0"/>
              <a:t>When Sir Syed Ahmed khan was born British already had annexed major regions of South Asia except for Punjab and Sindh. The Mughal authority was limited up to the red fort of Delhi. </a:t>
            </a:r>
          </a:p>
          <a:p>
            <a:pPr algn="just"/>
            <a:r>
              <a:rPr lang="en-US" dirty="0"/>
              <a:t>Syed Ahmed was raised in a wealthy area of Delhi in a Mughal noble tradition. </a:t>
            </a:r>
          </a:p>
        </p:txBody>
      </p:sp>
    </p:spTree>
    <p:extLst>
      <p:ext uri="{BB962C8B-B14F-4D97-AF65-F5344CB8AC3E}">
        <p14:creationId xmlns:p14="http://schemas.microsoft.com/office/powerpoint/2010/main" val="59583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5FAA93-0583-4351-949A-0255DF3B9A70}"/>
              </a:ext>
            </a:extLst>
          </p:cNvPr>
          <p:cNvSpPr>
            <a:spLocks noGrp="1"/>
          </p:cNvSpPr>
          <p:nvPr>
            <p:ph idx="1"/>
          </p:nvPr>
        </p:nvSpPr>
        <p:spPr>
          <a:xfrm>
            <a:off x="838200" y="397565"/>
            <a:ext cx="10515600" cy="5779398"/>
          </a:xfrm>
        </p:spPr>
        <p:txBody>
          <a:bodyPr>
            <a:normAutofit lnSpcReduction="10000"/>
          </a:bodyPr>
          <a:lstStyle/>
          <a:p>
            <a:pPr algn="just"/>
            <a:r>
              <a:rPr lang="en-US" dirty="0"/>
              <a:t>In 1838, when Syed Ahmed father died he started to work with the East India Company as a clerk. As Syed Ahmed had received modern education along with traditional education. He was pursuing the studies of medicine, but the death of his father has brought financial constraints on the family. The Mughal authority was vanishing, and the East India company’s authority was ascending due to which Syed Ahmed joined services in East India Company. </a:t>
            </a:r>
          </a:p>
          <a:p>
            <a:pPr algn="just"/>
            <a:r>
              <a:rPr lang="en-US" dirty="0"/>
              <a:t>Three years later Syed Ahmed was promoted to the rank of sub judge in the judicial department. He served at different places. </a:t>
            </a:r>
          </a:p>
          <a:p>
            <a:pPr marL="0" indent="0" algn="just">
              <a:buNone/>
            </a:pPr>
            <a:r>
              <a:rPr lang="en-US" dirty="0"/>
              <a:t> </a:t>
            </a:r>
            <a:r>
              <a:rPr lang="en-US" b="1" dirty="0"/>
              <a:t>The beginning of Aligarh movement</a:t>
            </a:r>
          </a:p>
          <a:p>
            <a:pPr algn="just"/>
            <a:r>
              <a:rPr lang="en-US" dirty="0">
                <a:effectLst/>
                <a:ea typeface="Calibri" panose="020F0502020204030204" pitchFamily="34" charset="0"/>
              </a:rPr>
              <a:t>Soon after the war of independence was over the heavy hand of the British fell upon the Muslims. Although the Hindus were also included in the uprising of 1857, but the British punished the Muslims more badly. </a:t>
            </a:r>
            <a:endParaRPr lang="en-US" b="1" dirty="0"/>
          </a:p>
          <a:p>
            <a:endParaRPr lang="en-US" dirty="0"/>
          </a:p>
        </p:txBody>
      </p:sp>
    </p:spTree>
    <p:extLst>
      <p:ext uri="{BB962C8B-B14F-4D97-AF65-F5344CB8AC3E}">
        <p14:creationId xmlns:p14="http://schemas.microsoft.com/office/powerpoint/2010/main" val="306827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F07F1-C33D-4CD5-B552-C2E2A981BF1E}"/>
              </a:ext>
            </a:extLst>
          </p:cNvPr>
          <p:cNvSpPr>
            <a:spLocks noGrp="1"/>
          </p:cNvSpPr>
          <p:nvPr>
            <p:ph idx="1"/>
          </p:nvPr>
        </p:nvSpPr>
        <p:spPr>
          <a:xfrm>
            <a:off x="838200" y="371061"/>
            <a:ext cx="10515600" cy="5805902"/>
          </a:xfrm>
        </p:spPr>
        <p:txBody>
          <a:bodyPr>
            <a:normAutofit/>
          </a:bodyPr>
          <a:lstStyle/>
          <a:p>
            <a:pPr algn="just"/>
            <a:r>
              <a:rPr lang="en-US" dirty="0">
                <a:effectLst/>
                <a:ea typeface="Calibri" panose="020F0502020204030204" pitchFamily="34" charset="0"/>
                <a:cs typeface="Times New Roman" panose="02020603050405020304" pitchFamily="18" charset="0"/>
              </a:rPr>
              <a:t>The official language was replaced from Persian to English. The Muslims were not ready to learn English as they conceived it as against their religion.</a:t>
            </a:r>
          </a:p>
          <a:p>
            <a:pPr algn="just"/>
            <a:r>
              <a:rPr lang="en-US" dirty="0">
                <a:effectLst/>
                <a:ea typeface="Calibri" panose="020F0502020204030204" pitchFamily="34" charset="0"/>
                <a:cs typeface="Times New Roman" panose="02020603050405020304" pitchFamily="18" charset="0"/>
              </a:rPr>
              <a:t>He observed that the Muslims are suffering because of their own extremist and conservative attitude. The Muslims had always considered the British as their enemies and avoided social interaction with them</a:t>
            </a:r>
            <a:r>
              <a:rPr lang="en-US" dirty="0">
                <a:ea typeface="Calibri" panose="020F0502020204030204" pitchFamily="34" charset="0"/>
                <a:cs typeface="Times New Roman" panose="02020603050405020304" pitchFamily="18" charset="0"/>
              </a:rPr>
              <a:t>.</a:t>
            </a:r>
          </a:p>
          <a:p>
            <a:pPr algn="just"/>
            <a:r>
              <a:rPr lang="en-US" dirty="0">
                <a:effectLst/>
                <a:ea typeface="Calibri" panose="020F0502020204030204" pitchFamily="34" charset="0"/>
                <a:cs typeface="Times New Roman" panose="02020603050405020304" pitchFamily="18" charset="0"/>
              </a:rPr>
              <a:t>Sir Syed Ahmed Khan considered that to improve the conditions of the Muslims it was necessary to bring the Muslims closer to the British, because the British rule was established in sub-continent.</a:t>
            </a:r>
          </a:p>
          <a:p>
            <a:pPr algn="just"/>
            <a:r>
              <a:rPr lang="en-US" dirty="0">
                <a:effectLst/>
                <a:ea typeface="Calibri" panose="020F0502020204030204" pitchFamily="34" charset="0"/>
              </a:rPr>
              <a:t>Sir Syed Ahmed Khan took practical steps for the educational uplift of the Muslims. </a:t>
            </a:r>
            <a:endParaRPr lang="en-US" dirty="0">
              <a:effectLst/>
              <a:ea typeface="Calibri" panose="020F0502020204030204" pitchFamily="34" charset="0"/>
              <a:cs typeface="Times New Roman" panose="02020603050405020304" pitchFamily="18" charset="0"/>
            </a:endParaRPr>
          </a:p>
          <a:p>
            <a:pPr marL="0" indent="0">
              <a:buNone/>
            </a:pPr>
            <a:endParaRPr lang="en-US" sz="2800" b="1" dirty="0">
              <a:effectLst/>
              <a:ea typeface="Calibri" panose="020F0502020204030204" pitchFamily="34" charset="0"/>
              <a:cs typeface="Arial" panose="020B0604020202020204" pitchFamily="34" charset="0"/>
            </a:endParaRPr>
          </a:p>
          <a:p>
            <a:endParaRPr lang="en-US" dirty="0">
              <a:cs typeface="Times New Roman" panose="02020603050405020304" pitchFamily="18" charset="0"/>
            </a:endParaRPr>
          </a:p>
        </p:txBody>
      </p:sp>
    </p:spTree>
    <p:extLst>
      <p:ext uri="{BB962C8B-B14F-4D97-AF65-F5344CB8AC3E}">
        <p14:creationId xmlns:p14="http://schemas.microsoft.com/office/powerpoint/2010/main" val="296141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D92C-D300-420F-A232-F8F0B2631FC9}"/>
              </a:ext>
            </a:extLst>
          </p:cNvPr>
          <p:cNvSpPr>
            <a:spLocks noGrp="1"/>
          </p:cNvSpPr>
          <p:nvPr>
            <p:ph type="title"/>
          </p:nvPr>
        </p:nvSpPr>
        <p:spPr>
          <a:xfrm>
            <a:off x="838200" y="365126"/>
            <a:ext cx="10515600" cy="642040"/>
          </a:xfrm>
        </p:spPr>
        <p:txBody>
          <a:bodyPr>
            <a:normAutofit fontScale="90000"/>
          </a:bodyPr>
          <a:lstStyle/>
          <a:p>
            <a:r>
              <a:rPr lang="en-US" sz="4400" b="1" dirty="0">
                <a:effectLst/>
                <a:ea typeface="Calibri" panose="020F0502020204030204" pitchFamily="34" charset="0"/>
                <a:cs typeface="Arial" panose="020B0604020202020204" pitchFamily="34" charset="0"/>
              </a:rPr>
              <a:t>Educational services of Sir Syed Ahmed khan</a:t>
            </a:r>
            <a:br>
              <a:rPr lang="en-US" sz="4400" b="1" dirty="0">
                <a:effectLst/>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3D4479F5-6C6D-4FB7-BA5D-63BE233A2632}"/>
              </a:ext>
            </a:extLst>
          </p:cNvPr>
          <p:cNvSpPr>
            <a:spLocks noGrp="1"/>
          </p:cNvSpPr>
          <p:nvPr>
            <p:ph idx="1"/>
          </p:nvPr>
        </p:nvSpPr>
        <p:spPr>
          <a:xfrm>
            <a:off x="838200" y="808383"/>
            <a:ext cx="10515600" cy="5368580"/>
          </a:xfrm>
        </p:spPr>
        <p:txBody>
          <a:bodyPr>
            <a:normAutofit fontScale="25000" lnSpcReduction="20000"/>
          </a:bodyPr>
          <a:lstStyle/>
          <a:p>
            <a:pPr algn="just"/>
            <a:r>
              <a:rPr lang="en-US" sz="11200" dirty="0">
                <a:effectLst/>
                <a:ea typeface="Calibri" panose="020F0502020204030204" pitchFamily="34" charset="0"/>
                <a:cs typeface="Times New Roman" panose="02020603050405020304" pitchFamily="18" charset="0"/>
              </a:rPr>
              <a:t>. In 1859, he set up a school at </a:t>
            </a:r>
            <a:r>
              <a:rPr lang="en-US" sz="11200" dirty="0" err="1">
                <a:effectLst/>
                <a:ea typeface="Calibri" panose="020F0502020204030204" pitchFamily="34" charset="0"/>
                <a:cs typeface="Times New Roman" panose="02020603050405020304" pitchFamily="18" charset="0"/>
              </a:rPr>
              <a:t>Muradabad</a:t>
            </a:r>
            <a:r>
              <a:rPr lang="en-US" sz="11200" dirty="0">
                <a:effectLst/>
                <a:ea typeface="Calibri" panose="020F0502020204030204" pitchFamily="34" charset="0"/>
                <a:cs typeface="Times New Roman" panose="02020603050405020304" pitchFamily="18" charset="0"/>
              </a:rPr>
              <a:t> where Persian and English were taught.</a:t>
            </a:r>
          </a:p>
          <a:p>
            <a:pPr algn="just"/>
            <a:r>
              <a:rPr lang="en-US" sz="11200" dirty="0">
                <a:effectLst/>
                <a:ea typeface="Calibri" panose="020F0502020204030204" pitchFamily="34" charset="0"/>
                <a:cs typeface="Times New Roman" panose="02020603050405020304" pitchFamily="18" charset="0"/>
              </a:rPr>
              <a:t>In 1863, he established another school at Ghazipur</a:t>
            </a:r>
            <a:endParaRPr lang="en-US" sz="11200" dirty="0">
              <a:ea typeface="Calibri" panose="020F0502020204030204" pitchFamily="34" charset="0"/>
              <a:cs typeface="Times New Roman" panose="02020603050405020304" pitchFamily="18" charset="0"/>
            </a:endParaRPr>
          </a:p>
          <a:p>
            <a:pPr algn="just"/>
            <a:r>
              <a:rPr lang="en-US" sz="11200" dirty="0">
                <a:effectLst/>
                <a:ea typeface="Calibri" panose="020F0502020204030204" pitchFamily="34" charset="0"/>
                <a:cs typeface="Times New Roman" panose="02020603050405020304" pitchFamily="18" charset="0"/>
              </a:rPr>
              <a:t>. In 1864, He setup </a:t>
            </a:r>
            <a:r>
              <a:rPr lang="en-US" sz="11200" b="1" dirty="0">
                <a:effectLst/>
                <a:ea typeface="Calibri" panose="020F0502020204030204" pitchFamily="34" charset="0"/>
                <a:cs typeface="Times New Roman" panose="02020603050405020304" pitchFamily="18" charset="0"/>
              </a:rPr>
              <a:t>scientific society </a:t>
            </a:r>
            <a:r>
              <a:rPr lang="en-US" sz="11200" dirty="0">
                <a:effectLst/>
                <a:ea typeface="Calibri" panose="020F0502020204030204" pitchFamily="34" charset="0"/>
                <a:cs typeface="Times New Roman" panose="02020603050405020304" pitchFamily="18" charset="0"/>
              </a:rPr>
              <a:t>in Ghazipur which translated the modern works from English to Urdu and Persian</a:t>
            </a:r>
          </a:p>
          <a:p>
            <a:pPr algn="just"/>
            <a:r>
              <a:rPr lang="en-US" sz="11200" dirty="0">
                <a:effectLst/>
                <a:ea typeface="Calibri" panose="020F0502020204030204" pitchFamily="34" charset="0"/>
                <a:cs typeface="Times New Roman" panose="02020603050405020304" pitchFamily="18" charset="0"/>
              </a:rPr>
              <a:t>In 1866, a journal was started to publish by scientific society known as Aligarh Institute Gazette.</a:t>
            </a:r>
            <a:endParaRPr lang="en-US" sz="11200" dirty="0">
              <a:ea typeface="Calibri" panose="020F0502020204030204" pitchFamily="34" charset="0"/>
              <a:cs typeface="Times New Roman" panose="02020603050405020304" pitchFamily="18" charset="0"/>
            </a:endParaRPr>
          </a:p>
          <a:p>
            <a:pPr algn="just"/>
            <a:r>
              <a:rPr lang="en-US" sz="11200" dirty="0">
                <a:effectLst/>
                <a:ea typeface="Calibri" panose="020F0502020204030204" pitchFamily="34" charset="0"/>
                <a:cs typeface="Times New Roman" panose="02020603050405020304" pitchFamily="18" charset="0"/>
              </a:rPr>
              <a:t>In 1869, Sir Syed Ahmed Khan went to England where he observed the educational system of Cambridge and Oxford. When he returned to India, he established </a:t>
            </a:r>
            <a:r>
              <a:rPr lang="en-US" sz="11200" b="1" dirty="0" err="1">
                <a:effectLst/>
                <a:ea typeface="Calibri" panose="020F0502020204030204" pitchFamily="34" charset="0"/>
                <a:cs typeface="Times New Roman" panose="02020603050405020304" pitchFamily="18" charset="0"/>
              </a:rPr>
              <a:t>Anjuman</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i</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taraq</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i</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Musalmanan</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i</a:t>
            </a:r>
            <a:r>
              <a:rPr lang="en-US" sz="11200" b="1" dirty="0">
                <a:effectLst/>
                <a:ea typeface="Calibri" panose="020F0502020204030204" pitchFamily="34" charset="0"/>
                <a:cs typeface="Times New Roman" panose="02020603050405020304" pitchFamily="18" charset="0"/>
              </a:rPr>
              <a:t>-Hind</a:t>
            </a:r>
            <a:r>
              <a:rPr lang="en-US" sz="11200" dirty="0">
                <a:effectLst/>
                <a:ea typeface="Calibri" panose="020F0502020204030204" pitchFamily="34" charset="0"/>
                <a:cs typeface="Times New Roman" panose="02020603050405020304" pitchFamily="18" charset="0"/>
              </a:rPr>
              <a:t> in 1870. The purpose was to impart modern education to the Muslims.</a:t>
            </a:r>
          </a:p>
          <a:p>
            <a:pPr algn="just"/>
            <a:r>
              <a:rPr lang="en-US" sz="11200" dirty="0">
                <a:effectLst/>
                <a:ea typeface="Calibri" panose="020F0502020204030204" pitchFamily="34" charset="0"/>
                <a:cs typeface="Times New Roman" panose="02020603050405020304" pitchFamily="18" charset="0"/>
              </a:rPr>
              <a:t>In 1874 Muhammadan </a:t>
            </a:r>
            <a:r>
              <a:rPr lang="en-US" sz="11200" b="1" dirty="0">
                <a:effectLst/>
                <a:ea typeface="Calibri" panose="020F0502020204030204" pitchFamily="34" charset="0"/>
                <a:cs typeface="Times New Roman" panose="02020603050405020304" pitchFamily="18" charset="0"/>
              </a:rPr>
              <a:t>Anglo-oriental high school </a:t>
            </a:r>
            <a:r>
              <a:rPr lang="en-US" sz="11200" dirty="0">
                <a:effectLst/>
                <a:ea typeface="Calibri" panose="020F0502020204030204" pitchFamily="34" charset="0"/>
                <a:cs typeface="Times New Roman" panose="02020603050405020304" pitchFamily="18" charset="0"/>
              </a:rPr>
              <a:t>was established at Aligarh to impart modern education to the students. In 1877, the school was elevated to the level of college.</a:t>
            </a:r>
          </a:p>
          <a:p>
            <a:endParaRPr lang="en-US" sz="1800" dirty="0">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2681523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C5709-8387-4819-9A22-94404BA19FCA}"/>
              </a:ext>
            </a:extLst>
          </p:cNvPr>
          <p:cNvSpPr>
            <a:spLocks noGrp="1"/>
          </p:cNvSpPr>
          <p:nvPr>
            <p:ph idx="1"/>
          </p:nvPr>
        </p:nvSpPr>
        <p:spPr>
          <a:xfrm>
            <a:off x="838200" y="397565"/>
            <a:ext cx="10515600" cy="5779398"/>
          </a:xfrm>
        </p:spPr>
        <p:txBody>
          <a:bodyPr>
            <a:normAutofit/>
          </a:bodyPr>
          <a:lstStyle/>
          <a:p>
            <a:pPr algn="just"/>
            <a:r>
              <a:rPr lang="en-US" dirty="0">
                <a:effectLst/>
                <a:ea typeface="Calibri" panose="020F0502020204030204" pitchFamily="34" charset="0"/>
                <a:cs typeface="Times New Roman" panose="02020603050405020304" pitchFamily="18" charset="0"/>
              </a:rPr>
              <a:t>To spread the message of uplifting the educational status of the Muslims Sir Syed Ahmed Khan established </a:t>
            </a:r>
            <a:r>
              <a:rPr lang="en-US" b="1" dirty="0">
                <a:effectLst/>
                <a:ea typeface="Calibri" panose="020F0502020204030204" pitchFamily="34" charset="0"/>
                <a:cs typeface="Times New Roman" panose="02020603050405020304" pitchFamily="18" charset="0"/>
              </a:rPr>
              <a:t>Muslim educational conference </a:t>
            </a:r>
            <a:r>
              <a:rPr lang="en-US" dirty="0">
                <a:effectLst/>
                <a:ea typeface="Calibri" panose="020F0502020204030204" pitchFamily="34" charset="0"/>
                <a:cs typeface="Times New Roman" panose="02020603050405020304" pitchFamily="18" charset="0"/>
              </a:rPr>
              <a:t>in 1886.</a:t>
            </a:r>
          </a:p>
          <a:p>
            <a:pPr marL="0" indent="0" algn="just">
              <a:buNone/>
            </a:pPr>
            <a:r>
              <a:rPr lang="en-US" b="1" dirty="0">
                <a:ea typeface="Calibri" panose="020F0502020204030204" pitchFamily="34" charset="0"/>
                <a:cs typeface="Times New Roman" panose="02020603050405020304" pitchFamily="18" charset="0"/>
              </a:rPr>
              <a:t>Religious Services of Syed Ahmed khan</a:t>
            </a:r>
          </a:p>
          <a:p>
            <a:pPr algn="just"/>
            <a:r>
              <a:rPr lang="en-US" dirty="0">
                <a:effectLst/>
                <a:ea typeface="Calibri" panose="020F0502020204030204" pitchFamily="34" charset="0"/>
              </a:rPr>
              <a:t>The Christian missionaries were trying hard to erase Islam as a faith and system of life. A Christian writer, William Muir, had written many objectionable things related to the Prophet Muhammad (S.A.W.W) in his book “Life of Muhammad”</a:t>
            </a:r>
            <a:r>
              <a:rPr lang="en-US" dirty="0">
                <a:effectLst/>
                <a:ea typeface="Calibri" panose="020F0502020204030204" pitchFamily="34" charset="0"/>
                <a:cs typeface="Times New Roman" panose="02020603050405020304" pitchFamily="18" charset="0"/>
              </a:rPr>
              <a:t>.</a:t>
            </a:r>
          </a:p>
          <a:p>
            <a:pPr algn="just"/>
            <a:r>
              <a:rPr lang="en-US" dirty="0">
                <a:effectLst/>
                <a:ea typeface="Calibri" panose="020F0502020204030204" pitchFamily="34" charset="0"/>
              </a:rPr>
              <a:t>He wrote a book on the life of Prophet Muhammad (S.A.W.W) known as “Essays on the life of Muhammad” or </a:t>
            </a:r>
            <a:r>
              <a:rPr lang="en-US" dirty="0" err="1">
                <a:effectLst/>
                <a:ea typeface="Calibri" panose="020F0502020204030204" pitchFamily="34" charset="0"/>
              </a:rPr>
              <a:t>Khutbat-i-Ahmediya</a:t>
            </a:r>
            <a:r>
              <a:rPr lang="en-US" dirty="0">
                <a:effectLst/>
                <a:ea typeface="Calibri" panose="020F0502020204030204" pitchFamily="34" charset="0"/>
              </a:rPr>
              <a:t>. He also wrote the philosophical commentary on Bible known as </a:t>
            </a:r>
            <a:r>
              <a:rPr lang="en-US" dirty="0" err="1">
                <a:effectLst/>
                <a:ea typeface="Calibri" panose="020F0502020204030204" pitchFamily="34" charset="0"/>
              </a:rPr>
              <a:t>Tabaeen</a:t>
            </a:r>
            <a:r>
              <a:rPr lang="en-US" dirty="0">
                <a:effectLst/>
                <a:ea typeface="Calibri" panose="020F0502020204030204" pitchFamily="34" charset="0"/>
              </a:rPr>
              <a:t>-</a:t>
            </a:r>
            <a:r>
              <a:rPr lang="en-US" dirty="0" err="1">
                <a:effectLst/>
                <a:ea typeface="Calibri" panose="020F0502020204030204" pitchFamily="34" charset="0"/>
              </a:rPr>
              <a:t>i</a:t>
            </a:r>
            <a:r>
              <a:rPr lang="en-US" dirty="0">
                <a:effectLst/>
                <a:ea typeface="Calibri" panose="020F0502020204030204" pitchFamily="34" charset="0"/>
              </a:rPr>
              <a:t>-Kalam. In this work he pointed out the similarities between Islam and Christianity. </a:t>
            </a:r>
            <a:endParaRPr lang="en-US"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2747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0CFD7E-5255-4C1F-9A67-084C1620AACF}"/>
              </a:ext>
            </a:extLst>
          </p:cNvPr>
          <p:cNvSpPr>
            <a:spLocks noGrp="1"/>
          </p:cNvSpPr>
          <p:nvPr>
            <p:ph idx="1"/>
          </p:nvPr>
        </p:nvSpPr>
        <p:spPr>
          <a:xfrm>
            <a:off x="838200" y="371061"/>
            <a:ext cx="10515600" cy="5805902"/>
          </a:xfrm>
        </p:spPr>
        <p:txBody>
          <a:bodyPr>
            <a:normAutofit lnSpcReduction="10000"/>
          </a:bodyPr>
          <a:lstStyle/>
          <a:p>
            <a:pPr algn="just"/>
            <a:r>
              <a:rPr lang="en-US" b="0" i="0" dirty="0">
                <a:solidFill>
                  <a:srgbClr val="202122"/>
                </a:solidFill>
                <a:effectLst/>
                <a:latin typeface="Arial" panose="020B0604020202020204" pitchFamily="34" charset="0"/>
              </a:rPr>
              <a:t> </a:t>
            </a:r>
            <a:r>
              <a:rPr lang="en-US" b="0" i="0" dirty="0">
                <a:solidFill>
                  <a:srgbClr val="202122"/>
                </a:solidFill>
                <a:effectLst/>
                <a:cs typeface="Arial" panose="020B0604020202020204" pitchFamily="34" charset="0"/>
              </a:rPr>
              <a:t>He wrote </a:t>
            </a:r>
            <a:r>
              <a:rPr lang="en-US" b="0" i="0" dirty="0" err="1">
                <a:solidFill>
                  <a:srgbClr val="202122"/>
                </a:solidFill>
                <a:effectLst/>
                <a:cs typeface="Arial" panose="020B0604020202020204" pitchFamily="34" charset="0"/>
              </a:rPr>
              <a:t>Ahkam</a:t>
            </a:r>
            <a:r>
              <a:rPr lang="en-US" b="0" i="0" dirty="0">
                <a:solidFill>
                  <a:srgbClr val="202122"/>
                </a:solidFill>
                <a:effectLst/>
                <a:cs typeface="Arial" panose="020B0604020202020204" pitchFamily="34" charset="0"/>
              </a:rPr>
              <a:t> </a:t>
            </a:r>
            <a:r>
              <a:rPr lang="en-US" b="0" i="0" dirty="0" err="1">
                <a:solidFill>
                  <a:srgbClr val="202122"/>
                </a:solidFill>
                <a:effectLst/>
                <a:cs typeface="Arial" panose="020B0604020202020204" pitchFamily="34" charset="0"/>
              </a:rPr>
              <a:t>Tu'am</a:t>
            </a:r>
            <a:r>
              <a:rPr lang="en-US" b="0" i="0" dirty="0">
                <a:solidFill>
                  <a:srgbClr val="202122"/>
                </a:solidFill>
                <a:effectLst/>
                <a:cs typeface="Arial" panose="020B0604020202020204" pitchFamily="34" charset="0"/>
              </a:rPr>
              <a:t> Ahl-Kitab, in which he stressed that the Muslims and the Christians could eat together. </a:t>
            </a:r>
          </a:p>
          <a:p>
            <a:pPr algn="just"/>
            <a:r>
              <a:rPr lang="en-US" dirty="0">
                <a:solidFill>
                  <a:srgbClr val="202122"/>
                </a:solidFill>
                <a:cs typeface="Arial" panose="020B0604020202020204" pitchFamily="34" charset="0"/>
              </a:rPr>
              <a:t>He wrote Causes of Indian Revolt to enumerate the grievances of the Indians to the British. The British then changed the way of administration, The offered the Indian Civil services for the Indians in 1860. They also started to avoid intervention in the local religion, custom and culture. </a:t>
            </a:r>
          </a:p>
          <a:p>
            <a:pPr algn="just"/>
            <a:r>
              <a:rPr lang="en-US" b="1" dirty="0">
                <a:effectLst/>
                <a:ea typeface="Calibri" panose="020F0502020204030204" pitchFamily="34" charset="0"/>
                <a:cs typeface="Arial" panose="020B0604020202020204" pitchFamily="34" charset="0"/>
              </a:rPr>
              <a:t>Two nation theory</a:t>
            </a:r>
            <a:endParaRPr lang="en-US" dirty="0">
              <a:solidFill>
                <a:srgbClr val="202122"/>
              </a:solidFill>
              <a:cs typeface="Arial" panose="020B0604020202020204" pitchFamily="34" charset="0"/>
            </a:endParaRPr>
          </a:p>
          <a:p>
            <a:pPr algn="just"/>
            <a:r>
              <a:rPr lang="en-US" dirty="0">
                <a:effectLst/>
                <a:ea typeface="Calibri" panose="020F0502020204030204" pitchFamily="34" charset="0"/>
              </a:rPr>
              <a:t>In 1867, Urdu and Hindi controversy emerged in Benares. Some Hindu leaders thought that the use of Urdu as official language must be discontinued and instead the Hindi in </a:t>
            </a:r>
            <a:r>
              <a:rPr lang="en-US" dirty="0" err="1">
                <a:effectLst/>
                <a:ea typeface="Calibri" panose="020F0502020204030204" pitchFamily="34" charset="0"/>
              </a:rPr>
              <a:t>Devnagri</a:t>
            </a:r>
            <a:r>
              <a:rPr lang="en-US" dirty="0">
                <a:effectLst/>
                <a:ea typeface="Calibri" panose="020F0502020204030204" pitchFamily="34" charset="0"/>
              </a:rPr>
              <a:t> script must be promoted.</a:t>
            </a:r>
          </a:p>
          <a:p>
            <a:pPr algn="just"/>
            <a:r>
              <a:rPr lang="en-US" dirty="0">
                <a:effectLst/>
                <a:ea typeface="Calibri" panose="020F0502020204030204" pitchFamily="34" charset="0"/>
              </a:rPr>
              <a:t> Many Hindu leaders agitated against the use of Urdu in Persian script. The government accepted their demand and made Hindi the official language. </a:t>
            </a:r>
            <a:endParaRPr lang="en-US" b="0" i="0" dirty="0">
              <a:solidFill>
                <a:srgbClr val="202122"/>
              </a:solidFill>
              <a:effectLst/>
              <a:cs typeface="Arial" panose="020B0604020202020204" pitchFamily="34" charset="0"/>
            </a:endParaRPr>
          </a:p>
          <a:p>
            <a:endParaRPr lang="en-US" dirty="0"/>
          </a:p>
        </p:txBody>
      </p:sp>
    </p:spTree>
    <p:extLst>
      <p:ext uri="{BB962C8B-B14F-4D97-AF65-F5344CB8AC3E}">
        <p14:creationId xmlns:p14="http://schemas.microsoft.com/office/powerpoint/2010/main" val="3600565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1169</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Sir Syed Ahmed Khan and Muslim Nationalism in South Asia</vt:lpstr>
      <vt:lpstr>Rise of Nationalism in India </vt:lpstr>
      <vt:lpstr>PowerPoint Presentation</vt:lpstr>
      <vt:lpstr>Biography  </vt:lpstr>
      <vt:lpstr>PowerPoint Presentation</vt:lpstr>
      <vt:lpstr>PowerPoint Presentation</vt:lpstr>
      <vt:lpstr>Educational services of Sir Syed Ahmed khan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 Sayyid Ahmed khan and Muslim nationalism in South Asia</dc:title>
  <dc:creator>IBRAHIM AHMED</dc:creator>
  <cp:lastModifiedBy>Kashif Ahmed</cp:lastModifiedBy>
  <cp:revision>12</cp:revision>
  <dcterms:created xsi:type="dcterms:W3CDTF">2020-09-26T04:04:28Z</dcterms:created>
  <dcterms:modified xsi:type="dcterms:W3CDTF">2021-12-30T06:03:26Z</dcterms:modified>
</cp:coreProperties>
</file>