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54"/>
  </p:notesMasterIdLst>
  <p:sldIdLst>
    <p:sldId id="256" r:id="rId2"/>
    <p:sldId id="257" r:id="rId3"/>
    <p:sldId id="259" r:id="rId4"/>
    <p:sldId id="260" r:id="rId5"/>
    <p:sldId id="261" r:id="rId6"/>
    <p:sldId id="262" r:id="rId7"/>
    <p:sldId id="263" r:id="rId8"/>
    <p:sldId id="264" r:id="rId9"/>
    <p:sldId id="265" r:id="rId10"/>
    <p:sldId id="268" r:id="rId11"/>
    <p:sldId id="269" r:id="rId12"/>
    <p:sldId id="271" r:id="rId13"/>
    <p:sldId id="272" r:id="rId14"/>
    <p:sldId id="274" r:id="rId15"/>
    <p:sldId id="273" r:id="rId16"/>
    <p:sldId id="276" r:id="rId17"/>
    <p:sldId id="278" r:id="rId18"/>
    <p:sldId id="287" r:id="rId19"/>
    <p:sldId id="288" r:id="rId20"/>
    <p:sldId id="277" r:id="rId21"/>
    <p:sldId id="306" r:id="rId22"/>
    <p:sldId id="279" r:id="rId23"/>
    <p:sldId id="289" r:id="rId24"/>
    <p:sldId id="295" r:id="rId25"/>
    <p:sldId id="296" r:id="rId26"/>
    <p:sldId id="305" r:id="rId27"/>
    <p:sldId id="280" r:id="rId28"/>
    <p:sldId id="282" r:id="rId29"/>
    <p:sldId id="283" r:id="rId30"/>
    <p:sldId id="284" r:id="rId31"/>
    <p:sldId id="285" r:id="rId32"/>
    <p:sldId id="286" r:id="rId33"/>
    <p:sldId id="290" r:id="rId34"/>
    <p:sldId id="291" r:id="rId35"/>
    <p:sldId id="292" r:id="rId36"/>
    <p:sldId id="294" r:id="rId37"/>
    <p:sldId id="308" r:id="rId38"/>
    <p:sldId id="309" r:id="rId39"/>
    <p:sldId id="310" r:id="rId40"/>
    <p:sldId id="312" r:id="rId41"/>
    <p:sldId id="313" r:id="rId42"/>
    <p:sldId id="314" r:id="rId43"/>
    <p:sldId id="293" r:id="rId44"/>
    <p:sldId id="297" r:id="rId45"/>
    <p:sldId id="307" r:id="rId46"/>
    <p:sldId id="298" r:id="rId47"/>
    <p:sldId id="299" r:id="rId48"/>
    <p:sldId id="300" r:id="rId49"/>
    <p:sldId id="301" r:id="rId50"/>
    <p:sldId id="302" r:id="rId51"/>
    <p:sldId id="303" r:id="rId52"/>
    <p:sldId id="304"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117" autoAdjust="0"/>
  </p:normalViewPr>
  <p:slideViewPr>
    <p:cSldViewPr snapToGrid="0">
      <p:cViewPr varScale="1">
        <p:scale>
          <a:sx n="60" d="100"/>
          <a:sy n="60" d="100"/>
        </p:scale>
        <p:origin x="138" y="60"/>
      </p:cViewPr>
      <p:guideLst/>
    </p:cSldViewPr>
  </p:slideViewPr>
  <p:outlineViewPr>
    <p:cViewPr>
      <p:scale>
        <a:sx n="33" d="100"/>
        <a:sy n="33" d="100"/>
      </p:scale>
      <p:origin x="0" y="-263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Interrupt"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Operating systems are everywhere, from</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cars and home appliances that include “Internet of Things” devices, to smart phones, personal computers, enterprise computers, and cloud computing environments.</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10</a:t>
            </a:fld>
            <a:endParaRPr lang="en-US"/>
          </a:p>
        </p:txBody>
      </p:sp>
    </p:spTree>
    <p:extLst>
      <p:ext uri="{BB962C8B-B14F-4D97-AF65-F5344CB8AC3E}">
        <p14:creationId xmlns:p14="http://schemas.microsoft.com/office/powerpoint/2010/main" val="111669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42900" y="696913"/>
            <a:ext cx="6197600" cy="3486150"/>
          </a:xfrm>
          <a:ln/>
        </p:spPr>
      </p:sp>
      <p:sp>
        <p:nvSpPr>
          <p:cNvPr id="911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6" tIns="46218" rIns="92436" bIns="46218" anchor="t"/>
          <a:lstStyle/>
          <a:p>
            <a:endParaRPr lang="en-US" smtClean="0">
              <a:latin typeface="Times New Roman" pitchFamily="18" charset="0"/>
            </a:endParaRPr>
          </a:p>
        </p:txBody>
      </p:sp>
    </p:spTree>
    <p:extLst>
      <p:ext uri="{BB962C8B-B14F-4D97-AF65-F5344CB8AC3E}">
        <p14:creationId xmlns:p14="http://schemas.microsoft.com/office/powerpoint/2010/main" val="13616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342900" y="696913"/>
            <a:ext cx="6197600" cy="3486150"/>
          </a:xfrm>
          <a:ln/>
        </p:spPr>
      </p:sp>
      <p:sp>
        <p:nvSpPr>
          <p:cNvPr id="7680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r>
              <a:rPr lang="en-US" sz="1200" b="0" i="0" kern="1200" dirty="0" smtClean="0">
                <a:solidFill>
                  <a:schemeClr val="tx1"/>
                </a:solidFill>
                <a:effectLst/>
                <a:latin typeface="+mn-lt"/>
                <a:ea typeface="+mn-ea"/>
                <a:cs typeface="+mn-cs"/>
              </a:rPr>
              <a:t>The CPU hardware has 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wire called the </a:t>
            </a:r>
            <a:r>
              <a:rPr lang="en-US" sz="1200" b="1" i="0" kern="1200" dirty="0" smtClean="0">
                <a:solidFill>
                  <a:schemeClr val="tx1"/>
                </a:solidFill>
                <a:effectLst/>
                <a:latin typeface="+mn-lt"/>
                <a:ea typeface="+mn-ea"/>
                <a:cs typeface="+mn-cs"/>
              </a:rPr>
              <a:t>interrupt-request line </a:t>
            </a:r>
            <a:r>
              <a:rPr lang="en-US" sz="1200" b="0" i="0" kern="1200" dirty="0" smtClean="0">
                <a:solidFill>
                  <a:schemeClr val="tx1"/>
                </a:solidFill>
                <a:effectLst/>
                <a:latin typeface="+mn-lt"/>
                <a:ea typeface="+mn-ea"/>
                <a:cs typeface="+mn-cs"/>
              </a:rPr>
              <a:t>that the CPU senses after executing every instruction. When the CPU detects that a controller has asserted a signal on the interrupt-request line, it reads the interrupt number and jumps to the </a:t>
            </a:r>
            <a:r>
              <a:rPr lang="en-US" sz="1200" b="1" i="0" kern="1200" dirty="0" smtClean="0">
                <a:solidFill>
                  <a:schemeClr val="tx1"/>
                </a:solidFill>
                <a:effectLst/>
                <a:latin typeface="+mn-lt"/>
                <a:ea typeface="+mn-ea"/>
                <a:cs typeface="+mn-cs"/>
              </a:rPr>
              <a:t>interrupt-handler routine </a:t>
            </a:r>
            <a:r>
              <a:rPr lang="en-US" sz="1200" b="0" i="0" kern="1200" dirty="0" smtClean="0">
                <a:solidFill>
                  <a:schemeClr val="tx1"/>
                </a:solidFill>
                <a:effectLst/>
                <a:latin typeface="+mn-lt"/>
                <a:ea typeface="+mn-ea"/>
                <a:cs typeface="+mn-cs"/>
              </a:rPr>
              <a:t>by using that interrupt number as an </a:t>
            </a:r>
            <a:r>
              <a:rPr lang="en-US" sz="1200" b="0" i="0" kern="1200" smtClean="0">
                <a:solidFill>
                  <a:schemeClr val="tx1"/>
                </a:solidFill>
                <a:effectLst/>
                <a:latin typeface="+mn-lt"/>
                <a:ea typeface="+mn-ea"/>
                <a:cs typeface="+mn-cs"/>
              </a:rPr>
              <a:t>index into the </a:t>
            </a:r>
            <a:r>
              <a:rPr lang="en-US" sz="1200" b="0" i="0" kern="1200" dirty="0" smtClean="0">
                <a:solidFill>
                  <a:schemeClr val="tx1"/>
                </a:solidFill>
                <a:effectLst/>
                <a:latin typeface="+mn-lt"/>
                <a:ea typeface="+mn-ea"/>
                <a:cs typeface="+mn-cs"/>
              </a:rPr>
              <a:t>interrupt vector</a:t>
            </a:r>
            <a:r>
              <a:rPr lang="en-US" sz="1200" b="0" i="0" kern="1200" smtClean="0">
                <a:solidFill>
                  <a:schemeClr val="tx1"/>
                </a:solidFill>
                <a:effectLst/>
                <a:latin typeface="+mn-lt"/>
                <a:ea typeface="+mn-ea"/>
                <a:cs typeface="+mn-cs"/>
              </a:rPr>
              <a:t>. </a:t>
            </a:r>
            <a:endParaRPr lang="en-US" dirty="0" smtClean="0">
              <a:latin typeface="Times New Roman" pitchFamily="18" charset="0"/>
            </a:endParaRPr>
          </a:p>
        </p:txBody>
      </p:sp>
    </p:spTree>
    <p:extLst>
      <p:ext uri="{BB962C8B-B14F-4D97-AF65-F5344CB8AC3E}">
        <p14:creationId xmlns:p14="http://schemas.microsoft.com/office/powerpoint/2010/main" val="1384466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342900" y="696913"/>
            <a:ext cx="6197600" cy="3486150"/>
          </a:xfrm>
          <a:ln/>
        </p:spPr>
      </p:sp>
      <p:sp>
        <p:nvSpPr>
          <p:cNvPr id="7782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With DMA, the CPU first initiates the transfer, then it does other operations while the transfer is in progress, and it finally receives an </a:t>
            </a:r>
            <a:r>
              <a:rPr lang="en-US" sz="1200" b="0" i="0" u="none" strike="noStrike" kern="1200" dirty="0" smtClean="0">
                <a:solidFill>
                  <a:schemeClr val="tx1"/>
                </a:solidFill>
                <a:effectLst/>
                <a:latin typeface="+mn-lt"/>
                <a:ea typeface="+mn-ea"/>
                <a:cs typeface="+mn-cs"/>
                <a:hlinkClick r:id="rId3" tooltip="Interrupt"/>
              </a:rPr>
              <a:t>interrupt</a:t>
            </a:r>
            <a:r>
              <a:rPr lang="en-US" sz="1200" b="0" i="0" kern="1200" dirty="0" smtClean="0">
                <a:solidFill>
                  <a:schemeClr val="tx1"/>
                </a:solidFill>
                <a:effectLst/>
                <a:latin typeface="+mn-lt"/>
                <a:ea typeface="+mn-ea"/>
                <a:cs typeface="+mn-cs"/>
              </a:rPr>
              <a:t> from the DMA controller (DMAC) when the operation is done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Direct Memory Access (DMA) is </a:t>
            </a:r>
            <a:r>
              <a:rPr lang="en-US" sz="1200" b="1" i="0" kern="1200" dirty="0" smtClean="0">
                <a:solidFill>
                  <a:schemeClr val="tx1"/>
                </a:solidFill>
                <a:effectLst/>
                <a:latin typeface="+mn-lt"/>
                <a:ea typeface="+mn-ea"/>
                <a:cs typeface="+mn-cs"/>
              </a:rPr>
              <a:t>a capability provided by some computer bus architectures that allows data to be sent directly from an attached device (such as a disk drive) to the memory on the computer's motherboard</a:t>
            </a:r>
            <a:r>
              <a:rPr lang="en-US" sz="1200" b="0" i="0" kern="1200" dirty="0" smtClean="0">
                <a:solidFill>
                  <a:schemeClr val="tx1"/>
                </a:solidFill>
                <a:effectLst/>
                <a:latin typeface="+mn-lt"/>
                <a:ea typeface="+mn-ea"/>
                <a:cs typeface="+mn-cs"/>
              </a:rPr>
              <a:t>.</a:t>
            </a:r>
            <a:endParaRPr lang="en-US" dirty="0" smtClean="0">
              <a:latin typeface="Times New Roman" pitchFamily="18" charset="0"/>
            </a:endParaRPr>
          </a:p>
        </p:txBody>
      </p:sp>
    </p:spTree>
    <p:extLst>
      <p:ext uri="{BB962C8B-B14F-4D97-AF65-F5344CB8AC3E}">
        <p14:creationId xmlns:p14="http://schemas.microsoft.com/office/powerpoint/2010/main" val="4018211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42900" y="696913"/>
            <a:ext cx="6197600" cy="3486150"/>
          </a:xfrm>
          <a:ln/>
        </p:spPr>
      </p:sp>
      <p:sp>
        <p:nvSpPr>
          <p:cNvPr id="7885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2598076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342900" y="696913"/>
            <a:ext cx="6197600" cy="3486150"/>
          </a:xfrm>
          <a:ln/>
        </p:spPr>
      </p:sp>
      <p:sp>
        <p:nvSpPr>
          <p:cNvPr id="7987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3292094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42900" y="696913"/>
            <a:ext cx="6197600" cy="3486150"/>
          </a:xfrm>
          <a:ln/>
        </p:spPr>
      </p:sp>
      <p:sp>
        <p:nvSpPr>
          <p:cNvPr id="8089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2934073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342900" y="696913"/>
            <a:ext cx="6197600" cy="3486150"/>
          </a:xfrm>
          <a:ln/>
        </p:spPr>
      </p:sp>
      <p:sp>
        <p:nvSpPr>
          <p:cNvPr id="8192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904244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42900" y="696913"/>
            <a:ext cx="6197600" cy="3486150"/>
          </a:xfrm>
          <a:ln/>
        </p:spPr>
      </p:sp>
      <p:sp>
        <p:nvSpPr>
          <p:cNvPr id="8294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2590991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42900" y="696913"/>
            <a:ext cx="6197600" cy="3486150"/>
          </a:xfrm>
          <a:ln/>
        </p:spPr>
      </p:sp>
      <p:sp>
        <p:nvSpPr>
          <p:cNvPr id="849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926945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344488" y="696913"/>
            <a:ext cx="6196012" cy="3486150"/>
          </a:xfrm>
          <a:ln/>
        </p:spPr>
      </p:sp>
      <p:sp>
        <p:nvSpPr>
          <p:cNvPr id="8806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6" tIns="46218" rIns="92436" bIns="46218" anchor="t"/>
          <a:lstStyle/>
          <a:p>
            <a:endParaRPr lang="en-US" smtClean="0">
              <a:latin typeface="Times New Roman" pitchFamily="18" charset="0"/>
            </a:endParaRPr>
          </a:p>
        </p:txBody>
      </p:sp>
    </p:spTree>
    <p:extLst>
      <p:ext uri="{BB962C8B-B14F-4D97-AF65-F5344CB8AC3E}">
        <p14:creationId xmlns:p14="http://schemas.microsoft.com/office/powerpoint/2010/main" val="182484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342900" y="696913"/>
            <a:ext cx="6197600" cy="3486150"/>
          </a:xfrm>
          <a:ln/>
        </p:spPr>
      </p:sp>
      <p:sp>
        <p:nvSpPr>
          <p:cNvPr id="6861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905670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344488" y="696913"/>
            <a:ext cx="6196012" cy="3486150"/>
          </a:xfrm>
          <a:ln/>
        </p:spPr>
      </p:sp>
      <p:sp>
        <p:nvSpPr>
          <p:cNvPr id="8806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6" tIns="46218" rIns="92436" bIns="46218" anchor="t"/>
          <a:lstStyle/>
          <a:p>
            <a:endParaRPr lang="en-US" smtClean="0">
              <a:latin typeface="Times New Roman" pitchFamily="18" charset="0"/>
            </a:endParaRPr>
          </a:p>
        </p:txBody>
      </p:sp>
    </p:spTree>
    <p:extLst>
      <p:ext uri="{BB962C8B-B14F-4D97-AF65-F5344CB8AC3E}">
        <p14:creationId xmlns:p14="http://schemas.microsoft.com/office/powerpoint/2010/main" val="638407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572" lvl="0" indent="-285750">
              <a:spcBef>
                <a:spcPts val="1705"/>
              </a:spcBef>
              <a:buFont typeface="Arial" panose="020B0604020202020204" pitchFamily="34" charset="0"/>
              <a:buChar char="•"/>
              <a:tabLst>
                <a:tab pos="392892" algn="l"/>
              </a:tabLst>
            </a:pPr>
            <a:r>
              <a:rPr lang="en-US" sz="1700" spc="-18" dirty="0" smtClean="0">
                <a:latin typeface="Arial"/>
                <a:cs typeface="Arial"/>
              </a:rPr>
              <a:t>An </a:t>
            </a:r>
            <a:r>
              <a:rPr lang="en-US" sz="1700" spc="7" dirty="0" smtClean="0">
                <a:latin typeface="Arial"/>
                <a:cs typeface="Arial"/>
              </a:rPr>
              <a:t>execution state </a:t>
            </a:r>
            <a:r>
              <a:rPr lang="en-US" sz="1700" spc="-21" dirty="0" smtClean="0">
                <a:latin typeface="Arial"/>
                <a:cs typeface="Arial"/>
              </a:rPr>
              <a:t>(Running, </a:t>
            </a:r>
            <a:r>
              <a:rPr lang="en-US" sz="1700" spc="-35" dirty="0" smtClean="0">
                <a:latin typeface="Arial"/>
                <a:cs typeface="Arial"/>
              </a:rPr>
              <a:t>Ready,</a:t>
            </a:r>
            <a:r>
              <a:rPr lang="en-US" sz="1700" spc="18" dirty="0" smtClean="0">
                <a:latin typeface="Arial"/>
                <a:cs typeface="Arial"/>
              </a:rPr>
              <a:t> </a:t>
            </a:r>
            <a:r>
              <a:rPr lang="en-US" sz="1700" spc="-7" dirty="0" smtClean="0">
                <a:latin typeface="Arial"/>
                <a:cs typeface="Arial"/>
              </a:rPr>
              <a:t>etc.)</a:t>
            </a:r>
            <a:endParaRPr lang="en-US" sz="1700" spc="0" dirty="0" smtClean="0">
              <a:latin typeface="Arial"/>
              <a:cs typeface="Arial"/>
            </a:endParaRPr>
          </a:p>
          <a:p>
            <a:pPr marL="78572" lvl="0" indent="-285750">
              <a:spcBef>
                <a:spcPts val="1705"/>
              </a:spcBef>
              <a:buFont typeface="Arial" panose="020B0604020202020204" pitchFamily="34" charset="0"/>
              <a:buChar char="•"/>
              <a:tabLst>
                <a:tab pos="392892" algn="l"/>
              </a:tabLst>
            </a:pPr>
            <a:r>
              <a:rPr lang="en-US" sz="1700" spc="-7" dirty="0" smtClean="0">
                <a:latin typeface="Arial"/>
                <a:cs typeface="Arial"/>
              </a:rPr>
              <a:t>Saved </a:t>
            </a:r>
            <a:r>
              <a:rPr lang="en-US" sz="1700" dirty="0" smtClean="0">
                <a:latin typeface="Arial"/>
                <a:cs typeface="Arial"/>
              </a:rPr>
              <a:t>thread </a:t>
            </a:r>
            <a:r>
              <a:rPr lang="en-US" sz="1700" spc="25" dirty="0" smtClean="0">
                <a:latin typeface="Arial"/>
                <a:cs typeface="Arial"/>
              </a:rPr>
              <a:t>context </a:t>
            </a:r>
            <a:r>
              <a:rPr lang="en-US" sz="1700" dirty="0" smtClean="0">
                <a:latin typeface="Arial"/>
                <a:cs typeface="Arial"/>
              </a:rPr>
              <a:t>when </a:t>
            </a:r>
            <a:r>
              <a:rPr lang="en-US" sz="1700" spc="25" dirty="0" smtClean="0">
                <a:latin typeface="Arial"/>
                <a:cs typeface="Arial"/>
              </a:rPr>
              <a:t>not</a:t>
            </a:r>
            <a:r>
              <a:rPr lang="en-US" sz="1700" spc="-35" dirty="0" smtClean="0">
                <a:latin typeface="Arial"/>
                <a:cs typeface="Arial"/>
              </a:rPr>
              <a:t> </a:t>
            </a:r>
            <a:r>
              <a:rPr lang="en-US" sz="1700" dirty="0" smtClean="0">
                <a:latin typeface="Arial"/>
                <a:cs typeface="Arial"/>
              </a:rPr>
              <a:t>running</a:t>
            </a:r>
          </a:p>
          <a:p>
            <a:pPr marL="78572" lvl="0" indent="-285750">
              <a:spcBef>
                <a:spcPts val="1705"/>
              </a:spcBef>
              <a:buFont typeface="Arial" panose="020B0604020202020204" pitchFamily="34" charset="0"/>
              <a:buChar char="•"/>
              <a:tabLst>
                <a:tab pos="392892" algn="l"/>
              </a:tabLst>
            </a:pPr>
            <a:r>
              <a:rPr lang="en-US" sz="1200" spc="4" dirty="0" smtClean="0">
                <a:latin typeface="Arial"/>
                <a:cs typeface="Arial"/>
              </a:rPr>
              <a:t>Suspending </a:t>
            </a:r>
            <a:r>
              <a:rPr lang="en-US" sz="1200" spc="-35" dirty="0" smtClean="0">
                <a:latin typeface="Arial"/>
                <a:cs typeface="Arial"/>
              </a:rPr>
              <a:t>a </a:t>
            </a:r>
            <a:r>
              <a:rPr lang="en-US" sz="1200" spc="7" dirty="0" smtClean="0">
                <a:latin typeface="Arial"/>
                <a:cs typeface="Arial"/>
              </a:rPr>
              <a:t>process </a:t>
            </a:r>
            <a:r>
              <a:rPr lang="en-US" sz="1200" spc="-4" dirty="0" smtClean="0">
                <a:latin typeface="Arial"/>
                <a:cs typeface="Arial"/>
              </a:rPr>
              <a:t>involves </a:t>
            </a:r>
            <a:r>
              <a:rPr lang="en-US" sz="1200" spc="7" dirty="0" smtClean="0">
                <a:latin typeface="Arial"/>
                <a:cs typeface="Arial"/>
              </a:rPr>
              <a:t>suspending </a:t>
            </a:r>
            <a:r>
              <a:rPr lang="en-US" sz="1200" spc="-14" dirty="0" smtClean="0">
                <a:latin typeface="Arial"/>
                <a:cs typeface="Arial"/>
              </a:rPr>
              <a:t>all </a:t>
            </a:r>
            <a:r>
              <a:rPr lang="en-US" sz="1200" dirty="0" smtClean="0">
                <a:latin typeface="Arial"/>
                <a:cs typeface="Arial"/>
              </a:rPr>
              <a:t>threads </a:t>
            </a:r>
            <a:r>
              <a:rPr lang="en-US" sz="1200" spc="25" dirty="0" smtClean="0">
                <a:latin typeface="Arial"/>
                <a:cs typeface="Arial"/>
              </a:rPr>
              <a:t>of </a:t>
            </a:r>
            <a:r>
              <a:rPr lang="en-US" sz="1200" spc="4" dirty="0" smtClean="0">
                <a:latin typeface="Arial"/>
                <a:cs typeface="Arial"/>
              </a:rPr>
              <a:t>that</a:t>
            </a:r>
            <a:r>
              <a:rPr lang="en-US" sz="1200" spc="-21" dirty="0" smtClean="0">
                <a:latin typeface="Arial"/>
                <a:cs typeface="Arial"/>
              </a:rPr>
              <a:t> </a:t>
            </a:r>
            <a:r>
              <a:rPr lang="en-US" sz="1200" spc="7" dirty="0" smtClean="0">
                <a:latin typeface="Arial"/>
                <a:cs typeface="Arial"/>
              </a:rPr>
              <a:t>process</a:t>
            </a:r>
            <a:endParaRPr lang="en-US" sz="1200" spc="0" dirty="0" smtClean="0">
              <a:latin typeface="Arial"/>
              <a:cs typeface="Arial"/>
            </a:endParaRPr>
          </a:p>
          <a:p>
            <a:pPr marL="78572" lvl="0" indent="-285750">
              <a:spcBef>
                <a:spcPts val="1705"/>
              </a:spcBef>
              <a:buFont typeface="Arial" panose="020B0604020202020204" pitchFamily="34" charset="0"/>
              <a:buChar char="•"/>
              <a:tabLst>
                <a:tab pos="392892" algn="l"/>
              </a:tabLst>
            </a:pPr>
            <a:r>
              <a:rPr lang="en-US" sz="1200" spc="-18" dirty="0" smtClean="0">
                <a:latin typeface="Arial"/>
                <a:cs typeface="Arial"/>
              </a:rPr>
              <a:t>Termination </a:t>
            </a:r>
            <a:r>
              <a:rPr lang="en-US" sz="1200" spc="25" dirty="0" smtClean="0">
                <a:latin typeface="Arial"/>
                <a:cs typeface="Arial"/>
              </a:rPr>
              <a:t>of </a:t>
            </a:r>
            <a:r>
              <a:rPr lang="en-US" sz="1200" spc="-35" dirty="0" smtClean="0">
                <a:latin typeface="Arial"/>
                <a:cs typeface="Arial"/>
              </a:rPr>
              <a:t>a </a:t>
            </a:r>
            <a:r>
              <a:rPr lang="en-US" sz="1200" spc="7" dirty="0" smtClean="0">
                <a:latin typeface="Arial"/>
                <a:cs typeface="Arial"/>
              </a:rPr>
              <a:t>process </a:t>
            </a:r>
            <a:r>
              <a:rPr lang="en-US" sz="1200" dirty="0" smtClean="0">
                <a:latin typeface="Arial"/>
                <a:cs typeface="Arial"/>
              </a:rPr>
              <a:t>terminates </a:t>
            </a:r>
            <a:r>
              <a:rPr lang="en-US" sz="1200" spc="-14" dirty="0" smtClean="0">
                <a:latin typeface="Arial"/>
                <a:cs typeface="Arial"/>
              </a:rPr>
              <a:t>all </a:t>
            </a:r>
            <a:r>
              <a:rPr lang="en-US" sz="1200" dirty="0" smtClean="0">
                <a:latin typeface="Arial"/>
                <a:cs typeface="Arial"/>
              </a:rPr>
              <a:t>threads  </a:t>
            </a:r>
            <a:r>
              <a:rPr lang="en-US" sz="1200" spc="18" dirty="0" smtClean="0">
                <a:latin typeface="Arial"/>
                <a:cs typeface="Arial"/>
              </a:rPr>
              <a:t>within </a:t>
            </a:r>
            <a:r>
              <a:rPr lang="en-US" sz="1200" spc="4" smtClean="0">
                <a:latin typeface="Arial"/>
                <a:cs typeface="Arial"/>
              </a:rPr>
              <a:t>the</a:t>
            </a:r>
            <a:r>
              <a:rPr lang="en-US" sz="1200" spc="-21" smtClean="0">
                <a:latin typeface="Arial"/>
                <a:cs typeface="Arial"/>
              </a:rPr>
              <a:t> </a:t>
            </a:r>
            <a:r>
              <a:rPr lang="en-US" sz="1200" spc="7" smtClean="0">
                <a:latin typeface="Arial"/>
                <a:cs typeface="Arial"/>
              </a:rPr>
              <a:t>process</a:t>
            </a:r>
            <a:endParaRPr lang="en-US" sz="1200" dirty="0" smtClean="0">
              <a:latin typeface="Arial"/>
              <a:cs typeface="Arial"/>
            </a:endParaRPr>
          </a:p>
        </p:txBody>
      </p:sp>
      <p:sp>
        <p:nvSpPr>
          <p:cNvPr id="4" name="Slide Number Placeholder 3"/>
          <p:cNvSpPr>
            <a:spLocks noGrp="1"/>
          </p:cNvSpPr>
          <p:nvPr>
            <p:ph type="sldNum" sz="quarter" idx="10"/>
          </p:nvPr>
        </p:nvSpPr>
        <p:spPr/>
        <p:txBody>
          <a:bodyPr/>
          <a:lstStyle/>
          <a:p>
            <a:fld id="{B7073FDC-0BE3-4045-A18D-ED2B343B8695}" type="slidenum">
              <a:rPr lang="en-US" smtClean="0"/>
              <a:t>39</a:t>
            </a:fld>
            <a:endParaRPr lang="en-US"/>
          </a:p>
        </p:txBody>
      </p:sp>
    </p:spTree>
    <p:extLst>
      <p:ext uri="{BB962C8B-B14F-4D97-AF65-F5344CB8AC3E}">
        <p14:creationId xmlns:p14="http://schemas.microsoft.com/office/powerpoint/2010/main" val="2194126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42900" y="696913"/>
            <a:ext cx="6197600" cy="3486150"/>
          </a:xfrm>
          <a:ln/>
        </p:spPr>
      </p:sp>
      <p:sp>
        <p:nvSpPr>
          <p:cNvPr id="890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6" tIns="46218" rIns="92436" bIns="46218" anchor="t"/>
          <a:lstStyle/>
          <a:p>
            <a:endParaRPr lang="en-US" smtClean="0">
              <a:latin typeface="Times New Roman" pitchFamily="18" charset="0"/>
            </a:endParaRPr>
          </a:p>
        </p:txBody>
      </p:sp>
    </p:spTree>
    <p:extLst>
      <p:ext uri="{BB962C8B-B14F-4D97-AF65-F5344CB8AC3E}">
        <p14:creationId xmlns:p14="http://schemas.microsoft.com/office/powerpoint/2010/main" val="3105981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342900" y="696913"/>
            <a:ext cx="6197600" cy="3486150"/>
          </a:xfrm>
          <a:ln/>
        </p:spPr>
      </p:sp>
      <p:sp>
        <p:nvSpPr>
          <p:cNvPr id="921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971205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342900" y="696913"/>
            <a:ext cx="6197600" cy="3486150"/>
          </a:xfrm>
          <a:ln/>
        </p:spPr>
      </p:sp>
      <p:sp>
        <p:nvSpPr>
          <p:cNvPr id="921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924590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342900" y="696913"/>
            <a:ext cx="6197600" cy="3486150"/>
          </a:xfrm>
          <a:ln/>
        </p:spPr>
      </p:sp>
      <p:sp>
        <p:nvSpPr>
          <p:cNvPr id="9318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181095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42900" y="696913"/>
            <a:ext cx="6197600" cy="3486150"/>
          </a:xfrm>
          <a:ln/>
        </p:spPr>
      </p:sp>
      <p:sp>
        <p:nvSpPr>
          <p:cNvPr id="942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568409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42900" y="696913"/>
            <a:ext cx="6197600" cy="3486150"/>
          </a:xfrm>
          <a:ln/>
        </p:spPr>
      </p:sp>
      <p:sp>
        <p:nvSpPr>
          <p:cNvPr id="952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3817150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42900" y="696913"/>
            <a:ext cx="6197600" cy="3486150"/>
          </a:xfrm>
          <a:ln/>
        </p:spPr>
      </p:sp>
      <p:sp>
        <p:nvSpPr>
          <p:cNvPr id="962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2577362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342900" y="696913"/>
            <a:ext cx="6197600" cy="3486150"/>
          </a:xfrm>
          <a:ln/>
        </p:spPr>
      </p:sp>
      <p:sp>
        <p:nvSpPr>
          <p:cNvPr id="1003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222321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342900" y="696913"/>
            <a:ext cx="6197600" cy="3486150"/>
          </a:xfrm>
          <a:ln/>
        </p:spPr>
      </p:sp>
      <p:sp>
        <p:nvSpPr>
          <p:cNvPr id="7065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r>
              <a:rPr lang="en-US" sz="1200" b="0" i="0" kern="1200" dirty="0" smtClean="0">
                <a:solidFill>
                  <a:schemeClr val="tx1"/>
                </a:solidFill>
                <a:effectLst/>
                <a:latin typeface="+mn-lt"/>
                <a:ea typeface="+mn-ea"/>
                <a:cs typeface="+mn-cs"/>
              </a:rPr>
              <a:t>the term bootstrap means </a:t>
            </a:r>
            <a:r>
              <a:rPr lang="en-US" sz="1200" b="1" i="0" kern="1200" dirty="0" smtClean="0">
                <a:solidFill>
                  <a:schemeClr val="tx1"/>
                </a:solidFill>
                <a:effectLst/>
                <a:latin typeface="+mn-lt"/>
                <a:ea typeface="+mn-ea"/>
                <a:cs typeface="+mn-cs"/>
              </a:rPr>
              <a:t>to boot or to load a program into a computer using a much smaller initial program to load in the desired program</a:t>
            </a:r>
            <a:r>
              <a:rPr lang="en-US" sz="1200" b="0" i="0" kern="1200" dirty="0" smtClean="0">
                <a:solidFill>
                  <a:schemeClr val="tx1"/>
                </a:solidFill>
                <a:effectLst/>
                <a:latin typeface="+mn-lt"/>
                <a:ea typeface="+mn-ea"/>
                <a:cs typeface="+mn-cs"/>
              </a:rPr>
              <a:t>, which is usually an OS</a:t>
            </a:r>
            <a:endParaRPr lang="en-US" dirty="0" smtClean="0">
              <a:latin typeface="Times New Roman" pitchFamily="18" charset="0"/>
            </a:endParaRPr>
          </a:p>
        </p:txBody>
      </p:sp>
    </p:spTree>
    <p:extLst>
      <p:ext uri="{BB962C8B-B14F-4D97-AF65-F5344CB8AC3E}">
        <p14:creationId xmlns:p14="http://schemas.microsoft.com/office/powerpoint/2010/main" val="317539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342900" y="696913"/>
            <a:ext cx="6197600" cy="3486150"/>
          </a:xfrm>
          <a:ln/>
        </p:spPr>
      </p:sp>
      <p:sp>
        <p:nvSpPr>
          <p:cNvPr id="7168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329089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42900" y="696913"/>
            <a:ext cx="6197600" cy="3486150"/>
          </a:xfrm>
          <a:ln/>
        </p:spPr>
      </p:sp>
      <p:sp>
        <p:nvSpPr>
          <p:cNvPr id="7270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24530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i="0" kern="1200" dirty="0" smtClean="0">
                <a:solidFill>
                  <a:schemeClr val="tx1"/>
                </a:solidFill>
                <a:effectLst/>
                <a:latin typeface="+mn-lt"/>
                <a:ea typeface="+mn-ea"/>
                <a:cs typeface="+mn-cs"/>
              </a:rPr>
              <a:t>Polled IO versus Interrupt Driven IO</a:t>
            </a:r>
            <a:endParaRPr lang="en-US" dirty="0"/>
          </a:p>
        </p:txBody>
      </p:sp>
      <p:sp>
        <p:nvSpPr>
          <p:cNvPr id="4" name="Slide Number Placeholder 3"/>
          <p:cNvSpPr>
            <a:spLocks noGrp="1"/>
          </p:cNvSpPr>
          <p:nvPr>
            <p:ph type="sldNum" sz="quarter" idx="10"/>
          </p:nvPr>
        </p:nvSpPr>
        <p:spPr/>
        <p:txBody>
          <a:bodyPr/>
          <a:lstStyle/>
          <a:p>
            <a:fld id="{423185F5-A8B2-4CAF-91E6-69F0FAAA2299}" type="slidenum">
              <a:rPr lang="en-US" smtClean="0"/>
              <a:t>18</a:t>
            </a:fld>
            <a:endParaRPr lang="en-US"/>
          </a:p>
        </p:txBody>
      </p:sp>
    </p:spTree>
    <p:extLst>
      <p:ext uri="{BB962C8B-B14F-4D97-AF65-F5344CB8AC3E}">
        <p14:creationId xmlns:p14="http://schemas.microsoft.com/office/powerpoint/2010/main" val="141712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42900" y="696913"/>
            <a:ext cx="6197600" cy="3486150"/>
          </a:xfrm>
          <a:ln/>
        </p:spPr>
      </p:sp>
      <p:sp>
        <p:nvSpPr>
          <p:cNvPr id="7373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847588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42900" y="696913"/>
            <a:ext cx="6197600" cy="3486150"/>
          </a:xfrm>
          <a:ln/>
        </p:spPr>
      </p:sp>
      <p:sp>
        <p:nvSpPr>
          <p:cNvPr id="7475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r>
              <a:rPr lang="en-US" sz="1200" b="0" i="0" kern="1200" dirty="0" smtClean="0">
                <a:solidFill>
                  <a:schemeClr val="tx1"/>
                </a:solidFill>
                <a:effectLst/>
                <a:latin typeface="+mn-lt"/>
                <a:ea typeface="+mn-ea"/>
                <a:cs typeface="+mn-cs"/>
              </a:rPr>
              <a:t>The main difference between </a:t>
            </a:r>
            <a:r>
              <a:rPr lang="en-US" sz="1200" b="1" i="0" kern="1200" dirty="0" smtClean="0">
                <a:solidFill>
                  <a:schemeClr val="tx1"/>
                </a:solidFill>
                <a:effectLst/>
                <a:latin typeface="+mn-lt"/>
                <a:ea typeface="+mn-ea"/>
                <a:cs typeface="+mn-cs"/>
              </a:rPr>
              <a:t>interrupt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polling</a:t>
            </a:r>
            <a:r>
              <a:rPr lang="en-US" sz="1200" b="0" i="0" kern="1200" dirty="0" smtClean="0">
                <a:solidFill>
                  <a:schemeClr val="tx1"/>
                </a:solidFill>
                <a:effectLst/>
                <a:latin typeface="+mn-lt"/>
                <a:ea typeface="+mn-ea"/>
                <a:cs typeface="+mn-cs"/>
              </a:rPr>
              <a:t> is that, in the case of an interrupt, the system informs the CPU that it needs attention, while talking about polling, the CPU constantly inspects the status of the system to find whether it needs attention.</a:t>
            </a:r>
            <a:endParaRPr lang="en-US" dirty="0" smtClean="0">
              <a:latin typeface="Times New Roman" pitchFamily="18" charset="0"/>
            </a:endParaRPr>
          </a:p>
        </p:txBody>
      </p:sp>
    </p:spTree>
    <p:extLst>
      <p:ext uri="{BB962C8B-B14F-4D97-AF65-F5344CB8AC3E}">
        <p14:creationId xmlns:p14="http://schemas.microsoft.com/office/powerpoint/2010/main" val="176695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344488" y="696913"/>
            <a:ext cx="6196012" cy="3486150"/>
          </a:xfrm>
          <a:ln/>
        </p:spPr>
      </p:sp>
      <p:sp>
        <p:nvSpPr>
          <p:cNvPr id="901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6" tIns="46218" rIns="92436" bIns="46218" anchor="t"/>
          <a:lstStyle/>
          <a:p>
            <a:endParaRPr lang="en-US" smtClean="0">
              <a:latin typeface="Times New Roman" pitchFamily="18" charset="0"/>
            </a:endParaRPr>
          </a:p>
        </p:txBody>
      </p:sp>
    </p:spTree>
    <p:extLst>
      <p:ext uri="{BB962C8B-B14F-4D97-AF65-F5344CB8AC3E}">
        <p14:creationId xmlns:p14="http://schemas.microsoft.com/office/powerpoint/2010/main" val="228577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BDF68E2-58F2-4D09-BE8B-E3BD06533059}" type="datetimeFigureOut">
              <a:rPr lang="en-US" smtClean="0"/>
              <a:t>2/1/2023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E2D6473-DF6D-4702-B328-E0DD40540A4E}" type="datetimeFigureOut">
              <a:rPr lang="en-US" smtClean="0"/>
              <a:t>2/1/2023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E26F7E3A-B166-407D-9866-32884E7D5B37}" type="datetimeFigureOut">
              <a:rPr lang="en-US" smtClean="0"/>
              <a:t>2/1/2023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91440" indent="-91440" algn="just">
              <a:buFont typeface="Wingdings" panose="05000000000000000000" pitchFamily="2" charset="2"/>
              <a:buChar char="Ø"/>
              <a:defRPr sz="2800"/>
            </a:lvl1pPr>
            <a:lvl2pPr algn="just">
              <a:defRPr sz="2400"/>
            </a:lvl2pPr>
            <a:lvl3pPr algn="just">
              <a:defRPr sz="1800"/>
            </a:lvl3pPr>
            <a:lvl4pPr algn="just">
              <a:defRPr sz="1600"/>
            </a:lvl4pPr>
            <a:lvl5pPr algn="just">
              <a:defRPr/>
            </a:lvl5pPr>
          </a:lstStyle>
          <a:p>
            <a:pPr lvl="0"/>
            <a:r>
              <a:rPr lang="en-US" dirty="0" smtClean="0"/>
              <a:t>Click to edit Master text styles</a:t>
            </a:r>
          </a:p>
          <a:p>
            <a:pPr lvl="0"/>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smtClean="0"/>
              <a:t>2/1/2023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837119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0EBB0C4-6273-4C6E-B9BD-2EDC30F1CD52}" type="datetimeFigureOut">
              <a:rPr lang="en-US" smtClean="0"/>
              <a:t>2/1/2023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19AB4D41-86C1-4908-B66A-0B50CEB3BF29}" type="datetimeFigureOut">
              <a:rPr lang="en-US" smtClean="0"/>
              <a:t>2/1/2023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E6426E2C-56C1-4E0D-A793-0088A7FDD37E}" type="datetimeFigureOut">
              <a:rPr lang="en-US" smtClean="0"/>
              <a:t>2/1/2023</a:t>
            </a:fld>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11909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p:cNvSpPr/>
          <p:nvPr/>
        </p:nvSpPr>
        <p:spPr>
          <a:xfrm>
            <a:off x="15" y="677163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36274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32ABBEA6-7C60-4B02-AE87-00D78D8422AF}" type="datetimeFigureOut">
              <a:rPr lang="en-US" smtClean="0"/>
              <a:t>2/1/2023</a:t>
            </a:fld>
            <a:endParaRPr lang="en-US" dirty="0"/>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9CAD897-D46E-4AD2-BD9B-49DD3E640873}" type="datetimeFigureOut">
              <a:rPr lang="en-US" smtClean="0"/>
              <a:t>2/1/2023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accent6">
              <a:lumMod val="50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accent6">
              <a:lumMod val="50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danish@nu.edu.pk"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lassroom.google.com/c/NTg1OTAyMTYzOTU4?cjc=da6usw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CS2006 Operating Systems</a:t>
            </a:r>
            <a:endParaRPr lang="en-US" sz="7200" dirty="0"/>
          </a:p>
        </p:txBody>
      </p:sp>
      <p:sp>
        <p:nvSpPr>
          <p:cNvPr id="3" name="Subtitle 2"/>
          <p:cNvSpPr>
            <a:spLocks noGrp="1"/>
          </p:cNvSpPr>
          <p:nvPr>
            <p:ph type="subTitle" idx="1"/>
          </p:nvPr>
        </p:nvSpPr>
        <p:spPr/>
        <p:txBody>
          <a:bodyPr/>
          <a:lstStyle/>
          <a:p>
            <a:r>
              <a:rPr lang="en-US" b="1" dirty="0" smtClean="0"/>
              <a:t>SPRING 2023</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3532861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the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680" y="953141"/>
            <a:ext cx="4633401" cy="579175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The Four Components of a Computer System</a:t>
            </a:r>
          </a:p>
        </p:txBody>
      </p:sp>
    </p:spTree>
    <p:extLst>
      <p:ext uri="{BB962C8B-B14F-4D97-AF65-F5344CB8AC3E}">
        <p14:creationId xmlns:p14="http://schemas.microsoft.com/office/powerpoint/2010/main" val="1394920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2727540" y="365870"/>
            <a:ext cx="7439348" cy="5926334"/>
          </a:xfrm>
          <a:prstGeom prst="rect">
            <a:avLst/>
          </a:prstGeom>
          <a:noFill/>
          <a:ln w="9525">
            <a:noFill/>
            <a:miter lim="800000"/>
            <a:headEnd/>
            <a:tailEnd/>
          </a:ln>
        </p:spPr>
      </p:pic>
    </p:spTree>
    <p:extLst>
      <p:ext uri="{BB962C8B-B14F-4D97-AF65-F5344CB8AC3E}">
        <p14:creationId xmlns:p14="http://schemas.microsoft.com/office/powerpoint/2010/main" val="2442017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dirty="0" smtClean="0"/>
              <a:t>Operating System Definition</a:t>
            </a:r>
          </a:p>
        </p:txBody>
      </p:sp>
      <p:sp>
        <p:nvSpPr>
          <p:cNvPr id="10243" name="Rectangle 3"/>
          <p:cNvSpPr>
            <a:spLocks noGrp="1" noChangeArrowheads="1"/>
          </p:cNvSpPr>
          <p:nvPr>
            <p:ph idx="1"/>
          </p:nvPr>
        </p:nvSpPr>
        <p:spPr/>
        <p:txBody>
          <a:bodyPr>
            <a:normAutofit/>
          </a:bodyPr>
          <a:lstStyle/>
          <a:p>
            <a:r>
              <a:rPr lang="en-US" dirty="0" smtClean="0"/>
              <a:t>OS is a </a:t>
            </a:r>
            <a:r>
              <a:rPr lang="en-US" b="1" dirty="0" smtClean="0">
                <a:solidFill>
                  <a:srgbClr val="3366FF"/>
                </a:solidFill>
              </a:rPr>
              <a:t>resource allocator</a:t>
            </a:r>
          </a:p>
          <a:p>
            <a:pPr lvl="1"/>
            <a:r>
              <a:rPr lang="en-US" dirty="0" smtClean="0"/>
              <a:t>Manages all resources</a:t>
            </a:r>
          </a:p>
          <a:p>
            <a:pPr lvl="1"/>
            <a:r>
              <a:rPr lang="en-US" dirty="0" smtClean="0"/>
              <a:t>Decides between conflicting requests for efficient and fair resource use</a:t>
            </a:r>
          </a:p>
          <a:p>
            <a:pPr lvl="1"/>
            <a:endParaRPr lang="en-US" dirty="0" smtClean="0"/>
          </a:p>
          <a:p>
            <a:r>
              <a:rPr lang="en-US" dirty="0" smtClean="0"/>
              <a:t>OS is a </a:t>
            </a:r>
            <a:r>
              <a:rPr lang="en-US" b="1" dirty="0" smtClean="0">
                <a:solidFill>
                  <a:srgbClr val="3366FF"/>
                </a:solidFill>
              </a:rPr>
              <a:t>control program</a:t>
            </a:r>
          </a:p>
          <a:p>
            <a:pPr lvl="1"/>
            <a:r>
              <a:rPr lang="en-US" dirty="0" smtClean="0"/>
              <a:t>Controls execution of programs to prevent errors and improper use of the computer</a:t>
            </a:r>
          </a:p>
          <a:p>
            <a:pPr lvl="1">
              <a:buNone/>
            </a:pPr>
            <a:r>
              <a:rPr lang="ja-JP" altLang="en-US" dirty="0" smtClean="0"/>
              <a:t>“</a:t>
            </a:r>
            <a:r>
              <a:rPr lang="en-US" altLang="ja-JP" dirty="0" smtClean="0"/>
              <a:t>The one program running at all times on the computer</a:t>
            </a:r>
            <a:r>
              <a:rPr lang="ja-JP" altLang="en-US" dirty="0" smtClean="0"/>
              <a:t>”</a:t>
            </a:r>
            <a:r>
              <a:rPr lang="en-US" altLang="ja-JP" dirty="0" smtClean="0"/>
              <a:t> is the </a:t>
            </a:r>
            <a:r>
              <a:rPr lang="en-US" altLang="ja-JP" b="1" dirty="0" smtClean="0">
                <a:solidFill>
                  <a:srgbClr val="3366FF"/>
                </a:solidFill>
              </a:rPr>
              <a:t>KERNEL</a:t>
            </a:r>
            <a:r>
              <a:rPr lang="en-US" altLang="ja-JP" dirty="0" smtClean="0"/>
              <a:t>.</a:t>
            </a:r>
            <a:endParaRPr lang="en-US" dirty="0" smtClean="0"/>
          </a:p>
        </p:txBody>
      </p:sp>
    </p:spTree>
    <p:extLst>
      <p:ext uri="{BB962C8B-B14F-4D97-AF65-F5344CB8AC3E}">
        <p14:creationId xmlns:p14="http://schemas.microsoft.com/office/powerpoint/2010/main" val="1098171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smtClean="0"/>
              <a:t>Computer Startup</a:t>
            </a:r>
          </a:p>
        </p:txBody>
      </p:sp>
      <p:sp>
        <p:nvSpPr>
          <p:cNvPr id="12291" name="Rectangle 3"/>
          <p:cNvSpPr>
            <a:spLocks noGrp="1" noChangeArrowheads="1"/>
          </p:cNvSpPr>
          <p:nvPr>
            <p:ph idx="1"/>
          </p:nvPr>
        </p:nvSpPr>
        <p:spPr/>
        <p:txBody>
          <a:bodyPr/>
          <a:lstStyle/>
          <a:p>
            <a:pPr algn="just"/>
            <a:r>
              <a:rPr lang="en-US" b="1" dirty="0" smtClean="0">
                <a:solidFill>
                  <a:srgbClr val="3366FF"/>
                </a:solidFill>
              </a:rPr>
              <a:t>bootstrap program</a:t>
            </a:r>
            <a:r>
              <a:rPr lang="en-US" dirty="0" smtClean="0">
                <a:solidFill>
                  <a:srgbClr val="3366FF"/>
                </a:solidFill>
              </a:rPr>
              <a:t> </a:t>
            </a:r>
            <a:r>
              <a:rPr lang="en-US" dirty="0" smtClean="0"/>
              <a:t>is loaded at power-up or reboot</a:t>
            </a:r>
          </a:p>
          <a:p>
            <a:pPr lvl="1" algn="just"/>
            <a:r>
              <a:rPr lang="en-US" dirty="0" smtClean="0"/>
              <a:t>Typically stored in ROM or EPROM, generally known as </a:t>
            </a:r>
            <a:r>
              <a:rPr lang="en-US" b="1" dirty="0" smtClean="0">
                <a:solidFill>
                  <a:srgbClr val="3366FF"/>
                </a:solidFill>
              </a:rPr>
              <a:t>firmware</a:t>
            </a:r>
          </a:p>
          <a:p>
            <a:pPr lvl="1" algn="just"/>
            <a:r>
              <a:rPr lang="en-US" dirty="0" smtClean="0"/>
              <a:t>Initializes all aspects of system</a:t>
            </a:r>
          </a:p>
          <a:p>
            <a:pPr lvl="1" algn="just"/>
            <a:r>
              <a:rPr lang="en-US" dirty="0" smtClean="0"/>
              <a:t>Loads operating system kernel and starts execution (</a:t>
            </a:r>
            <a:r>
              <a:rPr lang="en-US" b="1" dirty="0" smtClean="0"/>
              <a:t>boot</a:t>
            </a:r>
            <a:r>
              <a:rPr lang="en-US" dirty="0" smtClean="0"/>
              <a:t>)</a:t>
            </a:r>
          </a:p>
        </p:txBody>
      </p:sp>
    </p:spTree>
    <p:extLst>
      <p:ext uri="{BB962C8B-B14F-4D97-AF65-F5344CB8AC3E}">
        <p14:creationId xmlns:p14="http://schemas.microsoft.com/office/powerpoint/2010/main" val="3772408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mtClean="0"/>
              <a:t>Computer System Organization</a:t>
            </a:r>
          </a:p>
        </p:txBody>
      </p:sp>
      <p:sp>
        <p:nvSpPr>
          <p:cNvPr id="13315" name="Rectangle 3"/>
          <p:cNvSpPr>
            <a:spLocks noGrp="1" noChangeArrowheads="1"/>
          </p:cNvSpPr>
          <p:nvPr>
            <p:ph idx="1"/>
          </p:nvPr>
        </p:nvSpPr>
        <p:spPr/>
        <p:txBody>
          <a:bodyPr/>
          <a:lstStyle/>
          <a:p>
            <a:r>
              <a:rPr lang="en-US" dirty="0" smtClean="0"/>
              <a:t>Computer-system operation</a:t>
            </a:r>
          </a:p>
          <a:p>
            <a:pPr lvl="1"/>
            <a:r>
              <a:rPr lang="en-US" dirty="0" smtClean="0"/>
              <a:t>One or more CPUs, </a:t>
            </a:r>
            <a:r>
              <a:rPr lang="en-US" b="1" dirty="0" smtClean="0"/>
              <a:t>device controllers</a:t>
            </a:r>
            <a:r>
              <a:rPr lang="en-US" dirty="0" smtClean="0"/>
              <a:t> connect through common bus providing access to shared memory</a:t>
            </a:r>
          </a:p>
          <a:p>
            <a:pPr lvl="1"/>
            <a:r>
              <a:rPr lang="en-US" dirty="0" smtClean="0"/>
              <a:t>Concurrent execution of CPUs and devices competing for memory cycles</a:t>
            </a:r>
          </a:p>
          <a:p>
            <a:pPr lvl="1"/>
            <a:endParaRPr lang="en-US" dirty="0" smtClean="0"/>
          </a:p>
        </p:txBody>
      </p:sp>
    </p:spTree>
    <p:extLst>
      <p:ext uri="{BB962C8B-B14F-4D97-AF65-F5344CB8AC3E}">
        <p14:creationId xmlns:p14="http://schemas.microsoft.com/office/powerpoint/2010/main" val="3057627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2076773" y="1115879"/>
            <a:ext cx="8725229" cy="4311216"/>
          </a:xfrm>
          <a:prstGeom prst="rect">
            <a:avLst/>
          </a:prstGeom>
          <a:noFill/>
          <a:ln w="9525">
            <a:noFill/>
            <a:miter lim="800000"/>
            <a:headEnd/>
            <a:tailEnd/>
          </a:ln>
        </p:spPr>
      </p:pic>
    </p:spTree>
    <p:extLst>
      <p:ext uri="{BB962C8B-B14F-4D97-AF65-F5344CB8AC3E}">
        <p14:creationId xmlns:p14="http://schemas.microsoft.com/office/powerpoint/2010/main" val="2909034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dirty="0" smtClean="0"/>
              <a:t>Computer-System Operation</a:t>
            </a:r>
          </a:p>
        </p:txBody>
      </p:sp>
      <p:sp>
        <p:nvSpPr>
          <p:cNvPr id="14339" name="Rectangle 3"/>
          <p:cNvSpPr>
            <a:spLocks noGrp="1" noChangeArrowheads="1"/>
          </p:cNvSpPr>
          <p:nvPr>
            <p:ph idx="1"/>
          </p:nvPr>
        </p:nvSpPr>
        <p:spPr/>
        <p:txBody>
          <a:bodyPr>
            <a:normAutofit lnSpcReduction="10000"/>
          </a:bodyPr>
          <a:lstStyle/>
          <a:p>
            <a:r>
              <a:rPr lang="en-US" dirty="0" smtClean="0"/>
              <a:t>Each device controller is in charge of a particular device type</a:t>
            </a:r>
          </a:p>
          <a:p>
            <a:pPr lvl="1"/>
            <a:r>
              <a:rPr lang="en-US" dirty="0" smtClean="0"/>
              <a:t>Each device controller has a local buffer</a:t>
            </a:r>
          </a:p>
          <a:p>
            <a:pPr lvl="1"/>
            <a:r>
              <a:rPr lang="en-US" dirty="0" smtClean="0"/>
              <a:t>CPU moves data from/to main memory to/from local buffers</a:t>
            </a:r>
          </a:p>
          <a:p>
            <a:pPr lvl="1"/>
            <a:endParaRPr lang="en-US" sz="800" dirty="0"/>
          </a:p>
          <a:p>
            <a:r>
              <a:rPr lang="en-US" dirty="0"/>
              <a:t>Typically, operating systems have a </a:t>
            </a:r>
            <a:r>
              <a:rPr lang="en-US" b="1" dirty="0"/>
              <a:t>device driver </a:t>
            </a:r>
            <a:r>
              <a:rPr lang="en-US" dirty="0"/>
              <a:t>for each device </a:t>
            </a:r>
            <a:r>
              <a:rPr lang="en-US" dirty="0" smtClean="0"/>
              <a:t>controller.</a:t>
            </a:r>
          </a:p>
          <a:p>
            <a:pPr lvl="1"/>
            <a:r>
              <a:rPr lang="en-US" dirty="0" smtClean="0"/>
              <a:t>This </a:t>
            </a:r>
            <a:r>
              <a:rPr lang="en-US" dirty="0"/>
              <a:t>device driver understands the device controller and provides </a:t>
            </a:r>
            <a:r>
              <a:rPr lang="en-US" dirty="0" smtClean="0"/>
              <a:t>the rest </a:t>
            </a:r>
            <a:r>
              <a:rPr lang="en-US" dirty="0"/>
              <a:t>of the operating system with a uniform interface to the </a:t>
            </a:r>
            <a:r>
              <a:rPr lang="en-US" dirty="0" smtClean="0"/>
              <a:t>device; operates in </a:t>
            </a:r>
            <a:r>
              <a:rPr lang="en-US" b="1" dirty="0" smtClean="0"/>
              <a:t>System Mode</a:t>
            </a:r>
            <a:r>
              <a:rPr lang="en-US" dirty="0" smtClean="0"/>
              <a:t>.</a:t>
            </a:r>
          </a:p>
          <a:p>
            <a:r>
              <a:rPr lang="en-US" dirty="0" smtClean="0"/>
              <a:t>I/O is from the device to local buffer of controller</a:t>
            </a:r>
          </a:p>
          <a:p>
            <a:endParaRPr lang="en-US" sz="800" dirty="0"/>
          </a:p>
        </p:txBody>
      </p:sp>
    </p:spTree>
    <p:extLst>
      <p:ext uri="{BB962C8B-B14F-4D97-AF65-F5344CB8AC3E}">
        <p14:creationId xmlns:p14="http://schemas.microsoft.com/office/powerpoint/2010/main" val="2605832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solidFill>
                  <a:srgbClr val="0070C0"/>
                </a:solidFill>
              </a:rPr>
              <a:t>Device driver</a:t>
            </a:r>
            <a:r>
              <a:rPr lang="en-US" dirty="0"/>
              <a:t> is a software that works as the interface for the device controller to communicate with the operating system or an application program. </a:t>
            </a:r>
            <a:endParaRPr lang="en-US" dirty="0" smtClean="0"/>
          </a:p>
          <a:p>
            <a:pPr algn="just"/>
            <a:endParaRPr lang="en-US" dirty="0" smtClean="0">
              <a:solidFill>
                <a:srgbClr val="0070C0"/>
              </a:solidFill>
            </a:endParaRPr>
          </a:p>
          <a:p>
            <a:pPr algn="just"/>
            <a:r>
              <a:rPr lang="en-US" b="1" dirty="0" smtClean="0">
                <a:solidFill>
                  <a:srgbClr val="0070C0"/>
                </a:solidFill>
              </a:rPr>
              <a:t>Device </a:t>
            </a:r>
            <a:r>
              <a:rPr lang="en-US" b="1" dirty="0">
                <a:solidFill>
                  <a:srgbClr val="0070C0"/>
                </a:solidFill>
              </a:rPr>
              <a:t>controller</a:t>
            </a:r>
            <a:r>
              <a:rPr lang="en-US" dirty="0"/>
              <a:t> is a hardware component that works as a bridge between the hardware device and the operating system or an application program</a:t>
            </a:r>
            <a:r>
              <a:rPr lang="en-US" dirty="0" smtClean="0"/>
              <a:t>.</a:t>
            </a:r>
          </a:p>
          <a:p>
            <a:pPr algn="just"/>
            <a:endParaRPr lang="en-US" dirty="0"/>
          </a:p>
          <a:p>
            <a:pPr algn="just"/>
            <a:r>
              <a:rPr lang="en-US" dirty="0"/>
              <a:t>Device controller informs CPU that it has finished its operation by causing an </a:t>
            </a:r>
            <a:r>
              <a:rPr lang="en-US" b="1" dirty="0" smtClean="0">
                <a:solidFill>
                  <a:srgbClr val="0000FF"/>
                </a:solidFill>
              </a:rPr>
              <a:t>interrupt</a:t>
            </a:r>
          </a:p>
          <a:p>
            <a:pPr lvl="1" algn="just"/>
            <a:r>
              <a:rPr lang="en-US" dirty="0"/>
              <a:t>Interrupts are used for many other </a:t>
            </a:r>
            <a:r>
              <a:rPr lang="en-US" dirty="0" smtClean="0"/>
              <a:t>purposes and </a:t>
            </a:r>
            <a:r>
              <a:rPr lang="en-US" dirty="0"/>
              <a:t>are a key part of how operating systems and hardware interact. </a:t>
            </a:r>
            <a:endParaRPr lang="en-US" b="1" dirty="0">
              <a:solidFill>
                <a:srgbClr val="0000FF"/>
              </a:solidFill>
            </a:endParaRPr>
          </a:p>
          <a:p>
            <a:pPr algn="just"/>
            <a:endParaRPr lang="en-US" dirty="0"/>
          </a:p>
        </p:txBody>
      </p:sp>
    </p:spTree>
    <p:extLst>
      <p:ext uri="{BB962C8B-B14F-4D97-AF65-F5344CB8AC3E}">
        <p14:creationId xmlns:p14="http://schemas.microsoft.com/office/powerpoint/2010/main" val="827252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Arial" panose="020B0604020202020204" pitchFamily="34" charset="0"/>
              <a:buChar char="•"/>
            </a:pPr>
            <a:r>
              <a:rPr lang="en-US" dirty="0" smtClean="0"/>
              <a:t>When accessing I/O devices </a:t>
            </a:r>
            <a:r>
              <a:rPr lang="en-US" b="1" dirty="0" smtClean="0"/>
              <a:t>Polling </a:t>
            </a:r>
            <a:r>
              <a:rPr lang="en-US" dirty="0" smtClean="0"/>
              <a:t>is the approach</a:t>
            </a:r>
            <a:r>
              <a:rPr lang="en-US" dirty="0"/>
              <a:t> </a:t>
            </a:r>
            <a:r>
              <a:rPr lang="en-US" dirty="0" smtClean="0"/>
              <a:t>where processor </a:t>
            </a:r>
            <a:r>
              <a:rPr lang="en-US" dirty="0"/>
              <a:t>repeatedly </a:t>
            </a:r>
            <a:r>
              <a:rPr lang="en-US" dirty="0" smtClean="0"/>
              <a:t>monitors the status of device, </a:t>
            </a:r>
            <a:r>
              <a:rPr lang="en-US" dirty="0"/>
              <a:t>it does not perform </a:t>
            </a:r>
            <a:r>
              <a:rPr lang="en-US" dirty="0" smtClean="0"/>
              <a:t>any useful tasks.</a:t>
            </a:r>
          </a:p>
          <a:p>
            <a:pPr lvl="1" algn="just">
              <a:buFont typeface="Arial" panose="020B0604020202020204" pitchFamily="34" charset="0"/>
              <a:buChar char="•"/>
            </a:pPr>
            <a:r>
              <a:rPr lang="en-US" dirty="0"/>
              <a:t>Processor polls the I/O device</a:t>
            </a:r>
            <a:r>
              <a:rPr lang="en-US" dirty="0" smtClean="0"/>
              <a:t>.</a:t>
            </a:r>
            <a:endParaRPr lang="en-US" dirty="0"/>
          </a:p>
          <a:p>
            <a:pPr lvl="1" algn="just">
              <a:buFont typeface="Arial" panose="020B0604020202020204" pitchFamily="34" charset="0"/>
              <a:buChar char="•"/>
            </a:pPr>
            <a:endParaRPr lang="en-US" dirty="0"/>
          </a:p>
          <a:p>
            <a:pPr algn="just">
              <a:buFont typeface="Arial" panose="020B0604020202020204" pitchFamily="34" charset="0"/>
              <a:buChar char="•"/>
            </a:pPr>
            <a:r>
              <a:rPr lang="en-US" dirty="0"/>
              <a:t>An alternate approach would be for the I/O device to </a:t>
            </a:r>
            <a:r>
              <a:rPr lang="en-US" dirty="0" smtClean="0"/>
              <a:t>alert the </a:t>
            </a:r>
            <a:r>
              <a:rPr lang="en-US" dirty="0"/>
              <a:t>processor when it becomes ready</a:t>
            </a:r>
            <a:r>
              <a:rPr lang="en-US" dirty="0" smtClean="0"/>
              <a:t>.</a:t>
            </a:r>
          </a:p>
          <a:p>
            <a:pPr algn="just">
              <a:buFont typeface="Arial" panose="020B0604020202020204" pitchFamily="34" charset="0"/>
              <a:buChar char="•"/>
            </a:pPr>
            <a:r>
              <a:rPr lang="en-US" dirty="0" smtClean="0"/>
              <a:t>Do </a:t>
            </a:r>
            <a:r>
              <a:rPr lang="en-US" dirty="0"/>
              <a:t>so by sending a hardware signal called an </a:t>
            </a:r>
            <a:r>
              <a:rPr lang="en-US" b="1" dirty="0"/>
              <a:t>interrupt</a:t>
            </a:r>
            <a:r>
              <a:rPr lang="en-US" dirty="0"/>
              <a:t> to </a:t>
            </a:r>
            <a:r>
              <a:rPr lang="en-US" dirty="0" smtClean="0"/>
              <a:t>the processor.</a:t>
            </a:r>
          </a:p>
          <a:p>
            <a:pPr lvl="1" algn="just">
              <a:buFont typeface="Arial" panose="020B0604020202020204" pitchFamily="34" charset="0"/>
              <a:buChar char="•"/>
            </a:pPr>
            <a:r>
              <a:rPr lang="en-US" dirty="0"/>
              <a:t>At least one of the bus control lines, called an </a:t>
            </a:r>
            <a:r>
              <a:rPr lang="en-US" dirty="0" smtClean="0"/>
              <a:t>interrupt request </a:t>
            </a:r>
            <a:r>
              <a:rPr lang="en-US" dirty="0"/>
              <a:t>line is dedicated for this purpose</a:t>
            </a:r>
            <a:r>
              <a:rPr lang="en-US" dirty="0" smtClean="0"/>
              <a:t>.</a:t>
            </a:r>
          </a:p>
          <a:p>
            <a:pPr lvl="1" algn="just">
              <a:buFont typeface="Arial" panose="020B0604020202020204" pitchFamily="34" charset="0"/>
              <a:buChar char="•"/>
            </a:pPr>
            <a:r>
              <a:rPr lang="en-US" dirty="0"/>
              <a:t>Processor can perform other useful tasks while it is </a:t>
            </a:r>
            <a:r>
              <a:rPr lang="en-US" dirty="0" smtClean="0"/>
              <a:t>waiting for </a:t>
            </a:r>
            <a:r>
              <a:rPr lang="en-US" dirty="0"/>
              <a:t>the device to be </a:t>
            </a:r>
            <a:r>
              <a:rPr lang="en-US" dirty="0" smtClean="0"/>
              <a:t>ready</a:t>
            </a:r>
            <a:endParaRPr lang="en-US" dirty="0"/>
          </a:p>
        </p:txBody>
      </p:sp>
    </p:spTree>
    <p:extLst>
      <p:ext uri="{BB962C8B-B14F-4D97-AF65-F5344CB8AC3E}">
        <p14:creationId xmlns:p14="http://schemas.microsoft.com/office/powerpoint/2010/main" val="1830241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Interrupts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Hardware Interrupts (Interrupts)</a:t>
            </a:r>
          </a:p>
          <a:p>
            <a:pPr algn="just">
              <a:buFont typeface="Arial" panose="020B0604020202020204" pitchFamily="34" charset="0"/>
              <a:buChar char="•"/>
            </a:pPr>
            <a:r>
              <a:rPr lang="en-US" dirty="0" smtClean="0"/>
              <a:t>Used </a:t>
            </a:r>
            <a:r>
              <a:rPr lang="en-US" dirty="0"/>
              <a:t>by devices to communicate that they require </a:t>
            </a:r>
            <a:r>
              <a:rPr lang="en-US" dirty="0" smtClean="0"/>
              <a:t>attention.</a:t>
            </a:r>
          </a:p>
          <a:p>
            <a:pPr algn="just">
              <a:buFont typeface="Arial" panose="020B0604020202020204" pitchFamily="34" charset="0"/>
              <a:buChar char="•"/>
            </a:pPr>
            <a:r>
              <a:rPr lang="en-US" dirty="0"/>
              <a:t>hardware </a:t>
            </a:r>
            <a:r>
              <a:rPr lang="en-US" dirty="0" smtClean="0"/>
              <a:t>interrupt signals </a:t>
            </a:r>
            <a:r>
              <a:rPr lang="en-US" dirty="0"/>
              <a:t>the CPU to suspend execution of the current program and execute an </a:t>
            </a:r>
            <a:r>
              <a:rPr lang="en-US" b="1" dirty="0"/>
              <a:t>interrupt service routine</a:t>
            </a:r>
            <a:r>
              <a:rPr lang="en-US" dirty="0" smtClean="0"/>
              <a:t>.</a:t>
            </a:r>
          </a:p>
          <a:p>
            <a:pPr marL="457200" indent="-457200">
              <a:buFont typeface="+mj-lt"/>
              <a:buAutoNum type="arabicPeriod" startAt="2"/>
            </a:pPr>
            <a:endParaRPr lang="en-US" b="1" dirty="0" smtClean="0"/>
          </a:p>
          <a:p>
            <a:pPr marL="457200" indent="-457200">
              <a:buFont typeface="+mj-lt"/>
              <a:buAutoNum type="arabicPeriod" startAt="2"/>
            </a:pPr>
            <a:r>
              <a:rPr lang="en-US" b="1" dirty="0" smtClean="0"/>
              <a:t>Software Interrupts (Traps)</a:t>
            </a:r>
          </a:p>
          <a:p>
            <a:pPr algn="just">
              <a:buFont typeface="Arial" panose="020B0604020202020204" pitchFamily="34" charset="0"/>
              <a:buChar char="•"/>
            </a:pPr>
            <a:r>
              <a:rPr lang="en-US" dirty="0"/>
              <a:t>Software interrupts </a:t>
            </a:r>
            <a:r>
              <a:rPr lang="en-US" dirty="0" smtClean="0"/>
              <a:t>are </a:t>
            </a:r>
            <a:r>
              <a:rPr lang="en-US" dirty="0"/>
              <a:t>used by programs to request </a:t>
            </a:r>
            <a:r>
              <a:rPr lang="en-US" b="1" dirty="0" smtClean="0"/>
              <a:t>system services</a:t>
            </a:r>
            <a:r>
              <a:rPr lang="en-US" dirty="0" smtClean="0"/>
              <a:t>.</a:t>
            </a:r>
          </a:p>
          <a:p>
            <a:pPr algn="just">
              <a:buFont typeface="Arial" panose="020B0604020202020204" pitchFamily="34" charset="0"/>
              <a:buChar char="•"/>
            </a:pPr>
            <a:r>
              <a:rPr lang="en-US" dirty="0" smtClean="0"/>
              <a:t>Software </a:t>
            </a:r>
            <a:r>
              <a:rPr lang="en-US" dirty="0"/>
              <a:t>interrupt occurs when a program calls an interrupt routine</a:t>
            </a:r>
            <a:br>
              <a:rPr lang="en-US" dirty="0"/>
            </a:br>
            <a:r>
              <a:rPr lang="en-US" dirty="0"/>
              <a:t>using the </a:t>
            </a:r>
            <a:r>
              <a:rPr lang="en-US" b="1" dirty="0"/>
              <a:t>INT</a:t>
            </a:r>
            <a:r>
              <a:rPr lang="en-US" dirty="0"/>
              <a:t> instruction</a:t>
            </a:r>
            <a:r>
              <a:rPr lang="en-US" dirty="0" smtClean="0"/>
              <a:t>.</a:t>
            </a:r>
          </a:p>
          <a:p>
            <a:pPr algn="just">
              <a:buFont typeface="Arial" panose="020B0604020202020204" pitchFamily="34" charset="0"/>
              <a:buChar char="•"/>
            </a:pPr>
            <a:endParaRPr lang="en-US" b="1" dirty="0"/>
          </a:p>
        </p:txBody>
      </p:sp>
    </p:spTree>
    <p:extLst>
      <p:ext uri="{BB962C8B-B14F-4D97-AF65-F5344CB8AC3E}">
        <p14:creationId xmlns:p14="http://schemas.microsoft.com/office/powerpoint/2010/main" val="773431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9747" y="1009355"/>
            <a:ext cx="10058400" cy="4022725"/>
          </a:xfrm>
        </p:spPr>
        <p:txBody>
          <a:bodyPr>
            <a:normAutofit lnSpcReduction="10000"/>
          </a:bodyPr>
          <a:lstStyle/>
          <a:p>
            <a:pPr marL="0" indent="0">
              <a:buNone/>
            </a:pPr>
            <a:r>
              <a:rPr lang="en-US" sz="2400" b="1" dirty="0" smtClean="0"/>
              <a:t>Instructor</a:t>
            </a:r>
          </a:p>
          <a:p>
            <a:pPr marL="0" indent="0">
              <a:spcBef>
                <a:spcPts val="0"/>
              </a:spcBef>
              <a:spcAft>
                <a:spcPts val="0"/>
              </a:spcAft>
              <a:buNone/>
            </a:pPr>
            <a:r>
              <a:rPr lang="en-US" sz="2400" b="1" dirty="0"/>
              <a:t>	</a:t>
            </a:r>
            <a:r>
              <a:rPr lang="en-US" sz="2400" dirty="0" smtClean="0"/>
              <a:t>Muhammad Danish Khan</a:t>
            </a:r>
          </a:p>
          <a:p>
            <a:pPr marL="0" indent="0">
              <a:spcBef>
                <a:spcPts val="0"/>
              </a:spcBef>
              <a:spcAft>
                <a:spcPts val="0"/>
              </a:spcAft>
              <a:buNone/>
            </a:pPr>
            <a:r>
              <a:rPr lang="en-US" sz="2400" dirty="0"/>
              <a:t>	</a:t>
            </a:r>
            <a:r>
              <a:rPr lang="en-US" sz="2400" dirty="0" smtClean="0"/>
              <a:t>Lecturer, Department of Computer Science</a:t>
            </a:r>
          </a:p>
          <a:p>
            <a:pPr marL="0" indent="0">
              <a:spcBef>
                <a:spcPts val="0"/>
              </a:spcBef>
              <a:spcAft>
                <a:spcPts val="0"/>
              </a:spcAft>
              <a:buNone/>
            </a:pPr>
            <a:r>
              <a:rPr lang="en-US" sz="2400" dirty="0"/>
              <a:t>	</a:t>
            </a:r>
            <a:r>
              <a:rPr lang="en-US" sz="2400" dirty="0" smtClean="0"/>
              <a:t>FAST NUCES Karachi</a:t>
            </a:r>
          </a:p>
          <a:p>
            <a:pPr marL="0" indent="0">
              <a:spcBef>
                <a:spcPts val="0"/>
              </a:spcBef>
              <a:spcAft>
                <a:spcPts val="0"/>
              </a:spcAft>
              <a:buNone/>
            </a:pPr>
            <a:r>
              <a:rPr lang="en-US" sz="2400" dirty="0"/>
              <a:t>	</a:t>
            </a:r>
            <a:r>
              <a:rPr lang="en-US" sz="2400" dirty="0" smtClean="0">
                <a:hlinkClick r:id="rId2"/>
              </a:rPr>
              <a:t>m.danish@nu.edu.pk</a:t>
            </a:r>
            <a:endParaRPr lang="en-US" sz="2400" dirty="0" smtClean="0"/>
          </a:p>
          <a:p>
            <a:pPr marL="0" indent="0">
              <a:spcBef>
                <a:spcPts val="0"/>
              </a:spcBef>
              <a:spcAft>
                <a:spcPts val="0"/>
              </a:spcAft>
              <a:buNone/>
            </a:pPr>
            <a:r>
              <a:rPr lang="en-US" sz="2400" dirty="0" smtClean="0"/>
              <a:t>	Office Location: Room#16, CS Block</a:t>
            </a:r>
          </a:p>
          <a:p>
            <a:pPr marL="0" indent="0">
              <a:spcBef>
                <a:spcPts val="0"/>
              </a:spcBef>
              <a:spcAft>
                <a:spcPts val="0"/>
              </a:spcAft>
              <a:buNone/>
            </a:pPr>
            <a:endParaRPr lang="en-US" sz="2400" dirty="0"/>
          </a:p>
          <a:p>
            <a:pPr marL="0" indent="0">
              <a:spcBef>
                <a:spcPts val="0"/>
              </a:spcBef>
              <a:spcAft>
                <a:spcPts val="0"/>
              </a:spcAft>
              <a:buNone/>
            </a:pPr>
            <a:r>
              <a:rPr lang="en-US" sz="2400" b="1" dirty="0" smtClean="0"/>
              <a:t>Recommended Text Book</a:t>
            </a:r>
          </a:p>
          <a:p>
            <a:pPr marL="0" indent="0">
              <a:spcBef>
                <a:spcPts val="0"/>
              </a:spcBef>
              <a:spcAft>
                <a:spcPts val="0"/>
              </a:spcAft>
              <a:buNone/>
            </a:pPr>
            <a:r>
              <a:rPr lang="en-US" sz="2400" b="1" dirty="0" smtClean="0"/>
              <a:t>			</a:t>
            </a:r>
          </a:p>
          <a:p>
            <a:pPr marL="0" indent="0">
              <a:spcBef>
                <a:spcPts val="0"/>
              </a:spcBef>
              <a:spcAft>
                <a:spcPts val="0"/>
              </a:spcAft>
              <a:buNone/>
            </a:pPr>
            <a:r>
              <a:rPr lang="en-US" sz="2400" b="1" dirty="0"/>
              <a:t>	</a:t>
            </a:r>
            <a:r>
              <a:rPr lang="en-US" sz="2400" b="1" dirty="0" smtClean="0"/>
              <a:t>	OPERATING SYSTEM CONCEPTS</a:t>
            </a:r>
          </a:p>
          <a:p>
            <a:pPr marL="0" indent="0">
              <a:spcBef>
                <a:spcPts val="0"/>
              </a:spcBef>
              <a:spcAft>
                <a:spcPts val="0"/>
              </a:spcAft>
              <a:buNone/>
            </a:pPr>
            <a:r>
              <a:rPr lang="en-US" sz="2400" b="1" dirty="0"/>
              <a:t>	</a:t>
            </a:r>
            <a:r>
              <a:rPr lang="en-US" sz="2400" b="1" dirty="0" smtClean="0"/>
              <a:t>	</a:t>
            </a:r>
            <a:r>
              <a:rPr lang="en-US" i="1" dirty="0" smtClean="0"/>
              <a:t>ABRAHAM SILBERSCHATZ</a:t>
            </a:r>
          </a:p>
          <a:p>
            <a:pPr marL="0" indent="0">
              <a:spcBef>
                <a:spcPts val="0"/>
              </a:spcBef>
              <a:spcAft>
                <a:spcPts val="0"/>
              </a:spcAft>
              <a:buNone/>
            </a:pPr>
            <a:r>
              <a:rPr lang="en-US" sz="2400" b="1" dirty="0"/>
              <a:t>	</a:t>
            </a:r>
            <a:r>
              <a:rPr lang="en-US" sz="2400" b="1" dirty="0" smtClean="0"/>
              <a:t>	</a:t>
            </a:r>
            <a:r>
              <a:rPr lang="en-US" dirty="0" smtClean="0"/>
              <a:t>10</a:t>
            </a:r>
            <a:r>
              <a:rPr lang="en-US" baseline="30000" dirty="0" smtClean="0"/>
              <a:t>th</a:t>
            </a:r>
            <a:r>
              <a:rPr lang="en-US" dirty="0" smtClean="0"/>
              <a:t> Edition</a:t>
            </a:r>
            <a:endParaRPr lang="en-US" sz="2400" dirty="0"/>
          </a:p>
        </p:txBody>
      </p:sp>
      <p:pic>
        <p:nvPicPr>
          <p:cNvPr id="4" name="Picture 3"/>
          <p:cNvPicPr>
            <a:picLocks noChangeAspect="1"/>
          </p:cNvPicPr>
          <p:nvPr/>
        </p:nvPicPr>
        <p:blipFill>
          <a:blip r:embed="rId3"/>
          <a:stretch>
            <a:fillRect/>
          </a:stretch>
        </p:blipFill>
        <p:spPr>
          <a:xfrm>
            <a:off x="831739" y="3504694"/>
            <a:ext cx="1533292" cy="2190937"/>
          </a:xfrm>
          <a:prstGeom prst="rect">
            <a:avLst/>
          </a:prstGeom>
        </p:spPr>
      </p:pic>
    </p:spTree>
    <p:extLst>
      <p:ext uri="{BB962C8B-B14F-4D97-AF65-F5344CB8AC3E}">
        <p14:creationId xmlns:p14="http://schemas.microsoft.com/office/powerpoint/2010/main" val="4269218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smtClean="0"/>
              <a:t>Common Functions of Interrupts</a:t>
            </a:r>
          </a:p>
        </p:txBody>
      </p:sp>
      <p:sp>
        <p:nvSpPr>
          <p:cNvPr id="15363" name="Rectangle 3"/>
          <p:cNvSpPr>
            <a:spLocks noGrp="1" noChangeArrowheads="1"/>
          </p:cNvSpPr>
          <p:nvPr>
            <p:ph idx="1"/>
          </p:nvPr>
        </p:nvSpPr>
        <p:spPr/>
        <p:txBody>
          <a:bodyPr>
            <a:normAutofit/>
          </a:bodyPr>
          <a:lstStyle/>
          <a:p>
            <a:pPr algn="just">
              <a:defRPr/>
            </a:pPr>
            <a:r>
              <a:rPr lang="en-US" dirty="0">
                <a:ea typeface="ＭＳ Ｐゴシック" charset="0"/>
                <a:cs typeface="ＭＳ Ｐゴシック" charset="0"/>
              </a:rPr>
              <a:t>Interrupt transfers control to the interrupt service routine generally, through the </a:t>
            </a:r>
            <a:r>
              <a:rPr lang="en-US" b="1" dirty="0">
                <a:solidFill>
                  <a:srgbClr val="3366FF"/>
                </a:solidFill>
                <a:ea typeface="ＭＳ Ｐゴシック" charset="0"/>
                <a:cs typeface="ＭＳ Ｐゴシック" charset="0"/>
              </a:rPr>
              <a:t>interrupt</a:t>
            </a:r>
            <a:r>
              <a:rPr lang="en-US" i="1" dirty="0">
                <a:ea typeface="ＭＳ Ｐゴシック" charset="0"/>
                <a:cs typeface="ＭＳ Ｐゴシック" charset="0"/>
              </a:rPr>
              <a:t> </a:t>
            </a:r>
            <a:r>
              <a:rPr lang="en-US" b="1" dirty="0">
                <a:solidFill>
                  <a:srgbClr val="3366FF"/>
                </a:solidFill>
                <a:ea typeface="ＭＳ Ｐゴシック" charset="0"/>
                <a:cs typeface="ＭＳ Ｐゴシック" charset="0"/>
              </a:rPr>
              <a:t>vector</a:t>
            </a:r>
            <a:r>
              <a:rPr lang="en-US" dirty="0">
                <a:ea typeface="ＭＳ Ｐゴシック" charset="0"/>
                <a:cs typeface="ＭＳ Ｐゴシック" charset="0"/>
              </a:rPr>
              <a:t>, which contains the addresses of all the service </a:t>
            </a:r>
            <a:r>
              <a:rPr lang="en-US" dirty="0" smtClean="0">
                <a:ea typeface="ＭＳ Ｐゴシック" charset="0"/>
                <a:cs typeface="ＭＳ Ｐゴシック" charset="0"/>
              </a:rPr>
              <a:t>routines</a:t>
            </a:r>
          </a:p>
          <a:p>
            <a:pPr algn="just">
              <a:defRPr/>
            </a:pPr>
            <a:endParaRPr lang="en-US" sz="800" dirty="0" smtClean="0">
              <a:ea typeface="ＭＳ Ｐゴシック" charset="0"/>
              <a:cs typeface="ＭＳ Ｐゴシック" charset="0"/>
            </a:endParaRPr>
          </a:p>
          <a:p>
            <a:pPr algn="just">
              <a:defRPr/>
            </a:pPr>
            <a:r>
              <a:rPr lang="en-US" dirty="0" smtClean="0">
                <a:ea typeface="ＭＳ Ｐゴシック" charset="0"/>
                <a:cs typeface="ＭＳ Ｐゴシック" charset="0"/>
              </a:rPr>
              <a:t>Interrupt </a:t>
            </a:r>
            <a:r>
              <a:rPr lang="en-US" dirty="0">
                <a:ea typeface="ＭＳ Ｐゴシック" charset="0"/>
                <a:cs typeface="ＭＳ Ｐゴシック" charset="0"/>
              </a:rPr>
              <a:t>architecture must save the address of the interrupted </a:t>
            </a:r>
            <a:r>
              <a:rPr lang="en-US" dirty="0" smtClean="0">
                <a:ea typeface="ＭＳ Ｐゴシック" charset="0"/>
                <a:cs typeface="ＭＳ Ｐゴシック" charset="0"/>
              </a:rPr>
              <a:t>instruction</a:t>
            </a:r>
            <a:endParaRPr lang="en-US" sz="800" i="1" dirty="0">
              <a:ea typeface="ＭＳ Ｐゴシック" charset="0"/>
              <a:cs typeface="ＭＳ Ｐゴシック" charset="0"/>
            </a:endParaRPr>
          </a:p>
          <a:p>
            <a:pPr algn="just">
              <a:defRPr/>
            </a:pPr>
            <a:endParaRPr lang="en-US" dirty="0" smtClean="0">
              <a:ea typeface="ＭＳ Ｐゴシック" charset="0"/>
              <a:cs typeface="ＭＳ Ｐゴシック" charset="0"/>
            </a:endParaRPr>
          </a:p>
          <a:p>
            <a:pPr algn="just">
              <a:defRPr/>
            </a:pPr>
            <a:r>
              <a:rPr lang="en-US" dirty="0" smtClean="0">
                <a:ea typeface="ＭＳ Ｐゴシック" charset="0"/>
                <a:cs typeface="ＭＳ Ｐゴシック" charset="0"/>
              </a:rPr>
              <a:t>An </a:t>
            </a:r>
            <a:r>
              <a:rPr lang="en-US" dirty="0">
                <a:ea typeface="ＭＳ Ｐゴシック" charset="0"/>
                <a:cs typeface="ＭＳ Ｐゴシック" charset="0"/>
              </a:rPr>
              <a:t>operating system is </a:t>
            </a:r>
            <a:r>
              <a:rPr lang="en-US" b="1" dirty="0">
                <a:solidFill>
                  <a:srgbClr val="3366FF"/>
                </a:solidFill>
                <a:ea typeface="ＭＳ Ｐゴシック" charset="0"/>
                <a:cs typeface="ＭＳ Ｐゴシック" charset="0"/>
              </a:rPr>
              <a:t>interrupt driven</a:t>
            </a:r>
          </a:p>
        </p:txBody>
      </p:sp>
    </p:spTree>
    <p:extLst>
      <p:ext uri="{BB962C8B-B14F-4D97-AF65-F5344CB8AC3E}">
        <p14:creationId xmlns:p14="http://schemas.microsoft.com/office/powerpoint/2010/main" val="734265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Handling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An interrupt alerts the </a:t>
            </a:r>
            <a:r>
              <a:rPr lang="en-US" dirty="0" smtClean="0"/>
              <a:t>processor for an immediate response.</a:t>
            </a:r>
          </a:p>
          <a:p>
            <a:pPr algn="just">
              <a:buFont typeface="Arial" panose="020B0604020202020204" pitchFamily="34" charset="0"/>
              <a:buChar char="•"/>
            </a:pPr>
            <a:r>
              <a:rPr lang="en-US" dirty="0" smtClean="0"/>
              <a:t>The </a:t>
            </a:r>
            <a:r>
              <a:rPr lang="en-US" dirty="0"/>
              <a:t>processor responds by suspending its current activities, saving its state, and executing a function called an </a:t>
            </a:r>
            <a:r>
              <a:rPr lang="en-US" b="1" i="1" dirty="0"/>
              <a:t>interrupt handler</a:t>
            </a:r>
            <a:r>
              <a:rPr lang="en-US" dirty="0"/>
              <a:t> (or an interrupt service routine, ISR) to deal with the event. </a:t>
            </a:r>
            <a:endParaRPr lang="en-US" dirty="0" smtClean="0"/>
          </a:p>
          <a:p>
            <a:pPr algn="just">
              <a:buFont typeface="Arial" panose="020B0604020202020204" pitchFamily="34" charset="0"/>
              <a:buChar char="•"/>
            </a:pPr>
            <a:endParaRPr lang="en-US" dirty="0" smtClean="0"/>
          </a:p>
          <a:p>
            <a:pPr algn="just">
              <a:buFont typeface="Arial" panose="020B0604020202020204" pitchFamily="34" charset="0"/>
              <a:buChar char="•"/>
            </a:pPr>
            <a:r>
              <a:rPr lang="en-US" dirty="0" smtClean="0"/>
              <a:t>An</a:t>
            </a:r>
            <a:r>
              <a:rPr lang="en-US" dirty="0"/>
              <a:t> </a:t>
            </a:r>
            <a:r>
              <a:rPr lang="en-US" b="1" dirty="0"/>
              <a:t>interrupt handler</a:t>
            </a:r>
            <a:r>
              <a:rPr lang="en-US" dirty="0"/>
              <a:t> or </a:t>
            </a:r>
            <a:r>
              <a:rPr lang="en-US" b="1" dirty="0"/>
              <a:t>interrupt service routine (ISR)</a:t>
            </a:r>
            <a:r>
              <a:rPr lang="en-US" dirty="0"/>
              <a:t> is the function that </a:t>
            </a:r>
            <a:r>
              <a:rPr lang="en-US" dirty="0" smtClean="0"/>
              <a:t>is executed by OS in </a:t>
            </a:r>
            <a:r>
              <a:rPr lang="en-US" dirty="0"/>
              <a:t>response to a specific </a:t>
            </a:r>
            <a:r>
              <a:rPr lang="en-US" b="1" dirty="0" smtClean="0"/>
              <a:t>interrupt.</a:t>
            </a:r>
          </a:p>
          <a:p>
            <a:pPr algn="just">
              <a:buFont typeface="Arial" panose="020B0604020202020204" pitchFamily="34" charset="0"/>
              <a:buChar char="•"/>
            </a:pPr>
            <a:endParaRPr lang="en-US" b="1" dirty="0" smtClean="0"/>
          </a:p>
          <a:p>
            <a:pPr algn="just">
              <a:buFont typeface="Arial" panose="020B0604020202020204" pitchFamily="34" charset="0"/>
              <a:buChar char="•"/>
            </a:pPr>
            <a:r>
              <a:rPr lang="en-US" b="1" dirty="0" smtClean="0"/>
              <a:t>Interrupt numbers</a:t>
            </a:r>
            <a:r>
              <a:rPr lang="en-US" dirty="0" smtClean="0"/>
              <a:t> are used by devices to identify their own service routines. </a:t>
            </a:r>
            <a:endParaRPr lang="en-US" b="1" dirty="0" smtClean="0"/>
          </a:p>
          <a:p>
            <a:pPr lvl="1" algn="just">
              <a:buFont typeface="Arial" panose="020B0604020202020204" pitchFamily="34" charset="0"/>
              <a:buChar char="•"/>
            </a:pPr>
            <a:r>
              <a:rPr lang="en-US" dirty="0"/>
              <a:t>Not </a:t>
            </a:r>
            <a:r>
              <a:rPr lang="en-US" dirty="0" smtClean="0"/>
              <a:t>every interrupt </a:t>
            </a:r>
            <a:r>
              <a:rPr lang="en-US" dirty="0"/>
              <a:t>number has a corresponding interrupt </a:t>
            </a:r>
            <a:r>
              <a:rPr lang="en-US" dirty="0" smtClean="0"/>
              <a:t>routine</a:t>
            </a:r>
          </a:p>
          <a:p>
            <a:pPr lvl="1" algn="just">
              <a:buFont typeface="Arial" panose="020B0604020202020204" pitchFamily="34" charset="0"/>
              <a:buChar char="•"/>
            </a:pPr>
            <a:r>
              <a:rPr lang="en-US" dirty="0" smtClean="0"/>
              <a:t>One interrupt number may have multiple functions, identified by function number. (e.g. INT 21h, see Appendix-D).</a:t>
            </a:r>
            <a:r>
              <a:rPr lang="en-US" b="1" dirty="0" smtClean="0"/>
              <a:t> </a:t>
            </a:r>
            <a:endParaRPr lang="en-US" b="1" dirty="0"/>
          </a:p>
        </p:txBody>
      </p:sp>
    </p:spTree>
    <p:extLst>
      <p:ext uri="{BB962C8B-B14F-4D97-AF65-F5344CB8AC3E}">
        <p14:creationId xmlns:p14="http://schemas.microsoft.com/office/powerpoint/2010/main" val="3526280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Interrupt Handling</a:t>
            </a:r>
          </a:p>
        </p:txBody>
      </p:sp>
      <p:sp>
        <p:nvSpPr>
          <p:cNvPr id="16387" name="Rectangle 3"/>
          <p:cNvSpPr>
            <a:spLocks noGrp="1" noChangeArrowheads="1"/>
          </p:cNvSpPr>
          <p:nvPr>
            <p:ph idx="1"/>
          </p:nvPr>
        </p:nvSpPr>
        <p:spPr/>
        <p:txBody>
          <a:bodyPr>
            <a:normAutofit/>
          </a:bodyPr>
          <a:lstStyle/>
          <a:p>
            <a:r>
              <a:rPr lang="en-US" dirty="0" smtClean="0"/>
              <a:t>The operating system preserves the state of the CPU by storing registers and the program counter</a:t>
            </a:r>
          </a:p>
          <a:p>
            <a:endParaRPr lang="en-US" dirty="0" smtClean="0"/>
          </a:p>
          <a:p>
            <a:r>
              <a:rPr lang="en-US" dirty="0" smtClean="0"/>
              <a:t>Separate segments of code determine what action should be taken for each type of interrupt; identified by interrupt number.</a:t>
            </a:r>
          </a:p>
        </p:txBody>
      </p:sp>
    </p:spTree>
    <p:extLst>
      <p:ext uri="{BB962C8B-B14F-4D97-AF65-F5344CB8AC3E}">
        <p14:creationId xmlns:p14="http://schemas.microsoft.com/office/powerpoint/2010/main" val="2259453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7846" y="1867732"/>
            <a:ext cx="9271049" cy="3014233"/>
          </a:xfrm>
          <a:prstGeom prst="rect">
            <a:avLst/>
          </a:prstGeom>
        </p:spPr>
      </p:pic>
    </p:spTree>
    <p:extLst>
      <p:ext uri="{BB962C8B-B14F-4D97-AF65-F5344CB8AC3E}">
        <p14:creationId xmlns:p14="http://schemas.microsoft.com/office/powerpoint/2010/main" val="2388249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mtClean="0"/>
              <a:t>Operating-System Operations</a:t>
            </a:r>
          </a:p>
        </p:txBody>
      </p:sp>
      <p:sp>
        <p:nvSpPr>
          <p:cNvPr id="33795" name="Rectangle 3"/>
          <p:cNvSpPr>
            <a:spLocks noGrp="1" noChangeArrowheads="1"/>
          </p:cNvSpPr>
          <p:nvPr>
            <p:ph idx="1"/>
          </p:nvPr>
        </p:nvSpPr>
        <p:spPr/>
        <p:txBody>
          <a:bodyPr>
            <a:normAutofit lnSpcReduction="10000"/>
          </a:bodyPr>
          <a:lstStyle/>
          <a:p>
            <a:pPr>
              <a:lnSpc>
                <a:spcPct val="90000"/>
              </a:lnSpc>
            </a:pPr>
            <a:r>
              <a:rPr lang="en-US" sz="2400" b="1" dirty="0">
                <a:solidFill>
                  <a:srgbClr val="3366FF"/>
                </a:solidFill>
              </a:rPr>
              <a:t>Dual-mode </a:t>
            </a:r>
            <a:r>
              <a:rPr lang="en-US" sz="2400" dirty="0"/>
              <a:t>operation allows OS to protect itself and other system components</a:t>
            </a:r>
          </a:p>
          <a:p>
            <a:pPr lvl="1">
              <a:lnSpc>
                <a:spcPct val="90000"/>
              </a:lnSpc>
            </a:pPr>
            <a:r>
              <a:rPr lang="en-US" b="1" dirty="0">
                <a:solidFill>
                  <a:srgbClr val="3366FF"/>
                </a:solidFill>
              </a:rPr>
              <a:t>User mode </a:t>
            </a:r>
            <a:r>
              <a:rPr lang="en-US" dirty="0"/>
              <a:t>and </a:t>
            </a:r>
            <a:r>
              <a:rPr lang="en-US" b="1" dirty="0">
                <a:solidFill>
                  <a:srgbClr val="3366FF"/>
                </a:solidFill>
              </a:rPr>
              <a:t>kernel mode </a:t>
            </a:r>
          </a:p>
          <a:p>
            <a:pPr lvl="1">
              <a:lnSpc>
                <a:spcPct val="90000"/>
              </a:lnSpc>
            </a:pPr>
            <a:r>
              <a:rPr lang="en-US" b="1" dirty="0">
                <a:solidFill>
                  <a:srgbClr val="3366FF"/>
                </a:solidFill>
              </a:rPr>
              <a:t>Mode bit </a:t>
            </a:r>
            <a:r>
              <a:rPr lang="en-US" dirty="0"/>
              <a:t>provided by hardware</a:t>
            </a:r>
          </a:p>
          <a:p>
            <a:pPr lvl="2">
              <a:lnSpc>
                <a:spcPct val="90000"/>
              </a:lnSpc>
            </a:pPr>
            <a:r>
              <a:rPr lang="en-US" sz="2400" dirty="0"/>
              <a:t>Provides ability to distinguish when system is running user code or kernel code</a:t>
            </a:r>
          </a:p>
          <a:p>
            <a:pPr lvl="2">
              <a:lnSpc>
                <a:spcPct val="90000"/>
              </a:lnSpc>
            </a:pPr>
            <a:r>
              <a:rPr lang="en-US" sz="2400" dirty="0"/>
              <a:t>Some instructions designated as </a:t>
            </a:r>
            <a:r>
              <a:rPr lang="en-US" sz="2400" b="1" dirty="0">
                <a:solidFill>
                  <a:srgbClr val="3366FF"/>
                </a:solidFill>
              </a:rPr>
              <a:t>privileged</a:t>
            </a:r>
            <a:r>
              <a:rPr lang="en-US" sz="2400" dirty="0"/>
              <a:t>, only executable in kernel mode</a:t>
            </a:r>
          </a:p>
          <a:p>
            <a:pPr lvl="2">
              <a:lnSpc>
                <a:spcPct val="90000"/>
              </a:lnSpc>
            </a:pPr>
            <a:r>
              <a:rPr lang="en-US" sz="2400" dirty="0"/>
              <a:t>System call changes mode to kernel, return from call resets it to user</a:t>
            </a:r>
          </a:p>
          <a:p>
            <a:pPr>
              <a:lnSpc>
                <a:spcPct val="90000"/>
              </a:lnSpc>
            </a:pPr>
            <a:endParaRPr lang="en-US" sz="2400" dirty="0" smtClean="0"/>
          </a:p>
          <a:p>
            <a:pPr>
              <a:lnSpc>
                <a:spcPct val="90000"/>
              </a:lnSpc>
            </a:pPr>
            <a:r>
              <a:rPr lang="en-US" sz="2400" dirty="0" smtClean="0"/>
              <a:t>Increasingly </a:t>
            </a:r>
            <a:r>
              <a:rPr lang="en-US" sz="2400" dirty="0"/>
              <a:t>CPUs support multi-mode operations</a:t>
            </a:r>
          </a:p>
          <a:p>
            <a:pPr lvl="1">
              <a:lnSpc>
                <a:spcPct val="90000"/>
              </a:lnSpc>
            </a:pPr>
            <a:r>
              <a:rPr lang="en-US" dirty="0"/>
              <a:t>i.e. </a:t>
            </a:r>
            <a:r>
              <a:rPr lang="en-US" b="1" dirty="0">
                <a:solidFill>
                  <a:srgbClr val="3366FF"/>
                </a:solidFill>
              </a:rPr>
              <a:t>virtual machine manager </a:t>
            </a:r>
            <a:r>
              <a:rPr lang="en-US" dirty="0"/>
              <a:t>(</a:t>
            </a:r>
            <a:r>
              <a:rPr lang="en-US" b="1" dirty="0">
                <a:solidFill>
                  <a:srgbClr val="3366FF"/>
                </a:solidFill>
              </a:rPr>
              <a:t>VMM</a:t>
            </a:r>
            <a:r>
              <a:rPr lang="en-US" dirty="0"/>
              <a:t>) mode for guest </a:t>
            </a:r>
            <a:r>
              <a:rPr lang="en-US" b="1" dirty="0" smtClean="0">
                <a:solidFill>
                  <a:srgbClr val="3366FF"/>
                </a:solidFill>
              </a:rPr>
              <a:t>VMs</a:t>
            </a:r>
            <a:endParaRPr lang="en-US" b="1" dirty="0">
              <a:solidFill>
                <a:srgbClr val="3366FF"/>
              </a:solidFill>
            </a:endParaRPr>
          </a:p>
        </p:txBody>
      </p:sp>
    </p:spTree>
    <p:extLst>
      <p:ext uri="{BB962C8B-B14F-4D97-AF65-F5344CB8AC3E}">
        <p14:creationId xmlns:p14="http://schemas.microsoft.com/office/powerpoint/2010/main" val="3625701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smtClean="0"/>
              <a:t>Transition from User to Kernel Mode</a:t>
            </a:r>
          </a:p>
        </p:txBody>
      </p:sp>
      <p:sp>
        <p:nvSpPr>
          <p:cNvPr id="34819" name="Rectangle 4"/>
          <p:cNvSpPr>
            <a:spLocks noGrp="1" noChangeArrowheads="1"/>
          </p:cNvSpPr>
          <p:nvPr>
            <p:ph idx="1"/>
          </p:nvPr>
        </p:nvSpPr>
        <p:spPr/>
        <p:txBody>
          <a:bodyPr/>
          <a:lstStyle/>
          <a:p>
            <a:r>
              <a:rPr lang="en-US" smtClean="0"/>
              <a:t>Timer to prevent infinite loop / process hogging resources</a:t>
            </a:r>
          </a:p>
          <a:p>
            <a:pPr lvl="1"/>
            <a:r>
              <a:rPr lang="en-US" smtClean="0"/>
              <a:t>Set interrupt after specific period</a:t>
            </a:r>
          </a:p>
          <a:p>
            <a:pPr lvl="1"/>
            <a:r>
              <a:rPr lang="en-US" smtClean="0"/>
              <a:t>Operating system decrements counter</a:t>
            </a:r>
          </a:p>
          <a:p>
            <a:pPr lvl="1"/>
            <a:r>
              <a:rPr lang="en-US" smtClean="0"/>
              <a:t>When counter zero generate an interrupt</a:t>
            </a:r>
          </a:p>
          <a:p>
            <a:pPr lvl="1"/>
            <a:r>
              <a:rPr lang="en-US" smtClean="0"/>
              <a:t>Set up before scheduling process to regain control or terminate program that exceeds allotted time</a:t>
            </a:r>
          </a:p>
        </p:txBody>
      </p:sp>
    </p:spTree>
    <p:extLst>
      <p:ext uri="{BB962C8B-B14F-4D97-AF65-F5344CB8AC3E}">
        <p14:creationId xmlns:p14="http://schemas.microsoft.com/office/powerpoint/2010/main" val="2023858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005" y="1487838"/>
            <a:ext cx="11047831" cy="34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4194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dirty="0" smtClean="0"/>
              <a:t>I/O Structure</a:t>
            </a:r>
          </a:p>
        </p:txBody>
      </p:sp>
      <p:sp>
        <p:nvSpPr>
          <p:cNvPr id="18435" name="Rectangle 3"/>
          <p:cNvSpPr>
            <a:spLocks noGrp="1" noChangeArrowheads="1"/>
          </p:cNvSpPr>
          <p:nvPr>
            <p:ph idx="1"/>
          </p:nvPr>
        </p:nvSpPr>
        <p:spPr/>
        <p:txBody>
          <a:bodyPr>
            <a:normAutofit fontScale="92500" lnSpcReduction="10000"/>
          </a:bodyPr>
          <a:lstStyle/>
          <a:p>
            <a:pPr>
              <a:lnSpc>
                <a:spcPct val="90000"/>
              </a:lnSpc>
            </a:pPr>
            <a:r>
              <a:rPr lang="en-US" dirty="0" smtClean="0"/>
              <a:t>After I/O starts, control returns to user program only upon I/O completion</a:t>
            </a:r>
          </a:p>
          <a:p>
            <a:pPr lvl="1">
              <a:lnSpc>
                <a:spcPct val="90000"/>
              </a:lnSpc>
            </a:pPr>
            <a:r>
              <a:rPr lang="en-US" dirty="0" smtClean="0"/>
              <a:t>Wait instruction idles the CPU until the next interrupt</a:t>
            </a:r>
          </a:p>
          <a:p>
            <a:pPr lvl="1">
              <a:lnSpc>
                <a:spcPct val="90000"/>
              </a:lnSpc>
            </a:pPr>
            <a:r>
              <a:rPr lang="en-US" dirty="0" smtClean="0"/>
              <a:t>Wait loop (contention for memory access)</a:t>
            </a:r>
          </a:p>
          <a:p>
            <a:pPr lvl="1">
              <a:lnSpc>
                <a:spcPct val="90000"/>
              </a:lnSpc>
            </a:pPr>
            <a:r>
              <a:rPr lang="en-US" dirty="0" smtClean="0"/>
              <a:t>At most one I/O request is outstanding at a time, no simultaneous I/O processing</a:t>
            </a:r>
          </a:p>
          <a:p>
            <a:pPr lvl="1">
              <a:lnSpc>
                <a:spcPct val="90000"/>
              </a:lnSpc>
            </a:pPr>
            <a:endParaRPr lang="en-US" dirty="0" smtClean="0"/>
          </a:p>
          <a:p>
            <a:pPr>
              <a:lnSpc>
                <a:spcPct val="90000"/>
              </a:lnSpc>
            </a:pPr>
            <a:r>
              <a:rPr lang="en-US" dirty="0" smtClean="0"/>
              <a:t>After I/O starts, control returns to user program without waiting for I/O completion</a:t>
            </a:r>
            <a:endParaRPr lang="en-US" b="1" dirty="0" smtClean="0">
              <a:solidFill>
                <a:srgbClr val="3366FF"/>
              </a:solidFill>
            </a:endParaRPr>
          </a:p>
          <a:p>
            <a:pPr lvl="1">
              <a:lnSpc>
                <a:spcPct val="90000"/>
              </a:lnSpc>
            </a:pPr>
            <a:r>
              <a:rPr lang="en-US" b="1" dirty="0" smtClean="0">
                <a:solidFill>
                  <a:srgbClr val="3366FF"/>
                </a:solidFill>
              </a:rPr>
              <a:t>System call </a:t>
            </a:r>
            <a:r>
              <a:rPr lang="en-US" dirty="0" smtClean="0"/>
              <a:t>– request to the OS to allow user to wait for I/O completion</a:t>
            </a:r>
            <a:endParaRPr lang="en-US" b="1" dirty="0" smtClean="0">
              <a:solidFill>
                <a:srgbClr val="3366FF"/>
              </a:solidFill>
            </a:endParaRPr>
          </a:p>
          <a:p>
            <a:pPr lvl="1">
              <a:lnSpc>
                <a:spcPct val="90000"/>
              </a:lnSpc>
            </a:pPr>
            <a:r>
              <a:rPr lang="en-US" b="1" dirty="0" smtClean="0">
                <a:solidFill>
                  <a:srgbClr val="3366FF"/>
                </a:solidFill>
              </a:rPr>
              <a:t>Device-status table </a:t>
            </a:r>
            <a:r>
              <a:rPr lang="en-US" dirty="0" smtClean="0"/>
              <a:t>contains entry for each I/O device indicating its type, address, and state</a:t>
            </a:r>
          </a:p>
        </p:txBody>
      </p:sp>
    </p:spTree>
    <p:extLst>
      <p:ext uri="{BB962C8B-B14F-4D97-AF65-F5344CB8AC3E}">
        <p14:creationId xmlns:p14="http://schemas.microsoft.com/office/powerpoint/2010/main" val="2997806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dirty="0" smtClean="0"/>
              <a:t>Direct Memory Access Structure</a:t>
            </a:r>
          </a:p>
        </p:txBody>
      </p:sp>
      <p:sp>
        <p:nvSpPr>
          <p:cNvPr id="20483" name="Rectangle 3"/>
          <p:cNvSpPr>
            <a:spLocks noGrp="1" noChangeArrowheads="1"/>
          </p:cNvSpPr>
          <p:nvPr>
            <p:ph idx="1"/>
          </p:nvPr>
        </p:nvSpPr>
        <p:spPr>
          <a:xfrm>
            <a:off x="1097280" y="1845734"/>
            <a:ext cx="10058400" cy="2230320"/>
          </a:xfrm>
        </p:spPr>
        <p:txBody>
          <a:bodyPr>
            <a:normAutofit fontScale="92500" lnSpcReduction="20000"/>
          </a:bodyPr>
          <a:lstStyle/>
          <a:p>
            <a:r>
              <a:rPr lang="en-US" dirty="0" smtClean="0"/>
              <a:t>Used for high-speed I/O devices able to transmit information at close to memory speeds</a:t>
            </a:r>
          </a:p>
          <a:p>
            <a:r>
              <a:rPr lang="en-US" dirty="0" smtClean="0"/>
              <a:t>Device controller transfers blocks of data from buffer storage directly to main memory without CPU intervention</a:t>
            </a:r>
          </a:p>
          <a:p>
            <a:r>
              <a:rPr lang="en-US" dirty="0" smtClean="0"/>
              <a:t>Only one interrupt is generated per block, rather than the one interrupt per byte</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3542" y="3905459"/>
            <a:ext cx="5812451" cy="286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76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dirty="0" smtClean="0"/>
              <a:t>Storage Structure</a:t>
            </a:r>
          </a:p>
        </p:txBody>
      </p:sp>
      <p:sp>
        <p:nvSpPr>
          <p:cNvPr id="21507" name="Rectangle 3"/>
          <p:cNvSpPr>
            <a:spLocks noGrp="1" noChangeArrowheads="1"/>
          </p:cNvSpPr>
          <p:nvPr>
            <p:ph idx="1"/>
          </p:nvPr>
        </p:nvSpPr>
        <p:spPr/>
        <p:txBody>
          <a:bodyPr>
            <a:normAutofit fontScale="92500" lnSpcReduction="20000"/>
          </a:bodyPr>
          <a:lstStyle/>
          <a:p>
            <a:r>
              <a:rPr lang="en-US" dirty="0" smtClean="0"/>
              <a:t>Main memory – only large storage media that the CPU can access directly</a:t>
            </a:r>
          </a:p>
          <a:p>
            <a:pPr lvl="1">
              <a:buNone/>
            </a:pPr>
            <a:endParaRPr lang="en-US" b="1" dirty="0" smtClean="0">
              <a:solidFill>
                <a:srgbClr val="3366FF"/>
              </a:solidFill>
            </a:endParaRPr>
          </a:p>
          <a:p>
            <a:r>
              <a:rPr lang="en-US" dirty="0" smtClean="0"/>
              <a:t>Secondary storage – extension of main memory that provides large </a:t>
            </a:r>
            <a:r>
              <a:rPr lang="en-US" b="1" dirty="0" smtClean="0">
                <a:solidFill>
                  <a:srgbClr val="3366FF"/>
                </a:solidFill>
              </a:rPr>
              <a:t>nonvolatile</a:t>
            </a:r>
            <a:r>
              <a:rPr lang="en-US" dirty="0" smtClean="0">
                <a:solidFill>
                  <a:srgbClr val="0000FF"/>
                </a:solidFill>
              </a:rPr>
              <a:t> </a:t>
            </a:r>
            <a:r>
              <a:rPr lang="en-US" dirty="0" smtClean="0"/>
              <a:t>storage capacity</a:t>
            </a:r>
          </a:p>
          <a:p>
            <a:endParaRPr lang="en-US" dirty="0" smtClean="0"/>
          </a:p>
          <a:p>
            <a:r>
              <a:rPr lang="en-US" dirty="0" smtClean="0"/>
              <a:t>Magnetic disks – rigid metal or glass platters covered with magnetic recording material </a:t>
            </a:r>
          </a:p>
          <a:p>
            <a:pPr lvl="1"/>
            <a:r>
              <a:rPr lang="en-US" dirty="0" smtClean="0"/>
              <a:t>Disk surface is logically divided into </a:t>
            </a:r>
            <a:r>
              <a:rPr lang="en-US" b="1" dirty="0" smtClean="0">
                <a:solidFill>
                  <a:srgbClr val="3366FF"/>
                </a:solidFill>
              </a:rPr>
              <a:t>tracks</a:t>
            </a:r>
            <a:r>
              <a:rPr lang="en-US" dirty="0" smtClean="0"/>
              <a:t>, which are subdivided into </a:t>
            </a:r>
            <a:r>
              <a:rPr lang="en-US" b="1" dirty="0" smtClean="0">
                <a:solidFill>
                  <a:srgbClr val="3366FF"/>
                </a:solidFill>
              </a:rPr>
              <a:t>sectors</a:t>
            </a:r>
          </a:p>
          <a:p>
            <a:pPr lvl="1"/>
            <a:r>
              <a:rPr lang="en-US" dirty="0" smtClean="0"/>
              <a:t>The </a:t>
            </a:r>
            <a:r>
              <a:rPr lang="en-US" b="1" dirty="0" smtClean="0">
                <a:solidFill>
                  <a:srgbClr val="3366FF"/>
                </a:solidFill>
              </a:rPr>
              <a:t>disk controller </a:t>
            </a:r>
            <a:r>
              <a:rPr lang="en-US" dirty="0" smtClean="0"/>
              <a:t>determines the logical interaction between the device and the computer </a:t>
            </a:r>
          </a:p>
        </p:txBody>
      </p:sp>
    </p:spTree>
    <p:extLst>
      <p:ext uri="{BB962C8B-B14F-4D97-AF65-F5344CB8AC3E}">
        <p14:creationId xmlns:p14="http://schemas.microsoft.com/office/powerpoint/2010/main" val="1440628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Marks Distribution and Deadlines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51235836"/>
              </p:ext>
            </p:extLst>
          </p:nvPr>
        </p:nvGraphicFramePr>
        <p:xfrm>
          <a:off x="1291771" y="2102152"/>
          <a:ext cx="10312400" cy="2763520"/>
        </p:xfrm>
        <a:graphic>
          <a:graphicData uri="http://schemas.openxmlformats.org/drawingml/2006/table">
            <a:tbl>
              <a:tblPr firstRow="1" bandRow="1">
                <a:tableStyleId>{5C22544A-7EE6-4342-B048-85BDC9FD1C3A}</a:tableStyleId>
              </a:tblPr>
              <a:tblGrid>
                <a:gridCol w="3437467"/>
                <a:gridCol w="1714877"/>
                <a:gridCol w="5160056"/>
              </a:tblGrid>
              <a:tr h="370840">
                <a:tc>
                  <a:txBody>
                    <a:bodyPr/>
                    <a:lstStyle/>
                    <a:p>
                      <a:r>
                        <a:rPr lang="en-US" dirty="0" smtClean="0"/>
                        <a:t>Assessment</a:t>
                      </a:r>
                      <a:endParaRPr lang="en-US" dirty="0"/>
                    </a:p>
                  </a:txBody>
                  <a:tcPr/>
                </a:tc>
                <a:tc>
                  <a:txBody>
                    <a:bodyPr/>
                    <a:lstStyle/>
                    <a:p>
                      <a:r>
                        <a:rPr lang="en-US" dirty="0" smtClean="0"/>
                        <a:t>Weightage</a:t>
                      </a:r>
                      <a:endParaRPr lang="en-US" dirty="0"/>
                    </a:p>
                  </a:txBody>
                  <a:tcPr/>
                </a:tc>
                <a:tc>
                  <a:txBody>
                    <a:bodyPr/>
                    <a:lstStyle/>
                    <a:p>
                      <a:r>
                        <a:rPr lang="en-US" dirty="0" smtClean="0"/>
                        <a:t>Schedule/Deadlines/ Remarks</a:t>
                      </a:r>
                      <a:endParaRPr lang="en-US" dirty="0"/>
                    </a:p>
                  </a:txBody>
                  <a:tcPr/>
                </a:tc>
              </a:tr>
              <a:tr h="370840">
                <a:tc>
                  <a:txBody>
                    <a:bodyPr/>
                    <a:lstStyle/>
                    <a:p>
                      <a:r>
                        <a:rPr lang="en-US" dirty="0" smtClean="0"/>
                        <a:t>Mid-term I Examinations</a:t>
                      </a:r>
                      <a:endParaRPr lang="en-US" dirty="0"/>
                    </a:p>
                  </a:txBody>
                  <a:tcPr/>
                </a:tc>
                <a:tc>
                  <a:txBody>
                    <a:bodyPr/>
                    <a:lstStyle/>
                    <a:p>
                      <a:r>
                        <a:rPr lang="en-US" dirty="0" smtClean="0"/>
                        <a:t>15</a:t>
                      </a:r>
                      <a:endParaRPr lang="en-US" dirty="0"/>
                    </a:p>
                  </a:txBody>
                  <a:tcPr/>
                </a:tc>
                <a:tc>
                  <a:txBody>
                    <a:bodyPr/>
                    <a:lstStyle/>
                    <a:p>
                      <a:r>
                        <a:rPr lang="en-US" dirty="0" smtClean="0"/>
                        <a:t>6</a:t>
                      </a:r>
                      <a:r>
                        <a:rPr lang="en-US" baseline="30000" dirty="0" smtClean="0"/>
                        <a:t>th</a:t>
                      </a:r>
                      <a:r>
                        <a:rPr lang="en-US" dirty="0" smtClean="0"/>
                        <a:t> Week </a:t>
                      </a:r>
                      <a:endParaRPr lang="en-US" dirty="0"/>
                    </a:p>
                  </a:txBody>
                  <a:tcPr/>
                </a:tc>
              </a:tr>
              <a:tr h="370840">
                <a:tc>
                  <a:txBody>
                    <a:bodyPr/>
                    <a:lstStyle/>
                    <a:p>
                      <a:r>
                        <a:rPr lang="en-US" dirty="0" smtClean="0"/>
                        <a:t>Mid-term II Examinations</a:t>
                      </a:r>
                      <a:endParaRPr lang="en-US" dirty="0"/>
                    </a:p>
                  </a:txBody>
                  <a:tcPr/>
                </a:tc>
                <a:tc>
                  <a:txBody>
                    <a:bodyPr/>
                    <a:lstStyle/>
                    <a:p>
                      <a:r>
                        <a:rPr lang="en-US" dirty="0" smtClean="0"/>
                        <a:t>15</a:t>
                      </a:r>
                      <a:endParaRPr lang="en-US" dirty="0"/>
                    </a:p>
                  </a:txBody>
                  <a:tcPr/>
                </a:tc>
                <a:tc>
                  <a:txBody>
                    <a:bodyPr/>
                    <a:lstStyle/>
                    <a:p>
                      <a:r>
                        <a:rPr lang="en-US" dirty="0" smtClean="0"/>
                        <a:t>12</a:t>
                      </a:r>
                      <a:r>
                        <a:rPr lang="en-US" baseline="30000" dirty="0" smtClean="0"/>
                        <a:t>th</a:t>
                      </a:r>
                      <a:r>
                        <a:rPr lang="en-US" dirty="0" smtClean="0"/>
                        <a:t> Week</a:t>
                      </a:r>
                      <a:endParaRPr lang="en-US" dirty="0"/>
                    </a:p>
                  </a:txBody>
                  <a:tcPr/>
                </a:tc>
              </a:tr>
              <a:tr h="370840">
                <a:tc>
                  <a:txBody>
                    <a:bodyPr/>
                    <a:lstStyle/>
                    <a:p>
                      <a:r>
                        <a:rPr lang="en-US" dirty="0" smtClean="0"/>
                        <a:t>Quizzes/Assignments</a:t>
                      </a:r>
                      <a:endParaRPr lang="en-US" dirty="0"/>
                    </a:p>
                  </a:txBody>
                  <a:tcPr/>
                </a:tc>
                <a:tc>
                  <a:txBody>
                    <a:bodyPr/>
                    <a:lstStyle/>
                    <a:p>
                      <a:r>
                        <a:rPr lang="en-US" dirty="0" smtClean="0"/>
                        <a:t>10</a:t>
                      </a:r>
                      <a:endParaRPr lang="en-US" dirty="0"/>
                    </a:p>
                  </a:txBody>
                  <a:tcPr/>
                </a:tc>
                <a:tc>
                  <a:txBody>
                    <a:bodyPr/>
                    <a:lstStyle/>
                    <a:p>
                      <a:r>
                        <a:rPr lang="en-US" dirty="0" smtClean="0"/>
                        <a:t> </a:t>
                      </a:r>
                      <a:endParaRPr lang="en-US" dirty="0"/>
                    </a:p>
                  </a:txBody>
                  <a:tcPr/>
                </a:tc>
              </a:tr>
              <a:tr h="370840">
                <a:tc>
                  <a:txBody>
                    <a:bodyPr/>
                    <a:lstStyle/>
                    <a:p>
                      <a:r>
                        <a:rPr lang="en-US" dirty="0" smtClean="0"/>
                        <a:t>Semester Project</a:t>
                      </a:r>
                      <a:endParaRPr lang="en-US" dirty="0"/>
                    </a:p>
                  </a:txBody>
                  <a:tcPr/>
                </a:tc>
                <a:tc>
                  <a:txBody>
                    <a:bodyPr/>
                    <a:lstStyle/>
                    <a:p>
                      <a:r>
                        <a:rPr lang="en-US" dirty="0" smtClean="0"/>
                        <a:t>10</a:t>
                      </a:r>
                      <a:endParaRPr lang="en-US" dirty="0"/>
                    </a:p>
                  </a:txBody>
                  <a:tcPr/>
                </a:tc>
                <a:tc>
                  <a:txBody>
                    <a:bodyPr/>
                    <a:lstStyle/>
                    <a:p>
                      <a:r>
                        <a:rPr lang="en-US" dirty="0" smtClean="0"/>
                        <a:t>Project idea submission: </a:t>
                      </a:r>
                      <a:r>
                        <a:rPr lang="en-US" b="1" dirty="0" smtClean="0"/>
                        <a:t>7</a:t>
                      </a:r>
                      <a:r>
                        <a:rPr lang="en-US" baseline="30000" dirty="0" smtClean="0"/>
                        <a:t>th</a:t>
                      </a:r>
                      <a:r>
                        <a:rPr lang="en-US" dirty="0" smtClean="0"/>
                        <a:t> week, Final Submission due in </a:t>
                      </a:r>
                      <a:r>
                        <a:rPr lang="en-US" b="1" dirty="0" smtClean="0"/>
                        <a:t>15</a:t>
                      </a:r>
                      <a:r>
                        <a:rPr lang="en-US" baseline="30000" dirty="0" smtClean="0"/>
                        <a:t>th</a:t>
                      </a:r>
                      <a:r>
                        <a:rPr lang="en-US" dirty="0" smtClean="0"/>
                        <a:t> Week of the</a:t>
                      </a:r>
                      <a:r>
                        <a:rPr lang="en-US" baseline="0" dirty="0" smtClean="0"/>
                        <a:t> semester</a:t>
                      </a:r>
                      <a:r>
                        <a:rPr lang="en-US" dirty="0" smtClean="0"/>
                        <a:t> </a:t>
                      </a:r>
                      <a:endParaRPr lang="en-US" dirty="0"/>
                    </a:p>
                  </a:txBody>
                  <a:tcPr/>
                </a:tc>
              </a:tr>
              <a:tr h="370840">
                <a:tc>
                  <a:txBody>
                    <a:bodyPr/>
                    <a:lstStyle/>
                    <a:p>
                      <a:r>
                        <a:rPr lang="en-US" dirty="0" smtClean="0"/>
                        <a:t>Final Examinations</a:t>
                      </a:r>
                      <a:endParaRPr lang="en-US" dirty="0"/>
                    </a:p>
                  </a:txBody>
                  <a:tcPr/>
                </a:tc>
                <a:tc>
                  <a:txBody>
                    <a:bodyPr/>
                    <a:lstStyle/>
                    <a:p>
                      <a:r>
                        <a:rPr lang="en-US" dirty="0" smtClean="0"/>
                        <a:t>50</a:t>
                      </a:r>
                      <a:endParaRPr lang="en-US" dirty="0"/>
                    </a:p>
                  </a:txBody>
                  <a:tcPr/>
                </a:tc>
                <a:tc>
                  <a:txBody>
                    <a:bodyPr/>
                    <a:lstStyle/>
                    <a:p>
                      <a:r>
                        <a:rPr lang="en-US" dirty="0" smtClean="0"/>
                        <a:t>Comprehensively</a:t>
                      </a:r>
                      <a:r>
                        <a:rPr lang="en-US" baseline="0" dirty="0" smtClean="0"/>
                        <a:t> from all the covered and assigned topics.</a:t>
                      </a:r>
                      <a:endParaRPr lang="en-US" dirty="0"/>
                    </a:p>
                  </a:txBody>
                  <a:tcPr/>
                </a:tc>
              </a:tr>
            </a:tbl>
          </a:graphicData>
        </a:graphic>
      </p:graphicFrame>
    </p:spTree>
    <p:extLst>
      <p:ext uri="{BB962C8B-B14F-4D97-AF65-F5344CB8AC3E}">
        <p14:creationId xmlns:p14="http://schemas.microsoft.com/office/powerpoint/2010/main" val="1123576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smtClean="0"/>
              <a:t>Storage Hierarchy</a:t>
            </a:r>
          </a:p>
        </p:txBody>
      </p:sp>
      <p:sp>
        <p:nvSpPr>
          <p:cNvPr id="22531" name="Rectangle 3"/>
          <p:cNvSpPr>
            <a:spLocks noGrp="1" noChangeArrowheads="1"/>
          </p:cNvSpPr>
          <p:nvPr>
            <p:ph idx="1"/>
          </p:nvPr>
        </p:nvSpPr>
        <p:spPr/>
        <p:txBody>
          <a:bodyPr>
            <a:normAutofit fontScale="92500" lnSpcReduction="10000"/>
          </a:bodyPr>
          <a:lstStyle/>
          <a:p>
            <a:r>
              <a:rPr lang="en-US" dirty="0" smtClean="0"/>
              <a:t>Storage systems organized in hierarchy</a:t>
            </a:r>
          </a:p>
          <a:p>
            <a:pPr lvl="1"/>
            <a:r>
              <a:rPr lang="en-US" dirty="0" smtClean="0"/>
              <a:t>Speed</a:t>
            </a:r>
          </a:p>
          <a:p>
            <a:pPr lvl="1"/>
            <a:r>
              <a:rPr lang="en-US" dirty="0" smtClean="0"/>
              <a:t>Cost</a:t>
            </a:r>
          </a:p>
          <a:p>
            <a:pPr lvl="1"/>
            <a:r>
              <a:rPr lang="en-US" dirty="0" smtClean="0"/>
              <a:t>Volatility</a:t>
            </a:r>
          </a:p>
          <a:p>
            <a:pPr lvl="1"/>
            <a:endParaRPr lang="en-US" dirty="0" smtClean="0"/>
          </a:p>
          <a:p>
            <a:r>
              <a:rPr lang="en-US" b="1" dirty="0" smtClean="0">
                <a:solidFill>
                  <a:srgbClr val="3366FF"/>
                </a:solidFill>
              </a:rPr>
              <a:t>Caching</a:t>
            </a:r>
            <a:r>
              <a:rPr lang="en-US" dirty="0" smtClean="0"/>
              <a:t> – copying information into faster storage system; main memory can be viewed as a cache for secondary storage</a:t>
            </a:r>
          </a:p>
          <a:p>
            <a:endParaRPr lang="en-US" dirty="0" smtClean="0"/>
          </a:p>
          <a:p>
            <a:r>
              <a:rPr lang="en-US" b="1" dirty="0" smtClean="0">
                <a:solidFill>
                  <a:srgbClr val="3366FF"/>
                </a:solidFill>
              </a:rPr>
              <a:t>Device Driver </a:t>
            </a:r>
            <a:r>
              <a:rPr lang="en-US" dirty="0" smtClean="0"/>
              <a:t>for each device controller to manage I/O</a:t>
            </a:r>
          </a:p>
          <a:p>
            <a:pPr lvl="1"/>
            <a:r>
              <a:rPr lang="en-US" dirty="0" smtClean="0"/>
              <a:t>Provides uniform interface between controller and kernel</a:t>
            </a:r>
          </a:p>
        </p:txBody>
      </p:sp>
    </p:spTree>
    <p:extLst>
      <p:ext uri="{BB962C8B-B14F-4D97-AF65-F5344CB8AC3E}">
        <p14:creationId xmlns:p14="http://schemas.microsoft.com/office/powerpoint/2010/main" val="3414385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524000" y="277813"/>
            <a:ext cx="8229600" cy="576262"/>
          </a:xfrm>
        </p:spPr>
        <p:txBody>
          <a:bodyPr>
            <a:normAutofit fontScale="90000"/>
          </a:bodyPr>
          <a:lstStyle/>
          <a:p>
            <a:pPr eaLnBrk="1" hangingPunct="1"/>
            <a:r>
              <a:rPr lang="en-US" smtClean="0"/>
              <a:t>Storage-Device Hierarchy</a:t>
            </a:r>
          </a:p>
        </p:txBody>
      </p:sp>
      <p:pic>
        <p:nvPicPr>
          <p:cNvPr id="23555" name="Picture 1" descr="1_04.pdf"/>
          <p:cNvPicPr>
            <a:picLocks noChangeAspect="1"/>
          </p:cNvPicPr>
          <p:nvPr/>
        </p:nvPicPr>
        <p:blipFill>
          <a:blip r:embed="rId3"/>
          <a:srcRect/>
          <a:stretch>
            <a:fillRect/>
          </a:stretch>
        </p:blipFill>
        <p:spPr bwMode="auto">
          <a:xfrm>
            <a:off x="2995613" y="1374775"/>
            <a:ext cx="5751512" cy="4783138"/>
          </a:xfrm>
          <a:prstGeom prst="rect">
            <a:avLst/>
          </a:prstGeom>
          <a:noFill/>
          <a:ln w="9525">
            <a:noFill/>
            <a:miter lim="800000"/>
            <a:headEnd/>
            <a:tailEnd/>
          </a:ln>
        </p:spPr>
      </p:pic>
    </p:spTree>
    <p:extLst>
      <p:ext uri="{BB962C8B-B14F-4D97-AF65-F5344CB8AC3E}">
        <p14:creationId xmlns:p14="http://schemas.microsoft.com/office/powerpoint/2010/main" val="1395665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eaLnBrk="1" hangingPunct="1"/>
            <a:r>
              <a:rPr lang="en-US" dirty="0" smtClean="0"/>
              <a:t>Caching</a:t>
            </a:r>
          </a:p>
        </p:txBody>
      </p:sp>
      <p:sp>
        <p:nvSpPr>
          <p:cNvPr id="24579" name="Rectangle 3"/>
          <p:cNvSpPr>
            <a:spLocks noGrp="1" noChangeArrowheads="1"/>
          </p:cNvSpPr>
          <p:nvPr>
            <p:ph idx="1"/>
          </p:nvPr>
        </p:nvSpPr>
        <p:spPr/>
        <p:txBody>
          <a:bodyPr>
            <a:normAutofit/>
          </a:bodyPr>
          <a:lstStyle/>
          <a:p>
            <a:r>
              <a:rPr lang="en-US" dirty="0" smtClean="0"/>
              <a:t>Important principle, performed at many levels in a computer (in hardware, operating system, software)</a:t>
            </a:r>
          </a:p>
          <a:p>
            <a:endParaRPr lang="en-US" sz="800" dirty="0"/>
          </a:p>
          <a:p>
            <a:r>
              <a:rPr lang="en-US" dirty="0" smtClean="0"/>
              <a:t>Faster storage (cache) checked first to determine if information is there</a:t>
            </a:r>
          </a:p>
          <a:p>
            <a:pPr lvl="1"/>
            <a:r>
              <a:rPr lang="en-US" dirty="0" smtClean="0"/>
              <a:t>If it is, information used directly from the cache (fast)</a:t>
            </a:r>
          </a:p>
          <a:p>
            <a:pPr lvl="1"/>
            <a:r>
              <a:rPr lang="en-US" dirty="0" smtClean="0"/>
              <a:t>If not, data copied to cache and used there</a:t>
            </a:r>
          </a:p>
          <a:p>
            <a:pPr lvl="1"/>
            <a:endParaRPr lang="en-US" sz="800" dirty="0"/>
          </a:p>
          <a:p>
            <a:pPr>
              <a:buFont typeface="Monotype Sorts" pitchFamily="-84" charset="2"/>
              <a:buNone/>
            </a:pPr>
            <a:endParaRPr lang="en-US" dirty="0" smtClean="0"/>
          </a:p>
        </p:txBody>
      </p:sp>
    </p:spTree>
    <p:extLst>
      <p:ext uri="{BB962C8B-B14F-4D97-AF65-F5344CB8AC3E}">
        <p14:creationId xmlns:p14="http://schemas.microsoft.com/office/powerpoint/2010/main" val="39140044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en-US" dirty="0" smtClean="0"/>
              <a:t>Computer-System Architecture</a:t>
            </a:r>
          </a:p>
        </p:txBody>
      </p:sp>
      <p:sp>
        <p:nvSpPr>
          <p:cNvPr id="25603" name="Content Placeholder 2"/>
          <p:cNvSpPr>
            <a:spLocks noGrp="1"/>
          </p:cNvSpPr>
          <p:nvPr>
            <p:ph idx="1"/>
          </p:nvPr>
        </p:nvSpPr>
        <p:spPr/>
        <p:txBody>
          <a:bodyPr>
            <a:normAutofit/>
          </a:bodyPr>
          <a:lstStyle/>
          <a:p>
            <a:r>
              <a:rPr lang="en-US" b="1" dirty="0" smtClean="0">
                <a:solidFill>
                  <a:srgbClr val="3366FF"/>
                </a:solidFill>
              </a:rPr>
              <a:t>Multiprocessors</a:t>
            </a:r>
            <a:r>
              <a:rPr lang="en-US" dirty="0" smtClean="0">
                <a:solidFill>
                  <a:srgbClr val="3366FF"/>
                </a:solidFill>
              </a:rPr>
              <a:t> </a:t>
            </a:r>
            <a:r>
              <a:rPr lang="en-US" dirty="0" smtClean="0"/>
              <a:t>systems growing in use and importance</a:t>
            </a:r>
          </a:p>
          <a:p>
            <a:pPr lvl="1"/>
            <a:r>
              <a:rPr lang="en-US" dirty="0" smtClean="0"/>
              <a:t>Also known as </a:t>
            </a:r>
            <a:r>
              <a:rPr lang="en-US" b="1" dirty="0" smtClean="0">
                <a:solidFill>
                  <a:srgbClr val="3366FF"/>
                </a:solidFill>
              </a:rPr>
              <a:t>parallel systems</a:t>
            </a:r>
            <a:r>
              <a:rPr lang="en-US" dirty="0" smtClean="0"/>
              <a:t>, </a:t>
            </a:r>
            <a:r>
              <a:rPr lang="en-US" b="1" dirty="0" smtClean="0">
                <a:solidFill>
                  <a:srgbClr val="3366FF"/>
                </a:solidFill>
              </a:rPr>
              <a:t>tightly-coupled systems</a:t>
            </a:r>
          </a:p>
          <a:p>
            <a:pPr lvl="1"/>
            <a:r>
              <a:rPr lang="en-US" dirty="0" smtClean="0"/>
              <a:t>Advantages include:</a:t>
            </a:r>
          </a:p>
          <a:p>
            <a:pPr marL="1017270" lvl="1" indent="-342900">
              <a:buFont typeface="Arial" pitchFamily="34" charset="0"/>
              <a:buAutoNum type="arabicPeriod"/>
            </a:pPr>
            <a:r>
              <a:rPr lang="en-US" b="1" dirty="0" smtClean="0">
                <a:solidFill>
                  <a:srgbClr val="3366FF"/>
                </a:solidFill>
              </a:rPr>
              <a:t>Increased throughput</a:t>
            </a:r>
          </a:p>
          <a:p>
            <a:pPr marL="1017270" lvl="1" indent="-342900">
              <a:buFont typeface="Arial" pitchFamily="34" charset="0"/>
              <a:buAutoNum type="arabicPeriod"/>
            </a:pPr>
            <a:r>
              <a:rPr lang="en-US" b="1" dirty="0" smtClean="0">
                <a:solidFill>
                  <a:srgbClr val="3366FF"/>
                </a:solidFill>
              </a:rPr>
              <a:t>Economy of scale</a:t>
            </a:r>
          </a:p>
          <a:p>
            <a:pPr marL="1017270" lvl="1" indent="-342900">
              <a:buFont typeface="Arial" pitchFamily="34" charset="0"/>
              <a:buAutoNum type="arabicPeriod"/>
            </a:pPr>
            <a:r>
              <a:rPr lang="en-US" b="1" dirty="0" smtClean="0">
                <a:solidFill>
                  <a:srgbClr val="3366FF"/>
                </a:solidFill>
              </a:rPr>
              <a:t>Increased reliability – graceful degradation</a:t>
            </a:r>
            <a:r>
              <a:rPr lang="en-US" dirty="0" smtClean="0">
                <a:solidFill>
                  <a:srgbClr val="3366FF"/>
                </a:solidFill>
              </a:rPr>
              <a:t> </a:t>
            </a:r>
            <a:r>
              <a:rPr lang="en-US" dirty="0" smtClean="0">
                <a:solidFill>
                  <a:srgbClr val="000000"/>
                </a:solidFill>
              </a:rPr>
              <a:t>or </a:t>
            </a:r>
            <a:r>
              <a:rPr lang="en-US" b="1" dirty="0" smtClean="0">
                <a:solidFill>
                  <a:srgbClr val="3366FF"/>
                </a:solidFill>
              </a:rPr>
              <a:t>fault tolerance</a:t>
            </a:r>
          </a:p>
          <a:p>
            <a:pPr lvl="1"/>
            <a:r>
              <a:rPr lang="en-US" dirty="0" smtClean="0"/>
              <a:t>Two types:</a:t>
            </a:r>
          </a:p>
          <a:p>
            <a:pPr marL="1017270" lvl="1" indent="-342900">
              <a:buFont typeface="Arial" pitchFamily="34" charset="0"/>
              <a:buAutoNum type="arabicPeriod"/>
            </a:pPr>
            <a:r>
              <a:rPr lang="en-US" b="1" dirty="0" smtClean="0">
                <a:solidFill>
                  <a:srgbClr val="3366FF"/>
                </a:solidFill>
              </a:rPr>
              <a:t>Asymmetric Multiprocessing</a:t>
            </a:r>
          </a:p>
          <a:p>
            <a:pPr marL="1017270" lvl="1" indent="-342900">
              <a:buFont typeface="Arial" pitchFamily="34" charset="0"/>
              <a:buAutoNum type="arabicPeriod"/>
            </a:pPr>
            <a:r>
              <a:rPr lang="en-US" b="1" dirty="0" smtClean="0">
                <a:solidFill>
                  <a:srgbClr val="3366FF"/>
                </a:solidFill>
              </a:rPr>
              <a:t>Symmetric Multiprocessing</a:t>
            </a:r>
          </a:p>
        </p:txBody>
      </p:sp>
    </p:spTree>
    <p:extLst>
      <p:ext uri="{BB962C8B-B14F-4D97-AF65-F5344CB8AC3E}">
        <p14:creationId xmlns:p14="http://schemas.microsoft.com/office/powerpoint/2010/main" val="17753794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Image result for symmetric and asymmetric multiprocessing"/>
          <p:cNvPicPr>
            <a:picLocks noChangeAspect="1" noChangeArrowheads="1"/>
          </p:cNvPicPr>
          <p:nvPr/>
        </p:nvPicPr>
        <p:blipFill>
          <a:blip r:embed="rId3"/>
          <a:srcRect/>
          <a:stretch>
            <a:fillRect/>
          </a:stretch>
        </p:blipFill>
        <p:spPr bwMode="auto">
          <a:xfrm>
            <a:off x="1829353" y="666426"/>
            <a:ext cx="8590999" cy="5157061"/>
          </a:xfrm>
          <a:prstGeom prst="rect">
            <a:avLst/>
          </a:prstGeom>
          <a:noFill/>
        </p:spPr>
      </p:pic>
    </p:spTree>
    <p:extLst>
      <p:ext uri="{BB962C8B-B14F-4D97-AF65-F5344CB8AC3E}">
        <p14:creationId xmlns:p14="http://schemas.microsoft.com/office/powerpoint/2010/main" val="2052874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smtClean="0"/>
              <a:t>Operating System Structure</a:t>
            </a:r>
          </a:p>
        </p:txBody>
      </p:sp>
      <p:sp>
        <p:nvSpPr>
          <p:cNvPr id="31747" name="Rectangle 3"/>
          <p:cNvSpPr>
            <a:spLocks noGrp="1" noChangeArrowheads="1"/>
          </p:cNvSpPr>
          <p:nvPr>
            <p:ph idx="1"/>
          </p:nvPr>
        </p:nvSpPr>
        <p:spPr/>
        <p:txBody>
          <a:bodyPr>
            <a:normAutofit/>
          </a:bodyPr>
          <a:lstStyle/>
          <a:p>
            <a:pPr>
              <a:lnSpc>
                <a:spcPct val="90000"/>
              </a:lnSpc>
            </a:pPr>
            <a:r>
              <a:rPr lang="en-US" sz="4000" b="1" dirty="0" smtClean="0">
                <a:solidFill>
                  <a:srgbClr val="3366FF"/>
                </a:solidFill>
              </a:rPr>
              <a:t>Multiprogramming</a:t>
            </a:r>
            <a:r>
              <a:rPr lang="en-US" sz="2400" dirty="0" smtClean="0"/>
              <a:t> </a:t>
            </a:r>
            <a:r>
              <a:rPr lang="en-US" sz="2400" dirty="0"/>
              <a:t>needed for </a:t>
            </a:r>
            <a:r>
              <a:rPr lang="en-US" sz="2400" dirty="0" smtClean="0"/>
              <a:t>efficiency</a:t>
            </a:r>
          </a:p>
          <a:p>
            <a:pPr lvl="1"/>
            <a:r>
              <a:rPr lang="en-US" sz="1800" dirty="0"/>
              <a:t>S</a:t>
            </a:r>
            <a:r>
              <a:rPr lang="en-US" sz="1800" dirty="0" smtClean="0"/>
              <a:t>ingle </a:t>
            </a:r>
            <a:r>
              <a:rPr lang="en-US" sz="1800" dirty="0"/>
              <a:t>user cannot keep CPU and I/O devices busy at all times</a:t>
            </a:r>
          </a:p>
          <a:p>
            <a:pPr lvl="1">
              <a:lnSpc>
                <a:spcPct val="90000"/>
              </a:lnSpc>
              <a:buFont typeface="Wingdings" pitchFamily="2" charset="2"/>
              <a:buChar char="v"/>
            </a:pPr>
            <a:r>
              <a:rPr lang="en-US" dirty="0" smtClean="0"/>
              <a:t>Multiprogramming </a:t>
            </a:r>
            <a:r>
              <a:rPr lang="en-US" dirty="0"/>
              <a:t>organizes jobs (code and data) so CPU always has one to execute</a:t>
            </a:r>
          </a:p>
          <a:p>
            <a:pPr lvl="1">
              <a:lnSpc>
                <a:spcPct val="90000"/>
              </a:lnSpc>
              <a:buFont typeface="Wingdings" pitchFamily="2" charset="2"/>
              <a:buChar char="v"/>
            </a:pPr>
            <a:r>
              <a:rPr lang="en-US" dirty="0"/>
              <a:t>A subset of total jobs in system is kept in memory</a:t>
            </a:r>
          </a:p>
          <a:p>
            <a:pPr lvl="1">
              <a:lnSpc>
                <a:spcPct val="90000"/>
              </a:lnSpc>
              <a:buFont typeface="Wingdings" pitchFamily="2" charset="2"/>
              <a:buChar char="v"/>
            </a:pPr>
            <a:r>
              <a:rPr lang="en-US" dirty="0"/>
              <a:t>One job selected and run via </a:t>
            </a:r>
            <a:r>
              <a:rPr lang="en-US" sz="3600" b="1" dirty="0" smtClean="0">
                <a:solidFill>
                  <a:srgbClr val="3366FF"/>
                </a:solidFill>
              </a:rPr>
              <a:t>job scheduling</a:t>
            </a:r>
          </a:p>
          <a:p>
            <a:pPr lvl="1">
              <a:lnSpc>
                <a:spcPct val="90000"/>
              </a:lnSpc>
              <a:buFont typeface="Wingdings" pitchFamily="2" charset="2"/>
              <a:buChar char="v"/>
            </a:pPr>
            <a:r>
              <a:rPr lang="en-US" dirty="0"/>
              <a:t>When it has to wait (for I/O for example), OS switches to another job</a:t>
            </a:r>
          </a:p>
          <a:p>
            <a:pPr lvl="1">
              <a:lnSpc>
                <a:spcPct val="90000"/>
              </a:lnSpc>
            </a:pPr>
            <a:endParaRPr lang="en-US" sz="1050" dirty="0"/>
          </a:p>
        </p:txBody>
      </p:sp>
    </p:spTree>
    <p:extLst>
      <p:ext uri="{BB962C8B-B14F-4D97-AF65-F5344CB8AC3E}">
        <p14:creationId xmlns:p14="http://schemas.microsoft.com/office/powerpoint/2010/main" val="257659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smtClean="0"/>
              <a:t>Operating System Structure</a:t>
            </a:r>
          </a:p>
        </p:txBody>
      </p:sp>
      <p:sp>
        <p:nvSpPr>
          <p:cNvPr id="31747" name="Rectangle 3"/>
          <p:cNvSpPr>
            <a:spLocks noGrp="1" noChangeArrowheads="1"/>
          </p:cNvSpPr>
          <p:nvPr>
            <p:ph idx="1"/>
          </p:nvPr>
        </p:nvSpPr>
        <p:spPr/>
        <p:txBody>
          <a:bodyPr>
            <a:normAutofit/>
          </a:bodyPr>
          <a:lstStyle/>
          <a:p>
            <a:pPr>
              <a:lnSpc>
                <a:spcPct val="90000"/>
              </a:lnSpc>
            </a:pPr>
            <a:r>
              <a:rPr lang="en-US" sz="3200" b="1" dirty="0" smtClean="0">
                <a:solidFill>
                  <a:srgbClr val="3366FF"/>
                </a:solidFill>
              </a:rPr>
              <a:t>Timesharing </a:t>
            </a:r>
            <a:r>
              <a:rPr lang="en-US" sz="1800" dirty="0"/>
              <a:t>(</a:t>
            </a:r>
            <a:r>
              <a:rPr lang="en-US" sz="3200" b="1" dirty="0" smtClean="0">
                <a:solidFill>
                  <a:srgbClr val="3366FF"/>
                </a:solidFill>
              </a:rPr>
              <a:t>multitasking</a:t>
            </a:r>
            <a:r>
              <a:rPr lang="en-US" sz="1800" dirty="0"/>
              <a:t>)</a:t>
            </a:r>
            <a:r>
              <a:rPr lang="en-US" sz="3200" b="1" dirty="0" smtClean="0">
                <a:solidFill>
                  <a:srgbClr val="3366FF"/>
                </a:solidFill>
              </a:rPr>
              <a:t> </a:t>
            </a:r>
            <a:r>
              <a:rPr lang="en-US" sz="1800" dirty="0"/>
              <a:t>is logical extension in which CPU switches jobs </a:t>
            </a:r>
            <a:r>
              <a:rPr lang="en-US" sz="1800" dirty="0" smtClean="0"/>
              <a:t>so frequently </a:t>
            </a:r>
            <a:r>
              <a:rPr lang="en-US" sz="1800" dirty="0"/>
              <a:t>that users can interact with each job while it is running, creating </a:t>
            </a:r>
            <a:r>
              <a:rPr lang="en-US" sz="3200" b="1" dirty="0" smtClean="0">
                <a:solidFill>
                  <a:srgbClr val="3366FF"/>
                </a:solidFill>
              </a:rPr>
              <a:t>interactive</a:t>
            </a:r>
            <a:r>
              <a:rPr lang="en-US" sz="1800" dirty="0"/>
              <a:t> computing</a:t>
            </a:r>
          </a:p>
          <a:p>
            <a:pPr lvl="1">
              <a:lnSpc>
                <a:spcPct val="90000"/>
              </a:lnSpc>
              <a:buFont typeface="Wingdings" pitchFamily="2" charset="2"/>
              <a:buChar char="v"/>
            </a:pPr>
            <a:r>
              <a:rPr lang="en-US" sz="2800" b="1" dirty="0" smtClean="0">
                <a:solidFill>
                  <a:srgbClr val="3366FF"/>
                </a:solidFill>
              </a:rPr>
              <a:t>Response time </a:t>
            </a:r>
            <a:r>
              <a:rPr lang="en-US" sz="1800" dirty="0"/>
              <a:t>should be &lt; 1 second</a:t>
            </a:r>
          </a:p>
          <a:p>
            <a:pPr lvl="1">
              <a:lnSpc>
                <a:spcPct val="90000"/>
              </a:lnSpc>
              <a:buFont typeface="Wingdings" pitchFamily="2" charset="2"/>
              <a:buChar char="v"/>
            </a:pPr>
            <a:r>
              <a:rPr lang="en-US" sz="1800" dirty="0"/>
              <a:t>Each user has at least one program executing in memory </a:t>
            </a:r>
            <a:r>
              <a:rPr lang="en-US" sz="1800" dirty="0">
                <a:sym typeface="Wingdings 3" pitchFamily="18" charset="2"/>
              </a:rPr>
              <a:t></a:t>
            </a:r>
            <a:r>
              <a:rPr lang="en-US" sz="2800" b="1" dirty="0" smtClean="0">
                <a:solidFill>
                  <a:srgbClr val="3366FF"/>
                </a:solidFill>
                <a:sym typeface="Wingdings 3" pitchFamily="18" charset="2"/>
              </a:rPr>
              <a:t>process</a:t>
            </a:r>
          </a:p>
          <a:p>
            <a:pPr lvl="1">
              <a:lnSpc>
                <a:spcPct val="90000"/>
              </a:lnSpc>
              <a:buFont typeface="Wingdings" pitchFamily="2" charset="2"/>
              <a:buChar char="v"/>
            </a:pPr>
            <a:r>
              <a:rPr lang="en-US" sz="1800" dirty="0">
                <a:sym typeface="Wingdings 3" pitchFamily="18" charset="2"/>
              </a:rPr>
              <a:t>If several jobs ready to run at the same time  </a:t>
            </a:r>
            <a:r>
              <a:rPr lang="en-US" sz="2800" b="1" dirty="0" smtClean="0">
                <a:solidFill>
                  <a:srgbClr val="3366FF"/>
                </a:solidFill>
                <a:sym typeface="Wingdings 3" pitchFamily="18" charset="2"/>
              </a:rPr>
              <a:t>CPU scheduling</a:t>
            </a:r>
          </a:p>
          <a:p>
            <a:pPr lvl="1">
              <a:lnSpc>
                <a:spcPct val="90000"/>
              </a:lnSpc>
              <a:buFont typeface="Wingdings" pitchFamily="2" charset="2"/>
              <a:buChar char="v"/>
            </a:pPr>
            <a:r>
              <a:rPr lang="en-US" sz="1800" dirty="0">
                <a:sym typeface="Wingdings 3" pitchFamily="18" charset="2"/>
              </a:rPr>
              <a:t>If processes don</a:t>
            </a:r>
            <a:r>
              <a:rPr lang="ja-JP" altLang="en-US" sz="1800" dirty="0">
                <a:sym typeface="Wingdings 3" pitchFamily="18" charset="2"/>
              </a:rPr>
              <a:t>’</a:t>
            </a:r>
            <a:r>
              <a:rPr lang="en-US" altLang="ja-JP" sz="1800" dirty="0">
                <a:sym typeface="Wingdings 3" pitchFamily="18" charset="2"/>
              </a:rPr>
              <a:t>t fit in memory, </a:t>
            </a:r>
            <a:r>
              <a:rPr lang="en-US" altLang="ja-JP" sz="2800" b="1" dirty="0" smtClean="0">
                <a:solidFill>
                  <a:srgbClr val="3366FF"/>
                </a:solidFill>
                <a:sym typeface="Wingdings 3" pitchFamily="18" charset="2"/>
              </a:rPr>
              <a:t>swapping</a:t>
            </a:r>
            <a:r>
              <a:rPr lang="en-US" altLang="ja-JP" sz="1800" dirty="0">
                <a:sym typeface="Wingdings 3" pitchFamily="18" charset="2"/>
              </a:rPr>
              <a:t> moves them in and out to </a:t>
            </a:r>
            <a:r>
              <a:rPr lang="en-US" altLang="ja-JP" sz="1800" dirty="0" smtClean="0">
                <a:sym typeface="Wingdings 3" pitchFamily="18" charset="2"/>
              </a:rPr>
              <a:t>run</a:t>
            </a:r>
          </a:p>
          <a:p>
            <a:pPr lvl="1">
              <a:lnSpc>
                <a:spcPct val="90000"/>
              </a:lnSpc>
              <a:buFont typeface="Wingdings" pitchFamily="2" charset="2"/>
              <a:buChar char="v"/>
            </a:pPr>
            <a:r>
              <a:rPr lang="en-US" sz="2800" b="1" dirty="0" smtClean="0">
                <a:solidFill>
                  <a:srgbClr val="3366FF"/>
                </a:solidFill>
                <a:sym typeface="Wingdings 3" pitchFamily="18" charset="2"/>
              </a:rPr>
              <a:t>Virtual memory </a:t>
            </a:r>
            <a:r>
              <a:rPr lang="en-US" sz="1800" dirty="0">
                <a:sym typeface="Wingdings 3" pitchFamily="18" charset="2"/>
              </a:rPr>
              <a:t>allows execution of processes not completely in memory</a:t>
            </a:r>
          </a:p>
        </p:txBody>
      </p:sp>
    </p:spTree>
    <p:extLst>
      <p:ext uri="{BB962C8B-B14F-4D97-AF65-F5344CB8AC3E}">
        <p14:creationId xmlns:p14="http://schemas.microsoft.com/office/powerpoint/2010/main" val="283126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Relevant Concepts</a:t>
            </a:r>
            <a:endParaRPr lang="en-US" dirty="0"/>
          </a:p>
        </p:txBody>
      </p:sp>
      <p:sp>
        <p:nvSpPr>
          <p:cNvPr id="6" name="Content Placeholder 5"/>
          <p:cNvSpPr>
            <a:spLocks noGrp="1"/>
          </p:cNvSpPr>
          <p:nvPr>
            <p:ph idx="1"/>
          </p:nvPr>
        </p:nvSpPr>
        <p:spPr/>
        <p:txBody>
          <a:bodyPr>
            <a:normAutofit fontScale="92500" lnSpcReduction="10000"/>
          </a:bodyPr>
          <a:lstStyle/>
          <a:p>
            <a:pPr marL="0" indent="0">
              <a:buNone/>
            </a:pPr>
            <a:r>
              <a:rPr lang="en-US" b="1" dirty="0" smtClean="0"/>
              <a:t>Program</a:t>
            </a:r>
            <a:endParaRPr lang="en-US" dirty="0" smtClean="0"/>
          </a:p>
          <a:p>
            <a:pPr lvl="1"/>
            <a:r>
              <a:rPr lang="en-US" dirty="0" smtClean="0"/>
              <a:t>Set </a:t>
            </a:r>
            <a:r>
              <a:rPr lang="en-US" dirty="0"/>
              <a:t>of instructions and associated </a:t>
            </a:r>
            <a:r>
              <a:rPr lang="en-US" dirty="0" smtClean="0"/>
              <a:t>data</a:t>
            </a:r>
          </a:p>
          <a:p>
            <a:pPr lvl="1"/>
            <a:r>
              <a:rPr lang="en-US" dirty="0" smtClean="0"/>
              <a:t>resides </a:t>
            </a:r>
            <a:r>
              <a:rPr lang="en-US" dirty="0"/>
              <a:t>on the </a:t>
            </a:r>
            <a:r>
              <a:rPr lang="en-US" b="1" dirty="0"/>
              <a:t>disk</a:t>
            </a:r>
            <a:r>
              <a:rPr lang="en-US" dirty="0"/>
              <a:t> and is </a:t>
            </a:r>
            <a:r>
              <a:rPr lang="en-US" b="1" dirty="0"/>
              <a:t>loaded</a:t>
            </a:r>
            <a:r>
              <a:rPr lang="en-US" dirty="0"/>
              <a:t> by the operating system to perform some task</a:t>
            </a:r>
            <a:r>
              <a:rPr lang="en-US" dirty="0" smtClean="0"/>
              <a:t>.</a:t>
            </a:r>
          </a:p>
          <a:p>
            <a:pPr lvl="1"/>
            <a:r>
              <a:rPr lang="en-US" dirty="0" smtClean="0"/>
              <a:t>E.g. An </a:t>
            </a:r>
            <a:r>
              <a:rPr lang="en-US" dirty="0"/>
              <a:t>executable file or a python script </a:t>
            </a:r>
            <a:r>
              <a:rPr lang="en-US" dirty="0" smtClean="0"/>
              <a:t>file.</a:t>
            </a:r>
          </a:p>
          <a:p>
            <a:endParaRPr lang="en-US" dirty="0" smtClean="0"/>
          </a:p>
          <a:p>
            <a:pPr marL="0" indent="0">
              <a:buNone/>
            </a:pPr>
            <a:r>
              <a:rPr lang="en-US" b="1" dirty="0" smtClean="0"/>
              <a:t>Process</a:t>
            </a:r>
          </a:p>
          <a:p>
            <a:pPr lvl="1" algn="just"/>
            <a:r>
              <a:rPr lang="en-US" dirty="0" smtClean="0"/>
              <a:t>A program in execution.</a:t>
            </a:r>
          </a:p>
          <a:p>
            <a:pPr lvl="1" algn="just"/>
            <a:r>
              <a:rPr lang="en-US" dirty="0"/>
              <a:t>In order to run a program, the </a:t>
            </a:r>
            <a:r>
              <a:rPr lang="en-US" b="1" dirty="0"/>
              <a:t>operating system's kernel</a:t>
            </a:r>
            <a:r>
              <a:rPr lang="en-US" dirty="0"/>
              <a:t> is first asked to create a new </a:t>
            </a:r>
            <a:r>
              <a:rPr lang="en-US" b="1" dirty="0"/>
              <a:t>process</a:t>
            </a:r>
            <a:r>
              <a:rPr lang="en-US" dirty="0"/>
              <a:t>, which is an environment in which a program executes</a:t>
            </a:r>
            <a:r>
              <a:rPr lang="en-US" dirty="0" smtClean="0"/>
              <a:t>.</a:t>
            </a:r>
          </a:p>
          <a:p>
            <a:pPr lvl="1" algn="just"/>
            <a:r>
              <a:rPr lang="en-US" dirty="0"/>
              <a:t>consists of instructions, user-data, and system-data segments, </a:t>
            </a:r>
            <a:r>
              <a:rPr lang="en-US" dirty="0" smtClean="0"/>
              <a:t>CPU</a:t>
            </a:r>
            <a:r>
              <a:rPr lang="en-US" dirty="0"/>
              <a:t>, memory, address-space, </a:t>
            </a:r>
            <a:r>
              <a:rPr lang="en-US" dirty="0" smtClean="0"/>
              <a:t>disk acquired </a:t>
            </a:r>
            <a:r>
              <a:rPr lang="en-US" dirty="0"/>
              <a:t>at runtime</a:t>
            </a:r>
          </a:p>
        </p:txBody>
      </p:sp>
    </p:spTree>
    <p:extLst>
      <p:ext uri="{BB962C8B-B14F-4D97-AF65-F5344CB8AC3E}">
        <p14:creationId xmlns:p14="http://schemas.microsoft.com/office/powerpoint/2010/main" val="26405042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Thread</a:t>
            </a:r>
          </a:p>
          <a:p>
            <a:pPr lvl="1"/>
            <a:r>
              <a:rPr lang="en-US" dirty="0"/>
              <a:t>the smallest unit of execution in a </a:t>
            </a:r>
            <a:r>
              <a:rPr lang="en-US" i="1" dirty="0"/>
              <a:t>process</a:t>
            </a:r>
            <a:r>
              <a:rPr lang="en-US" dirty="0" smtClean="0"/>
              <a:t>.</a:t>
            </a:r>
          </a:p>
          <a:p>
            <a:pPr lvl="1"/>
            <a:r>
              <a:rPr lang="en-US" dirty="0"/>
              <a:t>A thread simply executes instructions serially. </a:t>
            </a:r>
            <a:endParaRPr lang="en-US" dirty="0" smtClean="0"/>
          </a:p>
          <a:p>
            <a:pPr lvl="1"/>
            <a:r>
              <a:rPr lang="en-US" dirty="0" smtClean="0"/>
              <a:t>A </a:t>
            </a:r>
            <a:r>
              <a:rPr lang="en-US" dirty="0"/>
              <a:t>process can have multiple threads running as part of it</a:t>
            </a:r>
            <a:r>
              <a:rPr lang="en-US" dirty="0" smtClean="0"/>
              <a:t>.</a:t>
            </a:r>
          </a:p>
          <a:p>
            <a:pPr lvl="1"/>
            <a:r>
              <a:rPr lang="en-US" b="1" dirty="0"/>
              <a:t>Processes don't share any resources amongst themselves whereas threads of a process can share the resources allocated to that particular process, including memory address </a:t>
            </a:r>
            <a:r>
              <a:rPr lang="en-US" b="1" dirty="0" smtClean="0"/>
              <a:t>space.</a:t>
            </a:r>
            <a:endParaRPr lang="en-US" b="1" dirty="0"/>
          </a:p>
        </p:txBody>
      </p:sp>
    </p:spTree>
    <p:extLst>
      <p:ext uri="{BB962C8B-B14F-4D97-AF65-F5344CB8AC3E}">
        <p14:creationId xmlns:p14="http://schemas.microsoft.com/office/powerpoint/2010/main" val="30682095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610501" y="653142"/>
            <a:ext cx="8928230" cy="5413601"/>
          </a:xfrm>
          <a:prstGeom prst="rect">
            <a:avLst/>
          </a:prstGeom>
        </p:spPr>
      </p:pic>
    </p:spTree>
    <p:extLst>
      <p:ext uri="{BB962C8B-B14F-4D97-AF65-F5344CB8AC3E}">
        <p14:creationId xmlns:p14="http://schemas.microsoft.com/office/powerpoint/2010/main" val="4156403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a:t>
            </a:r>
            <a:endParaRPr lang="en-US" dirty="0"/>
          </a:p>
        </p:txBody>
      </p:sp>
      <p:sp>
        <p:nvSpPr>
          <p:cNvPr id="3" name="Content Placeholder 2"/>
          <p:cNvSpPr>
            <a:spLocks noGrp="1"/>
          </p:cNvSpPr>
          <p:nvPr>
            <p:ph idx="1"/>
          </p:nvPr>
        </p:nvSpPr>
        <p:spPr/>
        <p:txBody>
          <a:bodyPr/>
          <a:lstStyle/>
          <a:p>
            <a:r>
              <a:rPr lang="en-US" dirty="0" smtClean="0"/>
              <a:t>Programming</a:t>
            </a:r>
          </a:p>
          <a:p>
            <a:r>
              <a:rPr lang="en-US" dirty="0" smtClean="0"/>
              <a:t>Data Structures</a:t>
            </a:r>
            <a:endParaRPr lang="en-US" dirty="0"/>
          </a:p>
        </p:txBody>
      </p:sp>
    </p:spTree>
    <p:extLst>
      <p:ext uri="{BB962C8B-B14F-4D97-AF65-F5344CB8AC3E}">
        <p14:creationId xmlns:p14="http://schemas.microsoft.com/office/powerpoint/2010/main" val="10712417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a:t>
            </a:r>
            <a:r>
              <a:rPr lang="en-US" b="1" dirty="0" smtClean="0"/>
              <a:t>Multiprocessing</a:t>
            </a:r>
            <a:r>
              <a:rPr lang="en-US" dirty="0" smtClean="0"/>
              <a:t> systems” </a:t>
            </a:r>
          </a:p>
          <a:p>
            <a:pPr lvl="1"/>
            <a:r>
              <a:rPr lang="en-US" dirty="0" smtClean="0"/>
              <a:t>where </a:t>
            </a:r>
            <a:r>
              <a:rPr lang="en-US" dirty="0"/>
              <a:t>multiple processes get scheduled on more than one CPU</a:t>
            </a:r>
            <a:r>
              <a:rPr lang="en-US" dirty="0" smtClean="0"/>
              <a:t>.</a:t>
            </a:r>
          </a:p>
          <a:p>
            <a:pPr lvl="1"/>
            <a:r>
              <a:rPr lang="en-US" dirty="0" smtClean="0"/>
              <a:t> </a:t>
            </a:r>
            <a:r>
              <a:rPr lang="en-US" dirty="0"/>
              <a:t>Usually, this requires hardware support where a single system comes with multiple cores </a:t>
            </a:r>
            <a:endParaRPr lang="en-US" dirty="0" smtClean="0"/>
          </a:p>
          <a:p>
            <a:pPr lvl="1"/>
            <a:r>
              <a:rPr lang="en-US" dirty="0" smtClean="0"/>
              <a:t>or </a:t>
            </a:r>
            <a:r>
              <a:rPr lang="en-US" dirty="0"/>
              <a:t>the execution takes place in a </a:t>
            </a:r>
            <a:r>
              <a:rPr lang="en-US" i="1" dirty="0"/>
              <a:t>cluster</a:t>
            </a:r>
            <a:r>
              <a:rPr lang="en-US" dirty="0"/>
              <a:t> of machines</a:t>
            </a:r>
            <a:r>
              <a:rPr lang="en-US" dirty="0" smtClean="0"/>
              <a:t>.</a:t>
            </a:r>
          </a:p>
          <a:p>
            <a:pPr lvl="1"/>
            <a:endParaRPr lang="en-US" dirty="0"/>
          </a:p>
          <a:p>
            <a:pPr lvl="1"/>
            <a:endParaRPr lang="en-US" dirty="0" smtClean="0"/>
          </a:p>
          <a:p>
            <a:r>
              <a:rPr lang="en-US" dirty="0" smtClean="0"/>
              <a:t>Multiple Processors vs Multiple Cores</a:t>
            </a:r>
            <a:endParaRPr lang="en-US" dirty="0"/>
          </a:p>
        </p:txBody>
      </p:sp>
    </p:spTree>
    <p:extLst>
      <p:ext uri="{BB962C8B-B14F-4D97-AF65-F5344CB8AC3E}">
        <p14:creationId xmlns:p14="http://schemas.microsoft.com/office/powerpoint/2010/main" val="22422767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Concurrency</a:t>
            </a:r>
          </a:p>
          <a:p>
            <a:endParaRPr lang="en-US" b="1" dirty="0"/>
          </a:p>
          <a:p>
            <a:endParaRPr lang="en-US" b="1" dirty="0" smtClean="0"/>
          </a:p>
          <a:p>
            <a:pPr marL="0" indent="0">
              <a:buNone/>
            </a:pPr>
            <a:r>
              <a:rPr lang="en-US" b="1" dirty="0" smtClean="0"/>
              <a:t>Parallel Execution</a:t>
            </a:r>
            <a:endParaRPr lang="en-US" b="1" dirty="0"/>
          </a:p>
          <a:p>
            <a:endParaRPr lang="en-US" b="1" dirty="0"/>
          </a:p>
        </p:txBody>
      </p:sp>
      <p:pic>
        <p:nvPicPr>
          <p:cNvPr id="4" name="Picture 3"/>
          <p:cNvPicPr>
            <a:picLocks noChangeAspect="1"/>
          </p:cNvPicPr>
          <p:nvPr/>
        </p:nvPicPr>
        <p:blipFill>
          <a:blip r:embed="rId2"/>
          <a:stretch>
            <a:fillRect/>
          </a:stretch>
        </p:blipFill>
        <p:spPr>
          <a:xfrm>
            <a:off x="3256769" y="2240546"/>
            <a:ext cx="5098091" cy="1340343"/>
          </a:xfrm>
          <a:prstGeom prst="rect">
            <a:avLst/>
          </a:prstGeom>
        </p:spPr>
      </p:pic>
      <p:pic>
        <p:nvPicPr>
          <p:cNvPr id="5" name="Picture 4"/>
          <p:cNvPicPr>
            <a:picLocks noChangeAspect="1"/>
          </p:cNvPicPr>
          <p:nvPr/>
        </p:nvPicPr>
        <p:blipFill>
          <a:blip r:embed="rId3"/>
          <a:stretch>
            <a:fillRect/>
          </a:stretch>
        </p:blipFill>
        <p:spPr>
          <a:xfrm>
            <a:off x="3256769" y="3997237"/>
            <a:ext cx="4565476" cy="2332987"/>
          </a:xfrm>
          <a:prstGeom prst="rect">
            <a:avLst/>
          </a:prstGeom>
        </p:spPr>
      </p:pic>
    </p:spTree>
    <p:extLst>
      <p:ext uri="{BB962C8B-B14F-4D97-AF65-F5344CB8AC3E}">
        <p14:creationId xmlns:p14="http://schemas.microsoft.com/office/powerpoint/2010/main" val="1444459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tutorials.jenkov.com/images/java-concurrency/concurrency-vs-parallelism-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468" y="456952"/>
            <a:ext cx="8462773" cy="5936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9641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555750" y="293311"/>
            <a:ext cx="8229600" cy="576262"/>
          </a:xfrm>
        </p:spPr>
        <p:txBody>
          <a:bodyPr/>
          <a:lstStyle/>
          <a:p>
            <a:pPr algn="ctr" eaLnBrk="1" hangingPunct="1"/>
            <a:r>
              <a:rPr lang="en-US" sz="2800" dirty="0"/>
              <a:t>Memory Layout for </a:t>
            </a:r>
            <a:r>
              <a:rPr lang="en-US" sz="2800" dirty="0" smtClean="0"/>
              <a:t>Multi-programmed </a:t>
            </a:r>
            <a:r>
              <a:rPr lang="en-US" sz="2800" dirty="0"/>
              <a:t>System</a:t>
            </a:r>
          </a:p>
        </p:txBody>
      </p:sp>
      <p:pic>
        <p:nvPicPr>
          <p:cNvPr id="327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276351"/>
            <a:ext cx="31115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581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en-US" smtClean="0"/>
              <a:t>Process Management</a:t>
            </a:r>
          </a:p>
        </p:txBody>
      </p:sp>
      <p:sp>
        <p:nvSpPr>
          <p:cNvPr id="35843" name="Rectangle 3"/>
          <p:cNvSpPr>
            <a:spLocks noGrp="1" noChangeArrowheads="1"/>
          </p:cNvSpPr>
          <p:nvPr>
            <p:ph idx="1"/>
          </p:nvPr>
        </p:nvSpPr>
        <p:spPr/>
        <p:txBody>
          <a:bodyPr>
            <a:normAutofit/>
          </a:bodyPr>
          <a:lstStyle/>
          <a:p>
            <a:pPr>
              <a:lnSpc>
                <a:spcPct val="90000"/>
              </a:lnSpc>
            </a:pPr>
            <a:r>
              <a:rPr lang="en-US" dirty="0" smtClean="0"/>
              <a:t>A process is a program in execution. It is a unit of work within the system. Program is a </a:t>
            </a:r>
            <a:r>
              <a:rPr lang="en-US" b="1" i="1" dirty="0" smtClean="0"/>
              <a:t>passive entity</a:t>
            </a:r>
            <a:r>
              <a:rPr lang="en-US" dirty="0" smtClean="0"/>
              <a:t>, process is </a:t>
            </a:r>
            <a:r>
              <a:rPr lang="en-US" dirty="0" smtClean="0">
                <a:solidFill>
                  <a:srgbClr val="000000"/>
                </a:solidFill>
              </a:rPr>
              <a:t>an </a:t>
            </a:r>
            <a:r>
              <a:rPr lang="en-US" b="1" i="1" dirty="0" smtClean="0">
                <a:solidFill>
                  <a:srgbClr val="000000"/>
                </a:solidFill>
              </a:rPr>
              <a:t>active entity</a:t>
            </a:r>
            <a:r>
              <a:rPr lang="en-US" dirty="0" smtClean="0"/>
              <a:t>.</a:t>
            </a:r>
          </a:p>
          <a:p>
            <a:pPr>
              <a:lnSpc>
                <a:spcPct val="90000"/>
              </a:lnSpc>
            </a:pPr>
            <a:r>
              <a:rPr lang="en-US" dirty="0" smtClean="0"/>
              <a:t>Process </a:t>
            </a:r>
            <a:r>
              <a:rPr lang="en-US" dirty="0" smtClean="0"/>
              <a:t>needs resources to accomplish its task</a:t>
            </a:r>
          </a:p>
          <a:p>
            <a:pPr lvl="1">
              <a:lnSpc>
                <a:spcPct val="90000"/>
              </a:lnSpc>
            </a:pPr>
            <a:r>
              <a:rPr lang="en-US" dirty="0" smtClean="0"/>
              <a:t>CPU, memory, I/O, files</a:t>
            </a:r>
          </a:p>
          <a:p>
            <a:pPr lvl="1">
              <a:lnSpc>
                <a:spcPct val="90000"/>
              </a:lnSpc>
            </a:pPr>
            <a:r>
              <a:rPr lang="en-US" dirty="0" smtClean="0"/>
              <a:t>Initialization </a:t>
            </a:r>
            <a:r>
              <a:rPr lang="en-US" dirty="0" smtClean="0"/>
              <a:t>data</a:t>
            </a:r>
            <a:endParaRPr lang="en-US" dirty="0" smtClean="0"/>
          </a:p>
        </p:txBody>
      </p:sp>
    </p:spTree>
    <p:extLst>
      <p:ext uri="{BB962C8B-B14F-4D97-AF65-F5344CB8AC3E}">
        <p14:creationId xmlns:p14="http://schemas.microsoft.com/office/powerpoint/2010/main" val="38890113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en-US" smtClean="0"/>
              <a:t>Process Management</a:t>
            </a:r>
          </a:p>
        </p:txBody>
      </p:sp>
      <p:sp>
        <p:nvSpPr>
          <p:cNvPr id="35843" name="Rectangle 3"/>
          <p:cNvSpPr>
            <a:spLocks noGrp="1" noChangeArrowheads="1"/>
          </p:cNvSpPr>
          <p:nvPr>
            <p:ph idx="1"/>
          </p:nvPr>
        </p:nvSpPr>
        <p:spPr/>
        <p:txBody>
          <a:bodyPr>
            <a:normAutofit/>
          </a:bodyPr>
          <a:lstStyle/>
          <a:p>
            <a:pPr>
              <a:lnSpc>
                <a:spcPct val="90000"/>
              </a:lnSpc>
            </a:pPr>
            <a:r>
              <a:rPr lang="en-US" sz="2800" b="1" dirty="0" smtClean="0"/>
              <a:t>Program counter (PC): </a:t>
            </a:r>
            <a:r>
              <a:rPr lang="en-US" sz="2800" dirty="0" smtClean="0"/>
              <a:t>Contains the address of an instruction to be fetched</a:t>
            </a:r>
            <a:endParaRPr lang="en-US" dirty="0" smtClean="0"/>
          </a:p>
          <a:p>
            <a:pPr>
              <a:lnSpc>
                <a:spcPct val="90000"/>
              </a:lnSpc>
            </a:pPr>
            <a:r>
              <a:rPr lang="en-US" dirty="0" smtClean="0"/>
              <a:t>Single-threaded process has one </a:t>
            </a:r>
            <a:r>
              <a:rPr lang="en-US" b="1" dirty="0" smtClean="0">
                <a:solidFill>
                  <a:srgbClr val="3366FF"/>
                </a:solidFill>
              </a:rPr>
              <a:t>program counter </a:t>
            </a:r>
            <a:r>
              <a:rPr lang="en-US" dirty="0" smtClean="0"/>
              <a:t>specifying location of next instruction to execute</a:t>
            </a:r>
          </a:p>
          <a:p>
            <a:pPr>
              <a:lnSpc>
                <a:spcPct val="90000"/>
              </a:lnSpc>
            </a:pPr>
            <a:r>
              <a:rPr lang="en-US" dirty="0" smtClean="0"/>
              <a:t>Multi-threaded process has one program counter per thread</a:t>
            </a:r>
            <a:endParaRPr lang="en-US" dirty="0" smtClean="0"/>
          </a:p>
        </p:txBody>
      </p:sp>
    </p:spTree>
    <p:extLst>
      <p:ext uri="{BB962C8B-B14F-4D97-AF65-F5344CB8AC3E}">
        <p14:creationId xmlns:p14="http://schemas.microsoft.com/office/powerpoint/2010/main" val="8933774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r>
              <a:rPr lang="en-US" smtClean="0"/>
              <a:t>Process Management Activities</a:t>
            </a:r>
          </a:p>
        </p:txBody>
      </p:sp>
      <p:sp>
        <p:nvSpPr>
          <p:cNvPr id="36867" name="Rectangle 3"/>
          <p:cNvSpPr>
            <a:spLocks noGrp="1" noChangeArrowheads="1"/>
          </p:cNvSpPr>
          <p:nvPr>
            <p:ph idx="1"/>
          </p:nvPr>
        </p:nvSpPr>
        <p:spPr/>
        <p:txBody>
          <a:bodyPr>
            <a:normAutofit/>
          </a:bodyPr>
          <a:lstStyle/>
          <a:p>
            <a:pPr>
              <a:buNone/>
            </a:pPr>
            <a:r>
              <a:rPr lang="en-US" dirty="0" smtClean="0"/>
              <a:t> </a:t>
            </a:r>
            <a:r>
              <a:rPr lang="en-US" sz="3000" dirty="0" smtClean="0"/>
              <a:t>The </a:t>
            </a:r>
            <a:r>
              <a:rPr lang="en-US" sz="3000" dirty="0"/>
              <a:t>operating system is responsible for the following activities in connection with process management:</a:t>
            </a:r>
          </a:p>
          <a:p>
            <a:pPr lvl="1"/>
            <a:r>
              <a:rPr lang="en-US" dirty="0" smtClean="0"/>
              <a:t>Creating </a:t>
            </a:r>
            <a:r>
              <a:rPr lang="en-US" dirty="0" smtClean="0"/>
              <a:t>and deleting both user and system processes</a:t>
            </a:r>
          </a:p>
          <a:p>
            <a:pPr lvl="1"/>
            <a:r>
              <a:rPr lang="en-US" dirty="0" smtClean="0"/>
              <a:t>Suspending and resuming processes</a:t>
            </a:r>
          </a:p>
          <a:p>
            <a:pPr lvl="1"/>
            <a:r>
              <a:rPr lang="en-US" dirty="0" smtClean="0"/>
              <a:t>process synchronization</a:t>
            </a:r>
          </a:p>
          <a:p>
            <a:pPr lvl="1"/>
            <a:r>
              <a:rPr lang="en-US" dirty="0" smtClean="0"/>
              <a:t>process communication</a:t>
            </a:r>
          </a:p>
          <a:p>
            <a:pPr lvl="1"/>
            <a:r>
              <a:rPr lang="en-US" dirty="0" smtClean="0"/>
              <a:t>deadlock handling</a:t>
            </a:r>
          </a:p>
        </p:txBody>
      </p:sp>
    </p:spTree>
    <p:extLst>
      <p:ext uri="{BB962C8B-B14F-4D97-AF65-F5344CB8AC3E}">
        <p14:creationId xmlns:p14="http://schemas.microsoft.com/office/powerpoint/2010/main" val="40915289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eaLnBrk="1" hangingPunct="1"/>
            <a:r>
              <a:rPr lang="en-US" smtClean="0"/>
              <a:t>Memory Management</a:t>
            </a:r>
          </a:p>
        </p:txBody>
      </p:sp>
      <p:sp>
        <p:nvSpPr>
          <p:cNvPr id="37891" name="Rectangle 3"/>
          <p:cNvSpPr>
            <a:spLocks noGrp="1" noChangeArrowheads="1"/>
          </p:cNvSpPr>
          <p:nvPr>
            <p:ph idx="1"/>
          </p:nvPr>
        </p:nvSpPr>
        <p:spPr/>
        <p:txBody>
          <a:bodyPr>
            <a:normAutofit/>
          </a:bodyPr>
          <a:lstStyle/>
          <a:p>
            <a:pPr lvl="1"/>
            <a:endParaRPr lang="en-US" sz="800" dirty="0"/>
          </a:p>
          <a:p>
            <a:r>
              <a:rPr lang="en-US" dirty="0" smtClean="0"/>
              <a:t>Memory management activities</a:t>
            </a:r>
          </a:p>
          <a:p>
            <a:pPr lvl="1"/>
            <a:r>
              <a:rPr lang="en-US" dirty="0" smtClean="0"/>
              <a:t>Keeping track of which parts of memory are currently being used and by whom</a:t>
            </a:r>
          </a:p>
          <a:p>
            <a:pPr lvl="1"/>
            <a:endParaRPr lang="en-US" dirty="0" smtClean="0"/>
          </a:p>
          <a:p>
            <a:pPr lvl="1"/>
            <a:r>
              <a:rPr lang="en-US" dirty="0" smtClean="0"/>
              <a:t>Deciding which processes (or parts thereof) and data to move into and out of memory</a:t>
            </a:r>
          </a:p>
          <a:p>
            <a:pPr lvl="1"/>
            <a:endParaRPr lang="en-US" dirty="0" smtClean="0"/>
          </a:p>
          <a:p>
            <a:pPr lvl="1"/>
            <a:r>
              <a:rPr lang="en-US" dirty="0" smtClean="0"/>
              <a:t>Allocating and deallocating memory space as needed</a:t>
            </a:r>
          </a:p>
          <a:p>
            <a:pPr lvl="1">
              <a:buFont typeface="Monotype Sorts" pitchFamily="-84" charset="2"/>
              <a:buNone/>
            </a:pPr>
            <a:endParaRPr lang="en-US" dirty="0" smtClean="0"/>
          </a:p>
        </p:txBody>
      </p:sp>
    </p:spTree>
    <p:extLst>
      <p:ext uri="{BB962C8B-B14F-4D97-AF65-F5344CB8AC3E}">
        <p14:creationId xmlns:p14="http://schemas.microsoft.com/office/powerpoint/2010/main" val="8787587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smtClean="0"/>
              <a:t>Storage Management</a:t>
            </a:r>
          </a:p>
        </p:txBody>
      </p:sp>
      <p:sp>
        <p:nvSpPr>
          <p:cNvPr id="38915" name="Rectangle 3"/>
          <p:cNvSpPr>
            <a:spLocks noGrp="1" noChangeArrowheads="1"/>
          </p:cNvSpPr>
          <p:nvPr>
            <p:ph idx="1"/>
          </p:nvPr>
        </p:nvSpPr>
        <p:spPr/>
        <p:txBody>
          <a:bodyPr>
            <a:normAutofit/>
          </a:bodyPr>
          <a:lstStyle/>
          <a:p>
            <a:pPr lvl="2">
              <a:lnSpc>
                <a:spcPct val="90000"/>
              </a:lnSpc>
            </a:pPr>
            <a:endParaRPr lang="en-US" sz="800" dirty="0"/>
          </a:p>
          <a:p>
            <a:pPr>
              <a:lnSpc>
                <a:spcPct val="90000"/>
              </a:lnSpc>
            </a:pPr>
            <a:r>
              <a:rPr lang="en-US" dirty="0" smtClean="0"/>
              <a:t>File-System management</a:t>
            </a:r>
          </a:p>
          <a:p>
            <a:pPr lvl="1">
              <a:lnSpc>
                <a:spcPct val="90000"/>
              </a:lnSpc>
            </a:pPr>
            <a:r>
              <a:rPr lang="en-US" dirty="0" smtClean="0"/>
              <a:t>Files usually organized into directories</a:t>
            </a:r>
          </a:p>
          <a:p>
            <a:pPr lvl="1">
              <a:lnSpc>
                <a:spcPct val="90000"/>
              </a:lnSpc>
            </a:pPr>
            <a:r>
              <a:rPr lang="en-US" dirty="0" smtClean="0"/>
              <a:t>Access control on most systems to determine who can access what</a:t>
            </a:r>
          </a:p>
          <a:p>
            <a:pPr lvl="1">
              <a:lnSpc>
                <a:spcPct val="90000"/>
              </a:lnSpc>
            </a:pPr>
            <a:r>
              <a:rPr lang="en-US" dirty="0" smtClean="0"/>
              <a:t>OS activities include</a:t>
            </a:r>
          </a:p>
          <a:p>
            <a:pPr lvl="2">
              <a:lnSpc>
                <a:spcPct val="90000"/>
              </a:lnSpc>
            </a:pPr>
            <a:r>
              <a:rPr lang="en-US" dirty="0" smtClean="0"/>
              <a:t>Creating </a:t>
            </a:r>
            <a:r>
              <a:rPr lang="en-US" dirty="0" smtClean="0"/>
              <a:t>and deleting files and directories</a:t>
            </a:r>
          </a:p>
          <a:p>
            <a:pPr lvl="2">
              <a:lnSpc>
                <a:spcPct val="90000"/>
              </a:lnSpc>
            </a:pPr>
            <a:r>
              <a:rPr lang="en-US" dirty="0" smtClean="0"/>
              <a:t>Primitives </a:t>
            </a:r>
            <a:r>
              <a:rPr lang="en-US" dirty="0" smtClean="0"/>
              <a:t>to manipulate files and </a:t>
            </a:r>
            <a:r>
              <a:rPr lang="en-US" dirty="0" err="1" smtClean="0"/>
              <a:t>directoriess</a:t>
            </a:r>
            <a:endParaRPr lang="en-US" dirty="0" smtClean="0"/>
          </a:p>
          <a:p>
            <a:pPr lvl="2">
              <a:lnSpc>
                <a:spcPct val="90000"/>
              </a:lnSpc>
            </a:pPr>
            <a:r>
              <a:rPr lang="en-US" dirty="0" smtClean="0"/>
              <a:t>Mapping </a:t>
            </a:r>
            <a:r>
              <a:rPr lang="en-US" dirty="0" smtClean="0"/>
              <a:t>files onto secondary storage</a:t>
            </a:r>
          </a:p>
          <a:p>
            <a:pPr lvl="2">
              <a:lnSpc>
                <a:spcPct val="90000"/>
              </a:lnSpc>
            </a:pPr>
            <a:r>
              <a:rPr lang="en-US" dirty="0" smtClean="0"/>
              <a:t>Backup </a:t>
            </a:r>
            <a:r>
              <a:rPr lang="en-US" dirty="0" smtClean="0"/>
              <a:t>files onto stable (non-volatile) storage media</a:t>
            </a:r>
          </a:p>
        </p:txBody>
      </p:sp>
    </p:spTree>
    <p:extLst>
      <p:ext uri="{BB962C8B-B14F-4D97-AF65-F5344CB8AC3E}">
        <p14:creationId xmlns:p14="http://schemas.microsoft.com/office/powerpoint/2010/main" val="40746803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en-US" smtClean="0"/>
              <a:t>Mass-Storage Management</a:t>
            </a:r>
          </a:p>
        </p:txBody>
      </p:sp>
      <p:sp>
        <p:nvSpPr>
          <p:cNvPr id="39939" name="Rectangle 3"/>
          <p:cNvSpPr>
            <a:spLocks noGrp="1" noChangeArrowheads="1"/>
          </p:cNvSpPr>
          <p:nvPr>
            <p:ph idx="1"/>
          </p:nvPr>
        </p:nvSpPr>
        <p:spPr/>
        <p:txBody>
          <a:bodyPr>
            <a:normAutofit/>
          </a:bodyPr>
          <a:lstStyle/>
          <a:p>
            <a:r>
              <a:rPr lang="en-US" dirty="0" smtClean="0"/>
              <a:t>OS activities</a:t>
            </a:r>
          </a:p>
          <a:p>
            <a:pPr lvl="1"/>
            <a:r>
              <a:rPr lang="en-US" dirty="0" smtClean="0"/>
              <a:t>Free-space </a:t>
            </a:r>
            <a:r>
              <a:rPr lang="en-US" dirty="0" smtClean="0"/>
              <a:t>management</a:t>
            </a:r>
          </a:p>
          <a:p>
            <a:pPr lvl="1"/>
            <a:r>
              <a:rPr lang="en-US" dirty="0" smtClean="0"/>
              <a:t>Storage </a:t>
            </a:r>
            <a:r>
              <a:rPr lang="en-US" dirty="0" smtClean="0"/>
              <a:t>allocation</a:t>
            </a:r>
          </a:p>
          <a:p>
            <a:pPr lvl="1"/>
            <a:r>
              <a:rPr lang="en-US" dirty="0" smtClean="0"/>
              <a:t>Disk </a:t>
            </a:r>
            <a:r>
              <a:rPr lang="en-US" dirty="0" smtClean="0"/>
              <a:t>scheduling</a:t>
            </a:r>
          </a:p>
          <a:p>
            <a:pPr lvl="1"/>
            <a:endParaRPr lang="en-US" dirty="0" smtClean="0"/>
          </a:p>
          <a:p>
            <a:r>
              <a:rPr lang="en-US" dirty="0" smtClean="0"/>
              <a:t>Some storage need not be fast</a:t>
            </a:r>
          </a:p>
          <a:p>
            <a:pPr lvl="1"/>
            <a:r>
              <a:rPr lang="en-US" dirty="0" smtClean="0"/>
              <a:t>Tertiary </a:t>
            </a:r>
            <a:r>
              <a:rPr lang="en-US" dirty="0" smtClean="0"/>
              <a:t>storage includes optical storage, magnetic tape</a:t>
            </a:r>
          </a:p>
          <a:p>
            <a:pPr lvl="1"/>
            <a:r>
              <a:rPr lang="en-US" dirty="0" smtClean="0"/>
              <a:t>Still </a:t>
            </a:r>
            <a:r>
              <a:rPr lang="en-US" dirty="0" smtClean="0"/>
              <a:t>must be managed – by OS or applications</a:t>
            </a:r>
          </a:p>
          <a:p>
            <a:pPr lvl="1"/>
            <a:r>
              <a:rPr lang="en-US" dirty="0" smtClean="0"/>
              <a:t>Varies </a:t>
            </a:r>
            <a:r>
              <a:rPr lang="en-US" dirty="0" smtClean="0"/>
              <a:t>between WORM (write-once, read-many-times) and RW (read-write)</a:t>
            </a:r>
          </a:p>
        </p:txBody>
      </p:sp>
    </p:spTree>
    <p:extLst>
      <p:ext uri="{BB962C8B-B14F-4D97-AF65-F5344CB8AC3E}">
        <p14:creationId xmlns:p14="http://schemas.microsoft.com/office/powerpoint/2010/main" val="3585398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Semester Plan</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Week </a:t>
            </a:r>
            <a:r>
              <a:rPr lang="en-US" b="1" dirty="0"/>
              <a:t>1</a:t>
            </a:r>
            <a:r>
              <a:rPr lang="en-US" dirty="0"/>
              <a:t>: </a:t>
            </a:r>
            <a:r>
              <a:rPr lang="en-US" dirty="0" smtClean="0"/>
              <a:t>History of Operating Systems</a:t>
            </a:r>
          </a:p>
          <a:p>
            <a:pPr marL="0" indent="0">
              <a:buNone/>
            </a:pPr>
            <a:r>
              <a:rPr lang="en-US" b="1" dirty="0"/>
              <a:t>Week 2</a:t>
            </a:r>
            <a:r>
              <a:rPr lang="en-US" dirty="0"/>
              <a:t>: Introduction to Operating </a:t>
            </a:r>
            <a:r>
              <a:rPr lang="en-US" dirty="0" smtClean="0"/>
              <a:t>system</a:t>
            </a:r>
            <a:endParaRPr lang="en-US" b="1" dirty="0" smtClean="0"/>
          </a:p>
          <a:p>
            <a:pPr marL="0" indent="0">
              <a:buNone/>
            </a:pPr>
            <a:r>
              <a:rPr lang="en-US" b="1" dirty="0" smtClean="0"/>
              <a:t>Week </a:t>
            </a:r>
            <a:r>
              <a:rPr lang="en-US" b="1" dirty="0"/>
              <a:t>3</a:t>
            </a:r>
            <a:r>
              <a:rPr lang="en-US" dirty="0" smtClean="0"/>
              <a:t>: Operating System Structure</a:t>
            </a:r>
            <a:endParaRPr lang="en-US" dirty="0"/>
          </a:p>
          <a:p>
            <a:pPr marL="0" indent="0">
              <a:buNone/>
            </a:pPr>
            <a:r>
              <a:rPr lang="en-US" b="1" dirty="0" smtClean="0"/>
              <a:t>Week </a:t>
            </a:r>
            <a:r>
              <a:rPr lang="en-US" b="1" dirty="0"/>
              <a:t>4</a:t>
            </a:r>
            <a:r>
              <a:rPr lang="en-US" dirty="0"/>
              <a:t>: Process </a:t>
            </a:r>
            <a:r>
              <a:rPr lang="en-US" dirty="0" smtClean="0"/>
              <a:t>Concept</a:t>
            </a:r>
          </a:p>
          <a:p>
            <a:pPr marL="0" indent="0">
              <a:buNone/>
            </a:pPr>
            <a:r>
              <a:rPr lang="en-US" b="1" dirty="0" smtClean="0"/>
              <a:t>Week </a:t>
            </a:r>
            <a:r>
              <a:rPr lang="en-US" b="1" dirty="0"/>
              <a:t>5</a:t>
            </a:r>
            <a:r>
              <a:rPr lang="en-US" dirty="0"/>
              <a:t>: Process Scheduling </a:t>
            </a:r>
            <a:r>
              <a:rPr lang="en-US" dirty="0" smtClean="0"/>
              <a:t>Algorithms</a:t>
            </a:r>
          </a:p>
          <a:p>
            <a:pPr marL="0" indent="0">
              <a:buNone/>
            </a:pPr>
            <a:r>
              <a:rPr lang="en-US" b="1" dirty="0" smtClean="0"/>
              <a:t>Week </a:t>
            </a:r>
            <a:r>
              <a:rPr lang="en-US" b="1" dirty="0"/>
              <a:t>6</a:t>
            </a:r>
            <a:r>
              <a:rPr lang="en-US" dirty="0"/>
              <a:t>: Mid Term-1 Examinations </a:t>
            </a:r>
            <a:endParaRPr lang="en-US" dirty="0" smtClean="0"/>
          </a:p>
          <a:p>
            <a:endParaRPr lang="en-US" dirty="0"/>
          </a:p>
        </p:txBody>
      </p:sp>
    </p:spTree>
    <p:extLst>
      <p:ext uri="{BB962C8B-B14F-4D97-AF65-F5344CB8AC3E}">
        <p14:creationId xmlns:p14="http://schemas.microsoft.com/office/powerpoint/2010/main" val="25480347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en-US" smtClean="0"/>
              <a:t>Protection and Security</a:t>
            </a:r>
          </a:p>
        </p:txBody>
      </p:sp>
      <p:sp>
        <p:nvSpPr>
          <p:cNvPr id="44035" name="Rectangle 3"/>
          <p:cNvSpPr>
            <a:spLocks noGrp="1" noChangeArrowheads="1"/>
          </p:cNvSpPr>
          <p:nvPr>
            <p:ph idx="1"/>
          </p:nvPr>
        </p:nvSpPr>
        <p:spPr/>
        <p:txBody>
          <a:bodyPr>
            <a:normAutofit/>
          </a:bodyPr>
          <a:lstStyle/>
          <a:p>
            <a:pPr>
              <a:lnSpc>
                <a:spcPct val="90000"/>
              </a:lnSpc>
            </a:pPr>
            <a:r>
              <a:rPr lang="en-US" b="1" dirty="0" smtClean="0">
                <a:solidFill>
                  <a:srgbClr val="3366FF"/>
                </a:solidFill>
              </a:rPr>
              <a:t>Protection </a:t>
            </a:r>
            <a:r>
              <a:rPr lang="en-US" dirty="0" smtClean="0"/>
              <a:t>– any mechanism for controlling access of processes or users to resources defined by the OS</a:t>
            </a:r>
          </a:p>
          <a:p>
            <a:pPr>
              <a:lnSpc>
                <a:spcPct val="90000"/>
              </a:lnSpc>
            </a:pPr>
            <a:endParaRPr lang="en-US" sz="800" dirty="0"/>
          </a:p>
          <a:p>
            <a:pPr>
              <a:lnSpc>
                <a:spcPct val="90000"/>
              </a:lnSpc>
            </a:pPr>
            <a:r>
              <a:rPr lang="en-US" b="1" dirty="0" smtClean="0">
                <a:solidFill>
                  <a:srgbClr val="3366FF"/>
                </a:solidFill>
              </a:rPr>
              <a:t>Security </a:t>
            </a:r>
            <a:r>
              <a:rPr lang="en-US" dirty="0" smtClean="0"/>
              <a:t>– defense of the system against internal and external attacks</a:t>
            </a:r>
          </a:p>
          <a:p>
            <a:pPr lvl="1">
              <a:lnSpc>
                <a:spcPct val="90000"/>
              </a:lnSpc>
            </a:pPr>
            <a:r>
              <a:rPr lang="en-US" dirty="0" smtClean="0"/>
              <a:t>Huge range, including denial-of-service, worms, viruses, identity theft, theft of service</a:t>
            </a:r>
          </a:p>
          <a:p>
            <a:pPr lvl="1">
              <a:lnSpc>
                <a:spcPct val="90000"/>
              </a:lnSpc>
            </a:pPr>
            <a:endParaRPr lang="en-US" sz="800" dirty="0"/>
          </a:p>
        </p:txBody>
      </p:sp>
    </p:spTree>
    <p:extLst>
      <p:ext uri="{BB962C8B-B14F-4D97-AF65-F5344CB8AC3E}">
        <p14:creationId xmlns:p14="http://schemas.microsoft.com/office/powerpoint/2010/main" val="36301523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2800"/>
              <a:t>Computing Environments - Traditional</a:t>
            </a:r>
          </a:p>
        </p:txBody>
      </p:sp>
      <p:sp>
        <p:nvSpPr>
          <p:cNvPr id="48131" name="Content Placeholder 2"/>
          <p:cNvSpPr>
            <a:spLocks noGrp="1"/>
          </p:cNvSpPr>
          <p:nvPr>
            <p:ph idx="1"/>
          </p:nvPr>
        </p:nvSpPr>
        <p:spPr/>
        <p:txBody>
          <a:bodyPr>
            <a:normAutofit/>
          </a:bodyPr>
          <a:lstStyle/>
          <a:p>
            <a:r>
              <a:rPr lang="en-US" b="1" dirty="0" smtClean="0">
                <a:solidFill>
                  <a:srgbClr val="3366FF"/>
                </a:solidFill>
              </a:rPr>
              <a:t>Portals</a:t>
            </a:r>
            <a:r>
              <a:rPr lang="en-US" dirty="0" smtClean="0"/>
              <a:t> provide web access to internal systems</a:t>
            </a:r>
          </a:p>
          <a:p>
            <a:r>
              <a:rPr lang="en-US" b="1" dirty="0" smtClean="0">
                <a:solidFill>
                  <a:srgbClr val="3366FF"/>
                </a:solidFill>
              </a:rPr>
              <a:t>Network computers </a:t>
            </a:r>
            <a:r>
              <a:rPr lang="en-US" dirty="0" smtClean="0"/>
              <a:t>(</a:t>
            </a:r>
            <a:r>
              <a:rPr lang="en-US" b="1" dirty="0" smtClean="0">
                <a:solidFill>
                  <a:srgbClr val="3366FF"/>
                </a:solidFill>
              </a:rPr>
              <a:t>thin clients</a:t>
            </a:r>
            <a:r>
              <a:rPr lang="en-US" dirty="0" smtClean="0"/>
              <a:t>) are like Web terminals</a:t>
            </a:r>
          </a:p>
          <a:p>
            <a:r>
              <a:rPr lang="en-US" dirty="0" smtClean="0"/>
              <a:t>Mobile computers interconnect via </a:t>
            </a:r>
            <a:r>
              <a:rPr lang="en-US" b="1" dirty="0" smtClean="0">
                <a:solidFill>
                  <a:srgbClr val="3366FF"/>
                </a:solidFill>
              </a:rPr>
              <a:t>wireless networks</a:t>
            </a:r>
          </a:p>
        </p:txBody>
      </p:sp>
    </p:spTree>
    <p:extLst>
      <p:ext uri="{BB962C8B-B14F-4D97-AF65-F5344CB8AC3E}">
        <p14:creationId xmlns:p14="http://schemas.microsoft.com/office/powerpoint/2010/main" val="9297515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2800" dirty="0"/>
              <a:t>Computing Environments - Mobile</a:t>
            </a:r>
          </a:p>
        </p:txBody>
      </p:sp>
      <p:sp>
        <p:nvSpPr>
          <p:cNvPr id="49155" name="Content Placeholder 2"/>
          <p:cNvSpPr>
            <a:spLocks noGrp="1"/>
          </p:cNvSpPr>
          <p:nvPr>
            <p:ph idx="1"/>
          </p:nvPr>
        </p:nvSpPr>
        <p:spPr/>
        <p:txBody>
          <a:bodyPr>
            <a:normAutofit lnSpcReduction="10000"/>
          </a:bodyPr>
          <a:lstStyle/>
          <a:p>
            <a:r>
              <a:rPr lang="en-US" dirty="0" smtClean="0"/>
              <a:t>Handheld smartphones, tablets, </a:t>
            </a:r>
            <a:r>
              <a:rPr lang="en-US" dirty="0" err="1" smtClean="0"/>
              <a:t>etc</a:t>
            </a:r>
            <a:endParaRPr lang="en-US" dirty="0" smtClean="0"/>
          </a:p>
          <a:p>
            <a:endParaRPr lang="en-US" dirty="0" smtClean="0"/>
          </a:p>
          <a:p>
            <a:r>
              <a:rPr lang="en-US" dirty="0" smtClean="0"/>
              <a:t>What is the functional difference between them and a </a:t>
            </a:r>
            <a:r>
              <a:rPr lang="en-US" altLang="en-US" dirty="0" smtClean="0"/>
              <a:t>“</a:t>
            </a:r>
            <a:r>
              <a:rPr lang="en-US" dirty="0" smtClean="0"/>
              <a:t>traditional</a:t>
            </a:r>
            <a:r>
              <a:rPr lang="en-US" altLang="en-US" dirty="0" smtClean="0"/>
              <a:t>”</a:t>
            </a:r>
            <a:r>
              <a:rPr lang="en-US" dirty="0" smtClean="0"/>
              <a:t> laptop?</a:t>
            </a:r>
          </a:p>
          <a:p>
            <a:endParaRPr lang="en-US" dirty="0" smtClean="0"/>
          </a:p>
          <a:p>
            <a:r>
              <a:rPr lang="en-US" dirty="0" smtClean="0"/>
              <a:t>Extra feature – more OS features (GPS, gyroscope)</a:t>
            </a:r>
          </a:p>
          <a:p>
            <a:endParaRPr lang="en-US" dirty="0" smtClean="0"/>
          </a:p>
          <a:p>
            <a:r>
              <a:rPr lang="en-US" dirty="0" smtClean="0"/>
              <a:t>Leaders are </a:t>
            </a:r>
            <a:r>
              <a:rPr lang="en-US" b="1" dirty="0" smtClean="0">
                <a:solidFill>
                  <a:srgbClr val="3366FF"/>
                </a:solidFill>
              </a:rPr>
              <a:t>Apple </a:t>
            </a:r>
            <a:r>
              <a:rPr lang="en-US" b="1" dirty="0" err="1" smtClean="0">
                <a:solidFill>
                  <a:srgbClr val="3366FF"/>
                </a:solidFill>
              </a:rPr>
              <a:t>iOS</a:t>
            </a:r>
            <a:r>
              <a:rPr lang="en-US" b="1" dirty="0" smtClean="0">
                <a:solidFill>
                  <a:srgbClr val="3366FF"/>
                </a:solidFill>
              </a:rPr>
              <a:t> </a:t>
            </a:r>
            <a:r>
              <a:rPr lang="en-US" dirty="0" smtClean="0"/>
              <a:t>and </a:t>
            </a:r>
            <a:r>
              <a:rPr lang="en-US" b="1" dirty="0" smtClean="0">
                <a:solidFill>
                  <a:srgbClr val="3366FF"/>
                </a:solidFill>
              </a:rPr>
              <a:t>Google Android</a:t>
            </a:r>
          </a:p>
        </p:txBody>
      </p:sp>
    </p:spTree>
    <p:extLst>
      <p:ext uri="{BB962C8B-B14F-4D97-AF65-F5344CB8AC3E}">
        <p14:creationId xmlns:p14="http://schemas.microsoft.com/office/powerpoint/2010/main" val="1318598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Semester Plan</a:t>
            </a:r>
            <a:endParaRPr lang="en-US" dirty="0"/>
          </a:p>
        </p:txBody>
      </p:sp>
      <p:sp>
        <p:nvSpPr>
          <p:cNvPr id="3" name="Content Placeholder 2"/>
          <p:cNvSpPr>
            <a:spLocks noGrp="1"/>
          </p:cNvSpPr>
          <p:nvPr>
            <p:ph idx="1"/>
          </p:nvPr>
        </p:nvSpPr>
        <p:spPr>
          <a:xfrm>
            <a:off x="1097279" y="1845734"/>
            <a:ext cx="10557445" cy="4023360"/>
          </a:xfrm>
        </p:spPr>
        <p:txBody>
          <a:bodyPr>
            <a:normAutofit/>
          </a:bodyPr>
          <a:lstStyle/>
          <a:p>
            <a:pPr marL="0" indent="0">
              <a:buNone/>
            </a:pPr>
            <a:r>
              <a:rPr lang="en-US" b="1" dirty="0" smtClean="0"/>
              <a:t>Week </a:t>
            </a:r>
            <a:r>
              <a:rPr lang="en-US" b="1" dirty="0"/>
              <a:t>7</a:t>
            </a:r>
            <a:r>
              <a:rPr lang="en-US" dirty="0"/>
              <a:t>: Multi-threaded </a:t>
            </a:r>
            <a:r>
              <a:rPr lang="en-US" dirty="0" smtClean="0"/>
              <a:t>Programming</a:t>
            </a:r>
            <a:r>
              <a:rPr lang="en-US" b="1" dirty="0" smtClean="0"/>
              <a:t>, Project Proposal Submission</a:t>
            </a:r>
          </a:p>
          <a:p>
            <a:pPr marL="0" indent="0">
              <a:buNone/>
            </a:pPr>
            <a:r>
              <a:rPr lang="en-US" b="1" dirty="0" smtClean="0"/>
              <a:t>Week 8</a:t>
            </a:r>
            <a:r>
              <a:rPr lang="en-US" dirty="0" smtClean="0"/>
              <a:t>: </a:t>
            </a:r>
            <a:r>
              <a:rPr lang="en-US" dirty="0"/>
              <a:t>Memory management strategies</a:t>
            </a:r>
            <a:endParaRPr lang="en-US" b="1" dirty="0" smtClean="0"/>
          </a:p>
          <a:p>
            <a:pPr marL="0" indent="0">
              <a:buNone/>
            </a:pPr>
            <a:r>
              <a:rPr lang="en-US" b="1" dirty="0" smtClean="0"/>
              <a:t>Week </a:t>
            </a:r>
            <a:r>
              <a:rPr lang="en-US" b="1" dirty="0"/>
              <a:t>9</a:t>
            </a:r>
            <a:r>
              <a:rPr lang="en-US" dirty="0"/>
              <a:t>: Memory management strategies</a:t>
            </a:r>
            <a:endParaRPr lang="en-US" dirty="0" smtClean="0"/>
          </a:p>
          <a:p>
            <a:pPr marL="0" indent="0">
              <a:buNone/>
            </a:pPr>
            <a:r>
              <a:rPr lang="en-US" b="1" dirty="0" smtClean="0"/>
              <a:t>Week </a:t>
            </a:r>
            <a:r>
              <a:rPr lang="en-US" b="1" dirty="0"/>
              <a:t>10</a:t>
            </a:r>
            <a:r>
              <a:rPr lang="en-US" dirty="0"/>
              <a:t>: Virtual </a:t>
            </a:r>
            <a:r>
              <a:rPr lang="en-US" dirty="0" smtClean="0"/>
              <a:t>Memory</a:t>
            </a:r>
            <a:endParaRPr lang="en-US" b="1" dirty="0" smtClean="0"/>
          </a:p>
          <a:p>
            <a:pPr marL="0" indent="0">
              <a:buNone/>
            </a:pPr>
            <a:r>
              <a:rPr lang="en-US" b="1" dirty="0" smtClean="0"/>
              <a:t>Week </a:t>
            </a:r>
            <a:r>
              <a:rPr lang="en-US" b="1" dirty="0"/>
              <a:t>11</a:t>
            </a:r>
            <a:r>
              <a:rPr lang="en-US" dirty="0"/>
              <a:t>: </a:t>
            </a:r>
            <a:r>
              <a:rPr lang="en-US" dirty="0" smtClean="0"/>
              <a:t>Virtual Memory</a:t>
            </a:r>
          </a:p>
          <a:p>
            <a:pPr marL="0" indent="0">
              <a:buNone/>
            </a:pPr>
            <a:r>
              <a:rPr lang="en-US" b="1" dirty="0" smtClean="0"/>
              <a:t>Week12</a:t>
            </a:r>
            <a:r>
              <a:rPr lang="en-US" dirty="0" smtClean="0"/>
              <a:t>: </a:t>
            </a:r>
            <a:r>
              <a:rPr lang="en-US" dirty="0"/>
              <a:t>Mid </a:t>
            </a:r>
            <a:r>
              <a:rPr lang="en-US" dirty="0" smtClean="0"/>
              <a:t>Term-2 </a:t>
            </a:r>
            <a:r>
              <a:rPr lang="en-US" dirty="0"/>
              <a:t>Examinations </a:t>
            </a:r>
            <a:endParaRPr lang="en-US" dirty="0" smtClean="0"/>
          </a:p>
          <a:p>
            <a:pPr marL="0" indent="0">
              <a:buNone/>
            </a:pPr>
            <a:endParaRPr lang="en-US" dirty="0" smtClean="0"/>
          </a:p>
          <a:p>
            <a:endParaRPr lang="en-US" b="1" dirty="0"/>
          </a:p>
        </p:txBody>
      </p:sp>
    </p:spTree>
    <p:extLst>
      <p:ext uri="{BB962C8B-B14F-4D97-AF65-F5344CB8AC3E}">
        <p14:creationId xmlns:p14="http://schemas.microsoft.com/office/powerpoint/2010/main" val="1810897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Semester Plan</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Week </a:t>
            </a:r>
            <a:r>
              <a:rPr lang="en-US" b="1" dirty="0"/>
              <a:t>13</a:t>
            </a:r>
            <a:r>
              <a:rPr lang="en-US" dirty="0"/>
              <a:t>: Process </a:t>
            </a:r>
            <a:r>
              <a:rPr lang="en-US" dirty="0" smtClean="0"/>
              <a:t>Synchronization</a:t>
            </a:r>
            <a:endParaRPr lang="en-US" b="1" dirty="0"/>
          </a:p>
          <a:p>
            <a:pPr marL="0" indent="0">
              <a:buNone/>
            </a:pPr>
            <a:r>
              <a:rPr lang="en-US" b="1" dirty="0" smtClean="0"/>
              <a:t>Week </a:t>
            </a:r>
            <a:r>
              <a:rPr lang="en-US" b="1" dirty="0"/>
              <a:t>14</a:t>
            </a:r>
            <a:r>
              <a:rPr lang="en-US" dirty="0"/>
              <a:t>: Process </a:t>
            </a:r>
            <a:r>
              <a:rPr lang="en-US" dirty="0" smtClean="0"/>
              <a:t>Synchronization</a:t>
            </a:r>
            <a:endParaRPr lang="en-US" dirty="0"/>
          </a:p>
          <a:p>
            <a:pPr marL="0" indent="0">
              <a:buNone/>
            </a:pPr>
            <a:r>
              <a:rPr lang="en-US" b="1" dirty="0" smtClean="0"/>
              <a:t>Week </a:t>
            </a:r>
            <a:r>
              <a:rPr lang="en-US" b="1" dirty="0"/>
              <a:t>15</a:t>
            </a:r>
            <a:r>
              <a:rPr lang="en-US" dirty="0"/>
              <a:t>: Dead Lock, </a:t>
            </a:r>
            <a:r>
              <a:rPr lang="en-US" b="1" dirty="0" smtClean="0"/>
              <a:t>Project Evaluations</a:t>
            </a:r>
          </a:p>
          <a:p>
            <a:pPr marL="0" indent="0">
              <a:buNone/>
            </a:pPr>
            <a:r>
              <a:rPr lang="en-US" b="1" dirty="0" smtClean="0"/>
              <a:t>Week </a:t>
            </a:r>
            <a:r>
              <a:rPr lang="en-US" b="1" dirty="0"/>
              <a:t>16</a:t>
            </a:r>
            <a:r>
              <a:rPr lang="en-US" dirty="0" smtClean="0"/>
              <a:t>: </a:t>
            </a:r>
            <a:r>
              <a:rPr lang="en-US" dirty="0"/>
              <a:t>Protection </a:t>
            </a:r>
            <a:r>
              <a:rPr lang="en-US"/>
              <a:t>and </a:t>
            </a:r>
            <a:r>
              <a:rPr lang="en-US" smtClean="0"/>
              <a:t>Security, </a:t>
            </a:r>
            <a:r>
              <a:rPr lang="en-US" b="1" smtClean="0"/>
              <a:t>Project </a:t>
            </a:r>
            <a:r>
              <a:rPr lang="en-US" b="1" dirty="0"/>
              <a:t>Evaluations</a:t>
            </a:r>
          </a:p>
        </p:txBody>
      </p:sp>
    </p:spTree>
    <p:extLst>
      <p:ext uri="{BB962C8B-B14F-4D97-AF65-F5344CB8AC3E}">
        <p14:creationId xmlns:p14="http://schemas.microsoft.com/office/powerpoint/2010/main" val="1960078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LMS: </a:t>
            </a:r>
            <a:r>
              <a:rPr lang="en-US" b="1" dirty="0" smtClean="0"/>
              <a:t>Google Class Room</a:t>
            </a:r>
            <a:endParaRPr lang="en-US" b="1" dirty="0"/>
          </a:p>
        </p:txBody>
      </p:sp>
      <p:sp>
        <p:nvSpPr>
          <p:cNvPr id="3" name="Content Placeholder 2"/>
          <p:cNvSpPr>
            <a:spLocks noGrp="1"/>
          </p:cNvSpPr>
          <p:nvPr>
            <p:ph idx="1"/>
          </p:nvPr>
        </p:nvSpPr>
        <p:spPr/>
        <p:txBody>
          <a:bodyPr/>
          <a:lstStyle/>
          <a:p>
            <a:pPr marL="0" indent="0">
              <a:buNone/>
            </a:pPr>
            <a:r>
              <a:rPr lang="en-US" sz="3200" dirty="0" smtClean="0"/>
              <a:t>Code: </a:t>
            </a:r>
          </a:p>
          <a:p>
            <a:pPr marL="0" indent="0">
              <a:buNone/>
            </a:pPr>
            <a:r>
              <a:rPr lang="en-US" sz="4400" b="1" dirty="0" smtClean="0"/>
              <a:t>da6uswm</a:t>
            </a:r>
          </a:p>
          <a:p>
            <a:endParaRPr lang="en-US" sz="3200" dirty="0" smtClean="0"/>
          </a:p>
          <a:p>
            <a:pPr marL="0" indent="0">
              <a:buNone/>
            </a:pPr>
            <a:r>
              <a:rPr lang="en-US" sz="3200" dirty="0" smtClean="0"/>
              <a:t>Invite Link:</a:t>
            </a:r>
          </a:p>
          <a:p>
            <a:pPr marL="0" indent="0">
              <a:buNone/>
            </a:pPr>
            <a:r>
              <a:rPr lang="en-US" dirty="0" smtClean="0">
                <a:hlinkClick r:id="rId2"/>
              </a:rPr>
              <a:t>https</a:t>
            </a:r>
            <a:r>
              <a:rPr lang="en-US" dirty="0">
                <a:hlinkClick r:id="rId2"/>
              </a:rPr>
              <a:t>://classroom.google.com/c/NTg1OTAyMTYzOTU4?cjc=da6uswm</a:t>
            </a:r>
            <a:endParaRPr lang="en-US" dirty="0"/>
          </a:p>
        </p:txBody>
      </p:sp>
    </p:spTree>
    <p:extLst>
      <p:ext uri="{BB962C8B-B14F-4D97-AF65-F5344CB8AC3E}">
        <p14:creationId xmlns:p14="http://schemas.microsoft.com/office/powerpoint/2010/main" val="44512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Operating System</a:t>
            </a:r>
            <a:endParaRPr lang="en-US" dirty="0"/>
          </a:p>
        </p:txBody>
      </p:sp>
      <p:sp>
        <p:nvSpPr>
          <p:cNvPr id="6" name="Content Placeholder 5"/>
          <p:cNvSpPr>
            <a:spLocks noGrp="1"/>
          </p:cNvSpPr>
          <p:nvPr>
            <p:ph idx="1"/>
          </p:nvPr>
        </p:nvSpPr>
        <p:spPr/>
        <p:txBody>
          <a:bodyPr>
            <a:normAutofit/>
          </a:bodyPr>
          <a:lstStyle/>
          <a:p>
            <a:pPr marL="0" indent="0" algn="just">
              <a:buNone/>
            </a:pPr>
            <a:r>
              <a:rPr lang="en-US" dirty="0"/>
              <a:t>An </a:t>
            </a:r>
            <a:r>
              <a:rPr lang="en-US" b="1" dirty="0"/>
              <a:t>operating system </a:t>
            </a:r>
            <a:r>
              <a:rPr lang="en-US" dirty="0"/>
              <a:t>is software that manages a computer’s hardware. </a:t>
            </a:r>
            <a:endParaRPr lang="en-US" dirty="0" smtClean="0"/>
          </a:p>
          <a:p>
            <a:pPr lvl="1" algn="just"/>
            <a:r>
              <a:rPr lang="en-US" dirty="0" smtClean="0"/>
              <a:t>It also </a:t>
            </a:r>
            <a:r>
              <a:rPr lang="en-US" dirty="0"/>
              <a:t>provides a basis for application programs and acts as an </a:t>
            </a:r>
            <a:r>
              <a:rPr lang="en-US" dirty="0" smtClean="0"/>
              <a:t>intermediary between </a:t>
            </a:r>
            <a:r>
              <a:rPr lang="en-US" dirty="0"/>
              <a:t>the computer user and the computer </a:t>
            </a:r>
            <a:r>
              <a:rPr lang="en-US" dirty="0" smtClean="0"/>
              <a:t>hardware.</a:t>
            </a:r>
          </a:p>
          <a:p>
            <a:pPr lvl="1" algn="just"/>
            <a:r>
              <a:rPr lang="en-US" dirty="0"/>
              <a:t>A fundamental responsibility of an operating system is </a:t>
            </a:r>
            <a:r>
              <a:rPr lang="en-US" dirty="0" smtClean="0"/>
              <a:t>to allocate the hardware </a:t>
            </a:r>
            <a:r>
              <a:rPr lang="en-US" dirty="0"/>
              <a:t>resources to programs </a:t>
            </a:r>
          </a:p>
        </p:txBody>
      </p:sp>
    </p:spTree>
    <p:extLst>
      <p:ext uri="{BB962C8B-B14F-4D97-AF65-F5344CB8AC3E}">
        <p14:creationId xmlns:p14="http://schemas.microsoft.com/office/powerpoint/2010/main" val="4053647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14427</TotalTime>
  <Words>2202</Words>
  <Application>Microsoft Office PowerPoint</Application>
  <PresentationFormat>Widescreen</PresentationFormat>
  <Paragraphs>313</Paragraphs>
  <Slides>52</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ＭＳ Ｐゴシック</vt:lpstr>
      <vt:lpstr>Arial</vt:lpstr>
      <vt:lpstr>Calibri</vt:lpstr>
      <vt:lpstr>Calibri Light</vt:lpstr>
      <vt:lpstr>Monotype Sorts</vt:lpstr>
      <vt:lpstr>Times New Roman</vt:lpstr>
      <vt:lpstr>Wingdings</vt:lpstr>
      <vt:lpstr>Wingdings 3</vt:lpstr>
      <vt:lpstr>Retrospect</vt:lpstr>
      <vt:lpstr>CS2006 Operating Systems</vt:lpstr>
      <vt:lpstr>PowerPoint Presentation</vt:lpstr>
      <vt:lpstr>Marks Distribution and Deadlines</vt:lpstr>
      <vt:lpstr>Pre-Requisite</vt:lpstr>
      <vt:lpstr>Semester Plan</vt:lpstr>
      <vt:lpstr>Semester Plan</vt:lpstr>
      <vt:lpstr>Semester Plan</vt:lpstr>
      <vt:lpstr>LMS: Google Class Room</vt:lpstr>
      <vt:lpstr>What is An Operating System</vt:lpstr>
      <vt:lpstr>PowerPoint Presentation</vt:lpstr>
      <vt:lpstr>PowerPoint Presentation</vt:lpstr>
      <vt:lpstr>Operating System Definition</vt:lpstr>
      <vt:lpstr>Computer Startup</vt:lpstr>
      <vt:lpstr>Computer System Organization</vt:lpstr>
      <vt:lpstr>PowerPoint Presentation</vt:lpstr>
      <vt:lpstr>Computer-System Operation</vt:lpstr>
      <vt:lpstr>PowerPoint Presentation</vt:lpstr>
      <vt:lpstr>Interrupts</vt:lpstr>
      <vt:lpstr>Types of Interrupts</vt:lpstr>
      <vt:lpstr>Common Functions of Interrupts</vt:lpstr>
      <vt:lpstr>Interrupt Handling</vt:lpstr>
      <vt:lpstr>Interrupt Handling</vt:lpstr>
      <vt:lpstr>PowerPoint Presentation</vt:lpstr>
      <vt:lpstr>Operating-System Operations</vt:lpstr>
      <vt:lpstr>Transition from User to Kernel Mode</vt:lpstr>
      <vt:lpstr>PowerPoint Presentation</vt:lpstr>
      <vt:lpstr>I/O Structure</vt:lpstr>
      <vt:lpstr>Direct Memory Access Structure</vt:lpstr>
      <vt:lpstr>Storage Structure</vt:lpstr>
      <vt:lpstr>Storage Hierarchy</vt:lpstr>
      <vt:lpstr>Storage-Device Hierarchy</vt:lpstr>
      <vt:lpstr>Caching</vt:lpstr>
      <vt:lpstr>Computer-System Architecture</vt:lpstr>
      <vt:lpstr>PowerPoint Presentation</vt:lpstr>
      <vt:lpstr>Operating System Structure</vt:lpstr>
      <vt:lpstr>Operating System Structure</vt:lpstr>
      <vt:lpstr>Some Relevant Concepts</vt:lpstr>
      <vt:lpstr>PowerPoint Presentation</vt:lpstr>
      <vt:lpstr>PowerPoint Presentation</vt:lpstr>
      <vt:lpstr>PowerPoint Presentation</vt:lpstr>
      <vt:lpstr>PowerPoint Presentation</vt:lpstr>
      <vt:lpstr>PowerPoint Presentation</vt:lpstr>
      <vt:lpstr>Memory Layout for Multi-programmed System</vt:lpstr>
      <vt:lpstr>Process Management</vt:lpstr>
      <vt:lpstr>Process Management</vt:lpstr>
      <vt:lpstr>Process Management Activities</vt:lpstr>
      <vt:lpstr>Memory Management</vt:lpstr>
      <vt:lpstr>Storage Management</vt:lpstr>
      <vt:lpstr>Mass-Storage Management</vt:lpstr>
      <vt:lpstr>Protection and Security</vt:lpstr>
      <vt:lpstr>Computing Environments - Traditional</vt:lpstr>
      <vt:lpstr>Computing Environments - Mobile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Muhammad Danish</dc:creator>
  <cp:lastModifiedBy>Muhammad Danish</cp:lastModifiedBy>
  <cp:revision>288</cp:revision>
  <dcterms:created xsi:type="dcterms:W3CDTF">2021-02-06T08:07:10Z</dcterms:created>
  <dcterms:modified xsi:type="dcterms:W3CDTF">2023-02-02T04:48:47Z</dcterms:modified>
</cp:coreProperties>
</file>