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50"/>
  </p:notesMasterIdLst>
  <p:sldIdLst>
    <p:sldId id="256" r:id="rId2"/>
    <p:sldId id="257" r:id="rId3"/>
    <p:sldId id="258" r:id="rId4"/>
    <p:sldId id="260" r:id="rId5"/>
    <p:sldId id="295" r:id="rId6"/>
    <p:sldId id="262" r:id="rId7"/>
    <p:sldId id="296" r:id="rId8"/>
    <p:sldId id="264" r:id="rId9"/>
    <p:sldId id="265" r:id="rId10"/>
    <p:sldId id="266" r:id="rId11"/>
    <p:sldId id="267" r:id="rId12"/>
    <p:sldId id="268" r:id="rId13"/>
    <p:sldId id="297" r:id="rId14"/>
    <p:sldId id="269" r:id="rId15"/>
    <p:sldId id="270" r:id="rId16"/>
    <p:sldId id="271" r:id="rId17"/>
    <p:sldId id="272" r:id="rId18"/>
    <p:sldId id="273" r:id="rId19"/>
    <p:sldId id="274" r:id="rId20"/>
    <p:sldId id="275" r:id="rId21"/>
    <p:sldId id="276" r:id="rId22"/>
    <p:sldId id="298" r:id="rId23"/>
    <p:sldId id="277" r:id="rId24"/>
    <p:sldId id="278" r:id="rId25"/>
    <p:sldId id="300" r:id="rId26"/>
    <p:sldId id="279" r:id="rId27"/>
    <p:sldId id="301" r:id="rId28"/>
    <p:sldId id="280" r:id="rId29"/>
    <p:sldId id="281" r:id="rId30"/>
    <p:sldId id="282" r:id="rId31"/>
    <p:sldId id="283" r:id="rId32"/>
    <p:sldId id="284" r:id="rId33"/>
    <p:sldId id="303" r:id="rId34"/>
    <p:sldId id="285" r:id="rId35"/>
    <p:sldId id="286" r:id="rId36"/>
    <p:sldId id="287" r:id="rId37"/>
    <p:sldId id="288" r:id="rId38"/>
    <p:sldId id="302" r:id="rId39"/>
    <p:sldId id="289" r:id="rId40"/>
    <p:sldId id="305" r:id="rId41"/>
    <p:sldId id="304" r:id="rId42"/>
    <p:sldId id="290" r:id="rId43"/>
    <p:sldId id="306" r:id="rId44"/>
    <p:sldId id="291" r:id="rId45"/>
    <p:sldId id="292" r:id="rId46"/>
    <p:sldId id="293" r:id="rId47"/>
    <p:sldId id="294" r:id="rId48"/>
    <p:sldId id="30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2" d="100"/>
          <a:sy n="62" d="100"/>
        </p:scale>
        <p:origin x="978" y="66"/>
      </p:cViewPr>
      <p:guideLst/>
    </p:cSldViewPr>
  </p:slideViewPr>
  <p:outlineViewPr>
    <p:cViewPr>
      <p:scale>
        <a:sx n="33" d="100"/>
        <a:sy n="33" d="100"/>
      </p:scale>
      <p:origin x="0" y="-263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D9B9B22-7AF6-4D51-9F29-01B09671F49D}" type="slidenum">
              <a:rPr lang="en-US" smtClean="0">
                <a:latin typeface="Times New Roman" pitchFamily="18" charset="0"/>
              </a:rPr>
              <a:pPr/>
              <a:t>4</a:t>
            </a:fld>
            <a:endParaRPr 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38151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EC13DFB-72C4-4221-B838-DB11376A3421}" type="slidenum">
              <a:rPr lang="en-US" smtClean="0">
                <a:latin typeface="Times New Roman" pitchFamily="18" charset="0"/>
              </a:rPr>
              <a:pPr/>
              <a:t>15</a:t>
            </a:fld>
            <a:endParaRPr 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479816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06">
              <a:defRPr>
                <a:solidFill>
                  <a:schemeClr val="tx1"/>
                </a:solidFill>
                <a:latin typeface="Verdana" pitchFamily="34" charset="0"/>
                <a:ea typeface="MS PGothic" pitchFamily="34" charset="-128"/>
              </a:defRPr>
            </a:lvl1pPr>
            <a:lvl2pPr marL="742935" indent="-285744" defTabSz="923906">
              <a:defRPr>
                <a:solidFill>
                  <a:schemeClr val="tx1"/>
                </a:solidFill>
                <a:latin typeface="Verdana" pitchFamily="34" charset="0"/>
                <a:ea typeface="MS PGothic" pitchFamily="34" charset="-128"/>
              </a:defRPr>
            </a:lvl2pPr>
            <a:lvl3pPr marL="1142977" indent="-228595" defTabSz="923906">
              <a:defRPr>
                <a:solidFill>
                  <a:schemeClr val="tx1"/>
                </a:solidFill>
                <a:latin typeface="Verdana" pitchFamily="34" charset="0"/>
                <a:ea typeface="MS PGothic" pitchFamily="34" charset="-128"/>
              </a:defRPr>
            </a:lvl3pPr>
            <a:lvl4pPr marL="1600168" indent="-228595" defTabSz="923906">
              <a:defRPr>
                <a:solidFill>
                  <a:schemeClr val="tx1"/>
                </a:solidFill>
                <a:latin typeface="Verdana" pitchFamily="34" charset="0"/>
                <a:ea typeface="MS PGothic" pitchFamily="34" charset="-128"/>
              </a:defRPr>
            </a:lvl4pPr>
            <a:lvl5pPr marL="2057359" indent="-228595" defTabSz="923906">
              <a:defRPr>
                <a:solidFill>
                  <a:schemeClr val="tx1"/>
                </a:solidFill>
                <a:latin typeface="Verdana" pitchFamily="34" charset="0"/>
                <a:ea typeface="MS PGothic" pitchFamily="34" charset="-128"/>
              </a:defRPr>
            </a:lvl5pPr>
            <a:lvl6pPr marL="2514550" indent="-228595" defTabSz="923906" eaLnBrk="0" fontAlgn="base" hangingPunct="0">
              <a:spcBef>
                <a:spcPct val="0"/>
              </a:spcBef>
              <a:spcAft>
                <a:spcPct val="0"/>
              </a:spcAft>
              <a:defRPr>
                <a:solidFill>
                  <a:schemeClr val="tx1"/>
                </a:solidFill>
                <a:latin typeface="Verdana" pitchFamily="34" charset="0"/>
                <a:ea typeface="MS PGothic" pitchFamily="34" charset="-128"/>
              </a:defRPr>
            </a:lvl6pPr>
            <a:lvl7pPr marL="2971740" indent="-228595" defTabSz="923906" eaLnBrk="0" fontAlgn="base" hangingPunct="0">
              <a:spcBef>
                <a:spcPct val="0"/>
              </a:spcBef>
              <a:spcAft>
                <a:spcPct val="0"/>
              </a:spcAft>
              <a:defRPr>
                <a:solidFill>
                  <a:schemeClr val="tx1"/>
                </a:solidFill>
                <a:latin typeface="Verdana" pitchFamily="34" charset="0"/>
                <a:ea typeface="MS PGothic" pitchFamily="34" charset="-128"/>
              </a:defRPr>
            </a:lvl7pPr>
            <a:lvl8pPr marL="3428932" indent="-228595" defTabSz="923906" eaLnBrk="0" fontAlgn="base" hangingPunct="0">
              <a:spcBef>
                <a:spcPct val="0"/>
              </a:spcBef>
              <a:spcAft>
                <a:spcPct val="0"/>
              </a:spcAft>
              <a:defRPr>
                <a:solidFill>
                  <a:schemeClr val="tx1"/>
                </a:solidFill>
                <a:latin typeface="Verdana" pitchFamily="34" charset="0"/>
                <a:ea typeface="MS PGothic" pitchFamily="34" charset="-128"/>
              </a:defRPr>
            </a:lvl8pPr>
            <a:lvl9pPr marL="3886122" indent="-228595" defTabSz="923906" eaLnBrk="0" fontAlgn="base" hangingPunct="0">
              <a:spcBef>
                <a:spcPct val="0"/>
              </a:spcBef>
              <a:spcAft>
                <a:spcPct val="0"/>
              </a:spcAft>
              <a:defRPr>
                <a:solidFill>
                  <a:schemeClr val="tx1"/>
                </a:solidFill>
                <a:latin typeface="Verdana" pitchFamily="34" charset="0"/>
                <a:ea typeface="MS PGothic" pitchFamily="34" charset="-128"/>
              </a:defRPr>
            </a:lvl9pPr>
          </a:lstStyle>
          <a:p>
            <a:fld id="{B94B9875-122A-445B-98DB-4EAC8EDAF0C0}" type="slidenum">
              <a:rPr lang="en-US" smtClean="0">
                <a:latin typeface="Times New Roman" pitchFamily="18" charset="0"/>
              </a:rPr>
              <a:pPr/>
              <a:t>16</a:t>
            </a:fld>
            <a:endParaRPr lang="en-US" dirty="0"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1554151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2A37382-6DD3-4C08-97A6-7B54DD3CFC77}" type="slidenum">
              <a:rPr lang="en-US" smtClean="0">
                <a:latin typeface="Times New Roman" pitchFamily="18" charset="0"/>
              </a:rPr>
              <a:pPr/>
              <a:t>17</a:t>
            </a:fld>
            <a:endParaRPr 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90562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often, two or more processes may share data. To ensure the integrity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the data being shared, operating systems often provide system calls allowing</a:t>
            </a:r>
            <a:r>
              <a:rPr lang="en-US" dirty="0" smtClean="0"/>
              <a:t> </a:t>
            </a:r>
            <a:r>
              <a:rPr lang="en-US" sz="1200" b="0" i="0" kern="1200" dirty="0" smtClean="0">
                <a:solidFill>
                  <a:schemeClr val="tx1"/>
                </a:solidFill>
                <a:effectLst/>
                <a:latin typeface="+mn-lt"/>
                <a:ea typeface="+mn-ea"/>
                <a:cs typeface="+mn-cs"/>
              </a:rPr>
              <a:t>a process to </a:t>
            </a:r>
            <a:r>
              <a:rPr lang="en-US" sz="1200" b="1" i="0" kern="1200" dirty="0" smtClean="0">
                <a:solidFill>
                  <a:schemeClr val="tx1"/>
                </a:solidFill>
                <a:effectLst/>
                <a:latin typeface="+mn-lt"/>
                <a:ea typeface="+mn-ea"/>
                <a:cs typeface="+mn-cs"/>
              </a:rPr>
              <a:t>lock </a:t>
            </a:r>
            <a:r>
              <a:rPr lang="en-US" sz="1200" b="0" i="0" kern="1200" dirty="0" smtClean="0">
                <a:solidFill>
                  <a:schemeClr val="tx1"/>
                </a:solidFill>
                <a:effectLst/>
                <a:latin typeface="+mn-lt"/>
                <a:ea typeface="+mn-ea"/>
                <a:cs typeface="+mn-cs"/>
              </a:rPr>
              <a:t>shared data</a:t>
            </a:r>
            <a:r>
              <a:rPr lang="en-US" dirty="0" smtClean="0"/>
              <a:t/>
            </a:r>
            <a:br>
              <a:rPr lang="en-US" dirty="0" smtClean="0"/>
            </a:br>
            <a:r>
              <a:rPr lang="en-US" sz="1200" b="0" i="0" kern="1200" dirty="0" smtClean="0">
                <a:solidFill>
                  <a:schemeClr val="tx1"/>
                </a:solidFill>
                <a:effectLst/>
                <a:latin typeface="+mn-lt"/>
                <a:ea typeface="+mn-ea"/>
                <a:cs typeface="+mn-cs"/>
              </a:rPr>
              <a:t>Typically, such system calls include </a:t>
            </a:r>
            <a:r>
              <a:rPr lang="en-US" sz="1200" b="1" i="0" kern="1200" dirty="0" smtClean="0">
                <a:solidFill>
                  <a:schemeClr val="tx1"/>
                </a:solidFill>
                <a:effectLst/>
                <a:latin typeface="+mn-lt"/>
                <a:ea typeface="+mn-ea"/>
                <a:cs typeface="+mn-cs"/>
              </a:rPr>
              <a:t>acquire lock()</a:t>
            </a:r>
            <a:r>
              <a:rPr lang="en-US" sz="1200" b="0" i="0" kern="1200" dirty="0" smtClean="0">
                <a:solidFill>
                  <a:schemeClr val="tx1"/>
                </a:solidFill>
                <a:effectLst/>
                <a:latin typeface="+mn-lt"/>
                <a:ea typeface="+mn-ea"/>
                <a:cs typeface="+mn-cs"/>
              </a:rPr>
              <a:t> and</a:t>
            </a: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release lock() </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19</a:t>
            </a:fld>
            <a:endParaRPr lang="en-US"/>
          </a:p>
        </p:txBody>
      </p:sp>
    </p:spTree>
    <p:extLst>
      <p:ext uri="{BB962C8B-B14F-4D97-AF65-F5344CB8AC3E}">
        <p14:creationId xmlns:p14="http://schemas.microsoft.com/office/powerpoint/2010/main" val="3126931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DA54C24-4F75-4EDA-8C35-F82BBD788714}" type="slidenum">
              <a:rPr lang="en-US" smtClean="0">
                <a:latin typeface="Times New Roman" pitchFamily="18" charset="0"/>
              </a:rPr>
              <a:pPr/>
              <a:t>24</a:t>
            </a:fld>
            <a:endParaRPr 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432933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write a program for the Arduino, we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first write the program on a PC and then upload the compiled program (known as a </a:t>
            </a:r>
            <a:r>
              <a:rPr lang="en-US" sz="1200" b="1" i="0" kern="1200" dirty="0" smtClean="0">
                <a:solidFill>
                  <a:schemeClr val="tx1"/>
                </a:solidFill>
                <a:effectLst/>
                <a:latin typeface="+mn-lt"/>
                <a:ea typeface="+mn-ea"/>
                <a:cs typeface="+mn-cs"/>
              </a:rPr>
              <a:t>sketch</a:t>
            </a:r>
            <a:r>
              <a:rPr lang="en-US" sz="1200" b="0" i="0" kern="1200" dirty="0" smtClean="0">
                <a:solidFill>
                  <a:schemeClr val="tx1"/>
                </a:solidFill>
                <a:effectLst/>
                <a:latin typeface="+mn-lt"/>
                <a:ea typeface="+mn-ea"/>
                <a:cs typeface="+mn-cs"/>
              </a:rPr>
              <a:t>) from the PC to the Arduino’s flash memory</a:t>
            </a:r>
            <a:r>
              <a:rPr lang="en-US" dirty="0" smtClean="0"/>
              <a:t> </a:t>
            </a:r>
            <a:br>
              <a:rPr lang="en-US" dirty="0" smtClean="0"/>
            </a:br>
            <a:r>
              <a:rPr lang="en-US" dirty="0" smtClean="0"/>
              <a:t>T</a:t>
            </a:r>
            <a:r>
              <a:rPr lang="en-US" sz="1200" b="0" i="0" kern="1200" dirty="0" smtClean="0">
                <a:solidFill>
                  <a:schemeClr val="tx1"/>
                </a:solidFill>
                <a:effectLst/>
                <a:latin typeface="+mn-lt"/>
                <a:ea typeface="+mn-ea"/>
                <a:cs typeface="+mn-cs"/>
              </a:rPr>
              <a:t>he standard Arduino platform does not provide an operating system; instead,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small piece of software known as a </a:t>
            </a:r>
            <a:r>
              <a:rPr lang="en-US" sz="1200" b="1" i="0" kern="1200" dirty="0" smtClean="0">
                <a:solidFill>
                  <a:schemeClr val="tx1"/>
                </a:solidFill>
                <a:effectLst/>
                <a:latin typeface="+mn-lt"/>
                <a:ea typeface="+mn-ea"/>
                <a:cs typeface="+mn-cs"/>
              </a:rPr>
              <a:t>boot loader </a:t>
            </a:r>
            <a:r>
              <a:rPr lang="en-US" sz="1200" b="0" i="0" kern="1200" dirty="0" smtClean="0">
                <a:solidFill>
                  <a:schemeClr val="tx1"/>
                </a:solidFill>
                <a:effectLst/>
                <a:latin typeface="+mn-lt"/>
                <a:ea typeface="+mn-ea"/>
                <a:cs typeface="+mn-cs"/>
              </a:rPr>
              <a:t>loads the sketch into a specific</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region in the Arduino’s memory</a:t>
            </a:r>
            <a:r>
              <a:rPr lang="en-US" dirty="0" smtClean="0"/>
              <a:t> </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26</a:t>
            </a:fld>
            <a:endParaRPr lang="en-US"/>
          </a:p>
        </p:txBody>
      </p:sp>
    </p:spTree>
    <p:extLst>
      <p:ext uri="{BB962C8B-B14F-4D97-AF65-F5344CB8AC3E}">
        <p14:creationId xmlns:p14="http://schemas.microsoft.com/office/powerpoint/2010/main" val="3096361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2BA83C9-AF03-40EC-9C04-A5B7EF93598E}" type="slidenum">
              <a:rPr lang="en-US" smtClean="0">
                <a:latin typeface="Times New Roman" pitchFamily="18" charset="0"/>
              </a:rPr>
              <a:pPr/>
              <a:t>29</a:t>
            </a:fld>
            <a:endParaRPr 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latin typeface="Times New Roman" pitchFamily="18" charset="0"/>
              </a:rPr>
              <a:t>Status Information</a:t>
            </a:r>
            <a:r>
              <a:rPr lang="en-US" dirty="0" smtClean="0">
                <a:latin typeface="Times New Roman" pitchFamily="18" charset="0"/>
              </a:rPr>
              <a:t>:</a:t>
            </a:r>
            <a:r>
              <a:rPr lang="en-US" baseline="0" dirty="0" smtClean="0">
                <a:latin typeface="Times New Roman" pitchFamily="18" charset="0"/>
              </a:rPr>
              <a:t> </a:t>
            </a:r>
            <a:r>
              <a:rPr lang="en-US" sz="1200" b="0" i="0" kern="1200" dirty="0" smtClean="0">
                <a:solidFill>
                  <a:schemeClr val="tx1"/>
                </a:solidFill>
                <a:effectLst/>
                <a:latin typeface="+mn-lt"/>
                <a:ea typeface="+mn-ea"/>
                <a:cs typeface="+mn-cs"/>
              </a:rPr>
              <a:t>Some programs simply ask the system for the date, time, amount of available memory or disk space, number of users, or similar status information</a:t>
            </a:r>
            <a:r>
              <a:rPr lang="en-US" dirty="0" smtClean="0"/>
              <a:t> </a:t>
            </a:r>
            <a:br>
              <a:rPr lang="en-US" dirty="0" smtClean="0"/>
            </a:br>
            <a:endParaRPr lang="en-US" dirty="0" smtClean="0">
              <a:latin typeface="Times New Roman" pitchFamily="18" charset="0"/>
            </a:endParaRPr>
          </a:p>
        </p:txBody>
      </p:sp>
    </p:spTree>
    <p:extLst>
      <p:ext uri="{BB962C8B-B14F-4D97-AF65-F5344CB8AC3E}">
        <p14:creationId xmlns:p14="http://schemas.microsoft.com/office/powerpoint/2010/main" val="1279473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2BF39B-025B-433D-A4F7-5A6EBB817C6E}" type="slidenum">
              <a:rPr lang="en-US" smtClean="0">
                <a:latin typeface="Times New Roman" pitchFamily="18" charset="0"/>
              </a:rPr>
              <a:pPr/>
              <a:t>30</a:t>
            </a:fld>
            <a:endParaRPr lang="en-US"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16194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4A38306E-05F0-4ED6-A562-80B21EEABCE8}" type="slidenum">
              <a:rPr lang="en-US" smtClean="0">
                <a:latin typeface="Times New Roman" pitchFamily="18" charset="0"/>
              </a:rPr>
              <a:pPr/>
              <a:t>31</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935586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5B08369-C08D-40F0-8D86-046E0B0B9A36}" type="slidenum">
              <a:rPr lang="en-US" smtClean="0">
                <a:latin typeface="Times New Roman" pitchFamily="18" charset="0"/>
              </a:rPr>
              <a:pPr/>
              <a:t>32</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027135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is the way in which files are named and where they are placed logically for storage and retrieval. Without a file system, stored information wouldn't be isolated into individual files and would be difficult to identify and retrieve. As data capacities increase, the organization and accessibility of individual files are becoming even more important in data storage.</a:t>
            </a: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5</a:t>
            </a:fld>
            <a:endParaRPr lang="en-US"/>
          </a:p>
        </p:txBody>
      </p:sp>
    </p:spTree>
    <p:extLst>
      <p:ext uri="{BB962C8B-B14F-4D97-AF65-F5344CB8AC3E}">
        <p14:creationId xmlns:p14="http://schemas.microsoft.com/office/powerpoint/2010/main" val="1425571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93925330-A298-4194-9FD0-3F52364DA493}" type="slidenum">
              <a:rPr lang="en-US" smtClean="0">
                <a:latin typeface="Times New Roman" pitchFamily="18" charset="0"/>
              </a:rPr>
              <a:pPr/>
              <a:t>34</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817212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7A106CB-1F96-4FCC-A6FF-9D60A9F99C20}" type="slidenum">
              <a:rPr lang="en-US" smtClean="0">
                <a:latin typeface="Times New Roman" pitchFamily="18" charset="0"/>
              </a:rPr>
              <a:pPr/>
              <a:t>35</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46566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63850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C4D56F1-30D3-42D3-A036-869549E02E46}" type="slidenum">
              <a:rPr lang="en-US" smtClean="0">
                <a:latin typeface="Times New Roman" pitchFamily="18" charset="0"/>
              </a:rPr>
              <a:pPr/>
              <a:t>47</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54678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3BCA559-6B4F-4B17-A174-4CD0F177AC46}" type="slidenum">
              <a:rPr lang="en-US" smtClean="0">
                <a:latin typeface="Times New Roman" pitchFamily="18" charset="0"/>
              </a:rPr>
              <a:pPr/>
              <a:t>6</a:t>
            </a:fld>
            <a:endParaRPr 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602379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5F50B82-5AA8-46F3-9786-300E65BA1AB7}" type="slidenum">
              <a:rPr lang="en-US" smtClean="0">
                <a:latin typeface="Times New Roman" pitchFamily="18" charset="0"/>
              </a:rPr>
              <a:pPr/>
              <a:t>8</a:t>
            </a:fld>
            <a:endParaRPr 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mn-lt"/>
                <a:ea typeface="+mn-ea"/>
                <a:cs typeface="+mn-cs"/>
              </a:rPr>
              <a:t>An alternative approach—used by UNIX, among other operating systems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—implements most commands through system programs. In this case, the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command interpreter does not understand the command in any way; it merely uses the command to identify a file to be loaded into memory and executed</a:t>
            </a:r>
            <a:endParaRPr lang="en-US" dirty="0" smtClean="0">
              <a:latin typeface="Times New Roman" pitchFamily="18" charset="0"/>
            </a:endParaRPr>
          </a:p>
        </p:txBody>
      </p:sp>
    </p:spTree>
    <p:extLst>
      <p:ext uri="{BB962C8B-B14F-4D97-AF65-F5344CB8AC3E}">
        <p14:creationId xmlns:p14="http://schemas.microsoft.com/office/powerpoint/2010/main" val="159847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B8E1402-0BB9-4C4F-9C57-0CF616A83E35}" type="slidenum">
              <a:rPr lang="en-US" smtClean="0">
                <a:latin typeface="Times New Roman" pitchFamily="18" charset="0"/>
              </a:rPr>
              <a:pPr/>
              <a:t>9</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872806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22CF7D3-F8BC-42BD-A860-B6960CA5246F}" type="slidenum">
              <a:rPr lang="en-US" smtClean="0">
                <a:latin typeface="Times New Roman" pitchFamily="18" charset="0"/>
              </a:rPr>
              <a:pPr/>
              <a:t>10</a:t>
            </a:fld>
            <a:endParaRPr 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222882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6D7113D-53EE-42C8-AFDA-84AE90DB7C04}" type="slidenum">
              <a:rPr lang="en-US" smtClean="0">
                <a:latin typeface="Times New Roman" pitchFamily="18" charset="0"/>
              </a:rPr>
              <a:pPr/>
              <a:t>11</a:t>
            </a:fld>
            <a:endParaRPr 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mn-lt"/>
                <a:ea typeface="+mn-ea"/>
                <a:cs typeface="+mn-cs"/>
              </a:rPr>
              <a:t>API stands for </a:t>
            </a:r>
            <a:r>
              <a:rPr lang="en-US" sz="1200" b="1" i="0" kern="1200" dirty="0" smtClean="0">
                <a:solidFill>
                  <a:schemeClr val="tx1"/>
                </a:solidFill>
                <a:effectLst/>
                <a:latin typeface="+mn-lt"/>
                <a:ea typeface="+mn-ea"/>
                <a:cs typeface="+mn-cs"/>
              </a:rPr>
              <a:t>Application Programming Interface</a:t>
            </a:r>
            <a:r>
              <a:rPr lang="en-US" sz="1200" b="0" i="0" kern="1200" dirty="0" smtClean="0">
                <a:solidFill>
                  <a:schemeClr val="tx1"/>
                </a:solidFill>
                <a:effectLst/>
                <a:latin typeface="+mn-lt"/>
                <a:ea typeface="+mn-ea"/>
                <a:cs typeface="+mn-cs"/>
              </a:rPr>
              <a:t>. In the context of APIs, the word Application refers to any software with a distinct function. Interface can be thought of as a contract of service between two applications. This contract defines how the two communicate with each other using requests and responses</a:t>
            </a:r>
            <a:endParaRPr lang="en-US" dirty="0" smtClean="0">
              <a:latin typeface="Times New Roman" pitchFamily="18" charset="0"/>
            </a:endParaRPr>
          </a:p>
        </p:txBody>
      </p:sp>
    </p:spTree>
    <p:extLst>
      <p:ext uri="{BB962C8B-B14F-4D97-AF65-F5344CB8AC3E}">
        <p14:creationId xmlns:p14="http://schemas.microsoft.com/office/powerpoint/2010/main" val="1493714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8A188BF8-8C63-4B63-BD1A-2AB899C40911}" type="slidenum">
              <a:rPr lang="en-US" smtClean="0">
                <a:latin typeface="Times New Roman" pitchFamily="18" charset="0"/>
              </a:rPr>
              <a:pPr/>
              <a:t>12</a:t>
            </a:fld>
            <a:endParaRPr lang="en-US"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155144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E92887-C3D0-463A-98A2-8BA4A26D08D6}" type="slidenum">
              <a:rPr lang="en-US" smtClean="0">
                <a:latin typeface="Times New Roman" pitchFamily="18" charset="0"/>
              </a:rPr>
              <a:pPr/>
              <a:t>14</a:t>
            </a:fld>
            <a:endParaRPr lang="en-US"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mn-lt"/>
                <a:ea typeface="+mn-ea"/>
                <a:cs typeface="+mn-cs"/>
              </a:rPr>
              <a:t>The API specifies a set of functions that are available to an application programmer, including the parameters that are passed to each function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and the return values the programmer can expect</a:t>
            </a:r>
            <a:r>
              <a:rPr lang="en-US" dirty="0" smtClean="0"/>
              <a:t> . </a:t>
            </a:r>
            <a:r>
              <a:rPr lang="en-US" sz="1200" b="0" i="0" kern="1200" dirty="0" smtClean="0">
                <a:solidFill>
                  <a:schemeClr val="tx1"/>
                </a:solidFill>
                <a:effectLst/>
                <a:latin typeface="+mn-lt"/>
                <a:ea typeface="+mn-ea"/>
                <a:cs typeface="+mn-cs"/>
              </a:rPr>
              <a:t>Even simple programs may make heavy use of the operating system. Frequently, systems execute thousands of system calls per second.</a:t>
            </a:r>
            <a:r>
              <a:rPr lang="en-US" dirty="0" smtClean="0"/>
              <a:t> </a:t>
            </a:r>
          </a:p>
          <a:p>
            <a:r>
              <a:rPr lang="en-US" sz="1200" b="0" i="0" kern="1200" dirty="0" smtClean="0">
                <a:solidFill>
                  <a:schemeClr val="tx1"/>
                </a:solidFill>
                <a:effectLst/>
                <a:latin typeface="+mn-lt"/>
                <a:ea typeface="+mn-ea"/>
                <a:cs typeface="+mn-cs"/>
              </a:rPr>
              <a:t>A programmer accesses an API via a library of code provided by the operating system. In the case of UNIX and Linux for programs written in the C language, the library is called </a:t>
            </a:r>
            <a:r>
              <a:rPr lang="en-US" sz="1200" b="1" i="0" kern="1200" dirty="0" err="1" smtClean="0">
                <a:solidFill>
                  <a:schemeClr val="tx1"/>
                </a:solidFill>
                <a:effectLst/>
                <a:latin typeface="+mn-lt"/>
                <a:ea typeface="+mn-ea"/>
                <a:cs typeface="+mn-cs"/>
              </a:rPr>
              <a:t>libc</a:t>
            </a:r>
            <a:r>
              <a:rPr lang="en-US" dirty="0" smtClean="0"/>
              <a:t> </a:t>
            </a:r>
            <a:br>
              <a:rPr lang="en-US" dirty="0" smtClean="0"/>
            </a:br>
            <a:endParaRPr lang="en-US" dirty="0" smtClean="0"/>
          </a:p>
          <a:p>
            <a:r>
              <a:rPr lang="en-US" dirty="0" smtClean="0"/>
              <a:t/>
            </a:r>
            <a:br>
              <a:rPr lang="en-US" dirty="0" smtClean="0"/>
            </a:br>
            <a:r>
              <a:rPr lang="en-US" dirty="0" smtClean="0"/>
              <a:t/>
            </a:r>
            <a:br>
              <a:rPr lang="en-US" dirty="0" smtClean="0"/>
            </a:br>
            <a:endParaRPr lang="en-US" dirty="0" smtClean="0">
              <a:latin typeface="Times New Roman" pitchFamily="18" charset="0"/>
            </a:endParaRPr>
          </a:p>
        </p:txBody>
      </p:sp>
    </p:spTree>
    <p:extLst>
      <p:ext uri="{BB962C8B-B14F-4D97-AF65-F5344CB8AC3E}">
        <p14:creationId xmlns:p14="http://schemas.microsoft.com/office/powerpoint/2010/main" val="280429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BDF68E2-58F2-4D09-BE8B-E3BD06533059}" type="datetimeFigureOut">
              <a:rPr lang="en-US" smtClean="0"/>
              <a:t>2/14/2023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E2D6473-DF6D-4702-B328-E0DD40540A4E}" type="datetimeFigureOut">
              <a:rPr lang="en-US" smtClean="0"/>
              <a:t>2/14/2023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E26F7E3A-B166-407D-9866-32884E7D5B37}" type="datetimeFigureOut">
              <a:rPr lang="en-US" smtClean="0"/>
              <a:t>2/14/2023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91440" indent="-91440" algn="just">
              <a:buFont typeface="Calibri" panose="020F0502020204030204" pitchFamily="34" charset="0"/>
              <a:buChar char="→"/>
              <a:defRPr sz="2800" b="0"/>
            </a:lvl1pPr>
            <a:lvl2pPr algn="just">
              <a:defRPr sz="2400"/>
            </a:lvl2pPr>
            <a:lvl3pPr algn="just">
              <a:defRPr sz="1800"/>
            </a:lvl3pPr>
            <a:lvl4pPr algn="just">
              <a:defRPr sz="1600"/>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83711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0EBB0C4-6273-4C6E-B9BD-2EDC30F1CD52}" type="datetimeFigureOut">
              <a:rPr lang="en-US" smtClean="0"/>
              <a:t>2/14/2023</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19AB4D41-86C1-4908-B66A-0B50CEB3BF29}" type="datetimeFigureOut">
              <a:rPr lang="en-US" smtClean="0"/>
              <a:t>2/14/2023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E6426E2C-56C1-4E0D-A793-0088A7FDD37E}" type="datetimeFigureOut">
              <a:rPr lang="en-US" smtClean="0"/>
              <a:t>2/14/2023</a:t>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11909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p:cNvSpPr/>
          <p:nvPr/>
        </p:nvSpPr>
        <p:spPr>
          <a:xfrm>
            <a:off x="15" y="677163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36274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32ABBEA6-7C60-4B02-AE87-00D78D8422AF}" type="datetimeFigureOut">
              <a:rPr lang="en-US" smtClean="0"/>
              <a:t>2/14/2023</a:t>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9CAD897-D46E-4AD2-BD9B-49DD3E640873}" type="datetimeFigureOut">
              <a:rPr lang="en-US" smtClean="0"/>
              <a:t>2/14/2023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accent6">
              <a:lumMod val="50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accent6">
              <a:lumMod val="50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kernel.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CS2006 Operating Systems</a:t>
            </a:r>
            <a:endParaRPr lang="en-US" sz="7200" dirty="0"/>
          </a:p>
        </p:txBody>
      </p:sp>
      <p:sp>
        <p:nvSpPr>
          <p:cNvPr id="3" name="Subtitle 2"/>
          <p:cNvSpPr>
            <a:spLocks noGrp="1"/>
          </p:cNvSpPr>
          <p:nvPr>
            <p:ph type="subTitle" idx="1"/>
          </p:nvPr>
        </p:nvSpPr>
        <p:spPr/>
        <p:txBody>
          <a:bodyPr/>
          <a:lstStyle/>
          <a:p>
            <a:r>
              <a:rPr lang="en-US" b="1" dirty="0" smtClean="0"/>
              <a:t>SPRING 2023</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3532861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3600" dirty="0"/>
              <a:t>Touchscreen Interfaces</a:t>
            </a:r>
          </a:p>
        </p:txBody>
      </p:sp>
      <p:sp>
        <p:nvSpPr>
          <p:cNvPr id="11267" name="Rectangle 3"/>
          <p:cNvSpPr>
            <a:spLocks noGrp="1" noChangeArrowheads="1"/>
          </p:cNvSpPr>
          <p:nvPr>
            <p:ph idx="1"/>
          </p:nvPr>
        </p:nvSpPr>
        <p:spPr/>
        <p:txBody>
          <a:bodyPr/>
          <a:lstStyle/>
          <a:p>
            <a:pPr>
              <a:defRPr/>
            </a:pPr>
            <a:r>
              <a:rPr lang="en-US" dirty="0" smtClean="0">
                <a:ea typeface="ＭＳ Ｐゴシック" charset="-128"/>
              </a:rPr>
              <a:t>Touchscreen devices require new interfaces</a:t>
            </a:r>
          </a:p>
          <a:p>
            <a:pPr>
              <a:defRPr/>
            </a:pPr>
            <a:r>
              <a:rPr lang="en-US" dirty="0" smtClean="0">
                <a:ea typeface="ＭＳ Ｐゴシック" charset="-128"/>
              </a:rPr>
              <a:t>Mouse </a:t>
            </a:r>
            <a:r>
              <a:rPr lang="en-US" dirty="0">
                <a:ea typeface="ＭＳ Ｐゴシック" charset="-128"/>
              </a:rPr>
              <a:t>not possible or not </a:t>
            </a:r>
            <a:r>
              <a:rPr lang="en-US" dirty="0" smtClean="0">
                <a:ea typeface="ＭＳ Ｐゴシック" charset="-128"/>
              </a:rPr>
              <a:t>desired</a:t>
            </a:r>
          </a:p>
          <a:p>
            <a:pPr lvl="1">
              <a:defRPr/>
            </a:pPr>
            <a:r>
              <a:rPr lang="en-US" sz="2400" dirty="0" smtClean="0">
                <a:ea typeface="ＭＳ Ｐゴシック" charset="-128"/>
              </a:rPr>
              <a:t>Actions </a:t>
            </a:r>
            <a:r>
              <a:rPr lang="en-US" sz="2400" dirty="0">
                <a:ea typeface="ＭＳ Ｐゴシック" charset="-128"/>
              </a:rPr>
              <a:t>and selection based on </a:t>
            </a:r>
            <a:r>
              <a:rPr lang="en-US" sz="2400" dirty="0" smtClean="0">
                <a:ea typeface="ＭＳ Ｐゴシック" charset="-128"/>
              </a:rPr>
              <a:t>gestures</a:t>
            </a:r>
          </a:p>
          <a:p>
            <a:pPr lvl="1">
              <a:defRPr/>
            </a:pPr>
            <a:r>
              <a:rPr lang="en-US" dirty="0" smtClean="0">
                <a:ea typeface="ＭＳ Ｐゴシック" charset="-128"/>
              </a:rPr>
              <a:t>Virtual </a:t>
            </a:r>
            <a:r>
              <a:rPr lang="en-US" dirty="0">
                <a:ea typeface="ＭＳ Ｐゴシック" charset="-128"/>
              </a:rPr>
              <a:t>keyboard for text entry</a:t>
            </a:r>
            <a:endParaRPr lang="en-US" sz="2800" dirty="0">
              <a:ea typeface="ＭＳ Ｐゴシック" charset="-128"/>
            </a:endParaRPr>
          </a:p>
          <a:p>
            <a:pPr>
              <a:defRPr/>
            </a:pPr>
            <a:r>
              <a:rPr lang="en-US" dirty="0">
                <a:ea typeface="ＭＳ Ｐゴシック" charset="-128"/>
              </a:rPr>
              <a:t>Voice commands.</a:t>
            </a:r>
          </a:p>
          <a:p>
            <a:pPr marL="0" indent="0">
              <a:buNone/>
              <a:defRPr/>
            </a:pPr>
            <a:endParaRPr lang="en-US" dirty="0">
              <a:ea typeface="ＭＳ Ｐゴシック" charset="0"/>
            </a:endParaRPr>
          </a:p>
          <a:p>
            <a:pPr lvl="1">
              <a:buFont typeface="Monotype Sorts" charset="0"/>
              <a:buChar char="l"/>
              <a:defRPr/>
            </a:pPr>
            <a:endParaRPr lang="en-US" dirty="0">
              <a:ea typeface="ＭＳ Ｐゴシック" charset="0"/>
            </a:endParaRPr>
          </a:p>
        </p:txBody>
      </p:sp>
      <p:pic>
        <p:nvPicPr>
          <p:cNvPr id="2" name="Picture 1"/>
          <p:cNvPicPr>
            <a:picLocks noChangeAspect="1"/>
          </p:cNvPicPr>
          <p:nvPr/>
        </p:nvPicPr>
        <p:blipFill>
          <a:blip r:embed="rId3"/>
          <a:stretch>
            <a:fillRect/>
          </a:stretch>
        </p:blipFill>
        <p:spPr>
          <a:xfrm>
            <a:off x="8903129" y="1011981"/>
            <a:ext cx="2971800" cy="5286375"/>
          </a:xfrm>
          <a:prstGeom prst="rect">
            <a:avLst/>
          </a:prstGeom>
        </p:spPr>
      </p:pic>
    </p:spTree>
    <p:extLst>
      <p:ext uri="{BB962C8B-B14F-4D97-AF65-F5344CB8AC3E}">
        <p14:creationId xmlns:p14="http://schemas.microsoft.com/office/powerpoint/2010/main" val="1376315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smtClean="0"/>
              <a:t>System Calls</a:t>
            </a:r>
          </a:p>
        </p:txBody>
      </p:sp>
      <p:sp>
        <p:nvSpPr>
          <p:cNvPr id="15363" name="Rectangle 3"/>
          <p:cNvSpPr>
            <a:spLocks noGrp="1" noChangeArrowheads="1"/>
          </p:cNvSpPr>
          <p:nvPr>
            <p:ph idx="1"/>
          </p:nvPr>
        </p:nvSpPr>
        <p:spPr/>
        <p:txBody>
          <a:bodyPr>
            <a:noAutofit/>
          </a:bodyPr>
          <a:lstStyle/>
          <a:p>
            <a:pPr>
              <a:lnSpc>
                <a:spcPct val="90000"/>
              </a:lnSpc>
            </a:pPr>
            <a:r>
              <a:rPr lang="en-US" sz="2400" dirty="0"/>
              <a:t>Programming interface to the services provided by the </a:t>
            </a:r>
            <a:r>
              <a:rPr lang="en-US" sz="2400" dirty="0" smtClean="0"/>
              <a:t>OS</a:t>
            </a:r>
            <a:endParaRPr lang="en-US" sz="2400" dirty="0"/>
          </a:p>
          <a:p>
            <a:pPr>
              <a:lnSpc>
                <a:spcPct val="90000"/>
              </a:lnSpc>
            </a:pPr>
            <a:r>
              <a:rPr lang="en-US" sz="2400" dirty="0"/>
              <a:t>Typically written in a high-level language (C or C</a:t>
            </a:r>
            <a:r>
              <a:rPr lang="en-US" sz="2400" dirty="0" smtClean="0"/>
              <a:t>++)</a:t>
            </a:r>
            <a:endParaRPr lang="en-US" sz="2400" dirty="0"/>
          </a:p>
          <a:p>
            <a:pPr>
              <a:lnSpc>
                <a:spcPct val="90000"/>
              </a:lnSpc>
            </a:pPr>
            <a:r>
              <a:rPr lang="en-US" sz="2400" dirty="0"/>
              <a:t>Mostly accessed by programs via a high-level </a:t>
            </a:r>
            <a:r>
              <a:rPr lang="en-US" sz="2400" b="1" dirty="0">
                <a:solidFill>
                  <a:srgbClr val="3366FF"/>
                </a:solidFill>
              </a:rPr>
              <a:t>Application </a:t>
            </a:r>
            <a:r>
              <a:rPr lang="en-US" sz="2400" b="1" dirty="0" smtClean="0">
                <a:solidFill>
                  <a:srgbClr val="3366FF"/>
                </a:solidFill>
              </a:rPr>
              <a:t>Programming Interface </a:t>
            </a:r>
            <a:r>
              <a:rPr lang="en-US" sz="2400" b="1" dirty="0">
                <a:solidFill>
                  <a:srgbClr val="000000"/>
                </a:solidFill>
              </a:rPr>
              <a:t>(</a:t>
            </a:r>
            <a:r>
              <a:rPr lang="en-US" sz="2400" b="1" dirty="0">
                <a:solidFill>
                  <a:srgbClr val="3366FF"/>
                </a:solidFill>
              </a:rPr>
              <a:t>API</a:t>
            </a:r>
            <a:r>
              <a:rPr lang="en-US" sz="2400" b="1" dirty="0">
                <a:solidFill>
                  <a:srgbClr val="000000"/>
                </a:solidFill>
              </a:rPr>
              <a:t>)</a:t>
            </a:r>
            <a:r>
              <a:rPr lang="en-US" sz="2400" dirty="0">
                <a:solidFill>
                  <a:srgbClr val="3366FF"/>
                </a:solidFill>
              </a:rPr>
              <a:t> </a:t>
            </a:r>
            <a:r>
              <a:rPr lang="en-US" sz="2400" dirty="0"/>
              <a:t>rather than direct system call </a:t>
            </a:r>
            <a:r>
              <a:rPr lang="en-US" sz="2400" dirty="0" smtClean="0"/>
              <a:t>use</a:t>
            </a:r>
            <a:endParaRPr lang="en-US" sz="2400" dirty="0"/>
          </a:p>
          <a:p>
            <a:pPr lvl="1"/>
            <a:r>
              <a:rPr lang="en-US" sz="2000" dirty="0"/>
              <a:t>Three most common APIs are </a:t>
            </a:r>
            <a:r>
              <a:rPr lang="en-US" sz="2000" b="1" dirty="0"/>
              <a:t>Win32</a:t>
            </a:r>
            <a:r>
              <a:rPr lang="en-US" sz="2000" dirty="0"/>
              <a:t> API for Windows, POSIX API for POSIX-based systems (including virtually all versions of UNIX, Linux, and Mac OS X), and Java API for the Java virtual machine (JVM)</a:t>
            </a:r>
          </a:p>
        </p:txBody>
      </p:sp>
    </p:spTree>
    <p:extLst>
      <p:ext uri="{BB962C8B-B14F-4D97-AF65-F5344CB8AC3E}">
        <p14:creationId xmlns:p14="http://schemas.microsoft.com/office/powerpoint/2010/main" val="2312514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smtClean="0"/>
              <a:t>Example of System Calls</a:t>
            </a:r>
          </a:p>
        </p:txBody>
      </p:sp>
      <p:sp>
        <p:nvSpPr>
          <p:cNvPr id="16387" name="Rectangle 5"/>
          <p:cNvSpPr>
            <a:spLocks noGrp="1" noChangeArrowheads="1"/>
          </p:cNvSpPr>
          <p:nvPr>
            <p:ph idx="1"/>
          </p:nvPr>
        </p:nvSpPr>
        <p:spPr/>
        <p:txBody>
          <a:bodyPr/>
          <a:lstStyle/>
          <a:p>
            <a:r>
              <a:rPr lang="en-US" smtClean="0"/>
              <a:t>System call sequence to copy the contents of one file to another file</a:t>
            </a:r>
          </a:p>
        </p:txBody>
      </p:sp>
      <p:sp>
        <p:nvSpPr>
          <p:cNvPr id="2" name="Rectangle 1"/>
          <p:cNvSpPr/>
          <p:nvPr/>
        </p:nvSpPr>
        <p:spPr>
          <a:xfrm>
            <a:off x="2195595" y="2392910"/>
            <a:ext cx="6096000" cy="830997"/>
          </a:xfrm>
          <a:prstGeom prst="rect">
            <a:avLst/>
          </a:prstGeom>
        </p:spPr>
        <p:txBody>
          <a:bodyPr>
            <a:spAutoFit/>
          </a:bodyPr>
          <a:lstStyle/>
          <a:p>
            <a:pPr algn="ctr"/>
            <a:r>
              <a:rPr lang="en-US" sz="2400" b="1" dirty="0" err="1">
                <a:solidFill>
                  <a:srgbClr val="242021"/>
                </a:solidFill>
                <a:latin typeface="Courier New" panose="02070309020205020404" pitchFamily="49" charset="0"/>
                <a:cs typeface="Courier New" panose="02070309020205020404" pitchFamily="49" charset="0"/>
              </a:rPr>
              <a:t>cp</a:t>
            </a:r>
            <a:r>
              <a:rPr lang="en-US" sz="2400" b="1" dirty="0">
                <a:solidFill>
                  <a:srgbClr val="242021"/>
                </a:solidFill>
                <a:latin typeface="Courier New" panose="02070309020205020404" pitchFamily="49" charset="0"/>
                <a:cs typeface="Courier New" panose="02070309020205020404" pitchFamily="49" charset="0"/>
              </a:rPr>
              <a:t> in.txt out.txt</a:t>
            </a: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1224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33935" y="290119"/>
            <a:ext cx="8567584" cy="6358654"/>
          </a:xfrm>
          <a:prstGeom prst="rect">
            <a:avLst/>
          </a:prstGeom>
        </p:spPr>
      </p:pic>
    </p:spTree>
    <p:extLst>
      <p:ext uri="{BB962C8B-B14F-4D97-AF65-F5344CB8AC3E}">
        <p14:creationId xmlns:p14="http://schemas.microsoft.com/office/powerpoint/2010/main" val="521064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7187" y="16189"/>
            <a:ext cx="6555782" cy="66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883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954213" y="368543"/>
            <a:ext cx="8229600" cy="576262"/>
          </a:xfrm>
        </p:spPr>
        <p:txBody>
          <a:bodyPr>
            <a:noAutofit/>
          </a:bodyPr>
          <a:lstStyle/>
          <a:p>
            <a:pPr algn="ctr" eaLnBrk="1" hangingPunct="1"/>
            <a:r>
              <a:rPr lang="en-US" sz="3600" dirty="0" smtClean="0"/>
              <a:t>API – System Call – OS Relationship</a:t>
            </a:r>
          </a:p>
        </p:txBody>
      </p:sp>
      <p:pic>
        <p:nvPicPr>
          <p:cNvPr id="3" name="Picture 2"/>
          <p:cNvPicPr>
            <a:picLocks noChangeAspect="1"/>
          </p:cNvPicPr>
          <p:nvPr/>
        </p:nvPicPr>
        <p:blipFill>
          <a:blip r:embed="rId3"/>
          <a:stretch>
            <a:fillRect/>
          </a:stretch>
        </p:blipFill>
        <p:spPr>
          <a:xfrm>
            <a:off x="1772679" y="1223962"/>
            <a:ext cx="8592668" cy="5347319"/>
          </a:xfrm>
          <a:prstGeom prst="rect">
            <a:avLst/>
          </a:prstGeom>
        </p:spPr>
      </p:pic>
    </p:spTree>
    <p:extLst>
      <p:ext uri="{BB962C8B-B14F-4D97-AF65-F5344CB8AC3E}">
        <p14:creationId xmlns:p14="http://schemas.microsoft.com/office/powerpoint/2010/main" val="3459051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dirty="0" smtClean="0"/>
              <a:t>System Call Parameter Passing</a:t>
            </a:r>
          </a:p>
        </p:txBody>
      </p:sp>
      <p:sp>
        <p:nvSpPr>
          <p:cNvPr id="20483" name="Rectangle 3"/>
          <p:cNvSpPr>
            <a:spLocks noGrp="1" noChangeArrowheads="1"/>
          </p:cNvSpPr>
          <p:nvPr>
            <p:ph idx="1"/>
          </p:nvPr>
        </p:nvSpPr>
        <p:spPr/>
        <p:txBody>
          <a:bodyPr>
            <a:normAutofit/>
          </a:bodyPr>
          <a:lstStyle/>
          <a:p>
            <a:pPr>
              <a:lnSpc>
                <a:spcPct val="90000"/>
              </a:lnSpc>
            </a:pPr>
            <a:r>
              <a:rPr lang="en-US" dirty="0" smtClean="0"/>
              <a:t>Three general methods used to pass parameters to the OS</a:t>
            </a:r>
          </a:p>
          <a:p>
            <a:pPr lvl="1"/>
            <a:r>
              <a:rPr lang="en-US" dirty="0" smtClean="0"/>
              <a:t>Pass the parameters in registers</a:t>
            </a:r>
          </a:p>
          <a:p>
            <a:pPr lvl="1"/>
            <a:r>
              <a:rPr lang="en-US" dirty="0" smtClean="0"/>
              <a:t>Parameters stored in a block</a:t>
            </a:r>
            <a:r>
              <a:rPr lang="en-US" i="1" dirty="0" smtClean="0"/>
              <a:t>, </a:t>
            </a:r>
            <a:r>
              <a:rPr lang="en-US" dirty="0" smtClean="0"/>
              <a:t>or table, in memory, and address of block passed as a parameter in a register </a:t>
            </a:r>
          </a:p>
          <a:p>
            <a:pPr lvl="1"/>
            <a:r>
              <a:rPr lang="en-US" dirty="0" smtClean="0"/>
              <a:t>Parameters placed, or </a:t>
            </a:r>
            <a:r>
              <a:rPr lang="en-US" b="1" dirty="0" smtClean="0">
                <a:solidFill>
                  <a:srgbClr val="3366FF"/>
                </a:solidFill>
              </a:rPr>
              <a:t>pushed</a:t>
            </a:r>
            <a:r>
              <a:rPr lang="en-US" i="1" dirty="0" smtClean="0"/>
              <a:t>, </a:t>
            </a:r>
            <a:r>
              <a:rPr lang="en-US" dirty="0" smtClean="0"/>
              <a:t>onto the </a:t>
            </a:r>
            <a:r>
              <a:rPr lang="en-US" b="1" dirty="0" smtClean="0">
                <a:solidFill>
                  <a:srgbClr val="3366FF"/>
                </a:solidFill>
              </a:rPr>
              <a:t>stack</a:t>
            </a:r>
            <a:r>
              <a:rPr lang="en-US" i="1" dirty="0" smtClean="0"/>
              <a:t> </a:t>
            </a:r>
            <a:r>
              <a:rPr lang="en-US" dirty="0" smtClean="0"/>
              <a:t>by the program and </a:t>
            </a:r>
            <a:r>
              <a:rPr lang="en-US" b="1" dirty="0" smtClean="0">
                <a:solidFill>
                  <a:srgbClr val="3366FF"/>
                </a:solidFill>
              </a:rPr>
              <a:t>popped</a:t>
            </a:r>
            <a:r>
              <a:rPr lang="en-US" i="1" dirty="0" smtClean="0"/>
              <a:t> </a:t>
            </a:r>
            <a:r>
              <a:rPr lang="en-US" dirty="0" smtClean="0"/>
              <a:t>off the stack by the operating system</a:t>
            </a:r>
          </a:p>
          <a:p>
            <a:pPr lvl="1">
              <a:lnSpc>
                <a:spcPct val="90000"/>
              </a:lnSpc>
            </a:pPr>
            <a:endParaRPr lang="en-US" dirty="0" smtClean="0"/>
          </a:p>
        </p:txBody>
      </p:sp>
    </p:spTree>
    <p:extLst>
      <p:ext uri="{BB962C8B-B14F-4D97-AF65-F5344CB8AC3E}">
        <p14:creationId xmlns:p14="http://schemas.microsoft.com/office/powerpoint/2010/main" val="2907378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2070396" y="570397"/>
            <a:ext cx="8229600" cy="576262"/>
          </a:xfrm>
        </p:spPr>
        <p:txBody>
          <a:bodyPr>
            <a:noAutofit/>
          </a:bodyPr>
          <a:lstStyle/>
          <a:p>
            <a:pPr algn="ctr"/>
            <a:r>
              <a:rPr lang="en-US" sz="3200" dirty="0"/>
              <a:t>System Call Parameter Passing via Table</a:t>
            </a:r>
          </a:p>
        </p:txBody>
      </p:sp>
      <p:pic>
        <p:nvPicPr>
          <p:cNvPr id="2150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216" y="1896311"/>
            <a:ext cx="7193959" cy="377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9837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Types of System Calls	</a:t>
            </a:r>
            <a:endParaRPr lang="en-US" dirty="0"/>
          </a:p>
        </p:txBody>
      </p:sp>
      <p:sp>
        <p:nvSpPr>
          <p:cNvPr id="3" name="Content Placeholder 2"/>
          <p:cNvSpPr>
            <a:spLocks noGrp="1"/>
          </p:cNvSpPr>
          <p:nvPr>
            <p:ph idx="1"/>
          </p:nvPr>
        </p:nvSpPr>
        <p:spPr/>
        <p:txBody>
          <a:bodyPr>
            <a:normAutofit/>
          </a:bodyPr>
          <a:lstStyle/>
          <a:p>
            <a:pPr>
              <a:buNone/>
            </a:pPr>
            <a:r>
              <a:rPr lang="en-US" sz="3000" dirty="0"/>
              <a:t>System calls can be roughly grouped into </a:t>
            </a:r>
            <a:r>
              <a:rPr lang="en-US" sz="3000" dirty="0" smtClean="0"/>
              <a:t> five </a:t>
            </a:r>
            <a:r>
              <a:rPr lang="en-US" sz="3000" dirty="0"/>
              <a:t>major categories:</a:t>
            </a:r>
          </a:p>
          <a:p>
            <a:pPr marL="514350" indent="-514350">
              <a:buFont typeface="+mj-lt"/>
              <a:buAutoNum type="arabicPeriod"/>
            </a:pPr>
            <a:r>
              <a:rPr lang="en-US" sz="3000" dirty="0" smtClean="0"/>
              <a:t>Process </a:t>
            </a:r>
            <a:r>
              <a:rPr lang="en-US" sz="3000" dirty="0"/>
              <a:t>Control</a:t>
            </a:r>
          </a:p>
          <a:p>
            <a:pPr marL="514350" indent="-514350">
              <a:buFont typeface="+mj-lt"/>
              <a:buAutoNum type="arabicPeriod"/>
            </a:pPr>
            <a:r>
              <a:rPr lang="en-US" sz="3000" dirty="0"/>
              <a:t>File management </a:t>
            </a:r>
          </a:p>
          <a:p>
            <a:pPr marL="514350" indent="-514350">
              <a:buFont typeface="+mj-lt"/>
              <a:buAutoNum type="arabicPeriod"/>
            </a:pPr>
            <a:r>
              <a:rPr lang="en-US" sz="3000" dirty="0"/>
              <a:t>Device Management </a:t>
            </a:r>
          </a:p>
          <a:p>
            <a:pPr marL="514350" indent="-514350">
              <a:buFont typeface="+mj-lt"/>
              <a:buAutoNum type="arabicPeriod"/>
            </a:pPr>
            <a:r>
              <a:rPr lang="en-US" sz="3000" dirty="0"/>
              <a:t>Information Maintenance</a:t>
            </a:r>
          </a:p>
          <a:p>
            <a:pPr marL="514350" indent="-514350">
              <a:buFont typeface="+mj-lt"/>
              <a:buAutoNum type="arabicPeriod"/>
            </a:pPr>
            <a:r>
              <a:rPr lang="en-US" sz="3000" dirty="0" smtClean="0"/>
              <a:t>Communication</a:t>
            </a:r>
            <a:endParaRPr lang="en-US" sz="3000" dirty="0"/>
          </a:p>
        </p:txBody>
      </p:sp>
    </p:spTree>
    <p:extLst>
      <p:ext uri="{BB962C8B-B14F-4D97-AF65-F5344CB8AC3E}">
        <p14:creationId xmlns:p14="http://schemas.microsoft.com/office/powerpoint/2010/main" val="2403627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Types of System Calls	</a:t>
            </a:r>
            <a:endParaRPr lang="en-US" dirty="0"/>
          </a:p>
        </p:txBody>
      </p:sp>
      <p:sp>
        <p:nvSpPr>
          <p:cNvPr id="3" name="Content Placeholder 2"/>
          <p:cNvSpPr>
            <a:spLocks noGrp="1"/>
          </p:cNvSpPr>
          <p:nvPr>
            <p:ph idx="1"/>
          </p:nvPr>
        </p:nvSpPr>
        <p:spPr/>
        <p:txBody>
          <a:bodyPr>
            <a:normAutofit lnSpcReduction="10000"/>
          </a:bodyPr>
          <a:lstStyle/>
          <a:p>
            <a:pPr>
              <a:buNone/>
            </a:pPr>
            <a:r>
              <a:rPr lang="en-US" sz="2600" b="1" dirty="0"/>
              <a:t>1</a:t>
            </a:r>
            <a:r>
              <a:rPr lang="en-US" sz="2600" b="1" dirty="0" smtClean="0"/>
              <a:t>. Process </a:t>
            </a:r>
            <a:r>
              <a:rPr lang="en-US" sz="2600" b="1" dirty="0"/>
              <a:t>Control</a:t>
            </a:r>
          </a:p>
          <a:p>
            <a:r>
              <a:rPr lang="en-US" sz="2600" dirty="0" smtClean="0"/>
              <a:t>load</a:t>
            </a:r>
            <a:endParaRPr lang="en-US" sz="2600" dirty="0"/>
          </a:p>
          <a:p>
            <a:r>
              <a:rPr lang="en-US" sz="2600" dirty="0"/>
              <a:t>execute</a:t>
            </a:r>
          </a:p>
          <a:p>
            <a:r>
              <a:rPr lang="en-US" sz="2600" dirty="0"/>
              <a:t>create process (for example, fork on </a:t>
            </a:r>
            <a:r>
              <a:rPr lang="en-US" sz="2600" dirty="0" smtClean="0"/>
              <a:t>Unix-like systems)</a:t>
            </a:r>
            <a:endParaRPr lang="en-US" sz="2600" dirty="0"/>
          </a:p>
          <a:p>
            <a:r>
              <a:rPr lang="en-US" sz="2600" dirty="0"/>
              <a:t>terminate process</a:t>
            </a:r>
          </a:p>
          <a:p>
            <a:r>
              <a:rPr lang="en-US" sz="2600" dirty="0"/>
              <a:t>get/set process attributes</a:t>
            </a:r>
          </a:p>
          <a:p>
            <a:r>
              <a:rPr lang="en-US" sz="2600" dirty="0"/>
              <a:t>wait for time, wait event, signal event</a:t>
            </a:r>
          </a:p>
          <a:p>
            <a:r>
              <a:rPr lang="en-US" sz="2600" dirty="0"/>
              <a:t>allocate free memory</a:t>
            </a:r>
          </a:p>
          <a:p>
            <a:pPr>
              <a:buNone/>
            </a:pPr>
            <a:endParaRPr lang="en-US" dirty="0"/>
          </a:p>
        </p:txBody>
      </p:sp>
    </p:spTree>
    <p:extLst>
      <p:ext uri="{BB962C8B-B14F-4D97-AF65-F5344CB8AC3E}">
        <p14:creationId xmlns:p14="http://schemas.microsoft.com/office/powerpoint/2010/main" val="4211642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95252" y="2375481"/>
            <a:ext cx="10058400" cy="204956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600" dirty="0" smtClean="0"/>
              <a:t>Chapter 2 </a:t>
            </a:r>
          </a:p>
          <a:p>
            <a:pPr algn="ctr"/>
            <a:r>
              <a:rPr lang="en-US" sz="6600" dirty="0" smtClean="0"/>
              <a:t>Operating System Structures</a:t>
            </a:r>
            <a:endParaRPr lang="en-US" sz="6600" dirty="0"/>
          </a:p>
        </p:txBody>
      </p:sp>
    </p:spTree>
    <p:extLst>
      <p:ext uri="{BB962C8B-B14F-4D97-AF65-F5344CB8AC3E}">
        <p14:creationId xmlns:p14="http://schemas.microsoft.com/office/powerpoint/2010/main" val="277909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2000" b="1" dirty="0"/>
              <a:t>2.File management </a:t>
            </a:r>
          </a:p>
          <a:p>
            <a:r>
              <a:rPr lang="en-US" sz="2000" dirty="0"/>
              <a:t>create file, delete file</a:t>
            </a:r>
          </a:p>
          <a:p>
            <a:r>
              <a:rPr lang="en-US" sz="2000" dirty="0"/>
              <a:t>open, close</a:t>
            </a:r>
          </a:p>
          <a:p>
            <a:r>
              <a:rPr lang="en-US" sz="2000" dirty="0"/>
              <a:t>read, write, reposition</a:t>
            </a:r>
          </a:p>
          <a:p>
            <a:r>
              <a:rPr lang="en-US" sz="2000" dirty="0"/>
              <a:t>get/set file attributes</a:t>
            </a:r>
          </a:p>
          <a:p>
            <a:pPr>
              <a:buNone/>
            </a:pPr>
            <a:r>
              <a:rPr lang="en-US" sz="2000" b="1" dirty="0"/>
              <a:t>3.Device Management </a:t>
            </a:r>
          </a:p>
          <a:p>
            <a:r>
              <a:rPr lang="en-US" sz="2000" dirty="0"/>
              <a:t>request device, release device</a:t>
            </a:r>
          </a:p>
          <a:p>
            <a:r>
              <a:rPr lang="en-US" sz="2000" dirty="0"/>
              <a:t>read, write, reposition</a:t>
            </a:r>
          </a:p>
          <a:p>
            <a:r>
              <a:rPr lang="en-US" sz="2000" dirty="0"/>
              <a:t>get/set device attributes</a:t>
            </a:r>
          </a:p>
          <a:p>
            <a:r>
              <a:rPr lang="en-US" sz="2000" dirty="0"/>
              <a:t>logically attach or detach </a:t>
            </a:r>
            <a:r>
              <a:rPr lang="en-US" sz="2000" dirty="0" smtClean="0"/>
              <a:t>devices</a:t>
            </a:r>
            <a:endParaRPr lang="en-US" sz="2000" dirty="0"/>
          </a:p>
          <a:p>
            <a:endParaRPr lang="en-US" sz="2400" dirty="0"/>
          </a:p>
        </p:txBody>
      </p:sp>
      <p:sp>
        <p:nvSpPr>
          <p:cNvPr id="6"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1970627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sz="2400" b="1" dirty="0"/>
              <a:t>4.Information Maintenance</a:t>
            </a:r>
          </a:p>
          <a:p>
            <a:r>
              <a:rPr lang="en-US" sz="2400" dirty="0"/>
              <a:t> get/set time or date</a:t>
            </a:r>
          </a:p>
          <a:p>
            <a:r>
              <a:rPr lang="en-US" sz="2400" dirty="0"/>
              <a:t>get/set system data</a:t>
            </a:r>
          </a:p>
          <a:p>
            <a:r>
              <a:rPr lang="en-US" sz="2400" dirty="0"/>
              <a:t>get/set process, file, or device attributes</a:t>
            </a:r>
          </a:p>
          <a:p>
            <a:pPr>
              <a:buNone/>
            </a:pPr>
            <a:r>
              <a:rPr lang="en-US" sz="2400" b="1" dirty="0"/>
              <a:t>5.Communication </a:t>
            </a:r>
          </a:p>
          <a:p>
            <a:r>
              <a:rPr lang="en-US" sz="2400" dirty="0"/>
              <a:t>create, delete communication connection</a:t>
            </a:r>
          </a:p>
          <a:p>
            <a:r>
              <a:rPr lang="en-US" sz="2400" dirty="0"/>
              <a:t>send, receive messages</a:t>
            </a:r>
          </a:p>
          <a:p>
            <a:r>
              <a:rPr lang="en-US" sz="2400" dirty="0"/>
              <a:t>transfer status information</a:t>
            </a:r>
          </a:p>
          <a:p>
            <a:r>
              <a:rPr lang="en-US" sz="2400" dirty="0"/>
              <a:t>attach or detach remote device</a:t>
            </a:r>
          </a:p>
          <a:p>
            <a:pPr>
              <a:buNone/>
            </a:pPr>
            <a:endParaRPr lang="en-US" dirty="0"/>
          </a:p>
        </p:txBody>
      </p:sp>
      <p:sp>
        <p:nvSpPr>
          <p:cNvPr id="5"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2802063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smtClean="0"/>
              <a:t>6. Protection</a:t>
            </a:r>
            <a:endParaRPr lang="en-US" sz="2400" b="1" dirty="0"/>
          </a:p>
          <a:p>
            <a:r>
              <a:rPr lang="en-US" sz="2400" dirty="0" smtClean="0"/>
              <a:t>get </a:t>
            </a:r>
            <a:r>
              <a:rPr lang="en-US" sz="2400" dirty="0"/>
              <a:t>file </a:t>
            </a:r>
            <a:r>
              <a:rPr lang="en-US" sz="2400" dirty="0" smtClean="0"/>
              <a:t>permissions</a:t>
            </a:r>
          </a:p>
          <a:p>
            <a:r>
              <a:rPr lang="en-US" sz="2400" dirty="0" smtClean="0"/>
              <a:t>set </a:t>
            </a:r>
            <a:r>
              <a:rPr lang="en-US" sz="2400" dirty="0"/>
              <a:t>file permissions</a:t>
            </a:r>
            <a:endParaRPr lang="en-US" sz="2400" dirty="0" smtClean="0"/>
          </a:p>
          <a:p>
            <a:pPr marL="0" indent="0">
              <a:buNone/>
            </a:pPr>
            <a:r>
              <a:rPr lang="en-US" sz="2400" dirty="0" smtClean="0"/>
              <a:t> </a:t>
            </a:r>
            <a:endParaRPr lang="en-US" dirty="0"/>
          </a:p>
        </p:txBody>
      </p:sp>
      <p:sp>
        <p:nvSpPr>
          <p:cNvPr id="5"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3616861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5021"/>
          <a:stretch/>
        </p:blipFill>
        <p:spPr>
          <a:xfrm>
            <a:off x="2565696" y="79740"/>
            <a:ext cx="7337721" cy="6691350"/>
          </a:xfrm>
          <a:prstGeom prst="rect">
            <a:avLst/>
          </a:prstGeom>
        </p:spPr>
      </p:pic>
    </p:spTree>
    <p:extLst>
      <p:ext uri="{BB962C8B-B14F-4D97-AF65-F5344CB8AC3E}">
        <p14:creationId xmlns:p14="http://schemas.microsoft.com/office/powerpoint/2010/main" val="3140386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mtClean="0"/>
              <a:t>Standard C Library Example</a:t>
            </a:r>
          </a:p>
        </p:txBody>
      </p:sp>
      <p:sp>
        <p:nvSpPr>
          <p:cNvPr id="27651" name="Rectangle 3"/>
          <p:cNvSpPr>
            <a:spLocks noGrp="1" noChangeArrowheads="1"/>
          </p:cNvSpPr>
          <p:nvPr>
            <p:ph idx="1"/>
          </p:nvPr>
        </p:nvSpPr>
        <p:spPr>
          <a:xfrm>
            <a:off x="1097280" y="1845734"/>
            <a:ext cx="6140428" cy="4023360"/>
          </a:xfrm>
        </p:spPr>
        <p:txBody>
          <a:bodyPr/>
          <a:lstStyle/>
          <a:p>
            <a:r>
              <a:rPr lang="en-US" dirty="0" smtClean="0"/>
              <a:t>The </a:t>
            </a:r>
            <a:r>
              <a:rPr lang="en-US" dirty="0"/>
              <a:t>standard C library provides a portion of the system-call interface </a:t>
            </a:r>
            <a:r>
              <a:rPr lang="en-US" dirty="0" smtClean="0"/>
              <a:t>for many </a:t>
            </a:r>
            <a:r>
              <a:rPr lang="en-US" dirty="0"/>
              <a:t>versions of UNIX and Linux. </a:t>
            </a:r>
            <a:endParaRPr lang="en-US" dirty="0" smtClean="0"/>
          </a:p>
          <a:p>
            <a:r>
              <a:rPr lang="en-US" dirty="0" smtClean="0"/>
              <a:t>C program invoking </a:t>
            </a:r>
            <a:r>
              <a:rPr lang="en-US" dirty="0" err="1" smtClean="0"/>
              <a:t>printf</a:t>
            </a:r>
            <a:r>
              <a:rPr lang="en-US" dirty="0" smtClean="0"/>
              <a:t>() library call, which calls write() system call</a:t>
            </a:r>
          </a:p>
        </p:txBody>
      </p:sp>
      <p:pic>
        <p:nvPicPr>
          <p:cNvPr id="27652"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96937" y="1799239"/>
            <a:ext cx="4650495" cy="501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504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Control</a:t>
            </a:r>
            <a:endParaRPr lang="en-US" dirty="0"/>
          </a:p>
        </p:txBody>
      </p:sp>
      <p:sp>
        <p:nvSpPr>
          <p:cNvPr id="3" name="Content Placeholder 2"/>
          <p:cNvSpPr>
            <a:spLocks noGrp="1"/>
          </p:cNvSpPr>
          <p:nvPr>
            <p:ph idx="1"/>
          </p:nvPr>
        </p:nvSpPr>
        <p:spPr/>
        <p:txBody>
          <a:bodyPr/>
          <a:lstStyle/>
          <a:p>
            <a:r>
              <a:rPr lang="en-US" dirty="0"/>
              <a:t>There are so many </a:t>
            </a:r>
            <a:r>
              <a:rPr lang="en-US" dirty="0" smtClean="0"/>
              <a:t>variations </a:t>
            </a:r>
            <a:r>
              <a:rPr lang="en-US" dirty="0"/>
              <a:t>in process control that we</a:t>
            </a:r>
            <a:br>
              <a:rPr lang="en-US" dirty="0"/>
            </a:br>
            <a:r>
              <a:rPr lang="en-US" dirty="0"/>
              <a:t>next use two </a:t>
            </a:r>
            <a:r>
              <a:rPr lang="en-US" dirty="0" smtClean="0"/>
              <a:t>examples</a:t>
            </a:r>
          </a:p>
          <a:p>
            <a:pPr lvl="1"/>
            <a:r>
              <a:rPr lang="en-US" dirty="0" smtClean="0"/>
              <a:t>one </a:t>
            </a:r>
            <a:r>
              <a:rPr lang="en-US" dirty="0"/>
              <a:t>involving a single-tasking </a:t>
            </a:r>
            <a:r>
              <a:rPr lang="en-US" dirty="0" smtClean="0"/>
              <a:t>system</a:t>
            </a:r>
          </a:p>
          <a:p>
            <a:pPr lvl="1"/>
            <a:r>
              <a:rPr lang="en-US" dirty="0" smtClean="0"/>
              <a:t>the other a </a:t>
            </a:r>
            <a:r>
              <a:rPr lang="en-US" dirty="0"/>
              <a:t>multitasking system </a:t>
            </a:r>
          </a:p>
        </p:txBody>
      </p:sp>
    </p:spTree>
    <p:extLst>
      <p:ext uri="{BB962C8B-B14F-4D97-AF65-F5344CB8AC3E}">
        <p14:creationId xmlns:p14="http://schemas.microsoft.com/office/powerpoint/2010/main" val="1791753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r>
              <a:rPr lang="en-US" dirty="0" smtClean="0"/>
              <a:t>Process Control: </a:t>
            </a:r>
            <a:r>
              <a:rPr lang="en-US" sz="4000" dirty="0" smtClean="0"/>
              <a:t>Example: Arduino</a:t>
            </a:r>
            <a:endParaRPr lang="en-US" dirty="0" smtClean="0"/>
          </a:p>
        </p:txBody>
      </p:sp>
      <p:sp>
        <p:nvSpPr>
          <p:cNvPr id="28675" name="Content Placeholder 2"/>
          <p:cNvSpPr>
            <a:spLocks noGrp="1"/>
          </p:cNvSpPr>
          <p:nvPr>
            <p:ph idx="1"/>
          </p:nvPr>
        </p:nvSpPr>
        <p:spPr/>
        <p:txBody>
          <a:bodyPr>
            <a:normAutofit/>
          </a:bodyPr>
          <a:lstStyle/>
          <a:p>
            <a:r>
              <a:rPr lang="en-US" dirty="0" smtClean="0"/>
              <a:t>Single-tasking</a:t>
            </a:r>
          </a:p>
          <a:p>
            <a:endParaRPr lang="en-US" dirty="0" smtClean="0"/>
          </a:p>
          <a:p>
            <a:r>
              <a:rPr lang="en-US" dirty="0" smtClean="0"/>
              <a:t>Arduino </a:t>
            </a:r>
            <a:r>
              <a:rPr lang="en-US" dirty="0"/>
              <a:t>is considered a single-tasking system, as only</a:t>
            </a:r>
            <a:br>
              <a:rPr lang="en-US" dirty="0"/>
            </a:br>
            <a:r>
              <a:rPr lang="en-US" dirty="0"/>
              <a:t>one sketch can be present in memory at a </a:t>
            </a:r>
            <a:r>
              <a:rPr lang="en-US" dirty="0" smtClean="0"/>
              <a:t>time</a:t>
            </a:r>
          </a:p>
          <a:p>
            <a:pPr lvl="1"/>
            <a:r>
              <a:rPr lang="en-US" dirty="0" smtClean="0"/>
              <a:t>if </a:t>
            </a:r>
            <a:r>
              <a:rPr lang="en-US" dirty="0"/>
              <a:t>another sketch is </a:t>
            </a:r>
            <a:r>
              <a:rPr lang="en-US" dirty="0" smtClean="0"/>
              <a:t>loaded, it </a:t>
            </a:r>
            <a:r>
              <a:rPr lang="en-US" dirty="0"/>
              <a:t>replaces the existing sketch. </a:t>
            </a:r>
            <a:endParaRPr lang="en-US" dirty="0" smtClean="0"/>
          </a:p>
          <a:p>
            <a:endParaRPr lang="en-US" dirty="0" smtClean="0"/>
          </a:p>
          <a:p>
            <a:r>
              <a:rPr lang="en-US" dirty="0" smtClean="0"/>
              <a:t>Furthermore</a:t>
            </a:r>
            <a:r>
              <a:rPr lang="en-US" dirty="0"/>
              <a:t>, the Arduino provides no </a:t>
            </a:r>
            <a:r>
              <a:rPr lang="en-US" dirty="0" smtClean="0"/>
              <a:t>user</a:t>
            </a:r>
            <a:r>
              <a:rPr lang="en-US" dirty="0"/>
              <a:t> </a:t>
            </a:r>
            <a:r>
              <a:rPr lang="en-US" dirty="0" smtClean="0"/>
              <a:t>interface </a:t>
            </a:r>
            <a:r>
              <a:rPr lang="en-US" dirty="0"/>
              <a:t>beyond hardware input sensors. </a:t>
            </a:r>
            <a:r>
              <a:rPr lang="en-US" dirty="0" smtClean="0"/>
              <a:t> </a:t>
            </a:r>
          </a:p>
        </p:txBody>
      </p:sp>
    </p:spTree>
    <p:extLst>
      <p:ext uri="{BB962C8B-B14F-4D97-AF65-F5344CB8AC3E}">
        <p14:creationId xmlns:p14="http://schemas.microsoft.com/office/powerpoint/2010/main" val="4033048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7439" y="824799"/>
            <a:ext cx="8803693" cy="4119159"/>
          </a:xfrm>
          <a:prstGeom prst="rect">
            <a:avLst/>
          </a:prstGeom>
        </p:spPr>
      </p:pic>
    </p:spTree>
    <p:extLst>
      <p:ext uri="{BB962C8B-B14F-4D97-AF65-F5344CB8AC3E}">
        <p14:creationId xmlns:p14="http://schemas.microsoft.com/office/powerpoint/2010/main" val="19690249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dirty="0" smtClean="0"/>
              <a:t>Example: </a:t>
            </a:r>
            <a:r>
              <a:rPr lang="en-US" dirty="0"/>
              <a:t>FreeBSD </a:t>
            </a:r>
            <a:r>
              <a:rPr lang="en-US" dirty="0" smtClean="0"/>
              <a:t>(Unix variant)</a:t>
            </a:r>
          </a:p>
        </p:txBody>
      </p:sp>
      <p:sp>
        <p:nvSpPr>
          <p:cNvPr id="29699" name="Content Placeholder 2"/>
          <p:cNvSpPr>
            <a:spLocks noGrp="1"/>
          </p:cNvSpPr>
          <p:nvPr>
            <p:ph idx="1"/>
          </p:nvPr>
        </p:nvSpPr>
        <p:spPr>
          <a:xfrm>
            <a:off x="1097280" y="1845734"/>
            <a:ext cx="7752252" cy="4023360"/>
          </a:xfrm>
        </p:spPr>
        <p:txBody>
          <a:bodyPr>
            <a:normAutofit lnSpcReduction="10000"/>
          </a:bodyPr>
          <a:lstStyle/>
          <a:p>
            <a:r>
              <a:rPr lang="en-US" dirty="0" smtClean="0"/>
              <a:t>Multitasking</a:t>
            </a:r>
          </a:p>
          <a:p>
            <a:r>
              <a:rPr lang="en-US" dirty="0" smtClean="0"/>
              <a:t>User login -&gt; invoke user</a:t>
            </a:r>
            <a:r>
              <a:rPr lang="ja-JP" altLang="en-US" dirty="0" smtClean="0"/>
              <a:t>’</a:t>
            </a:r>
            <a:r>
              <a:rPr lang="en-US" altLang="ja-JP" dirty="0" smtClean="0"/>
              <a:t>s choice of shell</a:t>
            </a:r>
          </a:p>
          <a:p>
            <a:r>
              <a:rPr lang="en-US" dirty="0" smtClean="0"/>
              <a:t>Shell executes fork() system call to create process</a:t>
            </a:r>
          </a:p>
          <a:p>
            <a:pPr lvl="1"/>
            <a:r>
              <a:rPr lang="en-US" dirty="0" smtClean="0"/>
              <a:t>Executes exec() to load program into process</a:t>
            </a:r>
          </a:p>
          <a:p>
            <a:pPr lvl="1"/>
            <a:r>
              <a:rPr lang="en-US" dirty="0" smtClean="0"/>
              <a:t>Shell waits for process to terminate or continues with user commands</a:t>
            </a:r>
          </a:p>
          <a:p>
            <a:r>
              <a:rPr lang="en-US" dirty="0" smtClean="0"/>
              <a:t>Process exits with:</a:t>
            </a:r>
          </a:p>
          <a:p>
            <a:pPr lvl="1"/>
            <a:r>
              <a:rPr lang="en-US" dirty="0" smtClean="0"/>
              <a:t> code = 0 – no error </a:t>
            </a:r>
          </a:p>
          <a:p>
            <a:pPr lvl="1"/>
            <a:r>
              <a:rPr lang="en-US" dirty="0" smtClean="0"/>
              <a:t> code &gt; 0 – error code</a:t>
            </a:r>
          </a:p>
          <a:p>
            <a:endParaRPr lang="en-US" dirty="0" smtClean="0"/>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l="31691" t="500" r="31691" b="500"/>
          <a:stretch>
            <a:fillRect/>
          </a:stretch>
        </p:blipFill>
        <p:spPr bwMode="auto">
          <a:xfrm>
            <a:off x="9530491" y="1740398"/>
            <a:ext cx="2305050" cy="467677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357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dirty="0" smtClean="0"/>
              <a:t>System Services</a:t>
            </a:r>
          </a:p>
        </p:txBody>
      </p:sp>
      <p:sp>
        <p:nvSpPr>
          <p:cNvPr id="30723" name="Rectangle 3"/>
          <p:cNvSpPr>
            <a:spLocks noGrp="1" noChangeArrowheads="1"/>
          </p:cNvSpPr>
          <p:nvPr>
            <p:ph idx="1"/>
          </p:nvPr>
        </p:nvSpPr>
        <p:spPr/>
        <p:txBody>
          <a:bodyPr>
            <a:normAutofit fontScale="92500" lnSpcReduction="10000"/>
          </a:bodyPr>
          <a:lstStyle/>
          <a:p>
            <a:r>
              <a:rPr lang="en-US" b="1" dirty="0"/>
              <a:t>System services</a:t>
            </a:r>
            <a:r>
              <a:rPr lang="en-US" dirty="0"/>
              <a:t>, also known as </a:t>
            </a:r>
            <a:r>
              <a:rPr lang="en-US" b="1" dirty="0"/>
              <a:t>system </a:t>
            </a:r>
            <a:r>
              <a:rPr lang="en-US" b="1" dirty="0" smtClean="0"/>
              <a:t>utilities</a:t>
            </a:r>
            <a:r>
              <a:rPr lang="en-US" dirty="0" smtClean="0"/>
              <a:t>, provide </a:t>
            </a:r>
            <a:r>
              <a:rPr lang="en-US" dirty="0"/>
              <a:t>a convenient environment for program development </a:t>
            </a:r>
            <a:r>
              <a:rPr lang="en-US" dirty="0" smtClean="0"/>
              <a:t>and execution.</a:t>
            </a:r>
          </a:p>
          <a:p>
            <a:r>
              <a:rPr lang="en-US" dirty="0" smtClean="0"/>
              <a:t>They can be divided into:</a:t>
            </a:r>
          </a:p>
          <a:p>
            <a:pPr lvl="1"/>
            <a:r>
              <a:rPr lang="en-US" b="1" dirty="0" smtClean="0"/>
              <a:t>File Management </a:t>
            </a:r>
          </a:p>
          <a:p>
            <a:pPr lvl="1"/>
            <a:r>
              <a:rPr lang="en-US" b="1" dirty="0" smtClean="0"/>
              <a:t>Status information: </a:t>
            </a:r>
            <a:r>
              <a:rPr lang="en-US" dirty="0" smtClean="0"/>
              <a:t>sometimes stored in a </a:t>
            </a:r>
            <a:r>
              <a:rPr lang="en-US" b="1" dirty="0" smtClean="0"/>
              <a:t>Registry</a:t>
            </a:r>
          </a:p>
          <a:p>
            <a:pPr lvl="1"/>
            <a:r>
              <a:rPr lang="en-US" dirty="0" smtClean="0"/>
              <a:t> File modification</a:t>
            </a:r>
          </a:p>
          <a:p>
            <a:pPr lvl="1"/>
            <a:r>
              <a:rPr lang="en-US" dirty="0" smtClean="0"/>
              <a:t>Programming language support</a:t>
            </a:r>
          </a:p>
          <a:p>
            <a:pPr lvl="1"/>
            <a:r>
              <a:rPr lang="en-US" dirty="0" smtClean="0"/>
              <a:t>Program loading and execution</a:t>
            </a:r>
          </a:p>
          <a:p>
            <a:pPr lvl="1"/>
            <a:r>
              <a:rPr lang="en-US" dirty="0" smtClean="0"/>
              <a:t>Communications</a:t>
            </a:r>
          </a:p>
          <a:p>
            <a:pPr lvl="1"/>
            <a:r>
              <a:rPr lang="en-US" dirty="0" smtClean="0"/>
              <a:t>Background services: </a:t>
            </a:r>
            <a:r>
              <a:rPr lang="en-US" dirty="0"/>
              <a:t>launching certain system-program processes at boot time </a:t>
            </a:r>
            <a:endParaRPr lang="en-US" dirty="0" smtClean="0"/>
          </a:p>
          <a:p>
            <a:pPr lvl="1"/>
            <a:r>
              <a:rPr lang="en-US" dirty="0" smtClean="0"/>
              <a:t>Application programs</a:t>
            </a:r>
          </a:p>
        </p:txBody>
      </p:sp>
    </p:spTree>
    <p:extLst>
      <p:ext uri="{BB962C8B-B14F-4D97-AF65-F5344CB8AC3E}">
        <p14:creationId xmlns:p14="http://schemas.microsoft.com/office/powerpoint/2010/main" val="2677637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5072"/>
          <a:stretch/>
        </p:blipFill>
        <p:spPr>
          <a:xfrm>
            <a:off x="1451201" y="1516515"/>
            <a:ext cx="9844339" cy="2745519"/>
          </a:xfrm>
          <a:prstGeom prst="rect">
            <a:avLst/>
          </a:prstGeom>
        </p:spPr>
      </p:pic>
    </p:spTree>
    <p:extLst>
      <p:ext uri="{BB962C8B-B14F-4D97-AF65-F5344CB8AC3E}">
        <p14:creationId xmlns:p14="http://schemas.microsoft.com/office/powerpoint/2010/main" val="3846166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dirty="0" smtClean="0"/>
              <a:t>System Services (Cont.)</a:t>
            </a:r>
          </a:p>
        </p:txBody>
      </p:sp>
      <p:sp>
        <p:nvSpPr>
          <p:cNvPr id="31747" name="Rectangle 3"/>
          <p:cNvSpPr>
            <a:spLocks noGrp="1" noChangeArrowheads="1"/>
          </p:cNvSpPr>
          <p:nvPr>
            <p:ph idx="1"/>
          </p:nvPr>
        </p:nvSpPr>
        <p:spPr>
          <a:noFill/>
        </p:spPr>
        <p:txBody>
          <a:bodyPr>
            <a:normAutofit/>
          </a:bodyPr>
          <a:lstStyle/>
          <a:p>
            <a:pPr>
              <a:lnSpc>
                <a:spcPct val="90000"/>
              </a:lnSpc>
            </a:pPr>
            <a:r>
              <a:rPr lang="en-US" b="1" dirty="0" smtClean="0"/>
              <a:t>File management </a:t>
            </a:r>
            <a:r>
              <a:rPr lang="en-US" dirty="0" smtClean="0"/>
              <a:t>- Create, delete, copy, rename, print, dump, list, and generally manipulate files and directories</a:t>
            </a:r>
          </a:p>
          <a:p>
            <a:pPr>
              <a:lnSpc>
                <a:spcPct val="90000"/>
              </a:lnSpc>
            </a:pPr>
            <a:endParaRPr lang="en-US" sz="800" dirty="0"/>
          </a:p>
          <a:p>
            <a:pPr>
              <a:lnSpc>
                <a:spcPct val="90000"/>
              </a:lnSpc>
            </a:pPr>
            <a:r>
              <a:rPr lang="en-US" b="1" dirty="0" smtClean="0"/>
              <a:t>Status information</a:t>
            </a:r>
          </a:p>
          <a:p>
            <a:pPr lvl="1">
              <a:lnSpc>
                <a:spcPct val="90000"/>
              </a:lnSpc>
            </a:pPr>
            <a:r>
              <a:rPr lang="en-US" dirty="0" smtClean="0"/>
              <a:t>Some ask the system for info - date, time, amount of available memory, disk space, number of users</a:t>
            </a:r>
          </a:p>
          <a:p>
            <a:pPr lvl="1">
              <a:lnSpc>
                <a:spcPct val="90000"/>
              </a:lnSpc>
            </a:pPr>
            <a:r>
              <a:rPr lang="en-US" dirty="0" smtClean="0"/>
              <a:t>Others provide detailed performance, logging, and debugging information</a:t>
            </a:r>
          </a:p>
          <a:p>
            <a:pPr>
              <a:lnSpc>
                <a:spcPct val="90000"/>
              </a:lnSpc>
              <a:buFont typeface="Monotype Sorts" pitchFamily="-84" charset="2"/>
              <a:buNone/>
            </a:pPr>
            <a:endParaRPr lang="en-US" dirty="0" smtClean="0"/>
          </a:p>
        </p:txBody>
      </p:sp>
    </p:spTree>
    <p:extLst>
      <p:ext uri="{BB962C8B-B14F-4D97-AF65-F5344CB8AC3E}">
        <p14:creationId xmlns:p14="http://schemas.microsoft.com/office/powerpoint/2010/main" val="3923892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dirty="0" smtClean="0"/>
              <a:t>System Services (Cont.)</a:t>
            </a:r>
          </a:p>
        </p:txBody>
      </p:sp>
      <p:sp>
        <p:nvSpPr>
          <p:cNvPr id="32771" name="Rectangle 3"/>
          <p:cNvSpPr>
            <a:spLocks noGrp="1" noChangeArrowheads="1"/>
          </p:cNvSpPr>
          <p:nvPr>
            <p:ph idx="1"/>
          </p:nvPr>
        </p:nvSpPr>
        <p:spPr/>
        <p:txBody>
          <a:bodyPr>
            <a:normAutofit fontScale="92500"/>
          </a:bodyPr>
          <a:lstStyle/>
          <a:p>
            <a:pPr>
              <a:lnSpc>
                <a:spcPct val="90000"/>
              </a:lnSpc>
            </a:pPr>
            <a:r>
              <a:rPr lang="en-US" b="1" dirty="0" smtClean="0"/>
              <a:t>File modification</a:t>
            </a:r>
          </a:p>
          <a:p>
            <a:pPr lvl="1">
              <a:lnSpc>
                <a:spcPct val="90000"/>
              </a:lnSpc>
            </a:pPr>
            <a:r>
              <a:rPr lang="en-US" dirty="0" smtClean="0"/>
              <a:t>Text editors to create and modify files</a:t>
            </a:r>
          </a:p>
          <a:p>
            <a:pPr lvl="1">
              <a:lnSpc>
                <a:spcPct val="90000"/>
              </a:lnSpc>
            </a:pPr>
            <a:r>
              <a:rPr lang="en-US" dirty="0" smtClean="0"/>
              <a:t>Special commands to search contents of files or perform transformations of the text</a:t>
            </a:r>
            <a:endParaRPr lang="en-US" sz="800" dirty="0"/>
          </a:p>
          <a:p>
            <a:pPr>
              <a:lnSpc>
                <a:spcPct val="90000"/>
              </a:lnSpc>
            </a:pPr>
            <a:r>
              <a:rPr lang="en-US" b="1" dirty="0" smtClean="0"/>
              <a:t>Programming-language support </a:t>
            </a:r>
            <a:r>
              <a:rPr lang="en-US" dirty="0" smtClean="0"/>
              <a:t>- Compilers, assemblers, debuggers and interpreters sometimes provided</a:t>
            </a:r>
            <a:endParaRPr lang="en-US" sz="800" dirty="0"/>
          </a:p>
          <a:p>
            <a:r>
              <a:rPr lang="en-US" b="1" dirty="0" smtClean="0"/>
              <a:t>Program loading and execution</a:t>
            </a:r>
            <a:r>
              <a:rPr lang="en-US" dirty="0" smtClean="0"/>
              <a:t>-  </a:t>
            </a:r>
            <a:r>
              <a:rPr lang="en-US" dirty="0"/>
              <a:t>Once a program is assembled or compiled, it must be loaded into memory to be executed </a:t>
            </a:r>
            <a:endParaRPr lang="en-US" dirty="0" smtClean="0"/>
          </a:p>
          <a:p>
            <a:pPr>
              <a:lnSpc>
                <a:spcPct val="90000"/>
              </a:lnSpc>
            </a:pPr>
            <a:r>
              <a:rPr lang="en-US" b="1" dirty="0" smtClean="0"/>
              <a:t>Communications</a:t>
            </a:r>
            <a:r>
              <a:rPr lang="en-US" dirty="0" smtClean="0"/>
              <a:t> - Provide the mechanism for creating virtual connections among processes, users, and computer systems</a:t>
            </a:r>
          </a:p>
          <a:p>
            <a:pPr>
              <a:lnSpc>
                <a:spcPct val="90000"/>
              </a:lnSpc>
            </a:pPr>
            <a:endParaRPr lang="en-US" dirty="0" smtClean="0"/>
          </a:p>
        </p:txBody>
      </p:sp>
    </p:spTree>
    <p:extLst>
      <p:ext uri="{BB962C8B-B14F-4D97-AF65-F5344CB8AC3E}">
        <p14:creationId xmlns:p14="http://schemas.microsoft.com/office/powerpoint/2010/main" val="3598577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dirty="0" smtClean="0"/>
              <a:t>System Services (Cont.)</a:t>
            </a:r>
          </a:p>
        </p:txBody>
      </p:sp>
      <p:sp>
        <p:nvSpPr>
          <p:cNvPr id="33795" name="Rectangle 3"/>
          <p:cNvSpPr>
            <a:spLocks noGrp="1" noChangeArrowheads="1"/>
          </p:cNvSpPr>
          <p:nvPr>
            <p:ph idx="1"/>
          </p:nvPr>
        </p:nvSpPr>
        <p:spPr/>
        <p:txBody>
          <a:bodyPr>
            <a:normAutofit lnSpcReduction="10000"/>
          </a:bodyPr>
          <a:lstStyle/>
          <a:p>
            <a:pPr>
              <a:lnSpc>
                <a:spcPct val="90000"/>
              </a:lnSpc>
            </a:pPr>
            <a:r>
              <a:rPr lang="en-US" b="1" dirty="0" smtClean="0"/>
              <a:t>Background Services</a:t>
            </a:r>
          </a:p>
          <a:p>
            <a:pPr lvl="1">
              <a:lnSpc>
                <a:spcPct val="90000"/>
              </a:lnSpc>
            </a:pPr>
            <a:r>
              <a:rPr lang="en-US" dirty="0" smtClean="0"/>
              <a:t>Launch at boot time</a:t>
            </a:r>
          </a:p>
          <a:p>
            <a:pPr lvl="1">
              <a:lnSpc>
                <a:spcPct val="90000"/>
              </a:lnSpc>
            </a:pPr>
            <a:r>
              <a:rPr lang="en-US" dirty="0" smtClean="0"/>
              <a:t>Provide facilities like disk checking, process scheduling, error logging, printing</a:t>
            </a:r>
          </a:p>
          <a:p>
            <a:pPr lvl="1">
              <a:lnSpc>
                <a:spcPct val="90000"/>
              </a:lnSpc>
            </a:pPr>
            <a:r>
              <a:rPr lang="en-US" dirty="0" smtClean="0"/>
              <a:t>Run in user context not kernel context</a:t>
            </a:r>
          </a:p>
          <a:p>
            <a:pPr lvl="1">
              <a:lnSpc>
                <a:spcPct val="90000"/>
              </a:lnSpc>
            </a:pPr>
            <a:r>
              <a:rPr lang="en-US" dirty="0" smtClean="0"/>
              <a:t>Known as </a:t>
            </a:r>
            <a:r>
              <a:rPr lang="en-US" b="1" dirty="0" smtClean="0">
                <a:solidFill>
                  <a:srgbClr val="3366FF"/>
                </a:solidFill>
              </a:rPr>
              <a:t>services</a:t>
            </a:r>
            <a:r>
              <a:rPr lang="en-US" dirty="0" smtClean="0"/>
              <a:t>, </a:t>
            </a:r>
            <a:r>
              <a:rPr lang="en-US" b="1" dirty="0" smtClean="0">
                <a:solidFill>
                  <a:srgbClr val="3366FF"/>
                </a:solidFill>
              </a:rPr>
              <a:t>subsystems</a:t>
            </a:r>
            <a:r>
              <a:rPr lang="en-US" dirty="0" smtClean="0"/>
              <a:t>, </a:t>
            </a:r>
            <a:r>
              <a:rPr lang="en-US" b="1" dirty="0" smtClean="0">
                <a:solidFill>
                  <a:srgbClr val="3366FF"/>
                </a:solidFill>
              </a:rPr>
              <a:t>daemons</a:t>
            </a:r>
            <a:r>
              <a:rPr lang="en-US" dirty="0" smtClean="0"/>
              <a:t> </a:t>
            </a:r>
            <a:endParaRPr lang="en-US" b="1" dirty="0" smtClean="0"/>
          </a:p>
          <a:p>
            <a:pPr lvl="1">
              <a:lnSpc>
                <a:spcPct val="90000"/>
              </a:lnSpc>
              <a:buFont typeface="Monotype Sorts" pitchFamily="-84" charset="2"/>
              <a:buNone/>
            </a:pPr>
            <a:endParaRPr lang="en-US" sz="800" dirty="0"/>
          </a:p>
          <a:p>
            <a:pPr>
              <a:lnSpc>
                <a:spcPct val="90000"/>
              </a:lnSpc>
            </a:pPr>
            <a:r>
              <a:rPr lang="en-US" b="1" dirty="0" smtClean="0"/>
              <a:t>Application programs</a:t>
            </a:r>
          </a:p>
          <a:p>
            <a:pPr lvl="1">
              <a:lnSpc>
                <a:spcPct val="90000"/>
              </a:lnSpc>
            </a:pPr>
            <a:r>
              <a:rPr lang="en-US" dirty="0" smtClean="0"/>
              <a:t>Run by users</a:t>
            </a:r>
          </a:p>
          <a:p>
            <a:pPr lvl="1">
              <a:lnSpc>
                <a:spcPct val="90000"/>
              </a:lnSpc>
            </a:pPr>
            <a:endParaRPr lang="en-US" dirty="0"/>
          </a:p>
          <a:p>
            <a:r>
              <a:rPr lang="en-US" dirty="0" smtClean="0"/>
              <a:t>Linkers and Loaders</a:t>
            </a:r>
          </a:p>
        </p:txBody>
      </p:sp>
    </p:spTree>
    <p:extLst>
      <p:ext uri="{BB962C8B-B14F-4D97-AF65-F5344CB8AC3E}">
        <p14:creationId xmlns:p14="http://schemas.microsoft.com/office/powerpoint/2010/main" val="312783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3737" y="161960"/>
            <a:ext cx="6049748" cy="6200740"/>
          </a:xfrm>
          <a:prstGeom prst="rect">
            <a:avLst/>
          </a:prstGeom>
        </p:spPr>
      </p:pic>
    </p:spTree>
    <p:extLst>
      <p:ext uri="{BB962C8B-B14F-4D97-AF65-F5344CB8AC3E}">
        <p14:creationId xmlns:p14="http://schemas.microsoft.com/office/powerpoint/2010/main" val="526572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normAutofit/>
          </a:bodyPr>
          <a:lstStyle/>
          <a:p>
            <a:pPr eaLnBrk="1" hangingPunct="1"/>
            <a:r>
              <a:rPr lang="en-US" sz="3600" dirty="0"/>
              <a:t>Operating System Design and Implementation</a:t>
            </a:r>
          </a:p>
        </p:txBody>
      </p:sp>
      <p:sp>
        <p:nvSpPr>
          <p:cNvPr id="34819" name="Rectangle 1027"/>
          <p:cNvSpPr>
            <a:spLocks noGrp="1" noChangeArrowheads="1"/>
          </p:cNvSpPr>
          <p:nvPr>
            <p:ph idx="1"/>
          </p:nvPr>
        </p:nvSpPr>
        <p:spPr/>
        <p:txBody>
          <a:bodyPr>
            <a:normAutofit/>
          </a:bodyPr>
          <a:lstStyle/>
          <a:p>
            <a:r>
              <a:rPr lang="en-US" dirty="0" smtClean="0"/>
              <a:t>Challenge: Start the design by defining goals and specifications </a:t>
            </a:r>
            <a:endParaRPr lang="en-US" sz="800" dirty="0"/>
          </a:p>
          <a:p>
            <a:r>
              <a:rPr lang="en-US" dirty="0" smtClean="0"/>
              <a:t>Affected by choice of hardware, type of system</a:t>
            </a:r>
            <a:endParaRPr lang="en-US" sz="800" dirty="0"/>
          </a:p>
          <a:p>
            <a:r>
              <a:rPr lang="en-US" b="1" dirty="0" smtClean="0">
                <a:solidFill>
                  <a:srgbClr val="3366FF"/>
                </a:solidFill>
              </a:rPr>
              <a:t>User </a:t>
            </a:r>
            <a:r>
              <a:rPr lang="en-US" dirty="0" smtClean="0"/>
              <a:t>goals and </a:t>
            </a:r>
            <a:r>
              <a:rPr lang="en-US" b="1" dirty="0" smtClean="0">
                <a:solidFill>
                  <a:srgbClr val="3366FF"/>
                </a:solidFill>
              </a:rPr>
              <a:t>System </a:t>
            </a:r>
            <a:r>
              <a:rPr lang="en-US" dirty="0" smtClean="0"/>
              <a:t>goals</a:t>
            </a:r>
          </a:p>
          <a:p>
            <a:pPr lvl="1"/>
            <a:r>
              <a:rPr lang="en-US" dirty="0" smtClean="0"/>
              <a:t>User goals – operating system should be convenient to use, easy to learn, reliable, safe, and fast</a:t>
            </a:r>
          </a:p>
          <a:p>
            <a:pPr lvl="1"/>
            <a:r>
              <a:rPr lang="en-US" dirty="0" smtClean="0"/>
              <a:t>System goals – operating system should be easy to design, implement, and maintain, as well as flexible, reliable, error-free, and efficient</a:t>
            </a:r>
          </a:p>
        </p:txBody>
      </p:sp>
    </p:spTree>
    <p:extLst>
      <p:ext uri="{BB962C8B-B14F-4D97-AF65-F5344CB8AC3E}">
        <p14:creationId xmlns:p14="http://schemas.microsoft.com/office/powerpoint/2010/main" val="387758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en-US" sz="3600" dirty="0"/>
              <a:t>Operating System Design and Implementation (Cont.)</a:t>
            </a:r>
          </a:p>
        </p:txBody>
      </p:sp>
      <p:sp>
        <p:nvSpPr>
          <p:cNvPr id="35843" name="Rectangle 3"/>
          <p:cNvSpPr>
            <a:spLocks noGrp="1" noChangeArrowheads="1"/>
          </p:cNvSpPr>
          <p:nvPr>
            <p:ph idx="1"/>
          </p:nvPr>
        </p:nvSpPr>
        <p:spPr/>
        <p:txBody>
          <a:bodyPr>
            <a:normAutofit fontScale="92500" lnSpcReduction="20000"/>
          </a:bodyPr>
          <a:lstStyle/>
          <a:p>
            <a:r>
              <a:rPr lang="en-US" dirty="0" smtClean="0"/>
              <a:t>Important principle to separate </a:t>
            </a:r>
          </a:p>
          <a:p>
            <a:pPr lvl="1"/>
            <a:r>
              <a:rPr lang="en-US" b="1" dirty="0" smtClean="0">
                <a:solidFill>
                  <a:srgbClr val="3366FF"/>
                </a:solidFill>
              </a:rPr>
              <a:t>Policy</a:t>
            </a:r>
            <a:r>
              <a:rPr lang="en-US" b="1" dirty="0" smtClean="0"/>
              <a:t>:   </a:t>
            </a:r>
            <a:r>
              <a:rPr lang="en-US" b="1" i="1" dirty="0" smtClean="0"/>
              <a:t>What</a:t>
            </a:r>
            <a:r>
              <a:rPr lang="en-US" dirty="0" smtClean="0"/>
              <a:t> will be done?</a:t>
            </a:r>
            <a:r>
              <a:rPr lang="en-US" b="1" dirty="0" smtClean="0"/>
              <a:t> </a:t>
            </a:r>
            <a:endParaRPr lang="en-US" b="1" dirty="0"/>
          </a:p>
          <a:p>
            <a:pPr lvl="1"/>
            <a:r>
              <a:rPr lang="en-US" b="1" dirty="0" smtClean="0">
                <a:solidFill>
                  <a:srgbClr val="3366FF"/>
                </a:solidFill>
              </a:rPr>
              <a:t>Mechanism</a:t>
            </a:r>
            <a:r>
              <a:rPr lang="en-US" b="1" dirty="0" smtClean="0"/>
              <a:t>:  </a:t>
            </a:r>
            <a:r>
              <a:rPr lang="en-US" b="1" i="1" dirty="0" smtClean="0"/>
              <a:t>How</a:t>
            </a:r>
            <a:r>
              <a:rPr lang="en-US" dirty="0" smtClean="0"/>
              <a:t> to do it?</a:t>
            </a:r>
          </a:p>
          <a:p>
            <a:pPr>
              <a:buFont typeface="Monotype Sorts" pitchFamily="-84" charset="2"/>
              <a:buNone/>
            </a:pPr>
            <a:endParaRPr lang="en-US" dirty="0" smtClean="0"/>
          </a:p>
          <a:p>
            <a:r>
              <a:rPr lang="en-US" dirty="0" smtClean="0"/>
              <a:t>Mechanisms determine how to do something, policies decide what will be done</a:t>
            </a:r>
          </a:p>
          <a:p>
            <a:endParaRPr lang="en-US" dirty="0" smtClean="0"/>
          </a:p>
          <a:p>
            <a:r>
              <a:rPr lang="en-US" dirty="0" smtClean="0"/>
              <a:t>The separation of policy from mechanism is a very important principle, it allows maximum flexibility if policy decisions are to be changed later (example – timer)</a:t>
            </a:r>
          </a:p>
        </p:txBody>
      </p:sp>
    </p:spTree>
    <p:extLst>
      <p:ext uri="{BB962C8B-B14F-4D97-AF65-F5344CB8AC3E}">
        <p14:creationId xmlns:p14="http://schemas.microsoft.com/office/powerpoint/2010/main" val="373399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There are six different structures:</a:t>
            </a:r>
          </a:p>
          <a:p>
            <a:pPr marL="514350" indent="-514350">
              <a:buFont typeface="+mj-lt"/>
              <a:buAutoNum type="arabicPeriod"/>
            </a:pPr>
            <a:r>
              <a:rPr lang="en-US" dirty="0" smtClean="0"/>
              <a:t>Monolithic Structure</a:t>
            </a:r>
          </a:p>
          <a:p>
            <a:pPr marL="514350" indent="-514350">
              <a:buFont typeface="+mj-lt"/>
              <a:buAutoNum type="arabicPeriod"/>
            </a:pPr>
            <a:r>
              <a:rPr lang="en-US" dirty="0" smtClean="0"/>
              <a:t>Layered Systems</a:t>
            </a:r>
          </a:p>
          <a:p>
            <a:pPr marL="514350" indent="-514350">
              <a:buFont typeface="+mj-lt"/>
              <a:buAutoNum type="arabicPeriod"/>
            </a:pPr>
            <a:r>
              <a:rPr lang="en-US" dirty="0" smtClean="0"/>
              <a:t>Micro-kernels</a:t>
            </a:r>
          </a:p>
          <a:p>
            <a:pPr marL="514350" indent="-514350">
              <a:buFont typeface="+mj-lt"/>
              <a:buAutoNum type="arabicPeriod"/>
            </a:pPr>
            <a:r>
              <a:rPr lang="en-US" dirty="0" smtClean="0"/>
              <a:t>Modules</a:t>
            </a:r>
          </a:p>
          <a:p>
            <a:pPr marL="514350" indent="-514350">
              <a:buFont typeface="+mj-lt"/>
              <a:buAutoNum type="arabicPeriod"/>
            </a:pPr>
            <a:r>
              <a:rPr lang="en-US" dirty="0" smtClean="0"/>
              <a:t>Hybrid Machines</a:t>
            </a:r>
          </a:p>
        </p:txBody>
      </p:sp>
      <p:sp>
        <p:nvSpPr>
          <p:cNvPr id="2" name="Title 1"/>
          <p:cNvSpPr>
            <a:spLocks noGrp="1"/>
          </p:cNvSpPr>
          <p:nvPr>
            <p:ph type="title"/>
          </p:nvPr>
        </p:nvSpPr>
        <p:spPr/>
        <p:txBody>
          <a:bodyPr/>
          <a:lstStyle/>
          <a:p>
            <a:r>
              <a:rPr lang="en-US" dirty="0" smtClean="0"/>
              <a:t>Operating System Structure</a:t>
            </a:r>
            <a:endParaRPr lang="en-US" dirty="0"/>
          </a:p>
        </p:txBody>
      </p:sp>
    </p:spTree>
    <p:extLst>
      <p:ext uri="{BB962C8B-B14F-4D97-AF65-F5344CB8AC3E}">
        <p14:creationId xmlns:p14="http://schemas.microsoft.com/office/powerpoint/2010/main" val="30385229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566928" indent="-457200">
              <a:buNone/>
            </a:pPr>
            <a:r>
              <a:rPr lang="en-US" sz="3000" b="1" dirty="0" smtClean="0"/>
              <a:t>1.Monolithic </a:t>
            </a:r>
            <a:r>
              <a:rPr lang="en-US" sz="3000" b="1" dirty="0"/>
              <a:t>Structure:</a:t>
            </a:r>
          </a:p>
          <a:p>
            <a:pPr marL="452628" indent="-342900"/>
            <a:r>
              <a:rPr lang="en-US" sz="2400" dirty="0" smtClean="0"/>
              <a:t>Simplest Structure: No structure at all</a:t>
            </a:r>
          </a:p>
          <a:p>
            <a:pPr marL="402336" lvl="1" indent="0">
              <a:buNone/>
            </a:pPr>
            <a:r>
              <a:rPr lang="en-US" sz="2000" dirty="0" smtClean="0"/>
              <a:t>place all of the functionality of the kernel into a single, static binary file that runs in a single address space</a:t>
            </a:r>
            <a:endParaRPr lang="en-US" sz="2400" dirty="0" smtClean="0"/>
          </a:p>
          <a:p>
            <a:pPr marL="452628" indent="-342900"/>
            <a:r>
              <a:rPr lang="en-US" sz="2400" dirty="0" smtClean="0"/>
              <a:t>DOS </a:t>
            </a:r>
            <a:r>
              <a:rPr lang="en-US" sz="2400" dirty="0"/>
              <a:t>has no modern software engineering techniques, </a:t>
            </a:r>
          </a:p>
          <a:p>
            <a:pPr marL="452628" indent="-342900"/>
            <a:r>
              <a:rPr lang="en-US" sz="2400" dirty="0"/>
              <a:t>Does not break the system into subsystems, and has no distinction between user and kernel modes. </a:t>
            </a:r>
          </a:p>
          <a:p>
            <a:pPr marL="452628" indent="-342900"/>
            <a:r>
              <a:rPr lang="en-US" sz="2400" dirty="0"/>
              <a:t>Allow all programs </a:t>
            </a:r>
            <a:r>
              <a:rPr lang="en-US" sz="2400" dirty="0" smtClean="0"/>
              <a:t>direct </a:t>
            </a:r>
            <a:r>
              <a:rPr lang="en-US" sz="2400" dirty="0"/>
              <a:t>access to hardware. </a:t>
            </a:r>
            <a:endParaRPr lang="en-US" sz="2400" dirty="0" smtClean="0"/>
          </a:p>
          <a:p>
            <a:pPr marL="452628" indent="-342900"/>
            <a:r>
              <a:rPr lang="en-US" sz="2400" dirty="0"/>
              <a:t>The monolithic approach is often known as a </a:t>
            </a:r>
            <a:r>
              <a:rPr lang="en-US" sz="2400" b="1" dirty="0"/>
              <a:t>tightly coupled </a:t>
            </a:r>
            <a:r>
              <a:rPr lang="en-US" sz="2400" dirty="0"/>
              <a:t>system because</a:t>
            </a:r>
            <a:br>
              <a:rPr lang="en-US" sz="2400" dirty="0"/>
            </a:br>
            <a:r>
              <a:rPr lang="en-US" sz="2400" dirty="0"/>
              <a:t>changes to one part of the system can have wide-ranging effects on other parts. </a:t>
            </a:r>
            <a:endParaRPr lang="en-US" sz="2400" b="1" dirty="0"/>
          </a:p>
        </p:txBody>
      </p:sp>
      <p:sp>
        <p:nvSpPr>
          <p:cNvPr id="4" name="Title 1"/>
          <p:cNvSpPr>
            <a:spLocks noGrp="1"/>
          </p:cNvSpPr>
          <p:nvPr>
            <p:ph type="title"/>
          </p:nvPr>
        </p:nvSpPr>
        <p:spPr/>
        <p:txBody>
          <a:bodyPr/>
          <a:lstStyle/>
          <a:p>
            <a:r>
              <a:rPr lang="en-US" dirty="0" smtClean="0"/>
              <a:t>Operating System Structure</a:t>
            </a:r>
            <a:endParaRPr lang="en-US" dirty="0"/>
          </a:p>
        </p:txBody>
      </p:sp>
    </p:spTree>
    <p:extLst>
      <p:ext uri="{BB962C8B-B14F-4D97-AF65-F5344CB8AC3E}">
        <p14:creationId xmlns:p14="http://schemas.microsoft.com/office/powerpoint/2010/main" val="31535940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71604" y="914396"/>
            <a:ext cx="5165917" cy="4017936"/>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5816694" y="898902"/>
            <a:ext cx="6199101" cy="4017936"/>
          </a:xfrm>
          <a:prstGeom prst="rect">
            <a:avLst/>
          </a:prstGeom>
          <a:noFill/>
          <a:ln w="9525">
            <a:noFill/>
            <a:miter lim="800000"/>
            <a:headEnd/>
            <a:tailEnd/>
          </a:ln>
          <a:effectLst/>
        </p:spPr>
      </p:pic>
      <p:sp>
        <p:nvSpPr>
          <p:cNvPr id="6" name="Rectangle 5"/>
          <p:cNvSpPr/>
          <p:nvPr/>
        </p:nvSpPr>
        <p:spPr>
          <a:xfrm>
            <a:off x="604434" y="5208449"/>
            <a:ext cx="3845259" cy="369332"/>
          </a:xfrm>
          <a:prstGeom prst="rect">
            <a:avLst/>
          </a:prstGeom>
        </p:spPr>
        <p:txBody>
          <a:bodyPr wrap="square">
            <a:spAutoFit/>
          </a:bodyPr>
          <a:lstStyle/>
          <a:p>
            <a:r>
              <a:rPr lang="en-US" b="1" dirty="0"/>
              <a:t>          Fig: MS-DOS layer structure</a:t>
            </a:r>
            <a:endParaRPr lang="en-US" dirty="0"/>
          </a:p>
        </p:txBody>
      </p:sp>
      <p:sp>
        <p:nvSpPr>
          <p:cNvPr id="7" name="Rectangle 6"/>
          <p:cNvSpPr/>
          <p:nvPr/>
        </p:nvSpPr>
        <p:spPr>
          <a:xfrm>
            <a:off x="7036231" y="5208449"/>
            <a:ext cx="3983063" cy="369332"/>
          </a:xfrm>
          <a:prstGeom prst="rect">
            <a:avLst/>
          </a:prstGeom>
        </p:spPr>
        <p:txBody>
          <a:bodyPr wrap="square">
            <a:spAutoFit/>
          </a:bodyPr>
          <a:lstStyle/>
          <a:p>
            <a:r>
              <a:rPr lang="en-US" b="1" dirty="0"/>
              <a:t>Fig: Traditional UNIX system structure</a:t>
            </a:r>
          </a:p>
        </p:txBody>
      </p:sp>
    </p:spTree>
    <p:extLst>
      <p:ext uri="{BB962C8B-B14F-4D97-AF65-F5344CB8AC3E}">
        <p14:creationId xmlns:p14="http://schemas.microsoft.com/office/powerpoint/2010/main" val="1696652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b="1" dirty="0" smtClean="0"/>
              <a:t>2.Layered Approach:</a:t>
            </a:r>
          </a:p>
          <a:p>
            <a:r>
              <a:rPr lang="en-US" sz="2400" dirty="0" smtClean="0"/>
              <a:t>Another approach is to break the OS  into  number of smaller layers and relies on the  services provided by next lower layer.</a:t>
            </a:r>
          </a:p>
          <a:p>
            <a:pPr lvl="1"/>
            <a:r>
              <a:rPr lang="en-US" dirty="0" smtClean="0"/>
              <a:t>a </a:t>
            </a:r>
            <a:r>
              <a:rPr lang="en-US" b="1" dirty="0" smtClean="0"/>
              <a:t>loosely coupled </a:t>
            </a:r>
            <a:r>
              <a:rPr lang="en-US" dirty="0" smtClean="0"/>
              <a:t>system </a:t>
            </a:r>
            <a:endParaRPr lang="en-US" sz="1800" dirty="0" smtClean="0"/>
          </a:p>
          <a:p>
            <a:endParaRPr lang="en-US" sz="2400" dirty="0" smtClean="0"/>
          </a:p>
          <a:p>
            <a:r>
              <a:rPr lang="en-US" sz="2400" dirty="0" smtClean="0"/>
              <a:t>Allows each layer to be developed and debugged independently.</a:t>
            </a:r>
          </a:p>
          <a:p>
            <a:endParaRPr lang="en-US" sz="2400" dirty="0" smtClean="0"/>
          </a:p>
          <a:p>
            <a:r>
              <a:rPr lang="en-US" sz="2400" dirty="0" smtClean="0"/>
              <a:t>With the </a:t>
            </a:r>
            <a:r>
              <a:rPr lang="en-US" sz="2400" b="1" dirty="0" smtClean="0"/>
              <a:t>layered approach</a:t>
            </a:r>
            <a:r>
              <a:rPr lang="en-US" sz="2400" dirty="0" smtClean="0"/>
              <a:t>, the operating system is broken into a number of layers (levels). The bottom layer (layer 0) is the hardware; the highest (layer </a:t>
            </a:r>
            <a:r>
              <a:rPr lang="en-US" sz="2400" i="1" dirty="0" smtClean="0"/>
              <a:t>N</a:t>
            </a:r>
            <a:r>
              <a:rPr lang="en-US" sz="2400" dirty="0" smtClean="0"/>
              <a:t>) is the user interface. </a:t>
            </a:r>
            <a:endParaRPr lang="en-US" sz="2200" dirty="0"/>
          </a:p>
        </p:txBody>
      </p:sp>
      <p:sp>
        <p:nvSpPr>
          <p:cNvPr id="4" name="Title 1"/>
          <p:cNvSpPr>
            <a:spLocks noGrp="1"/>
          </p:cNvSpPr>
          <p:nvPr>
            <p:ph type="title"/>
          </p:nvPr>
        </p:nvSpPr>
        <p:spPr/>
        <p:txBody>
          <a:bodyPr/>
          <a:lstStyle/>
          <a:p>
            <a:r>
              <a:rPr lang="en-US" dirty="0" smtClean="0"/>
              <a:t>Operating System Structure</a:t>
            </a:r>
            <a:endParaRPr lang="en-US" dirty="0"/>
          </a:p>
        </p:txBody>
      </p:sp>
    </p:spTree>
    <p:extLst>
      <p:ext uri="{BB962C8B-B14F-4D97-AF65-F5344CB8AC3E}">
        <p14:creationId xmlns:p14="http://schemas.microsoft.com/office/powerpoint/2010/main" val="2927100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dirty="0" smtClean="0"/>
              <a:t>Operating System Services</a:t>
            </a:r>
          </a:p>
        </p:txBody>
      </p:sp>
      <p:sp>
        <p:nvSpPr>
          <p:cNvPr id="6147" name="Rectangle 3"/>
          <p:cNvSpPr>
            <a:spLocks noGrp="1" noChangeArrowheads="1"/>
          </p:cNvSpPr>
          <p:nvPr>
            <p:ph idx="1"/>
          </p:nvPr>
        </p:nvSpPr>
        <p:spPr>
          <a:noFill/>
        </p:spPr>
        <p:txBody>
          <a:bodyPr>
            <a:normAutofit/>
          </a:bodyPr>
          <a:lstStyle/>
          <a:p>
            <a:r>
              <a:rPr lang="en-US" sz="2400" b="1" dirty="0" smtClean="0"/>
              <a:t>User </a:t>
            </a:r>
            <a:r>
              <a:rPr lang="en-US" sz="2400" b="1" dirty="0"/>
              <a:t>interface </a:t>
            </a:r>
            <a:r>
              <a:rPr lang="en-US" sz="2400" dirty="0"/>
              <a:t>- Almost all operating systems have a user interface (</a:t>
            </a:r>
            <a:r>
              <a:rPr lang="en-US" sz="2400" b="1" dirty="0">
                <a:solidFill>
                  <a:srgbClr val="3366FF"/>
                </a:solidFill>
              </a:rPr>
              <a:t>UI</a:t>
            </a:r>
            <a:r>
              <a:rPr lang="en-US" sz="2400" dirty="0" smtClean="0"/>
              <a:t>).</a:t>
            </a:r>
          </a:p>
          <a:p>
            <a:pPr lvl="1"/>
            <a:r>
              <a:rPr lang="en-US" dirty="0" smtClean="0"/>
              <a:t>Varies </a:t>
            </a:r>
            <a:r>
              <a:rPr lang="en-US" dirty="0"/>
              <a:t>between </a:t>
            </a:r>
            <a:r>
              <a:rPr lang="en-US" b="1" dirty="0">
                <a:solidFill>
                  <a:srgbClr val="3366FF"/>
                </a:solidFill>
              </a:rPr>
              <a:t>Command-Line </a:t>
            </a:r>
            <a:r>
              <a:rPr lang="en-US" b="1" dirty="0"/>
              <a:t>(</a:t>
            </a:r>
            <a:r>
              <a:rPr lang="en-US" b="1" dirty="0">
                <a:solidFill>
                  <a:srgbClr val="3366FF"/>
                </a:solidFill>
              </a:rPr>
              <a:t>CLI</a:t>
            </a:r>
            <a:r>
              <a:rPr lang="en-US" b="1" dirty="0">
                <a:solidFill>
                  <a:srgbClr val="000000"/>
                </a:solidFill>
              </a:rPr>
              <a:t>)</a:t>
            </a:r>
            <a:r>
              <a:rPr lang="en-US" dirty="0">
                <a:solidFill>
                  <a:srgbClr val="000000"/>
                </a:solidFill>
              </a:rPr>
              <a:t>, </a:t>
            </a:r>
            <a:r>
              <a:rPr lang="en-US" b="1" dirty="0">
                <a:solidFill>
                  <a:srgbClr val="3366FF"/>
                </a:solidFill>
              </a:rPr>
              <a:t>Graphics User Interface </a:t>
            </a:r>
            <a:r>
              <a:rPr lang="en-US" b="1" dirty="0">
                <a:solidFill>
                  <a:srgbClr val="000000"/>
                </a:solidFill>
              </a:rPr>
              <a:t>(</a:t>
            </a:r>
            <a:r>
              <a:rPr lang="en-US" b="1" dirty="0">
                <a:solidFill>
                  <a:srgbClr val="3366FF"/>
                </a:solidFill>
              </a:rPr>
              <a:t>GUI</a:t>
            </a:r>
            <a:r>
              <a:rPr lang="en-US" b="1" dirty="0">
                <a:solidFill>
                  <a:srgbClr val="000000"/>
                </a:solidFill>
              </a:rPr>
              <a:t>)</a:t>
            </a:r>
            <a:r>
              <a:rPr lang="en-US" dirty="0">
                <a:solidFill>
                  <a:srgbClr val="000000"/>
                </a:solidFill>
              </a:rPr>
              <a:t>,</a:t>
            </a:r>
            <a:r>
              <a:rPr lang="en-US" b="1" dirty="0">
                <a:solidFill>
                  <a:srgbClr val="3366FF"/>
                </a:solidFill>
              </a:rPr>
              <a:t>   Batch</a:t>
            </a:r>
          </a:p>
          <a:p>
            <a:pPr lvl="1"/>
            <a:endParaRPr lang="en-US" sz="1900" b="1" dirty="0"/>
          </a:p>
          <a:p>
            <a:r>
              <a:rPr lang="en-US" sz="2300" b="1" dirty="0"/>
              <a:t>Program execution </a:t>
            </a:r>
            <a:r>
              <a:rPr lang="en-US" sz="2300" dirty="0"/>
              <a:t>- The system must be able to load a program into memory and to run that program, end execution, either normally or abnormally (indicating error)</a:t>
            </a:r>
          </a:p>
          <a:p>
            <a:pPr lvl="1"/>
            <a:endParaRPr lang="en-US" sz="1900" b="1" dirty="0"/>
          </a:p>
          <a:p>
            <a:r>
              <a:rPr lang="en-US" sz="2300" b="1" dirty="0"/>
              <a:t>I/O operations </a:t>
            </a:r>
            <a:r>
              <a:rPr lang="en-US" sz="2300" dirty="0"/>
              <a:t>-  A running program may require I/O, which may involve a file or an I/O device</a:t>
            </a:r>
          </a:p>
        </p:txBody>
      </p:sp>
    </p:spTree>
    <p:extLst>
      <p:ext uri="{BB962C8B-B14F-4D97-AF65-F5344CB8AC3E}">
        <p14:creationId xmlns:p14="http://schemas.microsoft.com/office/powerpoint/2010/main" val="1592249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Layered systems have been successfully used in computer networks (such</a:t>
            </a:r>
            <a:br>
              <a:rPr lang="en-US" sz="2400" dirty="0"/>
            </a:br>
            <a:r>
              <a:rPr lang="en-US" sz="2400" dirty="0"/>
              <a:t>as TCP/IP) and web applications. </a:t>
            </a:r>
            <a:endParaRPr lang="en-US" sz="2400" dirty="0" smtClean="0"/>
          </a:p>
          <a:p>
            <a:pPr lvl="1"/>
            <a:r>
              <a:rPr lang="en-US" sz="2000" dirty="0" smtClean="0"/>
              <a:t>Nevertheless</a:t>
            </a:r>
            <a:r>
              <a:rPr lang="en-US" sz="2000" dirty="0"/>
              <a:t>, relatively few operating systems use a pure layered </a:t>
            </a:r>
            <a:r>
              <a:rPr lang="en-US" sz="2000" dirty="0" smtClean="0"/>
              <a:t>approach because the overall performance </a:t>
            </a:r>
            <a:r>
              <a:rPr lang="en-US" sz="2000" dirty="0"/>
              <a:t>of such systems is poor due to the overhead of requiring a user</a:t>
            </a:r>
            <a:br>
              <a:rPr lang="en-US" sz="2000" dirty="0"/>
            </a:br>
            <a:r>
              <a:rPr lang="en-US" sz="2000" dirty="0"/>
              <a:t>program to traverse through multiple layers to obtain an operating-system service. </a:t>
            </a:r>
            <a:br>
              <a:rPr lang="en-US" sz="2000" dirty="0"/>
            </a:br>
            <a:endParaRPr lang="en-US" sz="1800" dirty="0" smtClean="0"/>
          </a:p>
          <a:p>
            <a:r>
              <a:rPr lang="en-US" sz="2200" dirty="0" smtClean="0"/>
              <a:t>Layered </a:t>
            </a:r>
            <a:r>
              <a:rPr lang="en-US" sz="2200" dirty="0"/>
              <a:t>approaches can also be less efficient, as a request for service from a higher layer has to filter through all lower layers before it reaches the HW, possibly with significant processing at each step.</a:t>
            </a:r>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spTree>
    <p:extLst>
      <p:ext uri="{BB962C8B-B14F-4D97-AF65-F5344CB8AC3E}">
        <p14:creationId xmlns:p14="http://schemas.microsoft.com/office/powerpoint/2010/main" val="2008660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688598" y="746501"/>
            <a:ext cx="4950984" cy="5236008"/>
          </a:xfrm>
          <a:prstGeom prst="rect">
            <a:avLst/>
          </a:prstGeom>
          <a:noFill/>
          <a:ln w="9525">
            <a:noFill/>
            <a:miter lim="800000"/>
            <a:headEnd/>
            <a:tailEnd/>
          </a:ln>
          <a:effectLst/>
        </p:spPr>
      </p:pic>
    </p:spTree>
    <p:extLst>
      <p:ext uri="{BB962C8B-B14F-4D97-AF65-F5344CB8AC3E}">
        <p14:creationId xmlns:p14="http://schemas.microsoft.com/office/powerpoint/2010/main" val="242033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Operating System Structure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3500" b="1" dirty="0"/>
              <a:t>3.Microkernels:</a:t>
            </a:r>
          </a:p>
          <a:p>
            <a:r>
              <a:rPr lang="en-US" sz="2900" dirty="0"/>
              <a:t>micro kernels is to remove all non-essential services from the kernel, and implement them as user-level programs that reside in separate address </a:t>
            </a:r>
            <a:r>
              <a:rPr lang="en-US" sz="2900" dirty="0" smtClean="0"/>
              <a:t>spaces, resulting in a </a:t>
            </a:r>
            <a:r>
              <a:rPr lang="en-US" sz="2900" b="1" dirty="0" smtClean="0"/>
              <a:t>small kernel</a:t>
            </a:r>
            <a:r>
              <a:rPr lang="en-US" sz="2900" dirty="0" smtClean="0"/>
              <a:t>.</a:t>
            </a:r>
            <a:endParaRPr lang="en-US" sz="2900" dirty="0"/>
          </a:p>
          <a:p>
            <a:r>
              <a:rPr lang="en-US" sz="2900" dirty="0" smtClean="0"/>
              <a:t>provide </a:t>
            </a:r>
            <a:r>
              <a:rPr lang="en-US" sz="2900" dirty="0"/>
              <a:t>basic process and </a:t>
            </a:r>
            <a:r>
              <a:rPr lang="en-US" sz="2900" dirty="0" smtClean="0"/>
              <a:t> memory </a:t>
            </a:r>
            <a:r>
              <a:rPr lang="en-US" sz="2900" dirty="0"/>
              <a:t>management, and </a:t>
            </a:r>
            <a:r>
              <a:rPr lang="en-US" sz="2900" dirty="0" smtClean="0"/>
              <a:t>message passing </a:t>
            </a:r>
            <a:r>
              <a:rPr lang="en-US" sz="2900" dirty="0"/>
              <a:t>between other </a:t>
            </a:r>
            <a:r>
              <a:rPr lang="en-US" sz="2900" dirty="0" smtClean="0"/>
              <a:t>services Security </a:t>
            </a:r>
            <a:r>
              <a:rPr lang="en-US" sz="2900" dirty="0"/>
              <a:t>and protection can be </a:t>
            </a:r>
            <a:r>
              <a:rPr lang="en-US" sz="2900" dirty="0" smtClean="0"/>
              <a:t> enhanced</a:t>
            </a:r>
            <a:r>
              <a:rPr lang="en-US" sz="2900" dirty="0"/>
              <a:t>, as most services </a:t>
            </a:r>
            <a:r>
              <a:rPr lang="en-US" sz="2900" dirty="0" smtClean="0"/>
              <a:t>are </a:t>
            </a:r>
            <a:r>
              <a:rPr lang="en-US" sz="2900" dirty="0"/>
              <a:t>performed in user mode, not kernel </a:t>
            </a:r>
            <a:r>
              <a:rPr lang="en-US" sz="2900" dirty="0" smtClean="0"/>
              <a:t>mode</a:t>
            </a:r>
            <a:r>
              <a:rPr lang="en-US" sz="2900" dirty="0"/>
              <a:t>. </a:t>
            </a:r>
          </a:p>
          <a:p>
            <a:r>
              <a:rPr lang="en-US" sz="2900" dirty="0" smtClean="0"/>
              <a:t>System </a:t>
            </a:r>
            <a:r>
              <a:rPr lang="en-US" sz="2900" dirty="0"/>
              <a:t>expansion can also be easier, because it only involves adding more system applications, not rebuilding a new kernel. </a:t>
            </a:r>
          </a:p>
          <a:p>
            <a:r>
              <a:rPr lang="en-US" sz="2900" dirty="0" smtClean="0"/>
              <a:t>Mach</a:t>
            </a:r>
            <a:r>
              <a:rPr lang="en-US" sz="2900" dirty="0"/>
              <a:t>, Windows NT are examples of kernel</a:t>
            </a:r>
          </a:p>
        </p:txBody>
      </p:sp>
    </p:spTree>
    <p:extLst>
      <p:ext uri="{BB962C8B-B14F-4D97-AF65-F5344CB8AC3E}">
        <p14:creationId xmlns:p14="http://schemas.microsoft.com/office/powerpoint/2010/main" val="2916165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28949" y="591495"/>
            <a:ext cx="8005843" cy="4599630"/>
          </a:xfrm>
          <a:prstGeom prst="rect">
            <a:avLst/>
          </a:prstGeom>
        </p:spPr>
      </p:pic>
    </p:spTree>
    <p:extLst>
      <p:ext uri="{BB962C8B-B14F-4D97-AF65-F5344CB8AC3E}">
        <p14:creationId xmlns:p14="http://schemas.microsoft.com/office/powerpoint/2010/main" val="1885296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6868849" cy="4023360"/>
          </a:xfrm>
        </p:spPr>
        <p:txBody>
          <a:bodyPr>
            <a:normAutofit/>
          </a:bodyPr>
          <a:lstStyle/>
          <a:p>
            <a:pPr>
              <a:buNone/>
            </a:pPr>
            <a:r>
              <a:rPr lang="en-US" sz="3200" b="1" dirty="0" smtClean="0"/>
              <a:t>4.Modules</a:t>
            </a:r>
          </a:p>
          <a:p>
            <a:r>
              <a:rPr lang="en-US" sz="2000" dirty="0" smtClean="0"/>
              <a:t>Modern </a:t>
            </a:r>
            <a:r>
              <a:rPr lang="en-US" sz="2000" dirty="0"/>
              <a:t>OS development is object-oriented, with a </a:t>
            </a:r>
            <a:r>
              <a:rPr lang="en-US" sz="2000" b="1" dirty="0"/>
              <a:t>loadable kernel </a:t>
            </a:r>
            <a:r>
              <a:rPr lang="en-US" sz="2000" b="1" dirty="0" smtClean="0"/>
              <a:t>modules</a:t>
            </a:r>
            <a:r>
              <a:rPr lang="en-US" sz="2000" dirty="0" smtClean="0"/>
              <a:t> </a:t>
            </a:r>
            <a:r>
              <a:rPr lang="en-US" sz="2000" dirty="0"/>
              <a:t>which can be linked in dynamically. </a:t>
            </a:r>
          </a:p>
          <a:p>
            <a:r>
              <a:rPr lang="en-US" sz="2000" dirty="0" smtClean="0"/>
              <a:t>Modules </a:t>
            </a:r>
            <a:r>
              <a:rPr lang="en-US" sz="2000" dirty="0"/>
              <a:t>are similar to </a:t>
            </a:r>
            <a:r>
              <a:rPr lang="en-US" sz="2000" dirty="0" smtClean="0"/>
              <a:t>layers in </a:t>
            </a:r>
            <a:r>
              <a:rPr lang="en-US" sz="2000" dirty="0"/>
              <a:t>that each subsystem has </a:t>
            </a:r>
            <a:r>
              <a:rPr lang="en-US" sz="2000" dirty="0" smtClean="0"/>
              <a:t> clearly </a:t>
            </a:r>
            <a:r>
              <a:rPr lang="en-US" sz="2000" dirty="0"/>
              <a:t>defined tasks and </a:t>
            </a:r>
            <a:r>
              <a:rPr lang="en-US" sz="2000" dirty="0" smtClean="0"/>
              <a:t>interfaces</a:t>
            </a:r>
            <a:r>
              <a:rPr lang="en-US" sz="2000" dirty="0"/>
              <a:t>.</a:t>
            </a:r>
          </a:p>
          <a:p>
            <a:r>
              <a:rPr lang="en-US" sz="2000" dirty="0" smtClean="0"/>
              <a:t>The </a:t>
            </a:r>
            <a:r>
              <a:rPr lang="en-US" sz="2000" dirty="0"/>
              <a:t>kernel is relatively small in this architecture, similar to microkernels, but the kernel does not have to implement </a:t>
            </a:r>
            <a:r>
              <a:rPr lang="en-US" sz="2000" dirty="0" smtClean="0"/>
              <a:t>message passing </a:t>
            </a:r>
            <a:r>
              <a:rPr lang="en-US" sz="2000" dirty="0"/>
              <a:t>since modules are free to contact each other directly</a:t>
            </a:r>
            <a:r>
              <a:rPr lang="en-US" sz="3200" dirty="0" smtClean="0"/>
              <a:t>.</a:t>
            </a:r>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2051" name="Picture 3"/>
          <p:cNvPicPr>
            <a:picLocks noChangeAspect="1" noChangeArrowheads="1"/>
          </p:cNvPicPr>
          <p:nvPr/>
        </p:nvPicPr>
        <p:blipFill>
          <a:blip r:embed="rId2"/>
          <a:srcRect/>
          <a:stretch>
            <a:fillRect/>
          </a:stretch>
        </p:blipFill>
        <p:spPr bwMode="auto">
          <a:xfrm>
            <a:off x="8296758" y="2311831"/>
            <a:ext cx="3895241" cy="1830560"/>
          </a:xfrm>
          <a:prstGeom prst="rect">
            <a:avLst/>
          </a:prstGeom>
          <a:noFill/>
          <a:ln w="9525">
            <a:noFill/>
            <a:miter lim="800000"/>
            <a:headEnd/>
            <a:tailEnd/>
          </a:ln>
          <a:effectLst/>
        </p:spPr>
      </p:pic>
    </p:spTree>
    <p:extLst>
      <p:ext uri="{BB962C8B-B14F-4D97-AF65-F5344CB8AC3E}">
        <p14:creationId xmlns:p14="http://schemas.microsoft.com/office/powerpoint/2010/main" val="35039433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Operating System Structure</a:t>
            </a:r>
            <a:endParaRPr lang="en-US" dirty="0"/>
          </a:p>
        </p:txBody>
      </p:sp>
      <p:sp>
        <p:nvSpPr>
          <p:cNvPr id="2" name="Content Placeholder 1"/>
          <p:cNvSpPr>
            <a:spLocks noGrp="1"/>
          </p:cNvSpPr>
          <p:nvPr>
            <p:ph idx="1"/>
          </p:nvPr>
        </p:nvSpPr>
        <p:spPr/>
        <p:txBody>
          <a:bodyPr>
            <a:normAutofit fontScale="85000" lnSpcReduction="20000"/>
          </a:bodyPr>
          <a:lstStyle/>
          <a:p>
            <a:pPr>
              <a:buNone/>
            </a:pPr>
            <a:r>
              <a:rPr lang="en-US" b="1" dirty="0" smtClean="0"/>
              <a:t>5.Hybrid Systems:</a:t>
            </a:r>
            <a:r>
              <a:rPr lang="en-US" dirty="0" smtClean="0"/>
              <a:t>Most OS today do not strictly </a:t>
            </a:r>
          </a:p>
          <a:p>
            <a:pPr>
              <a:buNone/>
            </a:pPr>
            <a:r>
              <a:rPr lang="en-US" dirty="0" smtClean="0"/>
              <a:t>adhere to one architecture, but are hybrids of </a:t>
            </a:r>
          </a:p>
          <a:p>
            <a:pPr>
              <a:buNone/>
            </a:pPr>
            <a:r>
              <a:rPr lang="en-US" dirty="0" smtClean="0"/>
              <a:t>several.</a:t>
            </a:r>
          </a:p>
          <a:p>
            <a:pPr>
              <a:buNone/>
            </a:pPr>
            <a:r>
              <a:rPr lang="en-US" b="1" dirty="0" smtClean="0"/>
              <a:t>Android:</a:t>
            </a:r>
          </a:p>
          <a:p>
            <a:r>
              <a:rPr lang="en-US" dirty="0" smtClean="0"/>
              <a:t>open-source OS</a:t>
            </a:r>
          </a:p>
          <a:p>
            <a:r>
              <a:rPr lang="en-US" dirty="0" smtClean="0"/>
              <a:t>includes versions of Linux </a:t>
            </a:r>
          </a:p>
          <a:p>
            <a:pPr>
              <a:buNone/>
            </a:pPr>
            <a:r>
              <a:rPr lang="en-US" dirty="0" smtClean="0"/>
              <a:t>   and a JVM</a:t>
            </a:r>
          </a:p>
          <a:p>
            <a:r>
              <a:rPr lang="en-US" dirty="0" smtClean="0"/>
              <a:t>apps are developed using </a:t>
            </a:r>
          </a:p>
          <a:p>
            <a:pPr>
              <a:buNone/>
            </a:pPr>
            <a:r>
              <a:rPr lang="en-US" dirty="0" smtClean="0"/>
              <a:t> Java</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7086600" y="2438400"/>
            <a:ext cx="3194050" cy="3810000"/>
          </a:xfrm>
          <a:prstGeom prst="rect">
            <a:avLst/>
          </a:prstGeom>
          <a:noFill/>
          <a:ln w="9525">
            <a:noFill/>
            <a:miter lim="800000"/>
            <a:headEnd/>
            <a:tailEnd/>
          </a:ln>
          <a:effectLst/>
        </p:spPr>
      </p:pic>
    </p:spTree>
    <p:extLst>
      <p:ext uri="{BB962C8B-B14F-4D97-AF65-F5344CB8AC3E}">
        <p14:creationId xmlns:p14="http://schemas.microsoft.com/office/powerpoint/2010/main" val="16991333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a:bodyPr>
          <a:lstStyle/>
          <a:p>
            <a:pPr eaLnBrk="1" hangingPunct="1"/>
            <a:r>
              <a:rPr lang="en-US" smtClean="0"/>
              <a:t>Operating-System Debugging</a:t>
            </a:r>
          </a:p>
        </p:txBody>
      </p:sp>
      <p:sp>
        <p:nvSpPr>
          <p:cNvPr id="52227" name="Content Placeholder 2"/>
          <p:cNvSpPr>
            <a:spLocks noGrp="1"/>
          </p:cNvSpPr>
          <p:nvPr>
            <p:ph idx="1"/>
          </p:nvPr>
        </p:nvSpPr>
        <p:spPr/>
        <p:txBody>
          <a:bodyPr>
            <a:normAutofit/>
          </a:bodyPr>
          <a:lstStyle/>
          <a:p>
            <a:r>
              <a:rPr lang="en-US" b="1" dirty="0" smtClean="0">
                <a:solidFill>
                  <a:srgbClr val="3366FF"/>
                </a:solidFill>
              </a:rPr>
              <a:t>Debugging</a:t>
            </a:r>
            <a:r>
              <a:rPr lang="en-US" dirty="0" smtClean="0">
                <a:solidFill>
                  <a:srgbClr val="3366FF"/>
                </a:solidFill>
              </a:rPr>
              <a:t> </a:t>
            </a:r>
            <a:r>
              <a:rPr lang="en-US" dirty="0" smtClean="0"/>
              <a:t>is finding and fixing errors, or </a:t>
            </a:r>
            <a:r>
              <a:rPr lang="en-US" b="1" dirty="0" smtClean="0">
                <a:solidFill>
                  <a:srgbClr val="3366FF"/>
                </a:solidFill>
              </a:rPr>
              <a:t>bugs</a:t>
            </a:r>
          </a:p>
          <a:p>
            <a:r>
              <a:rPr lang="en-US" dirty="0" smtClean="0"/>
              <a:t>OS generate </a:t>
            </a:r>
            <a:r>
              <a:rPr lang="en-US" b="1" dirty="0" smtClean="0">
                <a:solidFill>
                  <a:srgbClr val="3366FF"/>
                </a:solidFill>
              </a:rPr>
              <a:t>log files</a:t>
            </a:r>
            <a:r>
              <a:rPr lang="en-US" dirty="0" smtClean="0">
                <a:solidFill>
                  <a:srgbClr val="3366FF"/>
                </a:solidFill>
              </a:rPr>
              <a:t> </a:t>
            </a:r>
            <a:r>
              <a:rPr lang="en-US" dirty="0" smtClean="0">
                <a:solidFill>
                  <a:srgbClr val="000000"/>
                </a:solidFill>
              </a:rPr>
              <a:t>containing error information</a:t>
            </a:r>
          </a:p>
          <a:p>
            <a:r>
              <a:rPr lang="en-US" dirty="0" smtClean="0">
                <a:solidFill>
                  <a:srgbClr val="000000"/>
                </a:solidFill>
              </a:rPr>
              <a:t>Failure of an application can generate </a:t>
            </a:r>
            <a:r>
              <a:rPr lang="en-US" b="1" dirty="0" smtClean="0">
                <a:solidFill>
                  <a:srgbClr val="3366FF"/>
                </a:solidFill>
              </a:rPr>
              <a:t>core dump</a:t>
            </a:r>
            <a:r>
              <a:rPr lang="en-US" dirty="0" smtClean="0">
                <a:solidFill>
                  <a:srgbClr val="3366FF"/>
                </a:solidFill>
              </a:rPr>
              <a:t> </a:t>
            </a:r>
            <a:r>
              <a:rPr lang="en-US" dirty="0" smtClean="0">
                <a:solidFill>
                  <a:srgbClr val="000000"/>
                </a:solidFill>
              </a:rPr>
              <a:t>file capturing memory of the process</a:t>
            </a:r>
          </a:p>
          <a:p>
            <a:r>
              <a:rPr lang="en-US" dirty="0" smtClean="0">
                <a:solidFill>
                  <a:srgbClr val="000000"/>
                </a:solidFill>
              </a:rPr>
              <a:t>Operating system failure can generate </a:t>
            </a:r>
            <a:r>
              <a:rPr lang="en-US" b="1" dirty="0" smtClean="0">
                <a:solidFill>
                  <a:srgbClr val="3366FF"/>
                </a:solidFill>
              </a:rPr>
              <a:t>crash dump</a:t>
            </a:r>
            <a:r>
              <a:rPr lang="en-US" dirty="0" smtClean="0">
                <a:solidFill>
                  <a:srgbClr val="3366FF"/>
                </a:solidFill>
              </a:rPr>
              <a:t> </a:t>
            </a:r>
            <a:r>
              <a:rPr lang="en-US" dirty="0" smtClean="0">
                <a:solidFill>
                  <a:srgbClr val="000000"/>
                </a:solidFill>
              </a:rPr>
              <a:t>file containing kernel memory</a:t>
            </a:r>
          </a:p>
        </p:txBody>
      </p:sp>
    </p:spTree>
    <p:extLst>
      <p:ext uri="{BB962C8B-B14F-4D97-AF65-F5344CB8AC3E}">
        <p14:creationId xmlns:p14="http://schemas.microsoft.com/office/powerpoint/2010/main" val="32969180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pPr eaLnBrk="1" hangingPunct="1"/>
            <a:r>
              <a:rPr lang="en-US" smtClean="0"/>
              <a:t>Operating System Generation</a:t>
            </a:r>
          </a:p>
        </p:txBody>
      </p:sp>
      <p:sp>
        <p:nvSpPr>
          <p:cNvPr id="55299" name="Rectangle 3"/>
          <p:cNvSpPr>
            <a:spLocks noGrp="1" noChangeArrowheads="1"/>
          </p:cNvSpPr>
          <p:nvPr>
            <p:ph idx="1"/>
          </p:nvPr>
        </p:nvSpPr>
        <p:spPr/>
        <p:txBody>
          <a:bodyPr>
            <a:normAutofit fontScale="85000" lnSpcReduction="20000"/>
          </a:bodyPr>
          <a:lstStyle/>
          <a:p>
            <a:pPr>
              <a:defRPr/>
            </a:pPr>
            <a:r>
              <a:rPr lang="en-US" b="1" kern="1200" dirty="0" smtClean="0">
                <a:solidFill>
                  <a:srgbClr val="3366FF"/>
                </a:solidFill>
                <a:ea typeface="ＭＳ Ｐゴシック" charset="-128"/>
                <a:cs typeface="ＭＳ Ｐゴシック" charset="0"/>
              </a:rPr>
              <a:t>SYSGEN</a:t>
            </a:r>
            <a:r>
              <a:rPr lang="en-US" dirty="0" smtClean="0">
                <a:ea typeface="ＭＳ Ｐゴシック" charset="0"/>
                <a:cs typeface="ＭＳ Ｐゴシック" charset="0"/>
              </a:rPr>
              <a:t> </a:t>
            </a:r>
            <a:r>
              <a:rPr lang="en-US" dirty="0">
                <a:ea typeface="ＭＳ Ｐゴシック" charset="0"/>
                <a:cs typeface="ＭＳ Ｐゴシック" charset="0"/>
              </a:rPr>
              <a:t>program obtains information concerning the specific configuration of the hardware </a:t>
            </a:r>
            <a:r>
              <a:rPr lang="en-US" dirty="0" smtClean="0">
                <a:ea typeface="ＭＳ Ｐゴシック" charset="0"/>
                <a:cs typeface="ＭＳ Ｐゴシック" charset="0"/>
              </a:rPr>
              <a:t>system</a:t>
            </a:r>
          </a:p>
          <a:p>
            <a:pPr lvl="1">
              <a:defRPr/>
            </a:pPr>
            <a:r>
              <a:rPr lang="en-US" dirty="0" smtClean="0">
                <a:ea typeface="ＭＳ Ｐゴシック" charset="0"/>
                <a:cs typeface="ＭＳ Ｐゴシック" charset="0"/>
              </a:rPr>
              <a:t>Used to build system-specific compiled kernel or system-tuned</a:t>
            </a:r>
          </a:p>
          <a:p>
            <a:pPr>
              <a:defRPr/>
            </a:pPr>
            <a:r>
              <a:rPr lang="en-US" dirty="0"/>
              <a:t>If you are generating (or building) an operating system from scratch, </a:t>
            </a:r>
            <a:r>
              <a:rPr lang="en-US" dirty="0" smtClean="0"/>
              <a:t>you must </a:t>
            </a:r>
            <a:r>
              <a:rPr lang="en-US" dirty="0"/>
              <a:t>follow these steps</a:t>
            </a:r>
            <a:r>
              <a:rPr lang="en-US" dirty="0" smtClean="0"/>
              <a:t>:</a:t>
            </a:r>
          </a:p>
          <a:p>
            <a:pPr marL="514350" indent="-514350">
              <a:buFont typeface="+mj-lt"/>
              <a:buAutoNum type="arabicPeriod"/>
              <a:defRPr/>
            </a:pPr>
            <a:r>
              <a:rPr lang="en-US" dirty="0" smtClean="0"/>
              <a:t>Write </a:t>
            </a:r>
            <a:r>
              <a:rPr lang="en-US" dirty="0"/>
              <a:t>the operating system source code (or obtain previously written</a:t>
            </a:r>
            <a:br>
              <a:rPr lang="en-US" dirty="0"/>
            </a:br>
            <a:r>
              <a:rPr lang="en-US" dirty="0"/>
              <a:t>source code</a:t>
            </a:r>
            <a:r>
              <a:rPr lang="en-US" dirty="0" smtClean="0"/>
              <a:t>).</a:t>
            </a:r>
            <a:endParaRPr lang="en-US" dirty="0"/>
          </a:p>
          <a:p>
            <a:pPr marL="514350" indent="-514350">
              <a:buFont typeface="+mj-lt"/>
              <a:buAutoNum type="arabicPeriod"/>
              <a:defRPr/>
            </a:pPr>
            <a:r>
              <a:rPr lang="en-US" dirty="0" smtClean="0"/>
              <a:t>Configure </a:t>
            </a:r>
            <a:r>
              <a:rPr lang="en-US" dirty="0"/>
              <a:t>the operating system for the system on which it will </a:t>
            </a:r>
            <a:r>
              <a:rPr lang="en-US" dirty="0" smtClean="0"/>
              <a:t>run.</a:t>
            </a:r>
            <a:endParaRPr lang="en-US" dirty="0"/>
          </a:p>
          <a:p>
            <a:pPr marL="514350" indent="-514350">
              <a:buFont typeface="+mj-lt"/>
              <a:buAutoNum type="arabicPeriod"/>
              <a:defRPr/>
            </a:pPr>
            <a:r>
              <a:rPr lang="en-US" dirty="0" smtClean="0"/>
              <a:t>Compile </a:t>
            </a:r>
            <a:r>
              <a:rPr lang="en-US" dirty="0"/>
              <a:t>the operating </a:t>
            </a:r>
            <a:r>
              <a:rPr lang="en-US" dirty="0" smtClean="0"/>
              <a:t>system.</a:t>
            </a:r>
            <a:endParaRPr lang="en-US" dirty="0"/>
          </a:p>
          <a:p>
            <a:pPr marL="514350" indent="-514350">
              <a:buFont typeface="+mj-lt"/>
              <a:buAutoNum type="arabicPeriod"/>
              <a:defRPr/>
            </a:pPr>
            <a:r>
              <a:rPr lang="en-US" dirty="0" smtClean="0"/>
              <a:t>Install </a:t>
            </a:r>
            <a:r>
              <a:rPr lang="en-US" dirty="0"/>
              <a:t>the operating </a:t>
            </a:r>
            <a:r>
              <a:rPr lang="en-US" dirty="0" smtClean="0"/>
              <a:t>system.</a:t>
            </a:r>
            <a:endParaRPr lang="en-US" dirty="0"/>
          </a:p>
          <a:p>
            <a:pPr marL="514350" indent="-514350">
              <a:buFont typeface="+mj-lt"/>
              <a:buAutoNum type="arabicPeriod"/>
              <a:defRPr/>
            </a:pPr>
            <a:r>
              <a:rPr lang="en-US" dirty="0" smtClean="0"/>
              <a:t>Boot </a:t>
            </a:r>
            <a:r>
              <a:rPr lang="en-US" dirty="0"/>
              <a:t>the computer and its new operating system</a:t>
            </a:r>
            <a:r>
              <a:rPr lang="en-US" dirty="0"/>
              <a:t> </a:t>
            </a:r>
            <a:endParaRPr lang="en-US" dirty="0">
              <a:ea typeface="ＭＳ Ｐゴシック" charset="0"/>
              <a:cs typeface="ＭＳ Ｐゴシック" charset="0"/>
            </a:endParaRPr>
          </a:p>
        </p:txBody>
      </p:sp>
    </p:spTree>
    <p:extLst>
      <p:ext uri="{BB962C8B-B14F-4D97-AF65-F5344CB8AC3E}">
        <p14:creationId xmlns:p14="http://schemas.microsoft.com/office/powerpoint/2010/main" val="38132041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Download </a:t>
            </a:r>
            <a:r>
              <a:rPr lang="en-US" dirty="0"/>
              <a:t>the Linux source code from </a:t>
            </a:r>
            <a:r>
              <a:rPr lang="en-US" dirty="0">
                <a:hlinkClick r:id="rId2"/>
              </a:rPr>
              <a:t>http://</a:t>
            </a:r>
            <a:r>
              <a:rPr lang="en-US" dirty="0" smtClean="0">
                <a:hlinkClick r:id="rId2"/>
              </a:rPr>
              <a:t>www.kernel.org</a:t>
            </a:r>
            <a:endParaRPr lang="en-US" dirty="0" smtClean="0"/>
          </a:p>
          <a:p>
            <a:pPr marL="514350" indent="-514350">
              <a:buFont typeface="+mj-lt"/>
              <a:buAutoNum type="arabicPeriod"/>
            </a:pPr>
            <a:r>
              <a:rPr lang="en-US" dirty="0" smtClean="0"/>
              <a:t>Configure </a:t>
            </a:r>
            <a:r>
              <a:rPr lang="en-US" dirty="0"/>
              <a:t>the kernel using the “make </a:t>
            </a:r>
            <a:r>
              <a:rPr lang="en-US" dirty="0" err="1"/>
              <a:t>menuconfig</a:t>
            </a:r>
            <a:r>
              <a:rPr lang="en-US" dirty="0"/>
              <a:t>” command. This </a:t>
            </a:r>
            <a:r>
              <a:rPr lang="en-US" dirty="0" smtClean="0"/>
              <a:t>step generates </a:t>
            </a:r>
            <a:r>
              <a:rPr lang="en-US" dirty="0"/>
              <a:t>the .</a:t>
            </a:r>
            <a:r>
              <a:rPr lang="en-US" dirty="0" err="1"/>
              <a:t>config</a:t>
            </a:r>
            <a:r>
              <a:rPr lang="en-US" dirty="0"/>
              <a:t> configuration </a:t>
            </a:r>
            <a:r>
              <a:rPr lang="en-US" dirty="0" smtClean="0"/>
              <a:t>file.</a:t>
            </a:r>
            <a:endParaRPr lang="en-US" dirty="0"/>
          </a:p>
          <a:p>
            <a:pPr marL="514350" indent="-514350">
              <a:buFont typeface="+mj-lt"/>
              <a:buAutoNum type="arabicPeriod"/>
            </a:pPr>
            <a:r>
              <a:rPr lang="en-US" dirty="0" smtClean="0"/>
              <a:t>Compile </a:t>
            </a:r>
            <a:r>
              <a:rPr lang="en-US" dirty="0"/>
              <a:t>the main kernel using the “make” command. The make </a:t>
            </a:r>
            <a:r>
              <a:rPr lang="en-US" dirty="0" smtClean="0"/>
              <a:t>command compiles </a:t>
            </a:r>
            <a:r>
              <a:rPr lang="en-US" dirty="0"/>
              <a:t>the kernel based on the configuration parameters identified </a:t>
            </a:r>
            <a:r>
              <a:rPr lang="en-US" dirty="0" smtClean="0"/>
              <a:t>in the </a:t>
            </a:r>
            <a:r>
              <a:rPr lang="en-US" dirty="0"/>
              <a:t>.</a:t>
            </a:r>
            <a:r>
              <a:rPr lang="en-US" dirty="0" err="1"/>
              <a:t>config</a:t>
            </a:r>
            <a:r>
              <a:rPr lang="en-US" dirty="0"/>
              <a:t> file, producing the file </a:t>
            </a:r>
            <a:r>
              <a:rPr lang="en-US" dirty="0" err="1"/>
              <a:t>vmlinuz</a:t>
            </a:r>
            <a:r>
              <a:rPr lang="en-US" dirty="0"/>
              <a:t>, which is the kernel </a:t>
            </a:r>
            <a:r>
              <a:rPr lang="en-US" dirty="0" smtClean="0"/>
              <a:t>image.</a:t>
            </a:r>
            <a:endParaRPr lang="en-US" dirty="0"/>
          </a:p>
          <a:p>
            <a:pPr marL="514350" indent="-514350">
              <a:buFont typeface="+mj-lt"/>
              <a:buAutoNum type="arabicPeriod"/>
            </a:pPr>
            <a:r>
              <a:rPr lang="en-US" dirty="0" smtClean="0"/>
              <a:t>Compile </a:t>
            </a:r>
            <a:r>
              <a:rPr lang="en-US" dirty="0"/>
              <a:t>the kernel modules using the “make modules” command. </a:t>
            </a:r>
            <a:r>
              <a:rPr lang="en-US" dirty="0" smtClean="0"/>
              <a:t>Just as </a:t>
            </a:r>
            <a:r>
              <a:rPr lang="en-US" dirty="0"/>
              <a:t>with compiling the kernel, module compilation depends on the configuration parameters specified in the .</a:t>
            </a:r>
            <a:r>
              <a:rPr lang="en-US" dirty="0" err="1"/>
              <a:t>config</a:t>
            </a:r>
            <a:r>
              <a:rPr lang="en-US" dirty="0"/>
              <a:t> </a:t>
            </a:r>
            <a:r>
              <a:rPr lang="en-US" dirty="0" smtClean="0"/>
              <a:t>file.</a:t>
            </a:r>
            <a:endParaRPr lang="en-US" dirty="0"/>
          </a:p>
          <a:p>
            <a:pPr marL="514350" indent="-514350">
              <a:buFont typeface="+mj-lt"/>
              <a:buAutoNum type="arabicPeriod"/>
            </a:pPr>
            <a:r>
              <a:rPr lang="en-US" dirty="0" smtClean="0"/>
              <a:t>Use </a:t>
            </a:r>
            <a:r>
              <a:rPr lang="en-US" dirty="0"/>
              <a:t>the command “make modules install” to install the kernel modules into </a:t>
            </a:r>
            <a:r>
              <a:rPr lang="en-US" dirty="0" err="1" smtClean="0"/>
              <a:t>vmlinuz</a:t>
            </a:r>
            <a:r>
              <a:rPr lang="en-US" dirty="0" smtClean="0"/>
              <a:t>.</a:t>
            </a:r>
            <a:endParaRPr lang="en-US" dirty="0"/>
          </a:p>
          <a:p>
            <a:pPr marL="514350" indent="-514350">
              <a:buFont typeface="+mj-lt"/>
              <a:buAutoNum type="arabicPeriod"/>
            </a:pPr>
            <a:r>
              <a:rPr lang="en-US" dirty="0" smtClean="0"/>
              <a:t>Install </a:t>
            </a:r>
            <a:r>
              <a:rPr lang="en-US" dirty="0"/>
              <a:t>the new kernel on the system by entering the “make </a:t>
            </a:r>
            <a:r>
              <a:rPr lang="en-US" smtClean="0"/>
              <a:t>install” command</a:t>
            </a:r>
            <a:r>
              <a:rPr lang="en-US" dirty="0"/>
              <a:t>.</a:t>
            </a:r>
            <a:r>
              <a:rPr lang="en-US" dirty="0"/>
              <a:t> </a:t>
            </a:r>
          </a:p>
        </p:txBody>
      </p:sp>
    </p:spTree>
    <p:extLst>
      <p:ext uri="{BB962C8B-B14F-4D97-AF65-F5344CB8AC3E}">
        <p14:creationId xmlns:p14="http://schemas.microsoft.com/office/powerpoint/2010/main" val="204217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r>
              <a:rPr lang="en-US" dirty="0" smtClean="0"/>
              <a:t>Services (Cont’d)</a:t>
            </a:r>
            <a:endParaRPr lang="en-US" dirty="0"/>
          </a:p>
        </p:txBody>
      </p:sp>
      <p:sp>
        <p:nvSpPr>
          <p:cNvPr id="3" name="Content Placeholder 2"/>
          <p:cNvSpPr>
            <a:spLocks noGrp="1"/>
          </p:cNvSpPr>
          <p:nvPr>
            <p:ph idx="1"/>
          </p:nvPr>
        </p:nvSpPr>
        <p:spPr/>
        <p:txBody>
          <a:bodyPr>
            <a:normAutofit fontScale="92500" lnSpcReduction="20000"/>
          </a:bodyPr>
          <a:lstStyle/>
          <a:p>
            <a:r>
              <a:rPr lang="en-US" sz="2600" b="1" dirty="0" smtClean="0"/>
              <a:t>File-system manipulation </a:t>
            </a:r>
            <a:r>
              <a:rPr lang="en-US" sz="2600" dirty="0" smtClean="0"/>
              <a:t>-  The file system is of particular interest. Programs need to read and write files and directories, create and delete them, search them, list file Information, permission management.</a:t>
            </a:r>
            <a:endParaRPr lang="en-US" sz="2600" b="1" dirty="0" smtClean="0"/>
          </a:p>
          <a:p>
            <a:pPr marL="201168" lvl="1" indent="0">
              <a:buNone/>
            </a:pPr>
            <a:endParaRPr lang="en-US" sz="2600" b="1" dirty="0" smtClean="0"/>
          </a:p>
          <a:p>
            <a:r>
              <a:rPr lang="en-US" sz="2600" b="1" dirty="0" smtClean="0"/>
              <a:t>Communications</a:t>
            </a:r>
            <a:r>
              <a:rPr lang="en-US" sz="2600" dirty="0" smtClean="0"/>
              <a:t> – Processes may exchange information, on the same computer or between computers over a network</a:t>
            </a:r>
          </a:p>
          <a:p>
            <a:pPr lvl="1"/>
            <a:r>
              <a:rPr lang="en-US" sz="2200" dirty="0" smtClean="0"/>
              <a:t>Communications </a:t>
            </a:r>
            <a:r>
              <a:rPr lang="en-US" sz="2200" dirty="0"/>
              <a:t>may be via </a:t>
            </a:r>
            <a:r>
              <a:rPr lang="en-US" sz="2200" b="1" dirty="0"/>
              <a:t>shared memory</a:t>
            </a:r>
            <a:r>
              <a:rPr lang="en-US" sz="2200" dirty="0"/>
              <a:t> or </a:t>
            </a:r>
            <a:r>
              <a:rPr lang="en-US" sz="2200" b="1" dirty="0"/>
              <a:t>through message passing</a:t>
            </a:r>
            <a:r>
              <a:rPr lang="en-US" sz="2200" dirty="0"/>
              <a:t> (packets moved by the OS)</a:t>
            </a:r>
          </a:p>
          <a:p>
            <a:pPr lvl="1"/>
            <a:endParaRPr lang="en-US" sz="1800" b="1" dirty="0"/>
          </a:p>
          <a:p>
            <a:r>
              <a:rPr lang="en-US" sz="2600" b="1" dirty="0"/>
              <a:t>Error detection </a:t>
            </a:r>
            <a:r>
              <a:rPr lang="en-US" sz="2600" dirty="0"/>
              <a:t>– OS needs to be constantly aware of possible errors</a:t>
            </a:r>
          </a:p>
          <a:p>
            <a:pPr lvl="1"/>
            <a:r>
              <a:rPr lang="en-US" dirty="0"/>
              <a:t>May occur in the CPU and memory hardware, in I/O devices, in user program</a:t>
            </a:r>
          </a:p>
          <a:p>
            <a:pPr lvl="1"/>
            <a:r>
              <a:rPr lang="en-US" dirty="0"/>
              <a:t>For each type of error, OS should take the appropriate action</a:t>
            </a:r>
          </a:p>
          <a:p>
            <a:endParaRPr lang="en-US" dirty="0"/>
          </a:p>
        </p:txBody>
      </p:sp>
    </p:spTree>
    <p:extLst>
      <p:ext uri="{BB962C8B-B14F-4D97-AF65-F5344CB8AC3E}">
        <p14:creationId xmlns:p14="http://schemas.microsoft.com/office/powerpoint/2010/main" val="265862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dirty="0" smtClean="0"/>
              <a:t>Operating System Services (Cont.)</a:t>
            </a:r>
          </a:p>
        </p:txBody>
      </p:sp>
      <p:sp>
        <p:nvSpPr>
          <p:cNvPr id="8195" name="Rectangle 3"/>
          <p:cNvSpPr>
            <a:spLocks noGrp="1" noChangeArrowheads="1"/>
          </p:cNvSpPr>
          <p:nvPr>
            <p:ph idx="1"/>
          </p:nvPr>
        </p:nvSpPr>
        <p:spPr/>
        <p:txBody>
          <a:bodyPr>
            <a:normAutofit/>
          </a:bodyPr>
          <a:lstStyle/>
          <a:p>
            <a:r>
              <a:rPr lang="en-US" sz="2200" b="1" dirty="0" smtClean="0"/>
              <a:t>Resource </a:t>
            </a:r>
            <a:r>
              <a:rPr lang="en-US" sz="2200" b="1" dirty="0"/>
              <a:t>allocation - </a:t>
            </a:r>
            <a:r>
              <a:rPr lang="en-US" sz="2200" dirty="0"/>
              <a:t>When  multiple users or multiple jobs running concurrently, resources must be allocated to each of </a:t>
            </a:r>
            <a:r>
              <a:rPr lang="en-US" sz="2200" dirty="0" smtClean="0"/>
              <a:t>them</a:t>
            </a:r>
          </a:p>
          <a:p>
            <a:pPr lvl="1"/>
            <a:r>
              <a:rPr lang="en-US" sz="2200" dirty="0" smtClean="0"/>
              <a:t>Many </a:t>
            </a:r>
            <a:r>
              <a:rPr lang="en-US" sz="2200" dirty="0"/>
              <a:t>types of resources -   CPU cycles, main memory, file storage, I/O devices.</a:t>
            </a:r>
          </a:p>
          <a:p>
            <a:r>
              <a:rPr lang="en-US" sz="2200" b="1" dirty="0" smtClean="0"/>
              <a:t>Logging </a:t>
            </a:r>
            <a:r>
              <a:rPr lang="en-US" sz="2200" b="1" dirty="0"/>
              <a:t>-</a:t>
            </a:r>
            <a:r>
              <a:rPr lang="en-US" sz="2200" dirty="0"/>
              <a:t> To keep track of which </a:t>
            </a:r>
            <a:r>
              <a:rPr lang="en-US" sz="2200" dirty="0" smtClean="0"/>
              <a:t>programs </a:t>
            </a:r>
            <a:r>
              <a:rPr lang="en-US" sz="2200" dirty="0"/>
              <a:t>use how much and what kinds of computer resources</a:t>
            </a:r>
          </a:p>
          <a:p>
            <a:r>
              <a:rPr lang="en-US" sz="2200" b="1" dirty="0" smtClean="0"/>
              <a:t>Protection </a:t>
            </a:r>
            <a:r>
              <a:rPr lang="en-US" sz="2200" b="1" dirty="0"/>
              <a:t>and security - </a:t>
            </a:r>
            <a:r>
              <a:rPr lang="en-US" sz="2200" dirty="0"/>
              <a:t>The owners of information stored in a multiuser or networked computer system may want to control use of that information, concurrent processes should not interfere with each </a:t>
            </a:r>
            <a:r>
              <a:rPr lang="en-US" sz="2200" dirty="0" smtClean="0"/>
              <a:t>other</a:t>
            </a:r>
          </a:p>
          <a:p>
            <a:pPr lvl="1"/>
            <a:r>
              <a:rPr lang="en-US" sz="2000" b="1" dirty="0" smtClean="0"/>
              <a:t>Protection</a:t>
            </a:r>
            <a:r>
              <a:rPr lang="en-US" sz="2000" dirty="0" smtClean="0"/>
              <a:t> </a:t>
            </a:r>
            <a:r>
              <a:rPr lang="en-US" sz="2000" dirty="0"/>
              <a:t>involves ensuring that all access to system resources is controlled</a:t>
            </a:r>
          </a:p>
          <a:p>
            <a:pPr lvl="1"/>
            <a:r>
              <a:rPr lang="en-US" sz="2000" b="1" dirty="0"/>
              <a:t>Security</a:t>
            </a:r>
            <a:r>
              <a:rPr lang="en-US" sz="2000" dirty="0"/>
              <a:t> of the system from outsiders requires user authentication, extends to defending external I/O devices from invalid access </a:t>
            </a:r>
            <a:r>
              <a:rPr lang="en-US" sz="2000" dirty="0" smtClean="0"/>
              <a:t>attempts</a:t>
            </a:r>
            <a:endParaRPr lang="en-US" sz="2000" dirty="0"/>
          </a:p>
        </p:txBody>
      </p:sp>
    </p:spTree>
    <p:extLst>
      <p:ext uri="{BB962C8B-B14F-4D97-AF65-F5344CB8AC3E}">
        <p14:creationId xmlns:p14="http://schemas.microsoft.com/office/powerpoint/2010/main" val="3471973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0523" y="447835"/>
            <a:ext cx="9787260" cy="5720635"/>
          </a:xfrm>
          <a:prstGeom prst="rect">
            <a:avLst/>
          </a:prstGeom>
        </p:spPr>
      </p:pic>
    </p:spTree>
    <p:extLst>
      <p:ext uri="{BB962C8B-B14F-4D97-AF65-F5344CB8AC3E}">
        <p14:creationId xmlns:p14="http://schemas.microsoft.com/office/powerpoint/2010/main" val="115807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solidFill>
                  <a:prstClr val="black">
                    <a:lumMod val="75000"/>
                    <a:lumOff val="25000"/>
                  </a:prstClr>
                </a:solidFill>
              </a:rPr>
              <a:t>User-Operating System Interaction- CLI</a:t>
            </a:r>
            <a:endParaRPr lang="en-US" sz="2800" dirty="0"/>
          </a:p>
        </p:txBody>
      </p:sp>
      <p:sp>
        <p:nvSpPr>
          <p:cNvPr id="10243" name="Rectangle 3"/>
          <p:cNvSpPr>
            <a:spLocks noGrp="1" noChangeArrowheads="1"/>
          </p:cNvSpPr>
          <p:nvPr>
            <p:ph idx="1"/>
          </p:nvPr>
        </p:nvSpPr>
        <p:spPr/>
        <p:txBody>
          <a:bodyPr>
            <a:normAutofit/>
          </a:bodyPr>
          <a:lstStyle/>
          <a:p>
            <a:r>
              <a:rPr lang="en-US" dirty="0" smtClean="0"/>
              <a:t>CLI or </a:t>
            </a:r>
            <a:r>
              <a:rPr lang="en-US" b="1" dirty="0" smtClean="0">
                <a:solidFill>
                  <a:srgbClr val="3366FF"/>
                </a:solidFill>
              </a:rPr>
              <a:t>command interpreter</a:t>
            </a:r>
            <a:r>
              <a:rPr lang="en-US" dirty="0" smtClean="0">
                <a:solidFill>
                  <a:srgbClr val="3366FF"/>
                </a:solidFill>
              </a:rPr>
              <a:t> </a:t>
            </a:r>
            <a:r>
              <a:rPr lang="en-US" dirty="0" smtClean="0"/>
              <a:t>allows direct command entry</a:t>
            </a:r>
          </a:p>
          <a:p>
            <a:pPr lvl="1"/>
            <a:r>
              <a:rPr lang="en-US" dirty="0" smtClean="0"/>
              <a:t>Sometimes multiple flavors implemented – </a:t>
            </a:r>
            <a:r>
              <a:rPr lang="en-US" b="1" dirty="0" smtClean="0">
                <a:solidFill>
                  <a:srgbClr val="3366FF"/>
                </a:solidFill>
              </a:rPr>
              <a:t>shells</a:t>
            </a:r>
          </a:p>
          <a:p>
            <a:pPr lvl="1"/>
            <a:r>
              <a:rPr lang="en-US" dirty="0" smtClean="0"/>
              <a:t>Primarily fetches a command from user and executes it</a:t>
            </a:r>
          </a:p>
          <a:p>
            <a:pPr lvl="1"/>
            <a:r>
              <a:rPr lang="en-US" dirty="0" smtClean="0"/>
              <a:t>Sometimes commands built-in, sometimes just names of programs</a:t>
            </a:r>
          </a:p>
          <a:p>
            <a:pPr lvl="1"/>
            <a:endParaRPr lang="en-US" dirty="0" smtClean="0"/>
          </a:p>
        </p:txBody>
      </p:sp>
    </p:spTree>
    <p:extLst>
      <p:ext uri="{BB962C8B-B14F-4D97-AF65-F5344CB8AC3E}">
        <p14:creationId xmlns:p14="http://schemas.microsoft.com/office/powerpoint/2010/main" val="2610536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User-Operating </a:t>
            </a:r>
            <a:r>
              <a:rPr lang="en-US" dirty="0"/>
              <a:t>System Interface - GUI</a:t>
            </a:r>
          </a:p>
        </p:txBody>
      </p:sp>
      <p:sp>
        <p:nvSpPr>
          <p:cNvPr id="12291" name="Rectangle 3"/>
          <p:cNvSpPr>
            <a:spLocks noGrp="1" noChangeArrowheads="1"/>
          </p:cNvSpPr>
          <p:nvPr>
            <p:ph idx="1"/>
          </p:nvPr>
        </p:nvSpPr>
        <p:spPr/>
        <p:txBody>
          <a:bodyPr>
            <a:normAutofit/>
          </a:bodyPr>
          <a:lstStyle/>
          <a:p>
            <a:r>
              <a:rPr lang="en-US" dirty="0" smtClean="0"/>
              <a:t>User-friendly </a:t>
            </a:r>
            <a:r>
              <a:rPr lang="en-US" b="1" dirty="0" smtClean="0">
                <a:solidFill>
                  <a:srgbClr val="3366FF"/>
                </a:solidFill>
              </a:rPr>
              <a:t>desktop</a:t>
            </a:r>
            <a:r>
              <a:rPr lang="en-US" dirty="0" smtClean="0"/>
              <a:t> metaphor interface</a:t>
            </a:r>
          </a:p>
          <a:p>
            <a:pPr lvl="1"/>
            <a:r>
              <a:rPr lang="en-US" dirty="0" smtClean="0"/>
              <a:t>Usually mouse, keyboard, and monitor</a:t>
            </a:r>
          </a:p>
          <a:p>
            <a:pPr lvl="1"/>
            <a:r>
              <a:rPr lang="en-US" b="1" dirty="0" smtClean="0">
                <a:solidFill>
                  <a:srgbClr val="3366FF"/>
                </a:solidFill>
              </a:rPr>
              <a:t>Icons</a:t>
            </a:r>
            <a:r>
              <a:rPr lang="en-US" dirty="0" smtClean="0"/>
              <a:t> represent files, programs, actions, </a:t>
            </a:r>
            <a:r>
              <a:rPr lang="en-US" dirty="0" err="1" smtClean="0"/>
              <a:t>etc</a:t>
            </a:r>
            <a:endParaRPr lang="en-US" dirty="0" smtClean="0"/>
          </a:p>
          <a:p>
            <a:pPr lvl="1"/>
            <a:r>
              <a:rPr lang="en-US" dirty="0" smtClean="0"/>
              <a:t>Various mouse buttons over objects in the interface cause various actions (provide information, options, execute function, open directory (known as a </a:t>
            </a:r>
            <a:r>
              <a:rPr lang="en-US" b="1" dirty="0" smtClean="0">
                <a:solidFill>
                  <a:srgbClr val="3366FF"/>
                </a:solidFill>
              </a:rPr>
              <a:t>folder</a:t>
            </a:r>
            <a:r>
              <a:rPr lang="en-US" dirty="0" smtClean="0"/>
              <a:t>)</a:t>
            </a:r>
          </a:p>
          <a:p>
            <a:r>
              <a:rPr lang="en-US" dirty="0" smtClean="0"/>
              <a:t>Many systems now include both CLI and GUI interfaces</a:t>
            </a:r>
          </a:p>
          <a:p>
            <a:pPr lvl="1"/>
            <a:r>
              <a:rPr lang="en-US" dirty="0" smtClean="0"/>
              <a:t>Unix and Linux have CLI with optional GUI interfaces (CDE, KDE, GNOME)</a:t>
            </a:r>
          </a:p>
          <a:p>
            <a:pPr lvl="1"/>
            <a:endParaRPr lang="en-US" dirty="0" smtClean="0"/>
          </a:p>
        </p:txBody>
      </p:sp>
    </p:spTree>
    <p:extLst>
      <p:ext uri="{BB962C8B-B14F-4D97-AF65-F5344CB8AC3E}">
        <p14:creationId xmlns:p14="http://schemas.microsoft.com/office/powerpoint/2010/main" val="741611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16964</TotalTime>
  <Words>2152</Words>
  <Application>Microsoft Office PowerPoint</Application>
  <PresentationFormat>Widescreen</PresentationFormat>
  <Paragraphs>276</Paragraphs>
  <Slides>48</Slides>
  <Notes>23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ＭＳ Ｐゴシック</vt:lpstr>
      <vt:lpstr>Calibri</vt:lpstr>
      <vt:lpstr>Calibri Light</vt:lpstr>
      <vt:lpstr>Courier New</vt:lpstr>
      <vt:lpstr>Monotype Sorts</vt:lpstr>
      <vt:lpstr>Times New Roman</vt:lpstr>
      <vt:lpstr>Retrospect</vt:lpstr>
      <vt:lpstr>CS2006 Operating Systems</vt:lpstr>
      <vt:lpstr>PowerPoint Presentation</vt:lpstr>
      <vt:lpstr>PowerPoint Presentation</vt:lpstr>
      <vt:lpstr>Operating System Services</vt:lpstr>
      <vt:lpstr>Operating System Services (Cont’d)</vt:lpstr>
      <vt:lpstr>Operating System Services (Cont.)</vt:lpstr>
      <vt:lpstr>PowerPoint Presentation</vt:lpstr>
      <vt:lpstr>User-Operating System Interaction- CLI</vt:lpstr>
      <vt:lpstr>User-Operating System Interface - GUI</vt:lpstr>
      <vt:lpstr>Touchscreen Interfaces</vt:lpstr>
      <vt:lpstr>System Calls</vt:lpstr>
      <vt:lpstr>Example of System Calls</vt:lpstr>
      <vt:lpstr>PowerPoint Presentation</vt:lpstr>
      <vt:lpstr>PowerPoint Presentation</vt:lpstr>
      <vt:lpstr>API – System Call – OS Relationship</vt:lpstr>
      <vt:lpstr>System Call Parameter Passing</vt:lpstr>
      <vt:lpstr>System Call Parameter Passing via Table</vt:lpstr>
      <vt:lpstr>Types of System Calls </vt:lpstr>
      <vt:lpstr>Types of System Calls </vt:lpstr>
      <vt:lpstr>Types of System Calls </vt:lpstr>
      <vt:lpstr>Types of System Calls </vt:lpstr>
      <vt:lpstr>Types of System Calls </vt:lpstr>
      <vt:lpstr>PowerPoint Presentation</vt:lpstr>
      <vt:lpstr>Standard C Library Example</vt:lpstr>
      <vt:lpstr>Process Control</vt:lpstr>
      <vt:lpstr>Process Control: Example: Arduino</vt:lpstr>
      <vt:lpstr>PowerPoint Presentation</vt:lpstr>
      <vt:lpstr>Example: FreeBSD (Unix variant)</vt:lpstr>
      <vt:lpstr>System Services</vt:lpstr>
      <vt:lpstr>System Services (Cont.)</vt:lpstr>
      <vt:lpstr>System Services (Cont.)</vt:lpstr>
      <vt:lpstr>System Services (Cont.)</vt:lpstr>
      <vt:lpstr>PowerPoint Presentation</vt:lpstr>
      <vt:lpstr>Operating System Design and Implementation</vt:lpstr>
      <vt:lpstr>Operating System Design and Implementation (Cont.)</vt:lpstr>
      <vt:lpstr>Operating System Structure</vt:lpstr>
      <vt:lpstr>Operating System Structure</vt:lpstr>
      <vt:lpstr>PowerPoint Presentation</vt:lpstr>
      <vt:lpstr>Operating System Structure</vt:lpstr>
      <vt:lpstr>Operating System Structure</vt:lpstr>
      <vt:lpstr>PowerPoint Presentation</vt:lpstr>
      <vt:lpstr>Operating System Structure</vt:lpstr>
      <vt:lpstr>PowerPoint Presentation</vt:lpstr>
      <vt:lpstr>Operating System Structure</vt:lpstr>
      <vt:lpstr>Operating System Structure</vt:lpstr>
      <vt:lpstr>Operating-System Debugging</vt:lpstr>
      <vt:lpstr>Operating System Generation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Muhammad Danish</cp:lastModifiedBy>
  <cp:revision>418</cp:revision>
  <dcterms:created xsi:type="dcterms:W3CDTF">2021-02-06T08:07:10Z</dcterms:created>
  <dcterms:modified xsi:type="dcterms:W3CDTF">2023-02-14T04:11:55Z</dcterms:modified>
</cp:coreProperties>
</file>