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309" r:id="rId7"/>
    <p:sldId id="261" r:id="rId8"/>
    <p:sldId id="262" r:id="rId9"/>
    <p:sldId id="310" r:id="rId10"/>
    <p:sldId id="311" r:id="rId11"/>
    <p:sldId id="312" r:id="rId12"/>
    <p:sldId id="263" r:id="rId13"/>
    <p:sldId id="313" r:id="rId14"/>
    <p:sldId id="314" r:id="rId15"/>
    <p:sldId id="315" r:id="rId16"/>
    <p:sldId id="264" r:id="rId17"/>
    <p:sldId id="265" r:id="rId18"/>
    <p:sldId id="266" r:id="rId19"/>
    <p:sldId id="31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317" r:id="rId28"/>
    <p:sldId id="274" r:id="rId29"/>
    <p:sldId id="318" r:id="rId30"/>
    <p:sldId id="275" r:id="rId31"/>
    <p:sldId id="278" r:id="rId32"/>
    <p:sldId id="319" r:id="rId33"/>
    <p:sldId id="320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117" autoAdjust="0"/>
  </p:normalViewPr>
  <p:slideViewPr>
    <p:cSldViewPr snapToGrid="0">
      <p:cViewPr varScale="1">
        <p:scale>
          <a:sx n="62" d="100"/>
          <a:sy n="62" d="100"/>
        </p:scale>
        <p:origin x="978" y="66"/>
      </p:cViewPr>
      <p:guideLst/>
    </p:cSldViewPr>
  </p:slideViewPr>
  <p:outlineViewPr>
    <p:cViewPr>
      <p:scale>
        <a:sx n="33" d="100"/>
        <a:sy n="33" d="100"/>
      </p:scale>
      <p:origin x="0" y="-2636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DBB81C-2E50-BF48-A4AE-72E7EA7AEDEB}" type="doc">
      <dgm:prSet loTypeId="urn:microsoft.com/office/officeart/2005/8/layout/default#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BCFAB0-9BDD-6A4C-BDA3-38544E1BA07C}">
      <dgm:prSet phldrT="[Text]"/>
      <dgm:spPr>
        <a:solidFill>
          <a:schemeClr val="accent6"/>
        </a:solidFill>
      </dgm:spPr>
      <dgm:t>
        <a:bodyPr/>
        <a:lstStyle/>
        <a:p>
          <a:pPr algn="ctr"/>
          <a:r>
            <a:rPr lang="en-US" dirty="0" smtClean="0"/>
            <a:t>identifier</a:t>
          </a:r>
          <a:endParaRPr lang="en-US" dirty="0"/>
        </a:p>
      </dgm:t>
    </dgm:pt>
    <dgm:pt modelId="{181B9A04-3E97-AC4B-B0D3-45D2CFCF36F3}" type="parTrans" cxnId="{94B777FE-C758-B041-BF04-66700F503577}">
      <dgm:prSet/>
      <dgm:spPr/>
      <dgm:t>
        <a:bodyPr/>
        <a:lstStyle/>
        <a:p>
          <a:pPr algn="ctr"/>
          <a:endParaRPr lang="en-US"/>
        </a:p>
      </dgm:t>
    </dgm:pt>
    <dgm:pt modelId="{1F5FEA36-125C-C546-BF17-E399976F0522}" type="sibTrans" cxnId="{94B777FE-C758-B041-BF04-66700F503577}">
      <dgm:prSet/>
      <dgm:spPr/>
      <dgm:t>
        <a:bodyPr/>
        <a:lstStyle/>
        <a:p>
          <a:pPr algn="ctr"/>
          <a:endParaRPr lang="en-US"/>
        </a:p>
      </dgm:t>
    </dgm:pt>
    <dgm:pt modelId="{A22EA74F-013B-934F-81B5-A61D7773663C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algn="ctr"/>
          <a:r>
            <a:rPr lang="en-US" smtClean="0"/>
            <a:t>state</a:t>
          </a:r>
          <a:endParaRPr lang="en-US" dirty="0" smtClean="0"/>
        </a:p>
      </dgm:t>
    </dgm:pt>
    <dgm:pt modelId="{11A75EB7-B46C-0F46-B791-946256687DF5}" type="parTrans" cxnId="{7B5E7862-2FCC-C04C-A1F7-1B7B624286CB}">
      <dgm:prSet/>
      <dgm:spPr/>
      <dgm:t>
        <a:bodyPr/>
        <a:lstStyle/>
        <a:p>
          <a:pPr algn="ctr"/>
          <a:endParaRPr lang="en-US"/>
        </a:p>
      </dgm:t>
    </dgm:pt>
    <dgm:pt modelId="{D7C600B0-36F9-1942-89B4-6165C2B30ADA}" type="sibTrans" cxnId="{7B5E7862-2FCC-C04C-A1F7-1B7B624286CB}">
      <dgm:prSet/>
      <dgm:spPr/>
      <dgm:t>
        <a:bodyPr/>
        <a:lstStyle/>
        <a:p>
          <a:pPr algn="ctr"/>
          <a:endParaRPr lang="en-US"/>
        </a:p>
      </dgm:t>
    </dgm:pt>
    <dgm:pt modelId="{E90F924F-9396-2442-BDA3-BF3934D5AB60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pPr algn="ctr"/>
          <a:r>
            <a:rPr lang="en-US" dirty="0" smtClean="0"/>
            <a:t>priority</a:t>
          </a:r>
        </a:p>
      </dgm:t>
    </dgm:pt>
    <dgm:pt modelId="{8C88B6AE-623E-C34E-BC73-D913467AE923}" type="parTrans" cxnId="{D11826D9-C42F-604B-A5FB-49F75F15EF21}">
      <dgm:prSet/>
      <dgm:spPr/>
      <dgm:t>
        <a:bodyPr/>
        <a:lstStyle/>
        <a:p>
          <a:pPr algn="ctr"/>
          <a:endParaRPr lang="en-US"/>
        </a:p>
      </dgm:t>
    </dgm:pt>
    <dgm:pt modelId="{60E8B68D-DBEE-FC42-B8FF-A51F1633897F}" type="sibTrans" cxnId="{D11826D9-C42F-604B-A5FB-49F75F15EF21}">
      <dgm:prSet/>
      <dgm:spPr/>
      <dgm:t>
        <a:bodyPr/>
        <a:lstStyle/>
        <a:p>
          <a:pPr algn="ctr"/>
          <a:endParaRPr lang="en-US"/>
        </a:p>
      </dgm:t>
    </dgm:pt>
    <dgm:pt modelId="{715CFDD4-B3DA-BE4A-9A9E-CD0BCBFEBF8C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pPr algn="ctr"/>
          <a:r>
            <a:rPr lang="en-US" dirty="0" smtClean="0"/>
            <a:t>program counter</a:t>
          </a:r>
        </a:p>
      </dgm:t>
    </dgm:pt>
    <dgm:pt modelId="{6AF81781-7F0F-8049-A28E-7FEA6AB1332B}" type="parTrans" cxnId="{B62CBCC7-E483-3247-A54D-0B9E0E859E94}">
      <dgm:prSet/>
      <dgm:spPr/>
      <dgm:t>
        <a:bodyPr/>
        <a:lstStyle/>
        <a:p>
          <a:pPr algn="ctr"/>
          <a:endParaRPr lang="en-US"/>
        </a:p>
      </dgm:t>
    </dgm:pt>
    <dgm:pt modelId="{3E9D0AA6-A96B-184D-B5F1-76679BE3EBAC}" type="sibTrans" cxnId="{B62CBCC7-E483-3247-A54D-0B9E0E859E94}">
      <dgm:prSet/>
      <dgm:spPr/>
      <dgm:t>
        <a:bodyPr/>
        <a:lstStyle/>
        <a:p>
          <a:pPr algn="ctr"/>
          <a:endParaRPr lang="en-US"/>
        </a:p>
      </dgm:t>
    </dgm:pt>
    <dgm:pt modelId="{19C7F067-6540-364F-AF6B-A3236C627A2B}">
      <dgm:prSet/>
      <dgm:spPr>
        <a:solidFill>
          <a:srgbClr val="660066"/>
        </a:solidFill>
      </dgm:spPr>
      <dgm:t>
        <a:bodyPr/>
        <a:lstStyle/>
        <a:p>
          <a:pPr algn="ctr"/>
          <a:r>
            <a:rPr lang="en-US" dirty="0" smtClean="0"/>
            <a:t>memory pointers</a:t>
          </a:r>
        </a:p>
      </dgm:t>
    </dgm:pt>
    <dgm:pt modelId="{29284481-9978-CA4D-B013-AA4E7E29BA25}" type="parTrans" cxnId="{D3680B97-74C3-1E42-BC94-A82A050499ED}">
      <dgm:prSet/>
      <dgm:spPr/>
      <dgm:t>
        <a:bodyPr/>
        <a:lstStyle/>
        <a:p>
          <a:pPr algn="ctr"/>
          <a:endParaRPr lang="en-US"/>
        </a:p>
      </dgm:t>
    </dgm:pt>
    <dgm:pt modelId="{A080CD70-E361-284F-9C78-74B99DD4BCB6}" type="sibTrans" cxnId="{D3680B97-74C3-1E42-BC94-A82A050499ED}">
      <dgm:prSet/>
      <dgm:spPr/>
      <dgm:t>
        <a:bodyPr/>
        <a:lstStyle/>
        <a:p>
          <a:pPr algn="ctr"/>
          <a:endParaRPr lang="en-US"/>
        </a:p>
      </dgm:t>
    </dgm:pt>
    <dgm:pt modelId="{0C8479D2-2CDE-6B40-A71B-1E3405C8F018}">
      <dgm:prSet/>
      <dgm:spPr>
        <a:solidFill>
          <a:schemeClr val="tx1"/>
        </a:solidFill>
      </dgm:spPr>
      <dgm:t>
        <a:bodyPr/>
        <a:lstStyle/>
        <a:p>
          <a:pPr algn="ctr"/>
          <a:r>
            <a:rPr lang="en-US" smtClean="0"/>
            <a:t>context data</a:t>
          </a:r>
          <a:endParaRPr lang="en-US" dirty="0" smtClean="0"/>
        </a:p>
      </dgm:t>
    </dgm:pt>
    <dgm:pt modelId="{B60EBA34-062E-F04E-BA3F-648E9A095B91}" type="parTrans" cxnId="{E94B71F2-E47D-5F42-8026-568B259FB73D}">
      <dgm:prSet/>
      <dgm:spPr/>
      <dgm:t>
        <a:bodyPr/>
        <a:lstStyle/>
        <a:p>
          <a:pPr algn="ctr"/>
          <a:endParaRPr lang="en-US"/>
        </a:p>
      </dgm:t>
    </dgm:pt>
    <dgm:pt modelId="{BEFD6BE7-F3CB-CE4C-AC80-0CD3E62D3C67}" type="sibTrans" cxnId="{E94B71F2-E47D-5F42-8026-568B259FB73D}">
      <dgm:prSet/>
      <dgm:spPr/>
      <dgm:t>
        <a:bodyPr/>
        <a:lstStyle/>
        <a:p>
          <a:pPr algn="ctr"/>
          <a:endParaRPr lang="en-US"/>
        </a:p>
      </dgm:t>
    </dgm:pt>
    <dgm:pt modelId="{582286A7-690C-4840-B35D-D2575D0CA780}">
      <dgm:prSet/>
      <dgm:spPr>
        <a:solidFill>
          <a:schemeClr val="tx2"/>
        </a:solidFill>
      </dgm:spPr>
      <dgm:t>
        <a:bodyPr/>
        <a:lstStyle/>
        <a:p>
          <a:pPr algn="ctr"/>
          <a:r>
            <a:rPr lang="en-US" dirty="0" smtClean="0"/>
            <a:t>I/O status information</a:t>
          </a:r>
        </a:p>
      </dgm:t>
    </dgm:pt>
    <dgm:pt modelId="{AB572F8D-D126-E24C-AF7D-C56801B4CDF1}" type="parTrans" cxnId="{32451E63-39E0-6746-A222-CACC7AF9EF8D}">
      <dgm:prSet/>
      <dgm:spPr/>
      <dgm:t>
        <a:bodyPr/>
        <a:lstStyle/>
        <a:p>
          <a:pPr algn="ctr"/>
          <a:endParaRPr lang="en-US"/>
        </a:p>
      </dgm:t>
    </dgm:pt>
    <dgm:pt modelId="{0D8A5698-71EC-0B40-AA18-B8D55498C836}" type="sibTrans" cxnId="{32451E63-39E0-6746-A222-CACC7AF9EF8D}">
      <dgm:prSet/>
      <dgm:spPr/>
      <dgm:t>
        <a:bodyPr/>
        <a:lstStyle/>
        <a:p>
          <a:pPr algn="ctr"/>
          <a:endParaRPr lang="en-US"/>
        </a:p>
      </dgm:t>
    </dgm:pt>
    <dgm:pt modelId="{B6242E29-052A-3A41-8102-2545FCCE833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pPr algn="ctr"/>
          <a:r>
            <a:rPr lang="en-US" smtClean="0"/>
            <a:t>accounting information</a:t>
          </a:r>
          <a:endParaRPr lang="en-US" dirty="0" smtClean="0"/>
        </a:p>
      </dgm:t>
    </dgm:pt>
    <dgm:pt modelId="{FE2AE043-DA28-CF42-AC1E-77698602D003}" type="parTrans" cxnId="{5E9E2A84-9A7D-A44C-9465-DB3354B56A81}">
      <dgm:prSet/>
      <dgm:spPr/>
      <dgm:t>
        <a:bodyPr/>
        <a:lstStyle/>
        <a:p>
          <a:pPr algn="ctr"/>
          <a:endParaRPr lang="en-US"/>
        </a:p>
      </dgm:t>
    </dgm:pt>
    <dgm:pt modelId="{4E7ADB18-FE2B-6146-A7BB-7D528526954C}" type="sibTrans" cxnId="{5E9E2A84-9A7D-A44C-9465-DB3354B56A81}">
      <dgm:prSet/>
      <dgm:spPr/>
      <dgm:t>
        <a:bodyPr/>
        <a:lstStyle/>
        <a:p>
          <a:pPr algn="ctr"/>
          <a:endParaRPr lang="en-US"/>
        </a:p>
      </dgm:t>
    </dgm:pt>
    <dgm:pt modelId="{685CC5D3-5A33-4348-9730-FBED9A117716}" type="pres">
      <dgm:prSet presAssocID="{ECDBB81C-2E50-BF48-A4AE-72E7EA7AEDE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3458A4-26D2-2C44-B9FB-71A1610693F2}" type="pres">
      <dgm:prSet presAssocID="{94BCFAB0-9BDD-6A4C-BDA3-38544E1BA07C}" presName="node" presStyleLbl="node1" presStyleIdx="0" presStyleCnt="8" custScaleY="85911" custLinFactX="83129" custLinFactNeighborX="100000" custLinFactNeighborY="-277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486F8-265A-344C-997A-20E64C179B1B}" type="pres">
      <dgm:prSet presAssocID="{1F5FEA36-125C-C546-BF17-E399976F0522}" presName="sibTrans" presStyleCnt="0"/>
      <dgm:spPr/>
    </dgm:pt>
    <dgm:pt modelId="{FFB3EB76-2E6C-B649-857A-BF94DBD248C3}" type="pres">
      <dgm:prSet presAssocID="{A22EA74F-013B-934F-81B5-A61D7773663C}" presName="node" presStyleLbl="node1" presStyleIdx="1" presStyleCnt="8" custLinFactNeighborX="-26466" custLinFactNeighborY="651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3A30A3-E8E2-1740-9022-E95420533982}" type="pres">
      <dgm:prSet presAssocID="{D7C600B0-36F9-1942-89B4-6165C2B30ADA}" presName="sibTrans" presStyleCnt="0"/>
      <dgm:spPr/>
    </dgm:pt>
    <dgm:pt modelId="{F9C2771E-E09D-7E4B-8BC7-2EACC928AB9D}" type="pres">
      <dgm:prSet presAssocID="{E90F924F-9396-2442-BDA3-BF3934D5AB60}" presName="node" presStyleLbl="node1" presStyleIdx="2" presStyleCnt="8" custLinFactNeighborX="-36870" custLinFactNeighborY="651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4059F1-FE40-9F4A-8D0D-A07772629B23}" type="pres">
      <dgm:prSet presAssocID="{60E8B68D-DBEE-FC42-B8FF-A51F1633897F}" presName="sibTrans" presStyleCnt="0"/>
      <dgm:spPr/>
    </dgm:pt>
    <dgm:pt modelId="{B373FAC3-5061-AF49-B501-530831A6C23F}" type="pres">
      <dgm:prSet presAssocID="{715CFDD4-B3DA-BE4A-9A9E-CD0BCBFEBF8C}" presName="node" presStyleLbl="node1" presStyleIdx="3" presStyleCnt="8" custLinFactNeighborX="-47275" custLinFactNeighborY="651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357438-5BB6-2941-8CAF-C76EAF764FBD}" type="pres">
      <dgm:prSet presAssocID="{3E9D0AA6-A96B-184D-B5F1-76679BE3EBAC}" presName="sibTrans" presStyleCnt="0"/>
      <dgm:spPr/>
    </dgm:pt>
    <dgm:pt modelId="{C89EF9B4-EDC8-C84D-A659-29B518ACADDB}" type="pres">
      <dgm:prSet presAssocID="{19C7F067-6540-364F-AF6B-A3236C627A2B}" presName="node" presStyleLbl="node1" presStyleIdx="4" presStyleCnt="8" custLinFactNeighborX="27761" custLinFactNeighborY="48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5E8E5-983A-6348-83ED-A5DE3C2B5ADF}" type="pres">
      <dgm:prSet presAssocID="{A080CD70-E361-284F-9C78-74B99DD4BCB6}" presName="sibTrans" presStyleCnt="0"/>
      <dgm:spPr/>
    </dgm:pt>
    <dgm:pt modelId="{5787ADE3-2B9F-7944-82CB-CE71DF883FF9}" type="pres">
      <dgm:prSet presAssocID="{0C8479D2-2CDE-6B40-A71B-1E3405C8F018}" presName="node" presStyleLbl="node1" presStyleIdx="5" presStyleCnt="8" custLinFactNeighborX="17356" custLinFactNeighborY="48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9EA49A-43C9-6648-932D-ADF84E4B4D6F}" type="pres">
      <dgm:prSet presAssocID="{BEFD6BE7-F3CB-CE4C-AC80-0CD3E62D3C67}" presName="sibTrans" presStyleCnt="0"/>
      <dgm:spPr/>
    </dgm:pt>
    <dgm:pt modelId="{F5765459-F0DD-B04E-8F83-90F8421A8211}" type="pres">
      <dgm:prSet presAssocID="{582286A7-690C-4840-B35D-D2575D0CA780}" presName="node" presStyleLbl="node1" presStyleIdx="6" presStyleCnt="8" custLinFactNeighborX="6951" custLinFactNeighborY="48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CAB91D-9C5C-6D4E-B913-58A90D09C08A}" type="pres">
      <dgm:prSet presAssocID="{0D8A5698-71EC-0B40-AA18-B8D55498C836}" presName="sibTrans" presStyleCnt="0"/>
      <dgm:spPr/>
    </dgm:pt>
    <dgm:pt modelId="{4B2744D8-5219-FE41-ACC6-C2EE72C25ABB}" type="pres">
      <dgm:prSet presAssocID="{B6242E29-052A-3A41-8102-2545FCCE8336}" presName="node" presStyleLbl="node1" presStyleIdx="7" presStyleCnt="8" custLinFactNeighborX="-3453" custLinFactNeighborY="48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B62567-4DCF-442F-A9D8-C779B35ECBD9}" type="presOf" srcId="{ECDBB81C-2E50-BF48-A4AE-72E7EA7AEDEB}" destId="{685CC5D3-5A33-4348-9730-FBED9A117716}" srcOrd="0" destOrd="0" presId="urn:microsoft.com/office/officeart/2005/8/layout/default#1"/>
    <dgm:cxn modelId="{E94B71F2-E47D-5F42-8026-568B259FB73D}" srcId="{ECDBB81C-2E50-BF48-A4AE-72E7EA7AEDEB}" destId="{0C8479D2-2CDE-6B40-A71B-1E3405C8F018}" srcOrd="5" destOrd="0" parTransId="{B60EBA34-062E-F04E-BA3F-648E9A095B91}" sibTransId="{BEFD6BE7-F3CB-CE4C-AC80-0CD3E62D3C67}"/>
    <dgm:cxn modelId="{093B6DE3-4BDF-4FA4-B48C-CB8B474522A9}" type="presOf" srcId="{94BCFAB0-9BDD-6A4C-BDA3-38544E1BA07C}" destId="{843458A4-26D2-2C44-B9FB-71A1610693F2}" srcOrd="0" destOrd="0" presId="urn:microsoft.com/office/officeart/2005/8/layout/default#1"/>
    <dgm:cxn modelId="{32451E63-39E0-6746-A222-CACC7AF9EF8D}" srcId="{ECDBB81C-2E50-BF48-A4AE-72E7EA7AEDEB}" destId="{582286A7-690C-4840-B35D-D2575D0CA780}" srcOrd="6" destOrd="0" parTransId="{AB572F8D-D126-E24C-AF7D-C56801B4CDF1}" sibTransId="{0D8A5698-71EC-0B40-AA18-B8D55498C836}"/>
    <dgm:cxn modelId="{B62CBCC7-E483-3247-A54D-0B9E0E859E94}" srcId="{ECDBB81C-2E50-BF48-A4AE-72E7EA7AEDEB}" destId="{715CFDD4-B3DA-BE4A-9A9E-CD0BCBFEBF8C}" srcOrd="3" destOrd="0" parTransId="{6AF81781-7F0F-8049-A28E-7FEA6AB1332B}" sibTransId="{3E9D0AA6-A96B-184D-B5F1-76679BE3EBAC}"/>
    <dgm:cxn modelId="{37EAC92B-9641-4377-9BBF-2594E217A9CF}" type="presOf" srcId="{19C7F067-6540-364F-AF6B-A3236C627A2B}" destId="{C89EF9B4-EDC8-C84D-A659-29B518ACADDB}" srcOrd="0" destOrd="0" presId="urn:microsoft.com/office/officeart/2005/8/layout/default#1"/>
    <dgm:cxn modelId="{5E9E2A84-9A7D-A44C-9465-DB3354B56A81}" srcId="{ECDBB81C-2E50-BF48-A4AE-72E7EA7AEDEB}" destId="{B6242E29-052A-3A41-8102-2545FCCE8336}" srcOrd="7" destOrd="0" parTransId="{FE2AE043-DA28-CF42-AC1E-77698602D003}" sibTransId="{4E7ADB18-FE2B-6146-A7BB-7D528526954C}"/>
    <dgm:cxn modelId="{D3680B97-74C3-1E42-BC94-A82A050499ED}" srcId="{ECDBB81C-2E50-BF48-A4AE-72E7EA7AEDEB}" destId="{19C7F067-6540-364F-AF6B-A3236C627A2B}" srcOrd="4" destOrd="0" parTransId="{29284481-9978-CA4D-B013-AA4E7E29BA25}" sibTransId="{A080CD70-E361-284F-9C78-74B99DD4BCB6}"/>
    <dgm:cxn modelId="{03ADCC10-B1CF-44A7-9807-71AE6C019A71}" type="presOf" srcId="{715CFDD4-B3DA-BE4A-9A9E-CD0BCBFEBF8C}" destId="{B373FAC3-5061-AF49-B501-530831A6C23F}" srcOrd="0" destOrd="0" presId="urn:microsoft.com/office/officeart/2005/8/layout/default#1"/>
    <dgm:cxn modelId="{7B5E7862-2FCC-C04C-A1F7-1B7B624286CB}" srcId="{ECDBB81C-2E50-BF48-A4AE-72E7EA7AEDEB}" destId="{A22EA74F-013B-934F-81B5-A61D7773663C}" srcOrd="1" destOrd="0" parTransId="{11A75EB7-B46C-0F46-B791-946256687DF5}" sibTransId="{D7C600B0-36F9-1942-89B4-6165C2B30ADA}"/>
    <dgm:cxn modelId="{D11826D9-C42F-604B-A5FB-49F75F15EF21}" srcId="{ECDBB81C-2E50-BF48-A4AE-72E7EA7AEDEB}" destId="{E90F924F-9396-2442-BDA3-BF3934D5AB60}" srcOrd="2" destOrd="0" parTransId="{8C88B6AE-623E-C34E-BC73-D913467AE923}" sibTransId="{60E8B68D-DBEE-FC42-B8FF-A51F1633897F}"/>
    <dgm:cxn modelId="{47933DD9-C064-4699-9869-2324AB53DCA1}" type="presOf" srcId="{0C8479D2-2CDE-6B40-A71B-1E3405C8F018}" destId="{5787ADE3-2B9F-7944-82CB-CE71DF883FF9}" srcOrd="0" destOrd="0" presId="urn:microsoft.com/office/officeart/2005/8/layout/default#1"/>
    <dgm:cxn modelId="{CC5E6CA8-C8D2-4718-871F-F7120F99D850}" type="presOf" srcId="{E90F924F-9396-2442-BDA3-BF3934D5AB60}" destId="{F9C2771E-E09D-7E4B-8BC7-2EACC928AB9D}" srcOrd="0" destOrd="0" presId="urn:microsoft.com/office/officeart/2005/8/layout/default#1"/>
    <dgm:cxn modelId="{58BDBDE2-D919-4641-8313-8A7DED02DED6}" type="presOf" srcId="{A22EA74F-013B-934F-81B5-A61D7773663C}" destId="{FFB3EB76-2E6C-B649-857A-BF94DBD248C3}" srcOrd="0" destOrd="0" presId="urn:microsoft.com/office/officeart/2005/8/layout/default#1"/>
    <dgm:cxn modelId="{830F1A53-0F66-4B9B-A1DB-A84C149E03C6}" type="presOf" srcId="{B6242E29-052A-3A41-8102-2545FCCE8336}" destId="{4B2744D8-5219-FE41-ACC6-C2EE72C25ABB}" srcOrd="0" destOrd="0" presId="urn:microsoft.com/office/officeart/2005/8/layout/default#1"/>
    <dgm:cxn modelId="{94B777FE-C758-B041-BF04-66700F503577}" srcId="{ECDBB81C-2E50-BF48-A4AE-72E7EA7AEDEB}" destId="{94BCFAB0-9BDD-6A4C-BDA3-38544E1BA07C}" srcOrd="0" destOrd="0" parTransId="{181B9A04-3E97-AC4B-B0D3-45D2CFCF36F3}" sibTransId="{1F5FEA36-125C-C546-BF17-E399976F0522}"/>
    <dgm:cxn modelId="{78708B65-36A5-41CE-8A7F-AEBFCA657FB8}" type="presOf" srcId="{582286A7-690C-4840-B35D-D2575D0CA780}" destId="{F5765459-F0DD-B04E-8F83-90F8421A8211}" srcOrd="0" destOrd="0" presId="urn:microsoft.com/office/officeart/2005/8/layout/default#1"/>
    <dgm:cxn modelId="{08C461B6-37DB-41A3-9DE9-D61182E23570}" type="presParOf" srcId="{685CC5D3-5A33-4348-9730-FBED9A117716}" destId="{843458A4-26D2-2C44-B9FB-71A1610693F2}" srcOrd="0" destOrd="0" presId="urn:microsoft.com/office/officeart/2005/8/layout/default#1"/>
    <dgm:cxn modelId="{622D5547-4C0A-4508-8A07-5624BF566300}" type="presParOf" srcId="{685CC5D3-5A33-4348-9730-FBED9A117716}" destId="{505486F8-265A-344C-997A-20E64C179B1B}" srcOrd="1" destOrd="0" presId="urn:microsoft.com/office/officeart/2005/8/layout/default#1"/>
    <dgm:cxn modelId="{7D26D66F-6DEE-4768-B590-299B6BCD199B}" type="presParOf" srcId="{685CC5D3-5A33-4348-9730-FBED9A117716}" destId="{FFB3EB76-2E6C-B649-857A-BF94DBD248C3}" srcOrd="2" destOrd="0" presId="urn:microsoft.com/office/officeart/2005/8/layout/default#1"/>
    <dgm:cxn modelId="{585741AD-844C-4C27-BE36-46271C7FEC47}" type="presParOf" srcId="{685CC5D3-5A33-4348-9730-FBED9A117716}" destId="{3B3A30A3-E8E2-1740-9022-E95420533982}" srcOrd="3" destOrd="0" presId="urn:microsoft.com/office/officeart/2005/8/layout/default#1"/>
    <dgm:cxn modelId="{929F4547-CC74-4AB7-9763-C057C9395AC8}" type="presParOf" srcId="{685CC5D3-5A33-4348-9730-FBED9A117716}" destId="{F9C2771E-E09D-7E4B-8BC7-2EACC928AB9D}" srcOrd="4" destOrd="0" presId="urn:microsoft.com/office/officeart/2005/8/layout/default#1"/>
    <dgm:cxn modelId="{8C1DBFD7-E145-45E8-BF7E-20EC631DB646}" type="presParOf" srcId="{685CC5D3-5A33-4348-9730-FBED9A117716}" destId="{6C4059F1-FE40-9F4A-8D0D-A07772629B23}" srcOrd="5" destOrd="0" presId="urn:microsoft.com/office/officeart/2005/8/layout/default#1"/>
    <dgm:cxn modelId="{DD9EBCFA-8736-48C5-917F-95BFE268A688}" type="presParOf" srcId="{685CC5D3-5A33-4348-9730-FBED9A117716}" destId="{B373FAC3-5061-AF49-B501-530831A6C23F}" srcOrd="6" destOrd="0" presId="urn:microsoft.com/office/officeart/2005/8/layout/default#1"/>
    <dgm:cxn modelId="{1B45EC2F-9CD0-419F-AF38-680751604383}" type="presParOf" srcId="{685CC5D3-5A33-4348-9730-FBED9A117716}" destId="{16357438-5BB6-2941-8CAF-C76EAF764FBD}" srcOrd="7" destOrd="0" presId="urn:microsoft.com/office/officeart/2005/8/layout/default#1"/>
    <dgm:cxn modelId="{FC52E5BB-5951-493D-8ECB-370CB024F8EC}" type="presParOf" srcId="{685CC5D3-5A33-4348-9730-FBED9A117716}" destId="{C89EF9B4-EDC8-C84D-A659-29B518ACADDB}" srcOrd="8" destOrd="0" presId="urn:microsoft.com/office/officeart/2005/8/layout/default#1"/>
    <dgm:cxn modelId="{34ADE385-4C8E-44FA-9F20-4B4658633235}" type="presParOf" srcId="{685CC5D3-5A33-4348-9730-FBED9A117716}" destId="{DC75E8E5-983A-6348-83ED-A5DE3C2B5ADF}" srcOrd="9" destOrd="0" presId="urn:microsoft.com/office/officeart/2005/8/layout/default#1"/>
    <dgm:cxn modelId="{1EEED8DE-35DD-4184-9512-E94FCD1A671F}" type="presParOf" srcId="{685CC5D3-5A33-4348-9730-FBED9A117716}" destId="{5787ADE3-2B9F-7944-82CB-CE71DF883FF9}" srcOrd="10" destOrd="0" presId="urn:microsoft.com/office/officeart/2005/8/layout/default#1"/>
    <dgm:cxn modelId="{BB16F784-D88A-4AE3-9A23-459D5BE834D9}" type="presParOf" srcId="{685CC5D3-5A33-4348-9730-FBED9A117716}" destId="{019EA49A-43C9-6648-932D-ADF84E4B4D6F}" srcOrd="11" destOrd="0" presId="urn:microsoft.com/office/officeart/2005/8/layout/default#1"/>
    <dgm:cxn modelId="{22D6B66F-45AD-4904-9A12-44873C1C7AE4}" type="presParOf" srcId="{685CC5D3-5A33-4348-9730-FBED9A117716}" destId="{F5765459-F0DD-B04E-8F83-90F8421A8211}" srcOrd="12" destOrd="0" presId="urn:microsoft.com/office/officeart/2005/8/layout/default#1"/>
    <dgm:cxn modelId="{354BEDAA-96E2-422D-A9E6-77AA9F4E2B27}" type="presParOf" srcId="{685CC5D3-5A33-4348-9730-FBED9A117716}" destId="{7DCAB91D-9C5C-6D4E-B913-58A90D09C08A}" srcOrd="13" destOrd="0" presId="urn:microsoft.com/office/officeart/2005/8/layout/default#1"/>
    <dgm:cxn modelId="{D772ABE2-85BF-4290-94E1-871AFFFD9731}" type="presParOf" srcId="{685CC5D3-5A33-4348-9730-FBED9A117716}" destId="{4B2744D8-5219-FE41-ACC6-C2EE72C25ABB}" srcOrd="1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458A4-26D2-2C44-B9FB-71A1610693F2}">
      <dsp:nvSpPr>
        <dsp:cNvPr id="0" name=""/>
        <dsp:cNvSpPr/>
      </dsp:nvSpPr>
      <dsp:spPr>
        <a:xfrm>
          <a:off x="3505190" y="309450"/>
          <a:ext cx="1912739" cy="985951"/>
        </a:xfrm>
        <a:prstGeom prst="rect">
          <a:avLst/>
        </a:prstGeom>
        <a:solidFill>
          <a:schemeClr val="accent6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identifier</a:t>
          </a:r>
          <a:endParaRPr lang="en-US" sz="2700" kern="1200" dirty="0"/>
        </a:p>
      </dsp:txBody>
      <dsp:txXfrm>
        <a:off x="3505190" y="309450"/>
        <a:ext cx="1912739" cy="985951"/>
      </dsp:txXfrm>
    </dsp:sp>
    <dsp:sp modelId="{FFB3EB76-2E6C-B649-857A-BF94DBD248C3}">
      <dsp:nvSpPr>
        <dsp:cNvPr id="0" name=""/>
        <dsp:cNvSpPr/>
      </dsp:nvSpPr>
      <dsp:spPr>
        <a:xfrm>
          <a:off x="1600198" y="1295396"/>
          <a:ext cx="1912739" cy="1147643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state</a:t>
          </a:r>
          <a:endParaRPr lang="en-US" sz="2700" kern="1200" dirty="0" smtClean="0"/>
        </a:p>
      </dsp:txBody>
      <dsp:txXfrm>
        <a:off x="1600198" y="1295396"/>
        <a:ext cx="1912739" cy="1147643"/>
      </dsp:txXfrm>
    </dsp:sp>
    <dsp:sp modelId="{F9C2771E-E09D-7E4B-8BC7-2EACC928AB9D}">
      <dsp:nvSpPr>
        <dsp:cNvPr id="0" name=""/>
        <dsp:cNvSpPr/>
      </dsp:nvSpPr>
      <dsp:spPr>
        <a:xfrm>
          <a:off x="3505210" y="1295396"/>
          <a:ext cx="1912739" cy="1147643"/>
        </a:xfrm>
        <a:prstGeom prst="rect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priority</a:t>
          </a:r>
        </a:p>
      </dsp:txBody>
      <dsp:txXfrm>
        <a:off x="3505210" y="1295396"/>
        <a:ext cx="1912739" cy="1147643"/>
      </dsp:txXfrm>
    </dsp:sp>
    <dsp:sp modelId="{B373FAC3-5061-AF49-B501-530831A6C23F}">
      <dsp:nvSpPr>
        <dsp:cNvPr id="0" name=""/>
        <dsp:cNvSpPr/>
      </dsp:nvSpPr>
      <dsp:spPr>
        <a:xfrm>
          <a:off x="5410202" y="1295396"/>
          <a:ext cx="1912739" cy="1147643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program counter</a:t>
          </a:r>
        </a:p>
      </dsp:txBody>
      <dsp:txXfrm>
        <a:off x="5410202" y="1295396"/>
        <a:ext cx="1912739" cy="1147643"/>
      </dsp:txXfrm>
    </dsp:sp>
    <dsp:sp modelId="{C89EF9B4-EDC8-C84D-A659-29B518ACADDB}">
      <dsp:nvSpPr>
        <dsp:cNvPr id="0" name=""/>
        <dsp:cNvSpPr/>
      </dsp:nvSpPr>
      <dsp:spPr>
        <a:xfrm>
          <a:off x="533406" y="2433756"/>
          <a:ext cx="1912739" cy="1147643"/>
        </a:xfrm>
        <a:prstGeom prst="rect">
          <a:avLst/>
        </a:prstGeom>
        <a:solidFill>
          <a:srgbClr val="660066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memory pointers</a:t>
          </a:r>
        </a:p>
      </dsp:txBody>
      <dsp:txXfrm>
        <a:off x="533406" y="2433756"/>
        <a:ext cx="1912739" cy="1147643"/>
      </dsp:txXfrm>
    </dsp:sp>
    <dsp:sp modelId="{5787ADE3-2B9F-7944-82CB-CE71DF883FF9}">
      <dsp:nvSpPr>
        <dsp:cNvPr id="0" name=""/>
        <dsp:cNvSpPr/>
      </dsp:nvSpPr>
      <dsp:spPr>
        <a:xfrm>
          <a:off x="2438398" y="2433756"/>
          <a:ext cx="1912739" cy="1147643"/>
        </a:xfrm>
        <a:prstGeom prst="rect">
          <a:avLst/>
        </a:prstGeom>
        <a:solidFill>
          <a:schemeClr val="tx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context data</a:t>
          </a:r>
          <a:endParaRPr lang="en-US" sz="2700" kern="1200" dirty="0" smtClean="0"/>
        </a:p>
      </dsp:txBody>
      <dsp:txXfrm>
        <a:off x="2438398" y="2433756"/>
        <a:ext cx="1912739" cy="1147643"/>
      </dsp:txXfrm>
    </dsp:sp>
    <dsp:sp modelId="{F5765459-F0DD-B04E-8F83-90F8421A8211}">
      <dsp:nvSpPr>
        <dsp:cNvPr id="0" name=""/>
        <dsp:cNvSpPr/>
      </dsp:nvSpPr>
      <dsp:spPr>
        <a:xfrm>
          <a:off x="4343391" y="2433756"/>
          <a:ext cx="1912739" cy="1147643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I/O status information</a:t>
          </a:r>
        </a:p>
      </dsp:txBody>
      <dsp:txXfrm>
        <a:off x="4343391" y="2433756"/>
        <a:ext cx="1912739" cy="1147643"/>
      </dsp:txXfrm>
    </dsp:sp>
    <dsp:sp modelId="{4B2744D8-5219-FE41-ACC6-C2EE72C25ABB}">
      <dsp:nvSpPr>
        <dsp:cNvPr id="0" name=""/>
        <dsp:cNvSpPr/>
      </dsp:nvSpPr>
      <dsp:spPr>
        <a:xfrm>
          <a:off x="6248403" y="2433756"/>
          <a:ext cx="1912739" cy="1147643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accounting information</a:t>
          </a:r>
          <a:endParaRPr lang="en-US" sz="2700" kern="1200" dirty="0" smtClean="0"/>
        </a:p>
      </dsp:txBody>
      <dsp:txXfrm>
        <a:off x="6248403" y="2433756"/>
        <a:ext cx="1912739" cy="1147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0DB25-9E96-4CC1-9F8D-8A6AD2D7927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73FDC-0BE3-4045-A18D-ED2B343B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3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8173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7666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23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586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5673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9406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7995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47772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5708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79638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73191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time a function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called, an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activation record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containing function parameters, local variables,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return address is pushed onto the stack</a:t>
            </a:r>
            <a:r>
              <a:rPr lang="en-US" dirty="0" smtClean="0"/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Similarly, the heap will grow as memory is dynamically allocated, and will shrink when memory is returned to the system.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the stack and heap sections grow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toward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another, the operating system must ensure they do not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overlap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1046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98816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5115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73004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173418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49790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311345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889175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390555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31072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81708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031291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46182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708866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06041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314100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21026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95900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89422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078135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14117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49699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86368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623098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47296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10662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85049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72097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79287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21796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29728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681239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ase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C program to implement one side of FIFO 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This side writes first, then reads 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stdio.h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string.h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fcntl.h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&lt;sys/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stat.h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&lt;sys/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types.h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unistd.h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DF232-9500-4BCB-9320-ECE33033579E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31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8084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https://www.geeksforgeeks.org/named-pipe-fifo-example-c-program/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DF232-9500-4BCB-9320-ECE33033579E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6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1619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377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5047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002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BDF68E2-58F2-4D09-BE8B-E3BD06533059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47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E2D6473-DF6D-4702-B328-E0DD40540A4E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2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26F7E3A-B166-407D-9866-32884E7D5B37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44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333" y="76200"/>
            <a:ext cx="10363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524000"/>
            <a:ext cx="10363200" cy="4419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8855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 algn="just">
              <a:buFont typeface="Calibri" panose="020F0502020204030204" pitchFamily="34" charset="0"/>
              <a:buChar char="→"/>
              <a:defRPr sz="2800" b="0"/>
            </a:lvl1pPr>
            <a:lvl2pPr algn="just">
              <a:defRPr sz="24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11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0EBB0C4-6273-4C6E-B9BD-2EDC30F1CD52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49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19AB4D41-86C1-4908-B66A-0B50CEB3BF29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6426E2C-56C1-4E0D-A793-0088A7FDD37E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3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09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" y="677163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3627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9CAD897-D46E-4AD2-BD9B-49DD3E640873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8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10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CS2006 Operating Systems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SPRING 2023</a:t>
            </a:r>
          </a:p>
          <a:p>
            <a:r>
              <a:rPr lang="en-US" dirty="0" smtClean="0"/>
              <a:t>National University of Computer and Emerging Sciences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Clr>
                <a:srgbClr val="007E7A"/>
              </a:buClr>
            </a:pPr>
            <a:r>
              <a:rPr lang="en-US" b="1" dirty="0" smtClean="0"/>
              <a:t>Identifier</a:t>
            </a:r>
            <a:r>
              <a:rPr lang="en-US" b="1" dirty="0"/>
              <a:t>: </a:t>
            </a:r>
            <a:r>
              <a:rPr lang="en-US" dirty="0"/>
              <a:t>A unique identifier associated with this process, to distinguish </a:t>
            </a:r>
            <a:r>
              <a:rPr lang="en-US" dirty="0" smtClean="0"/>
              <a:t>it from </a:t>
            </a:r>
            <a:r>
              <a:rPr lang="en-US" dirty="0"/>
              <a:t>all other </a:t>
            </a:r>
            <a:r>
              <a:rPr lang="en-US" dirty="0" smtClean="0"/>
              <a:t>processes.</a:t>
            </a:r>
          </a:p>
          <a:p>
            <a:pPr>
              <a:buClr>
                <a:srgbClr val="007E7A"/>
              </a:buClr>
            </a:pPr>
            <a:r>
              <a:rPr lang="en-US" b="1" dirty="0" smtClean="0"/>
              <a:t>State</a:t>
            </a:r>
            <a:r>
              <a:rPr lang="en-US" b="1" dirty="0"/>
              <a:t>: </a:t>
            </a:r>
            <a:r>
              <a:rPr lang="en-US" dirty="0"/>
              <a:t>If the process is currently executing, it is in the </a:t>
            </a:r>
            <a:r>
              <a:rPr lang="en-US" b="1" dirty="0"/>
              <a:t>running </a:t>
            </a:r>
            <a:r>
              <a:rPr lang="en-US" b="1" dirty="0" smtClean="0"/>
              <a:t>state</a:t>
            </a:r>
            <a:r>
              <a:rPr lang="en-US" dirty="0" smtClean="0"/>
              <a:t>.</a:t>
            </a:r>
          </a:p>
          <a:p>
            <a:pPr>
              <a:buClr>
                <a:srgbClr val="007E7A"/>
              </a:buClr>
            </a:pPr>
            <a:r>
              <a:rPr lang="en-US" b="1" dirty="0" smtClean="0"/>
              <a:t>Priority</a:t>
            </a:r>
            <a:r>
              <a:rPr lang="en-US" b="1" dirty="0"/>
              <a:t>: </a:t>
            </a:r>
            <a:r>
              <a:rPr lang="en-US" dirty="0"/>
              <a:t>Priority level relative to other </a:t>
            </a:r>
            <a:r>
              <a:rPr lang="en-US" dirty="0" smtClean="0"/>
              <a:t>processes.</a:t>
            </a:r>
          </a:p>
          <a:p>
            <a:pPr>
              <a:buClr>
                <a:srgbClr val="007E7A"/>
              </a:buClr>
            </a:pPr>
            <a:r>
              <a:rPr lang="en-US" b="1" dirty="0" smtClean="0"/>
              <a:t>Program </a:t>
            </a:r>
            <a:r>
              <a:rPr lang="en-US" b="1" dirty="0"/>
              <a:t>counter: </a:t>
            </a:r>
            <a:r>
              <a:rPr lang="en-US" dirty="0"/>
              <a:t>The address of the next instruction in the program to </a:t>
            </a:r>
            <a:r>
              <a:rPr lang="en-US" dirty="0" smtClean="0"/>
              <a:t>be executed.</a:t>
            </a:r>
          </a:p>
          <a:p>
            <a:pPr>
              <a:buClr>
                <a:srgbClr val="007E7A"/>
              </a:buClr>
            </a:pPr>
            <a:r>
              <a:rPr lang="en-US" b="1" dirty="0" smtClean="0"/>
              <a:t>Memory </a:t>
            </a:r>
            <a:r>
              <a:rPr lang="en-US" b="1" dirty="0"/>
              <a:t>pointers: </a:t>
            </a:r>
            <a:r>
              <a:rPr lang="en-US" dirty="0"/>
              <a:t>Include pointers to the program code and data </a:t>
            </a:r>
            <a:r>
              <a:rPr lang="en-US" dirty="0" smtClean="0"/>
              <a:t>associated with </a:t>
            </a:r>
            <a:r>
              <a:rPr lang="en-US" dirty="0"/>
              <a:t>this process, plus any memory blocks shared with other </a:t>
            </a:r>
            <a:r>
              <a:rPr lang="en-US" dirty="0" smtClean="0"/>
              <a:t>processes.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9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007E7A"/>
              </a:buClr>
            </a:pPr>
            <a:r>
              <a:rPr lang="en-US" b="1" dirty="0"/>
              <a:t>Context data: </a:t>
            </a:r>
            <a:r>
              <a:rPr lang="en-US" dirty="0"/>
              <a:t>These are data that are present in registers in the </a:t>
            </a:r>
            <a:r>
              <a:rPr lang="en-US" dirty="0" smtClean="0"/>
              <a:t>processor while </a:t>
            </a:r>
            <a:r>
              <a:rPr lang="en-US" dirty="0"/>
              <a:t>the process is </a:t>
            </a:r>
            <a:r>
              <a:rPr lang="en-US" dirty="0" smtClean="0"/>
              <a:t>executing.</a:t>
            </a:r>
          </a:p>
          <a:p>
            <a:pPr>
              <a:buClr>
                <a:srgbClr val="007E7A"/>
              </a:buClr>
            </a:pPr>
            <a:endParaRPr lang="en-US" b="1" dirty="0" smtClean="0"/>
          </a:p>
          <a:p>
            <a:pPr>
              <a:buClr>
                <a:srgbClr val="007E7A"/>
              </a:buClr>
            </a:pPr>
            <a:r>
              <a:rPr lang="en-US" b="1" dirty="0" smtClean="0"/>
              <a:t>I/O </a:t>
            </a:r>
            <a:r>
              <a:rPr lang="en-US" b="1" dirty="0"/>
              <a:t>status information: </a:t>
            </a:r>
            <a:r>
              <a:rPr lang="en-US" dirty="0"/>
              <a:t>Includes outstanding I/O requests, I/O devices (e.g</a:t>
            </a:r>
            <a:r>
              <a:rPr lang="en-US" dirty="0" smtClean="0"/>
              <a:t>., disk </a:t>
            </a:r>
            <a:r>
              <a:rPr lang="en-US" dirty="0"/>
              <a:t>drives) assigned to this process, a list of files in use by the process, </a:t>
            </a:r>
            <a:r>
              <a:rPr lang="en-US" dirty="0" smtClean="0"/>
              <a:t>and so on.</a:t>
            </a:r>
            <a:endParaRPr lang="en-US" dirty="0"/>
          </a:p>
          <a:p>
            <a:pPr>
              <a:buClr>
                <a:srgbClr val="007E7A"/>
              </a:buClr>
            </a:pPr>
            <a:endParaRPr lang="en-US" b="1" dirty="0" smtClean="0"/>
          </a:p>
          <a:p>
            <a:pPr>
              <a:buClr>
                <a:srgbClr val="007E7A"/>
              </a:buClr>
            </a:pPr>
            <a:r>
              <a:rPr lang="en-US" b="1" dirty="0" smtClean="0"/>
              <a:t>Accounting </a:t>
            </a:r>
            <a:r>
              <a:rPr lang="en-US" b="1" dirty="0"/>
              <a:t>information: </a:t>
            </a:r>
            <a:r>
              <a:rPr lang="en-US" dirty="0"/>
              <a:t>May include the amount of processor </a:t>
            </a:r>
            <a:r>
              <a:rPr lang="en-US" dirty="0" smtClean="0"/>
              <a:t>time and clock time </a:t>
            </a:r>
            <a:r>
              <a:rPr lang="en-US" dirty="0"/>
              <a:t>used, time limits, account numbers, and so </a:t>
            </a:r>
            <a:r>
              <a:rPr lang="en-US" dirty="0" smtClean="0"/>
              <a:t>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20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Process Control Block (PCB)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097279" y="1845733"/>
            <a:ext cx="8015723" cy="4198605"/>
          </a:xfrm>
        </p:spPr>
        <p:txBody>
          <a:bodyPr>
            <a:normAutofit fontScale="77500" lnSpcReduction="20000"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dirty="0" smtClean="0"/>
              <a:t>Information associated with each process  also called </a:t>
            </a:r>
            <a:r>
              <a:rPr lang="en-US" altLang="en-US" b="1" dirty="0" smtClean="0">
                <a:solidFill>
                  <a:srgbClr val="3366FF"/>
                </a:solidFill>
              </a:rPr>
              <a:t>task control block</a:t>
            </a:r>
            <a:r>
              <a:rPr lang="en-US" altLang="en-US" dirty="0" smtClean="0"/>
              <a:t>)</a:t>
            </a:r>
          </a:p>
          <a:p>
            <a:r>
              <a:rPr lang="en-US" altLang="en-US" dirty="0" smtClean="0"/>
              <a:t>Process state – running, waiting, </a:t>
            </a:r>
            <a:r>
              <a:rPr lang="en-US" altLang="en-US" dirty="0" err="1" smtClean="0"/>
              <a:t>etc</a:t>
            </a:r>
            <a:endParaRPr lang="en-US" altLang="en-US" dirty="0" smtClean="0"/>
          </a:p>
          <a:p>
            <a:r>
              <a:rPr lang="en-US" altLang="en-US" dirty="0" smtClean="0"/>
              <a:t>Program counter – location of instruction to next execute</a:t>
            </a:r>
          </a:p>
          <a:p>
            <a:r>
              <a:rPr lang="en-US" altLang="en-US" dirty="0" smtClean="0"/>
              <a:t>CPU registers – contents of all process-centric registers</a:t>
            </a:r>
          </a:p>
          <a:p>
            <a:r>
              <a:rPr lang="en-US" altLang="en-US" dirty="0" smtClean="0"/>
              <a:t>CPU scheduling information- priorities, scheduling queue pointers</a:t>
            </a:r>
          </a:p>
          <a:p>
            <a:r>
              <a:rPr lang="en-US" altLang="en-US" dirty="0" smtClean="0"/>
              <a:t>Memory-management information – memory allocated to the process</a:t>
            </a:r>
          </a:p>
          <a:p>
            <a:r>
              <a:rPr lang="en-US" altLang="en-US" dirty="0" smtClean="0"/>
              <a:t>Accounting information – CPU used, clock time elapsed since start, time limits</a:t>
            </a:r>
          </a:p>
          <a:p>
            <a:r>
              <a:rPr lang="en-US" altLang="en-US" dirty="0" smtClean="0"/>
              <a:t>I/O status information – I/O devices allocated to process, list of open files</a:t>
            </a:r>
          </a:p>
        </p:txBody>
      </p:sp>
      <p:pic>
        <p:nvPicPr>
          <p:cNvPr id="112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469" y="1812279"/>
            <a:ext cx="2455512" cy="423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72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systems that support </a:t>
            </a:r>
            <a:r>
              <a:rPr lang="en-US" b="1" dirty="0"/>
              <a:t>threads</a:t>
            </a:r>
            <a:r>
              <a:rPr lang="en-US" dirty="0"/>
              <a:t>, the </a:t>
            </a:r>
            <a:r>
              <a:rPr lang="en-US" dirty="0" smtClean="0"/>
              <a:t>PCB is </a:t>
            </a:r>
            <a:r>
              <a:rPr lang="en-US" dirty="0"/>
              <a:t>expanded to include information for each thread </a:t>
            </a:r>
          </a:p>
        </p:txBody>
      </p:sp>
    </p:spTree>
    <p:extLst>
      <p:ext uri="{BB962C8B-B14F-4D97-AF65-F5344CB8AC3E}">
        <p14:creationId xmlns:p14="http://schemas.microsoft.com/office/powerpoint/2010/main" val="4234106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400" y="514753"/>
            <a:ext cx="8515222" cy="580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50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380"/>
          <a:stretch/>
        </p:blipFill>
        <p:spPr>
          <a:xfrm>
            <a:off x="1152503" y="666427"/>
            <a:ext cx="9449851" cy="463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66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Process Scheduling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600" dirty="0"/>
              <a:t>Maximize CPU use, quickly switch processes onto CPU for time sharing</a:t>
            </a:r>
          </a:p>
          <a:p>
            <a:r>
              <a:rPr lang="en-US" sz="2600" b="1" dirty="0" smtClean="0"/>
              <a:t>Process </a:t>
            </a:r>
            <a:r>
              <a:rPr lang="en-US" sz="2600" b="1" dirty="0"/>
              <a:t>scheduler </a:t>
            </a:r>
            <a:r>
              <a:rPr lang="en-US" sz="2600" dirty="0"/>
              <a:t>selects among available processes for next execution on CPU</a:t>
            </a:r>
          </a:p>
          <a:p>
            <a:r>
              <a:rPr lang="en-US" sz="2600" dirty="0" smtClean="0"/>
              <a:t>Maintains </a:t>
            </a:r>
            <a:r>
              <a:rPr lang="en-US" sz="2600" b="1" dirty="0"/>
              <a:t>scheduling queues </a:t>
            </a:r>
            <a:r>
              <a:rPr lang="en-US" sz="2600" dirty="0"/>
              <a:t>of </a:t>
            </a:r>
            <a:r>
              <a:rPr lang="en-US" sz="2600" dirty="0" smtClean="0"/>
              <a:t>processes:</a:t>
            </a:r>
          </a:p>
          <a:p>
            <a:pPr lvl="1"/>
            <a:r>
              <a:rPr lang="en-US" b="1" dirty="0"/>
              <a:t>Ready queue </a:t>
            </a:r>
            <a:r>
              <a:rPr lang="en-US" dirty="0"/>
              <a:t>– set of all processes residing in main memory, ready and waiting to </a:t>
            </a:r>
            <a:r>
              <a:rPr lang="en-US" dirty="0" smtClean="0"/>
              <a:t>execute</a:t>
            </a:r>
            <a:endParaRPr lang="en-US" b="1" dirty="0" smtClean="0"/>
          </a:p>
          <a:p>
            <a:pPr lvl="1"/>
            <a:r>
              <a:rPr lang="en-US" b="1" dirty="0" smtClean="0"/>
              <a:t>Device </a:t>
            </a:r>
            <a:r>
              <a:rPr lang="en-US" b="1" dirty="0"/>
              <a:t>queues </a:t>
            </a:r>
            <a:r>
              <a:rPr lang="en-US" dirty="0"/>
              <a:t>– set of processes waiting for an I/O </a:t>
            </a:r>
            <a:r>
              <a:rPr lang="en-US" dirty="0" smtClean="0"/>
              <a:t>device</a:t>
            </a:r>
          </a:p>
          <a:p>
            <a:pPr lvl="1"/>
            <a:r>
              <a:rPr lang="en-US" b="1" dirty="0"/>
              <a:t>Job queue</a:t>
            </a:r>
            <a:r>
              <a:rPr lang="en-US" dirty="0"/>
              <a:t> – set of all processes in the </a:t>
            </a:r>
            <a:r>
              <a:rPr lang="en-US" dirty="0" smtClean="0"/>
              <a:t>system</a:t>
            </a:r>
          </a:p>
          <a:p>
            <a:pPr lvl="1"/>
            <a:endParaRPr lang="en-US" dirty="0"/>
          </a:p>
          <a:p>
            <a:r>
              <a:rPr lang="en-US" sz="2600" dirty="0"/>
              <a:t>the </a:t>
            </a:r>
            <a:r>
              <a:rPr lang="en-US" sz="2600" b="1" dirty="0"/>
              <a:t>CPU scheduler </a:t>
            </a:r>
            <a:r>
              <a:rPr lang="en-US" sz="2600" dirty="0"/>
              <a:t>is to select from among the processes that are in the ready queue and allocate a CPU core to one of them</a:t>
            </a:r>
          </a:p>
          <a:p>
            <a:pPr lvl="1"/>
            <a:r>
              <a:rPr lang="en-US" dirty="0"/>
              <a:t>the CPU scheduler executes </a:t>
            </a:r>
            <a:r>
              <a:rPr lang="en-US" b="1" dirty="0" smtClean="0"/>
              <a:t>at least </a:t>
            </a:r>
            <a:r>
              <a:rPr lang="en-US" b="1" dirty="0"/>
              <a:t>once every 100 milliseconds</a:t>
            </a:r>
            <a:r>
              <a:rPr lang="en-US" dirty="0"/>
              <a:t>, although typically much more frequently </a:t>
            </a:r>
          </a:p>
        </p:txBody>
      </p:sp>
    </p:spTree>
    <p:extLst>
      <p:ext uri="{BB962C8B-B14F-4D97-AF65-F5344CB8AC3E}">
        <p14:creationId xmlns:p14="http://schemas.microsoft.com/office/powerpoint/2010/main" val="201659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8243" y="232474"/>
            <a:ext cx="10058400" cy="873474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/>
              <a:t>Ready Queue And Various I/O Device Queues</a:t>
            </a:r>
          </a:p>
        </p:txBody>
      </p:sp>
      <p:pic>
        <p:nvPicPr>
          <p:cNvPr id="163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034" y="1307426"/>
            <a:ext cx="6907749" cy="5294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52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400" dirty="0" smtClean="0"/>
              <a:t>Representation of Process Scheduling</a:t>
            </a:r>
          </a:p>
        </p:txBody>
      </p:sp>
      <p:pic>
        <p:nvPicPr>
          <p:cNvPr id="17411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141" y="1862781"/>
            <a:ext cx="8512222" cy="436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1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process could issue an I/O request and then be placed in an </a:t>
            </a:r>
            <a:r>
              <a:rPr lang="en-US" b="1" dirty="0"/>
              <a:t>I/O </a:t>
            </a:r>
            <a:r>
              <a:rPr lang="en-US" b="1" dirty="0" smtClean="0"/>
              <a:t>wait queue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process could create a new child process and then be placed in a </a:t>
            </a:r>
            <a:r>
              <a:rPr lang="en-US" b="1" dirty="0" smtClean="0"/>
              <a:t>wait queue</a:t>
            </a:r>
            <a:r>
              <a:rPr lang="en-US" dirty="0" smtClean="0"/>
              <a:t> </a:t>
            </a:r>
            <a:r>
              <a:rPr lang="en-US" dirty="0"/>
              <a:t>while it awaits the child’s </a:t>
            </a:r>
            <a:r>
              <a:rPr lang="en-US" dirty="0" smtClean="0"/>
              <a:t>termination.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process could be removed forcibly from the core, as a result of </a:t>
            </a:r>
            <a:r>
              <a:rPr lang="en-US" dirty="0" smtClean="0"/>
              <a:t>an interrupt </a:t>
            </a:r>
            <a:r>
              <a:rPr lang="en-US" dirty="0"/>
              <a:t>or having its time slice expire, and be put back in the </a:t>
            </a:r>
            <a:r>
              <a:rPr lang="en-US" b="1" dirty="0" smtClean="0"/>
              <a:t>ready queue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106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195252" y="2375481"/>
            <a:ext cx="10058400" cy="20495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/>
              <a:t>Chapter 3 </a:t>
            </a:r>
          </a:p>
          <a:p>
            <a:pPr algn="ctr"/>
            <a:r>
              <a:rPr lang="en-US" sz="6600" dirty="0" smtClean="0"/>
              <a:t>Processes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779098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Schedulers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Long-term scheduler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smtClean="0"/>
              <a:t>(or job scheduler) – selects which processes should be brought into the ready queue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0000"/>
                </a:solidFill>
              </a:rPr>
              <a:t>Short-term scheduler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smtClean="0"/>
              <a:t>(or CPU scheduler) – selects which process should be executed next and allocates CPU</a:t>
            </a:r>
          </a:p>
          <a:p>
            <a:pPr lvl="1"/>
            <a:r>
              <a:rPr lang="en-US" dirty="0" smtClean="0"/>
              <a:t>Sometimes the only scheduler in a system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82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Schedulers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Short-term scheduler is invoked very frequently (milliseconds) </a:t>
            </a:r>
            <a:r>
              <a:rPr lang="en-US" sz="2400" dirty="0">
                <a:sym typeface="Symbol" charset="2"/>
              </a:rPr>
              <a:t> (must </a:t>
            </a:r>
            <a:r>
              <a:rPr lang="en-US" sz="2400" dirty="0" smtClean="0">
                <a:sym typeface="Symbol" charset="2"/>
              </a:rPr>
              <a:t>be fast</a:t>
            </a:r>
            <a:r>
              <a:rPr lang="en-US" sz="2400" dirty="0">
                <a:sym typeface="Symbol" charset="2"/>
              </a:rPr>
              <a:t>)</a:t>
            </a:r>
          </a:p>
          <a:p>
            <a:r>
              <a:rPr lang="en-US" sz="2400" dirty="0">
                <a:sym typeface="Symbol" charset="2"/>
              </a:rPr>
              <a:t>Long-term scheduler is invoked very infrequently (seconds, minutes)  (</a:t>
            </a:r>
            <a:r>
              <a:rPr lang="en-US" sz="2400" dirty="0" smtClean="0">
                <a:sym typeface="Symbol" charset="2"/>
              </a:rPr>
              <a:t>may be </a:t>
            </a:r>
            <a:r>
              <a:rPr lang="en-US" sz="2400" dirty="0">
                <a:sym typeface="Symbol" charset="2"/>
              </a:rPr>
              <a:t>slow)</a:t>
            </a:r>
          </a:p>
          <a:p>
            <a:r>
              <a:rPr lang="en-US" sz="2400" dirty="0">
                <a:sym typeface="Symbol" charset="2"/>
              </a:rPr>
              <a:t>The long-term scheduler controls the </a:t>
            </a:r>
            <a:r>
              <a:rPr lang="en-US" sz="2400" i="1" dirty="0">
                <a:sym typeface="Symbol" charset="2"/>
              </a:rPr>
              <a:t>degree of multiprogramming</a:t>
            </a:r>
          </a:p>
          <a:p>
            <a:r>
              <a:rPr lang="en-US" sz="2400" dirty="0">
                <a:sym typeface="Symbol" charset="2"/>
              </a:rPr>
              <a:t>Processes can be described as </a:t>
            </a:r>
            <a:r>
              <a:rPr lang="en-US" sz="2400" dirty="0" smtClean="0">
                <a:sym typeface="Symbol" charset="2"/>
              </a:rPr>
              <a:t>either: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sym typeface="Symbol" charset="2"/>
              </a:rPr>
              <a:t>I/O-bound </a:t>
            </a:r>
            <a:r>
              <a:rPr lang="en-US" b="1" dirty="0">
                <a:solidFill>
                  <a:srgbClr val="000000"/>
                </a:solidFill>
                <a:sym typeface="Symbol" charset="2"/>
              </a:rPr>
              <a:t>process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– spends more time doing I/O than computations, many short CPU </a:t>
            </a:r>
            <a:r>
              <a:rPr lang="en-US" dirty="0" smtClean="0">
                <a:sym typeface="Symbol" charset="2"/>
              </a:rPr>
              <a:t>bursts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sym typeface="Symbol" charset="2"/>
              </a:rPr>
              <a:t>CPU-bound </a:t>
            </a:r>
            <a:r>
              <a:rPr lang="en-US" b="1" dirty="0">
                <a:solidFill>
                  <a:srgbClr val="000000"/>
                </a:solidFill>
                <a:sym typeface="Symbol" charset="2"/>
              </a:rPr>
              <a:t>process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– spends more time doing computations; few very long CPU bursts</a:t>
            </a:r>
          </a:p>
        </p:txBody>
      </p:sp>
    </p:spTree>
    <p:extLst>
      <p:ext uri="{BB962C8B-B14F-4D97-AF65-F5344CB8AC3E}">
        <p14:creationId xmlns:p14="http://schemas.microsoft.com/office/powerpoint/2010/main" val="152714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Addition of Medium Term Scheduling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Medium-term scheduler</a:t>
            </a:r>
            <a:r>
              <a:rPr lang="en-US" dirty="0"/>
              <a:t>  can be added if degree of multiple programming needs to decrease</a:t>
            </a:r>
          </a:p>
          <a:p>
            <a:r>
              <a:rPr lang="en-US" dirty="0"/>
              <a:t>Remove process from memory, store on disk, bring back in from disk to continue execution: </a:t>
            </a:r>
            <a:r>
              <a:rPr lang="en-US" b="1" dirty="0"/>
              <a:t>swapping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94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360" y="3807932"/>
            <a:ext cx="7847409" cy="2537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3"/>
          <p:cNvSpPr txBox="1">
            <a:spLocks noChangeArrowheads="1"/>
          </p:cNvSpPr>
          <p:nvPr/>
        </p:nvSpPr>
        <p:spPr bwMode="auto">
          <a:xfrm>
            <a:off x="1859756" y="1509837"/>
            <a:ext cx="8101013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6" tIns="34289" rIns="68576" bIns="34289"/>
          <a:lstStyle>
            <a:lvl1pPr marL="488950" indent="-4889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sz="1500" dirty="0">
              <a:latin typeface="Helvetica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Multitasking in Mobile Systems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Some mobile systems (e.g., early version of </a:t>
            </a:r>
            <a:r>
              <a:rPr lang="en-US" altLang="en-US" dirty="0" err="1" smtClean="0"/>
              <a:t>iOS</a:t>
            </a:r>
            <a:r>
              <a:rPr lang="en-US" altLang="en-US" dirty="0" smtClean="0"/>
              <a:t>)  allow only one process to run, others suspended</a:t>
            </a:r>
          </a:p>
          <a:p>
            <a:r>
              <a:rPr lang="en-US" altLang="en-US" dirty="0" smtClean="0"/>
              <a:t>Due to screen real estate, user interface limits </a:t>
            </a:r>
            <a:r>
              <a:rPr lang="en-US" altLang="en-US" dirty="0" err="1" smtClean="0"/>
              <a:t>iOS</a:t>
            </a:r>
            <a:r>
              <a:rPr lang="en-US" altLang="en-US" dirty="0" smtClean="0"/>
              <a:t> provides for a </a:t>
            </a:r>
          </a:p>
          <a:p>
            <a:pPr lvl="1"/>
            <a:r>
              <a:rPr lang="en-US" altLang="en-US" dirty="0" smtClean="0"/>
              <a:t>Single </a:t>
            </a:r>
            <a:r>
              <a:rPr lang="en-US" altLang="en-US" b="1" dirty="0" smtClean="0">
                <a:solidFill>
                  <a:srgbClr val="3366FF"/>
                </a:solidFill>
              </a:rPr>
              <a:t>foreground</a:t>
            </a:r>
            <a:r>
              <a:rPr lang="en-US" altLang="en-US" dirty="0" smtClean="0"/>
              <a:t> process- controlled via user interface</a:t>
            </a:r>
          </a:p>
          <a:p>
            <a:pPr lvl="1"/>
            <a:r>
              <a:rPr lang="en-US" altLang="en-US" dirty="0" smtClean="0"/>
              <a:t>Multiple </a:t>
            </a:r>
            <a:r>
              <a:rPr lang="en-US" altLang="en-US" b="1" dirty="0" smtClean="0">
                <a:solidFill>
                  <a:srgbClr val="3366FF"/>
                </a:solidFill>
              </a:rPr>
              <a:t>background</a:t>
            </a:r>
            <a:r>
              <a:rPr lang="en-US" altLang="en-US" dirty="0" smtClean="0"/>
              <a:t> processes– in memory, running, but not on the display, and with limits</a:t>
            </a:r>
          </a:p>
          <a:p>
            <a:pPr lvl="1"/>
            <a:r>
              <a:rPr lang="en-US" altLang="en-US" dirty="0" smtClean="0"/>
              <a:t>Limits include single, short task, receiving notification of events, specific long-running tasks like audio playback</a:t>
            </a:r>
          </a:p>
          <a:p>
            <a:endParaRPr lang="en-US" altLang="en-US" dirty="0" smtClean="0"/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54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Context Switch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When CPU switches to another process, the system must save the state of the old process and load the saved state for the new process via a </a:t>
            </a:r>
            <a:r>
              <a:rPr lang="en-US" sz="2400" b="1" dirty="0">
                <a:solidFill>
                  <a:srgbClr val="3366FF"/>
                </a:solidFill>
              </a:rPr>
              <a:t>context switch</a:t>
            </a:r>
            <a:r>
              <a:rPr lang="en-US" sz="2400" dirty="0"/>
              <a:t>.</a:t>
            </a:r>
          </a:p>
          <a:p>
            <a:pPr lvl="1"/>
            <a:r>
              <a:rPr lang="en-US" sz="2000" b="1" dirty="0"/>
              <a:t>state save </a:t>
            </a:r>
            <a:r>
              <a:rPr lang="en-US" sz="2000" dirty="0" smtClean="0"/>
              <a:t>and </a:t>
            </a:r>
            <a:r>
              <a:rPr lang="en-US" sz="2000" b="1" dirty="0" smtClean="0"/>
              <a:t>state </a:t>
            </a:r>
            <a:r>
              <a:rPr lang="en-US" sz="2000" b="1" dirty="0"/>
              <a:t>restore</a:t>
            </a:r>
            <a:r>
              <a:rPr lang="en-US" sz="2000" dirty="0"/>
              <a:t> </a:t>
            </a:r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sz="2400" b="1" dirty="0">
                <a:solidFill>
                  <a:srgbClr val="3366FF"/>
                </a:solidFill>
              </a:rPr>
              <a:t>Context </a:t>
            </a:r>
            <a:r>
              <a:rPr lang="en-US" sz="2400" dirty="0"/>
              <a:t>of a process represented in the PCB</a:t>
            </a:r>
          </a:p>
          <a:p>
            <a:endParaRPr lang="en-US" sz="2400" dirty="0" smtClean="0"/>
          </a:p>
          <a:p>
            <a:r>
              <a:rPr lang="en-US" sz="2400" dirty="0" smtClean="0"/>
              <a:t>Context-switch </a:t>
            </a:r>
            <a:r>
              <a:rPr lang="en-US" sz="2400" dirty="0"/>
              <a:t>time is overhead; the system does no useful work while switching</a:t>
            </a:r>
          </a:p>
        </p:txBody>
      </p:sp>
    </p:spTree>
    <p:extLst>
      <p:ext uri="{BB962C8B-B14F-4D97-AF65-F5344CB8AC3E}">
        <p14:creationId xmlns:p14="http://schemas.microsoft.com/office/powerpoint/2010/main" val="252887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300" dirty="0"/>
              <a:t>CPU Switch From Process to Process (Context Switching)</a:t>
            </a:r>
          </a:p>
        </p:txBody>
      </p:sp>
      <p:pic>
        <p:nvPicPr>
          <p:cNvPr id="1331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1783563"/>
            <a:ext cx="7703545" cy="459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53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400" b="1" dirty="0" smtClean="0"/>
              <a:t>Operations on Processes</a:t>
            </a:r>
            <a:r>
              <a:rPr lang="en-US" sz="4400" dirty="0" smtClean="0"/>
              <a:t>: Process Creation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b="1" dirty="0"/>
              <a:t>Parent </a:t>
            </a:r>
            <a:r>
              <a:rPr lang="en-US" sz="2100" dirty="0"/>
              <a:t>process create </a:t>
            </a:r>
            <a:r>
              <a:rPr lang="en-US" sz="2100" b="1" dirty="0"/>
              <a:t>children </a:t>
            </a:r>
            <a:r>
              <a:rPr lang="en-US" sz="2100" dirty="0"/>
              <a:t>processes, which, in turn create other processes, forming a tree of processes</a:t>
            </a:r>
          </a:p>
          <a:p>
            <a:r>
              <a:rPr lang="en-US" sz="2100" dirty="0"/>
              <a:t>Generally, process identified and managed via </a:t>
            </a:r>
            <a:r>
              <a:rPr lang="en-US" sz="2100" b="1" dirty="0"/>
              <a:t>a process identifier </a:t>
            </a:r>
            <a:r>
              <a:rPr lang="en-US" sz="2100" dirty="0"/>
              <a:t>(</a:t>
            </a:r>
            <a:r>
              <a:rPr lang="en-US" sz="2100" b="1" dirty="0" err="1"/>
              <a:t>pid</a:t>
            </a:r>
            <a:r>
              <a:rPr lang="en-US" sz="2100" dirty="0"/>
              <a:t>)</a:t>
            </a:r>
          </a:p>
          <a:p>
            <a:r>
              <a:rPr lang="en-US" sz="2100" dirty="0"/>
              <a:t>Resource sharing Options</a:t>
            </a:r>
          </a:p>
          <a:p>
            <a:pPr lvl="1"/>
            <a:r>
              <a:rPr lang="en-US" sz="2100" dirty="0"/>
              <a:t>Parent and children share all resources</a:t>
            </a:r>
          </a:p>
          <a:p>
            <a:pPr lvl="1"/>
            <a:r>
              <a:rPr lang="en-US" sz="2100" dirty="0"/>
              <a:t>Children share subset of parent’s resource</a:t>
            </a:r>
          </a:p>
          <a:p>
            <a:pPr lvl="1"/>
            <a:r>
              <a:rPr lang="en-US" altLang="en-US" sz="2100" dirty="0"/>
              <a:t>Parent and child share no resources</a:t>
            </a:r>
            <a:endParaRPr lang="en-US" sz="2100" dirty="0"/>
          </a:p>
          <a:p>
            <a:r>
              <a:rPr lang="en-US" sz="2100" dirty="0"/>
              <a:t>Address space</a:t>
            </a:r>
          </a:p>
          <a:p>
            <a:pPr lvl="1"/>
            <a:r>
              <a:rPr lang="en-US" sz="2100" dirty="0"/>
              <a:t>Child duplicate of parent</a:t>
            </a:r>
          </a:p>
          <a:p>
            <a:pPr lvl="1"/>
            <a:r>
              <a:rPr lang="en-US" sz="2100" dirty="0"/>
              <a:t>Child has a program loaded into </a:t>
            </a:r>
            <a:r>
              <a:rPr lang="en-US" sz="2100" dirty="0" smtClean="0"/>
              <a:t>it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9470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839" y="708127"/>
            <a:ext cx="9190494" cy="51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57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Process Creation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Execution </a:t>
            </a:r>
            <a:r>
              <a:rPr lang="en-US" sz="2700" dirty="0"/>
              <a:t>Options</a:t>
            </a:r>
          </a:p>
          <a:p>
            <a:pPr lvl="1"/>
            <a:r>
              <a:rPr lang="en-US" sz="2300" dirty="0"/>
              <a:t>Parent and children execute </a:t>
            </a:r>
            <a:r>
              <a:rPr lang="en-US" sz="2300" dirty="0" smtClean="0"/>
              <a:t>concurrently</a:t>
            </a:r>
          </a:p>
          <a:p>
            <a:pPr lvl="1"/>
            <a:r>
              <a:rPr lang="en-US" sz="2300" dirty="0"/>
              <a:t>Parent waits until children terminate</a:t>
            </a:r>
          </a:p>
          <a:p>
            <a:pPr lvl="1"/>
            <a:endParaRPr lang="en-US" sz="2300" dirty="0"/>
          </a:p>
          <a:p>
            <a:r>
              <a:rPr lang="en-US" sz="2700" dirty="0" smtClean="0"/>
              <a:t>UNIX </a:t>
            </a:r>
            <a:r>
              <a:rPr lang="en-US" sz="2700" dirty="0"/>
              <a:t>examples</a:t>
            </a:r>
          </a:p>
          <a:p>
            <a:pPr lvl="1"/>
            <a:r>
              <a:rPr lang="en-US" sz="2300" b="1" dirty="0"/>
              <a:t>fork</a:t>
            </a:r>
            <a:r>
              <a:rPr lang="en-US" sz="2300" dirty="0"/>
              <a:t> system call creates new process</a:t>
            </a:r>
          </a:p>
          <a:p>
            <a:pPr lvl="1"/>
            <a:r>
              <a:rPr lang="en-US" sz="2300" b="1" dirty="0"/>
              <a:t>exec </a:t>
            </a:r>
            <a:r>
              <a:rPr lang="en-US" sz="2300" dirty="0"/>
              <a:t>system call used after a </a:t>
            </a:r>
            <a:r>
              <a:rPr lang="en-US" sz="2300" b="1" dirty="0"/>
              <a:t>fork</a:t>
            </a:r>
            <a:r>
              <a:rPr lang="en-US" sz="2300" dirty="0"/>
              <a:t> to replace the process’ memory space with a new program</a:t>
            </a:r>
          </a:p>
        </p:txBody>
      </p:sp>
    </p:spTree>
    <p:extLst>
      <p:ext uri="{BB962C8B-B14F-4D97-AF65-F5344CB8AC3E}">
        <p14:creationId xmlns:p14="http://schemas.microsoft.com/office/powerpoint/2010/main" val="120553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9211"/>
          <a:stretch/>
        </p:blipFill>
        <p:spPr>
          <a:xfrm>
            <a:off x="2123268" y="54005"/>
            <a:ext cx="7680379" cy="665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8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Process Concept [1/2]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An operating system executes a variety of programs: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Batch system – jobs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Time-shared systems – user programs or tasks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Process </a:t>
            </a:r>
            <a:r>
              <a:rPr lang="en-US" sz="2400" b="1" dirty="0"/>
              <a:t>– a program in </a:t>
            </a:r>
            <a:r>
              <a:rPr lang="en-US" sz="2400" b="1" dirty="0" smtClean="0"/>
              <a:t>execution, it </a:t>
            </a:r>
            <a:r>
              <a:rPr lang="en-US" sz="2400" dirty="0"/>
              <a:t>will need </a:t>
            </a:r>
            <a:r>
              <a:rPr lang="en-US" sz="2400" dirty="0" smtClean="0"/>
              <a:t>certain resources—such </a:t>
            </a:r>
            <a:r>
              <a:rPr lang="en-US" sz="2400" dirty="0"/>
              <a:t>as </a:t>
            </a:r>
            <a:r>
              <a:rPr lang="en-US" sz="2400" i="1" dirty="0"/>
              <a:t>CPU time</a:t>
            </a:r>
            <a:r>
              <a:rPr lang="en-US" sz="2400" dirty="0"/>
              <a:t>, </a:t>
            </a:r>
            <a:r>
              <a:rPr lang="en-US" sz="2400" i="1" dirty="0"/>
              <a:t>memory</a:t>
            </a:r>
            <a:r>
              <a:rPr lang="en-US" sz="2400" dirty="0"/>
              <a:t>, </a:t>
            </a:r>
            <a:r>
              <a:rPr lang="en-US" sz="2400" i="1" dirty="0"/>
              <a:t>files</a:t>
            </a:r>
            <a:r>
              <a:rPr lang="en-US" sz="2400" dirty="0"/>
              <a:t>, and </a:t>
            </a:r>
            <a:r>
              <a:rPr lang="en-US" sz="2400" i="1" dirty="0"/>
              <a:t>I/O </a:t>
            </a:r>
            <a:r>
              <a:rPr lang="en-US" sz="2400" i="1" dirty="0" smtClean="0"/>
              <a:t>devices</a:t>
            </a:r>
            <a:r>
              <a:rPr lang="en-US" sz="2400" dirty="0" smtClean="0"/>
              <a:t>—to accomplish </a:t>
            </a:r>
            <a:r>
              <a:rPr lang="en-US" sz="2400" dirty="0"/>
              <a:t>its </a:t>
            </a:r>
            <a:r>
              <a:rPr lang="en-US" sz="2400" dirty="0" smtClean="0"/>
              <a:t>task.</a:t>
            </a:r>
          </a:p>
          <a:p>
            <a:pPr lvl="1"/>
            <a:r>
              <a:rPr lang="en-US" sz="2000" b="1" dirty="0" smtClean="0"/>
              <a:t>Program </a:t>
            </a:r>
            <a:r>
              <a:rPr lang="en-US" sz="2000" b="1" dirty="0"/>
              <a:t>is passive entity, process is </a:t>
            </a:r>
            <a:r>
              <a:rPr lang="en-US" sz="2000" b="1" dirty="0" smtClean="0"/>
              <a:t>active; </a:t>
            </a:r>
            <a:r>
              <a:rPr lang="en-US" sz="2100" dirty="0" smtClean="0"/>
              <a:t>program </a:t>
            </a:r>
            <a:r>
              <a:rPr lang="en-US" sz="2100" dirty="0"/>
              <a:t>becomes process when executable file loaded into memory</a:t>
            </a:r>
          </a:p>
          <a:p>
            <a:pPr>
              <a:lnSpc>
                <a:spcPct val="90000"/>
              </a:lnSpc>
            </a:pPr>
            <a:endParaRPr lang="en-US" sz="2600" dirty="0" smtClean="0"/>
          </a:p>
          <a:p>
            <a:pPr>
              <a:lnSpc>
                <a:spcPct val="90000"/>
              </a:lnSpc>
            </a:pPr>
            <a:r>
              <a:rPr lang="en-US" sz="2600" dirty="0" smtClean="0"/>
              <a:t>A process includes: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program counter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stack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data section</a:t>
            </a:r>
          </a:p>
        </p:txBody>
      </p:sp>
    </p:spTree>
    <p:extLst>
      <p:ext uri="{BB962C8B-B14F-4D97-AF65-F5344CB8AC3E}">
        <p14:creationId xmlns:p14="http://schemas.microsoft.com/office/powerpoint/2010/main" val="42685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Creation</a:t>
            </a:r>
          </a:p>
        </p:txBody>
      </p:sp>
      <p:pic>
        <p:nvPicPr>
          <p:cNvPr id="24579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85" y="2889445"/>
            <a:ext cx="8440340" cy="1889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003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Operations on Processes </a:t>
            </a:r>
            <a:r>
              <a:rPr lang="en-US" sz="4000" b="1" dirty="0" smtClean="0"/>
              <a:t>: </a:t>
            </a:r>
            <a:r>
              <a:rPr lang="en-US" sz="4000" dirty="0" smtClean="0"/>
              <a:t>Process Termination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Process executes last statement and asks the operating system to delete it (</a:t>
            </a:r>
            <a:r>
              <a:rPr lang="en-US" sz="2100" b="1" dirty="0"/>
              <a:t>exit</a:t>
            </a:r>
            <a:r>
              <a:rPr lang="en-US" sz="2100" dirty="0"/>
              <a:t>)</a:t>
            </a:r>
          </a:p>
          <a:p>
            <a:pPr lvl="1"/>
            <a:r>
              <a:rPr lang="en-US" sz="2100" dirty="0"/>
              <a:t>Output data from child to parent (via </a:t>
            </a:r>
            <a:r>
              <a:rPr lang="en-US" sz="2100" b="1" dirty="0"/>
              <a:t>wait</a:t>
            </a:r>
            <a:r>
              <a:rPr lang="en-US" sz="2100" dirty="0"/>
              <a:t>)</a:t>
            </a:r>
          </a:p>
          <a:p>
            <a:pPr lvl="1"/>
            <a:r>
              <a:rPr lang="en-US" sz="2100" dirty="0"/>
              <a:t>Process’ resources are </a:t>
            </a:r>
            <a:r>
              <a:rPr lang="en-US" sz="2100" dirty="0" err="1"/>
              <a:t>deallocated</a:t>
            </a:r>
            <a:r>
              <a:rPr lang="en-US" sz="2100" dirty="0"/>
              <a:t> by operating system</a:t>
            </a:r>
          </a:p>
          <a:p>
            <a:r>
              <a:rPr lang="en-US" sz="2100" dirty="0"/>
              <a:t>Parent may terminate execution of children processes (</a:t>
            </a:r>
            <a:r>
              <a:rPr lang="en-US" sz="2100" b="1" dirty="0"/>
              <a:t>abort</a:t>
            </a:r>
            <a:r>
              <a:rPr lang="en-US" sz="2100" dirty="0"/>
              <a:t>)</a:t>
            </a:r>
          </a:p>
          <a:p>
            <a:pPr lvl="1"/>
            <a:r>
              <a:rPr lang="en-US" sz="2100" dirty="0"/>
              <a:t>Child has exceeded allocated resources</a:t>
            </a:r>
          </a:p>
          <a:p>
            <a:pPr lvl="1"/>
            <a:r>
              <a:rPr lang="en-US" sz="2100" dirty="0"/>
              <a:t>Task assigned to child is no longer required</a:t>
            </a:r>
          </a:p>
          <a:p>
            <a:pPr lvl="1"/>
            <a:r>
              <a:rPr lang="en-US" sz="2100" dirty="0"/>
              <a:t>If parent is exiting</a:t>
            </a:r>
          </a:p>
          <a:p>
            <a:pPr lvl="2"/>
            <a:r>
              <a:rPr lang="en-US" sz="2100" dirty="0"/>
              <a:t>Some operating system do not allow child to continue if its parent terminates</a:t>
            </a:r>
          </a:p>
          <a:p>
            <a:pPr lvl="3"/>
            <a:r>
              <a:rPr lang="en-US" sz="2100" dirty="0"/>
              <a:t>All children terminated - </a:t>
            </a:r>
            <a:r>
              <a:rPr lang="en-US" sz="2100" b="1" dirty="0"/>
              <a:t>cascading termination</a:t>
            </a:r>
          </a:p>
        </p:txBody>
      </p:sp>
    </p:spTree>
    <p:extLst>
      <p:ext uri="{BB962C8B-B14F-4D97-AF65-F5344CB8AC3E}">
        <p14:creationId xmlns:p14="http://schemas.microsoft.com/office/powerpoint/2010/main" val="183873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Operations on Processes </a:t>
            </a:r>
            <a:r>
              <a:rPr lang="en-US" sz="4000" b="1" dirty="0" smtClean="0"/>
              <a:t>: </a:t>
            </a:r>
            <a:r>
              <a:rPr lang="en-US" sz="4000" dirty="0" smtClean="0"/>
              <a:t>Process Termination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200" dirty="0" smtClean="0"/>
              <a:t>A </a:t>
            </a:r>
            <a:r>
              <a:rPr lang="en-US" sz="2200" dirty="0"/>
              <a:t>parent process may wait for the termination of a child process by using</a:t>
            </a:r>
            <a:br>
              <a:rPr lang="en-US" sz="2200" dirty="0"/>
            </a:br>
            <a:r>
              <a:rPr lang="en-US" sz="2200" dirty="0"/>
              <a:t>the </a:t>
            </a:r>
            <a:r>
              <a:rPr lang="en-US" sz="2200" b="1" dirty="0"/>
              <a:t>wait()</a:t>
            </a:r>
            <a:r>
              <a:rPr lang="en-US" sz="2200" dirty="0"/>
              <a:t> system </a:t>
            </a:r>
            <a:r>
              <a:rPr lang="en-US" sz="2200" dirty="0" smtClean="0"/>
              <a:t>call.</a:t>
            </a:r>
          </a:p>
          <a:p>
            <a:pPr lvl="1"/>
            <a:r>
              <a:rPr lang="en-US" sz="2200" dirty="0" smtClean="0"/>
              <a:t>The </a:t>
            </a:r>
            <a:r>
              <a:rPr lang="en-US" sz="2200" b="1" dirty="0"/>
              <a:t>wait()</a:t>
            </a:r>
            <a:r>
              <a:rPr lang="en-US" sz="2200" dirty="0"/>
              <a:t> system call is passed a parameter </a:t>
            </a:r>
            <a:r>
              <a:rPr lang="en-US" sz="2200" dirty="0" smtClean="0"/>
              <a:t>that allows </a:t>
            </a:r>
            <a:r>
              <a:rPr lang="en-US" sz="2200" dirty="0"/>
              <a:t>the parent to obtain the exit status of the </a:t>
            </a:r>
            <a:r>
              <a:rPr lang="en-US" sz="2200" dirty="0" smtClean="0"/>
              <a:t>child</a:t>
            </a:r>
          </a:p>
          <a:p>
            <a:r>
              <a:rPr lang="en-US" sz="2400" dirty="0"/>
              <a:t>When a process terminates, its resources are </a:t>
            </a:r>
            <a:r>
              <a:rPr lang="en-US" sz="2400" b="1" dirty="0" err="1"/>
              <a:t>deallocated</a:t>
            </a:r>
            <a:r>
              <a:rPr lang="en-US" sz="2400" dirty="0"/>
              <a:t> by the operating</a:t>
            </a:r>
            <a:br>
              <a:rPr lang="en-US" sz="2400" dirty="0"/>
            </a:br>
            <a:r>
              <a:rPr lang="en-US" sz="2400" dirty="0"/>
              <a:t>system. </a:t>
            </a:r>
            <a:endParaRPr lang="en-US" sz="2400" dirty="0" smtClean="0"/>
          </a:p>
          <a:p>
            <a:pPr lvl="1"/>
            <a:r>
              <a:rPr lang="en-US" sz="2000" dirty="0" smtClean="0"/>
              <a:t>However</a:t>
            </a:r>
            <a:r>
              <a:rPr lang="en-US" sz="2000" dirty="0"/>
              <a:t>, its entry in the process table must remain there until </a:t>
            </a:r>
            <a:r>
              <a:rPr lang="en-US" sz="2000" dirty="0" smtClean="0"/>
              <a:t>the parent </a:t>
            </a:r>
            <a:r>
              <a:rPr lang="en-US" sz="2000" dirty="0"/>
              <a:t>calls wait</a:t>
            </a:r>
            <a:r>
              <a:rPr lang="en-US" sz="2000" dirty="0" smtClean="0"/>
              <a:t>()</a:t>
            </a:r>
          </a:p>
          <a:p>
            <a:r>
              <a:rPr lang="en-US" sz="2400" dirty="0"/>
              <a:t>A process that has terminated, but whose parent has not yet called wait(), </a:t>
            </a:r>
            <a:r>
              <a:rPr lang="en-US" sz="2400" dirty="0" smtClean="0"/>
              <a:t>is known </a:t>
            </a:r>
            <a:r>
              <a:rPr lang="en-US" sz="2400" dirty="0"/>
              <a:t>as a </a:t>
            </a:r>
            <a:r>
              <a:rPr lang="en-US" sz="2400" b="1" dirty="0"/>
              <a:t>zombie </a:t>
            </a:r>
            <a:r>
              <a:rPr lang="en-US" sz="2400" dirty="0"/>
              <a:t>process</a:t>
            </a:r>
            <a:r>
              <a:rPr lang="en-US" sz="2400" dirty="0"/>
              <a:t> </a:t>
            </a:r>
            <a:r>
              <a:rPr lang="en-US" sz="2400" dirty="0" smtClean="0"/>
              <a:t> 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90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Operations on Processes </a:t>
            </a:r>
            <a:r>
              <a:rPr lang="en-US" sz="4000" b="1" dirty="0" smtClean="0"/>
              <a:t>: </a:t>
            </a:r>
            <a:r>
              <a:rPr lang="en-US" sz="4000" dirty="0" smtClean="0"/>
              <a:t>Process Termination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consider what would happen if a parent did not invoke wait() </a:t>
            </a:r>
            <a:r>
              <a:rPr lang="en-US" dirty="0" smtClean="0"/>
              <a:t>and instead </a:t>
            </a:r>
            <a:r>
              <a:rPr lang="en-US" dirty="0"/>
              <a:t>terminated, thereby leaving its child processes as </a:t>
            </a:r>
            <a:r>
              <a:rPr lang="en-US" b="1" dirty="0"/>
              <a:t>orphans</a:t>
            </a:r>
            <a:r>
              <a:rPr lang="en-US" dirty="0"/>
              <a:t>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984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Interprocess Communication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100" dirty="0"/>
              <a:t>Processes within a system may be </a:t>
            </a:r>
            <a:r>
              <a:rPr lang="en-US" sz="2100" b="1" dirty="0"/>
              <a:t>independent </a:t>
            </a:r>
            <a:r>
              <a:rPr lang="en-US" sz="2100" dirty="0"/>
              <a:t>or </a:t>
            </a:r>
            <a:r>
              <a:rPr lang="en-US" sz="2100" b="1" dirty="0"/>
              <a:t>cooperating</a:t>
            </a:r>
          </a:p>
          <a:p>
            <a:r>
              <a:rPr lang="en-US" sz="2100" dirty="0"/>
              <a:t>Cooperating process can affect or be affected by other processes, including sharing data</a:t>
            </a:r>
          </a:p>
          <a:p>
            <a:r>
              <a:rPr lang="en-US" sz="2100" dirty="0"/>
              <a:t>Reasons for cooperating processes:</a:t>
            </a:r>
          </a:p>
          <a:p>
            <a:pPr lvl="1"/>
            <a:r>
              <a:rPr lang="en-US" sz="2100" dirty="0"/>
              <a:t>Information sharing</a:t>
            </a:r>
          </a:p>
          <a:p>
            <a:pPr lvl="1"/>
            <a:r>
              <a:rPr lang="en-US" sz="2100" dirty="0"/>
              <a:t>Computation speedup</a:t>
            </a:r>
          </a:p>
          <a:p>
            <a:pPr lvl="1"/>
            <a:r>
              <a:rPr lang="en-US" sz="2100" dirty="0"/>
              <a:t>Modularity</a:t>
            </a:r>
          </a:p>
          <a:p>
            <a:pPr lvl="1"/>
            <a:r>
              <a:rPr lang="en-US" sz="2100" dirty="0"/>
              <a:t>Convenience	</a:t>
            </a:r>
          </a:p>
          <a:p>
            <a:r>
              <a:rPr lang="en-US" sz="2100" dirty="0"/>
              <a:t>Cooperating processes need </a:t>
            </a:r>
            <a:r>
              <a:rPr lang="en-US" sz="2100" b="1" dirty="0" err="1"/>
              <a:t>interprocess</a:t>
            </a:r>
            <a:r>
              <a:rPr lang="en-US" sz="2100" b="1" dirty="0"/>
              <a:t> communication </a:t>
            </a:r>
            <a:r>
              <a:rPr lang="en-US" sz="2100" dirty="0"/>
              <a:t>(</a:t>
            </a:r>
            <a:r>
              <a:rPr lang="en-US" sz="2100" b="1" dirty="0"/>
              <a:t>IPC</a:t>
            </a:r>
            <a:r>
              <a:rPr lang="en-US" sz="2100" dirty="0"/>
              <a:t>)</a:t>
            </a:r>
          </a:p>
          <a:p>
            <a:r>
              <a:rPr lang="en-US" sz="2100" dirty="0"/>
              <a:t>Two models of IPC</a:t>
            </a:r>
          </a:p>
          <a:p>
            <a:pPr lvl="1"/>
            <a:r>
              <a:rPr lang="en-US" sz="2100" dirty="0"/>
              <a:t>Shared memory</a:t>
            </a:r>
          </a:p>
          <a:p>
            <a:pPr lvl="1"/>
            <a:r>
              <a:rPr lang="en-US" sz="2100" dirty="0"/>
              <a:t>Message passing</a:t>
            </a:r>
          </a:p>
          <a:p>
            <a:pPr lvl="1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90727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083" y="495946"/>
            <a:ext cx="8734270" cy="566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3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Cooperating Processes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100" b="1"/>
              <a:t>Independent</a:t>
            </a:r>
            <a:r>
              <a:rPr lang="en-US" sz="2100"/>
              <a:t> process cannot affect or be affected by the execution of another process</a:t>
            </a:r>
          </a:p>
          <a:p>
            <a:r>
              <a:rPr lang="en-US" sz="2100" b="1">
                <a:solidFill>
                  <a:srgbClr val="000000"/>
                </a:solidFill>
              </a:rPr>
              <a:t>Cooperating</a:t>
            </a:r>
            <a:r>
              <a:rPr lang="en-US" sz="2100"/>
              <a:t> process can affect or be affected by the execution of another process</a:t>
            </a:r>
          </a:p>
          <a:p>
            <a:r>
              <a:rPr lang="en-US" sz="2100"/>
              <a:t>Advantages of process cooperation</a:t>
            </a:r>
          </a:p>
          <a:p>
            <a:pPr lvl="1"/>
            <a:r>
              <a:rPr lang="en-US" sz="2100"/>
              <a:t>Information sharing </a:t>
            </a:r>
          </a:p>
          <a:p>
            <a:pPr lvl="1"/>
            <a:r>
              <a:rPr lang="en-US" sz="2100"/>
              <a:t>Computation speed-up</a:t>
            </a:r>
          </a:p>
          <a:p>
            <a:pPr lvl="1"/>
            <a:r>
              <a:rPr lang="en-US" sz="2100"/>
              <a:t>Modularity</a:t>
            </a:r>
          </a:p>
          <a:p>
            <a:pPr lvl="1"/>
            <a:r>
              <a:rPr lang="en-US" sz="2100"/>
              <a:t>Convenience</a:t>
            </a:r>
          </a:p>
        </p:txBody>
      </p:sp>
    </p:spTree>
    <p:extLst>
      <p:ext uri="{BB962C8B-B14F-4D97-AF65-F5344CB8AC3E}">
        <p14:creationId xmlns:p14="http://schemas.microsoft.com/office/powerpoint/2010/main" val="118981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Producer-Consumer Problem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Paradigm for cooperating processes, </a:t>
            </a:r>
            <a:r>
              <a:rPr lang="en-US" i="1" smtClean="0"/>
              <a:t>producer</a:t>
            </a:r>
            <a:r>
              <a:rPr lang="en-US" smtClean="0"/>
              <a:t> process produces information that is consumed by a </a:t>
            </a:r>
            <a:r>
              <a:rPr lang="en-US" i="1" smtClean="0"/>
              <a:t>consumer</a:t>
            </a:r>
            <a:r>
              <a:rPr lang="en-US" smtClean="0"/>
              <a:t> process</a:t>
            </a:r>
          </a:p>
          <a:p>
            <a:pPr lvl="1"/>
            <a:r>
              <a:rPr lang="en-US" i="1" smtClean="0"/>
              <a:t>unbounded-buffer</a:t>
            </a:r>
            <a:r>
              <a:rPr lang="en-US" smtClean="0"/>
              <a:t> places no practical limit on the size of the buffer</a:t>
            </a:r>
          </a:p>
          <a:p>
            <a:pPr lvl="1"/>
            <a:r>
              <a:rPr lang="en-US" i="1" smtClean="0"/>
              <a:t>bounded-buffer</a:t>
            </a:r>
            <a:r>
              <a:rPr lang="en-US" smtClean="0"/>
              <a:t> assumes that there is a fixed buffer size</a:t>
            </a:r>
          </a:p>
        </p:txBody>
      </p:sp>
    </p:spTree>
    <p:extLst>
      <p:ext uri="{BB962C8B-B14F-4D97-AF65-F5344CB8AC3E}">
        <p14:creationId xmlns:p14="http://schemas.microsoft.com/office/powerpoint/2010/main" val="274131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000" dirty="0"/>
              <a:t>Bounded-Buffer – </a:t>
            </a:r>
            <a:r>
              <a:rPr lang="en-US" sz="3000" dirty="0" smtClean="0"/>
              <a:t>Shared-Memory </a:t>
            </a:r>
            <a:r>
              <a:rPr lang="en-US" sz="3000" dirty="0"/>
              <a:t>Solution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data</a:t>
            </a:r>
          </a:p>
          <a:p>
            <a:pPr marL="1713310" lvl="3">
              <a:buNone/>
            </a:pPr>
            <a:r>
              <a:rPr lang="en-US" sz="2175" dirty="0"/>
              <a:t>#define BUFFER_SIZE 10</a:t>
            </a:r>
          </a:p>
          <a:p>
            <a:pPr marL="1713310" lvl="3">
              <a:buNone/>
            </a:pPr>
            <a:r>
              <a:rPr lang="en-US" sz="2175" dirty="0" err="1"/>
              <a:t>typedef</a:t>
            </a:r>
            <a:r>
              <a:rPr lang="en-US" sz="2175" dirty="0"/>
              <a:t> </a:t>
            </a:r>
            <a:r>
              <a:rPr lang="en-US" sz="2175" dirty="0" err="1"/>
              <a:t>struct</a:t>
            </a:r>
            <a:r>
              <a:rPr lang="en-US" sz="2175" dirty="0"/>
              <a:t> {</a:t>
            </a:r>
          </a:p>
          <a:p>
            <a:pPr marL="1713310" lvl="3">
              <a:buNone/>
            </a:pPr>
            <a:r>
              <a:rPr lang="en-US" sz="2175" dirty="0"/>
              <a:t>	. . .</a:t>
            </a:r>
          </a:p>
          <a:p>
            <a:pPr marL="1713310" lvl="3">
              <a:buNone/>
            </a:pPr>
            <a:r>
              <a:rPr lang="en-US" sz="2175" dirty="0"/>
              <a:t>} item;</a:t>
            </a:r>
          </a:p>
          <a:p>
            <a:pPr marL="1713310" lvl="3">
              <a:buNone/>
            </a:pPr>
            <a:endParaRPr lang="en-US" sz="825" dirty="0"/>
          </a:p>
          <a:p>
            <a:pPr marL="1713310" lvl="3">
              <a:buNone/>
            </a:pPr>
            <a:r>
              <a:rPr lang="en-US" sz="2175" dirty="0"/>
              <a:t>item buffer[BUFFER_SIZE];</a:t>
            </a:r>
          </a:p>
          <a:p>
            <a:pPr marL="1713310" lvl="3">
              <a:buNone/>
            </a:pPr>
            <a:r>
              <a:rPr lang="en-US" sz="2175" dirty="0" err="1"/>
              <a:t>int</a:t>
            </a:r>
            <a:r>
              <a:rPr lang="en-US" sz="2175" dirty="0"/>
              <a:t> in = 0;</a:t>
            </a:r>
          </a:p>
          <a:p>
            <a:pPr marL="1713310" lvl="3">
              <a:buNone/>
            </a:pPr>
            <a:r>
              <a:rPr lang="en-US" sz="2175" dirty="0" err="1"/>
              <a:t>int</a:t>
            </a:r>
            <a:r>
              <a:rPr lang="en-US" sz="2175" dirty="0"/>
              <a:t> out = 0;</a:t>
            </a:r>
          </a:p>
          <a:p>
            <a:pPr marL="1713310" lvl="3">
              <a:buNone/>
            </a:pPr>
            <a:endParaRPr lang="en-US" sz="825" dirty="0"/>
          </a:p>
          <a:p>
            <a:endParaRPr lang="en-US" dirty="0" smtClean="0"/>
          </a:p>
          <a:p>
            <a:pPr marL="1713310" lvl="3">
              <a:buNone/>
            </a:pPr>
            <a:endParaRPr lang="en-US" sz="2175" b="1" dirty="0"/>
          </a:p>
        </p:txBody>
      </p:sp>
    </p:spTree>
    <p:extLst>
      <p:ext uri="{BB962C8B-B14F-4D97-AF65-F5344CB8AC3E}">
        <p14:creationId xmlns:p14="http://schemas.microsoft.com/office/powerpoint/2010/main" val="190135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Bounded-Buffer – Producer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Monotype Sorts" charset="2"/>
              <a:buNone/>
            </a:pPr>
            <a:endParaRPr lang="en-US" sz="2175">
              <a:latin typeface="Monaco" charset="0"/>
            </a:endParaRPr>
          </a:p>
          <a:p>
            <a:pPr>
              <a:buFont typeface="Monotype Sorts" charset="2"/>
              <a:buNone/>
            </a:pPr>
            <a:r>
              <a:rPr lang="en-US" sz="2175">
                <a:latin typeface="Monaco" charset="0"/>
              </a:rPr>
              <a:t>	while (true) {</a:t>
            </a:r>
            <a:br>
              <a:rPr lang="en-US" sz="2175">
                <a:latin typeface="Monaco" charset="0"/>
              </a:rPr>
            </a:br>
            <a:r>
              <a:rPr lang="en-US" sz="2175">
                <a:latin typeface="Monaco" charset="0"/>
              </a:rPr>
              <a:t>   /* Produce an item */</a:t>
            </a:r>
          </a:p>
          <a:p>
            <a:pPr>
              <a:buFont typeface="Monotype Sorts" charset="2"/>
              <a:buNone/>
            </a:pPr>
            <a:r>
              <a:rPr lang="en-US" sz="2175">
                <a:latin typeface="Monaco" charset="0"/>
              </a:rPr>
              <a:t>        while (((in = (in + 1) % BUFFER SIZE count)  == out)</a:t>
            </a:r>
          </a:p>
          <a:p>
            <a:pPr>
              <a:buFont typeface="Monotype Sorts" charset="2"/>
              <a:buNone/>
            </a:pPr>
            <a:r>
              <a:rPr lang="en-US" sz="2175">
                <a:latin typeface="Monaco" charset="0"/>
              </a:rPr>
              <a:t>	     ;   /* do nothing -- no free buffers */</a:t>
            </a:r>
          </a:p>
          <a:p>
            <a:pPr>
              <a:buFont typeface="Monotype Sorts" charset="2"/>
              <a:buNone/>
            </a:pPr>
            <a:r>
              <a:rPr lang="en-US" sz="2175">
                <a:latin typeface="Monaco" charset="0"/>
              </a:rPr>
              <a:t>	    buffer[in] = item;</a:t>
            </a:r>
          </a:p>
          <a:p>
            <a:pPr>
              <a:buFont typeface="Monotype Sorts" charset="2"/>
              <a:buNone/>
            </a:pPr>
            <a:r>
              <a:rPr lang="en-US" sz="2175">
                <a:latin typeface="Monaco" charset="0"/>
              </a:rPr>
              <a:t>	    in = (in + 1) % BUFFER SIZE;</a:t>
            </a:r>
          </a:p>
          <a:p>
            <a:pPr>
              <a:buFont typeface="Monotype Sorts" charset="2"/>
              <a:buNone/>
            </a:pPr>
            <a:r>
              <a:rPr lang="en-US" sz="2175">
                <a:latin typeface="Monaco" charset="0"/>
              </a:rPr>
              <a:t>     }</a:t>
            </a:r>
          </a:p>
          <a:p>
            <a:pPr>
              <a:buFont typeface="Monotype Sorts" charset="2"/>
              <a:buNone/>
            </a:pPr>
            <a:endParaRPr lang="en-US" sz="2175">
              <a:latin typeface="Monaco" charset="0"/>
            </a:endParaRPr>
          </a:p>
          <a:p>
            <a:pPr>
              <a:buFont typeface="Monotype Sorts" charset="2"/>
              <a:buNone/>
            </a:pPr>
            <a:endParaRPr lang="en-US" sz="2175"/>
          </a:p>
          <a:p>
            <a:pPr>
              <a:buFont typeface="Monotype Sorts" charset="2"/>
              <a:buNone/>
            </a:pPr>
            <a:r>
              <a:rPr lang="en-US" sz="1725"/>
              <a:t>	</a:t>
            </a:r>
          </a:p>
          <a:p>
            <a:pPr marL="7680722" lvl="4"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762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[2/2]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Multiple </a:t>
            </a:r>
            <a:r>
              <a:rPr lang="en-US" sz="2100" dirty="0" smtClean="0"/>
              <a:t>parts</a:t>
            </a:r>
          </a:p>
          <a:p>
            <a:pPr lvl="1"/>
            <a:r>
              <a:rPr lang="en-US" sz="2100" dirty="0"/>
              <a:t>The program code, also called text section</a:t>
            </a:r>
          </a:p>
          <a:p>
            <a:pPr lvl="1"/>
            <a:r>
              <a:rPr lang="en-US" sz="2100" dirty="0" smtClean="0"/>
              <a:t>Current </a:t>
            </a:r>
            <a:r>
              <a:rPr lang="en-US" sz="2100" dirty="0"/>
              <a:t>activity including </a:t>
            </a:r>
            <a:r>
              <a:rPr lang="en-US" sz="2100" b="1" dirty="0"/>
              <a:t>program counter</a:t>
            </a:r>
            <a:r>
              <a:rPr lang="en-US" sz="2100" dirty="0"/>
              <a:t>, processor </a:t>
            </a:r>
            <a:r>
              <a:rPr lang="en-US" sz="2100" dirty="0" smtClean="0"/>
              <a:t>registers</a:t>
            </a:r>
          </a:p>
          <a:p>
            <a:pPr lvl="1"/>
            <a:r>
              <a:rPr lang="en-US" sz="2100" b="1" dirty="0" smtClean="0"/>
              <a:t>Stack </a:t>
            </a:r>
            <a:r>
              <a:rPr lang="en-US" sz="2100" dirty="0"/>
              <a:t>containing temporary </a:t>
            </a:r>
            <a:r>
              <a:rPr lang="en-US" sz="2100" dirty="0" smtClean="0"/>
              <a:t>data</a:t>
            </a:r>
          </a:p>
          <a:p>
            <a:pPr lvl="1"/>
            <a:r>
              <a:rPr lang="en-US" sz="2100" dirty="0" smtClean="0"/>
              <a:t>Function </a:t>
            </a:r>
            <a:r>
              <a:rPr lang="en-US" sz="2100" dirty="0"/>
              <a:t>parameters, return addresses, local </a:t>
            </a:r>
            <a:r>
              <a:rPr lang="en-US" sz="2100" dirty="0" smtClean="0"/>
              <a:t>variables</a:t>
            </a:r>
          </a:p>
          <a:p>
            <a:pPr lvl="1"/>
            <a:r>
              <a:rPr lang="en-US" sz="2100" b="1" dirty="0" smtClean="0"/>
              <a:t>Data </a:t>
            </a:r>
            <a:r>
              <a:rPr lang="en-US" sz="2100" b="1" dirty="0"/>
              <a:t>section </a:t>
            </a:r>
            <a:r>
              <a:rPr lang="en-US" sz="2100" dirty="0"/>
              <a:t>containing global </a:t>
            </a:r>
            <a:r>
              <a:rPr lang="en-US" sz="2100" dirty="0" smtClean="0"/>
              <a:t>variables</a:t>
            </a:r>
          </a:p>
          <a:p>
            <a:pPr lvl="1"/>
            <a:r>
              <a:rPr lang="en-US" sz="2100" b="1" dirty="0" smtClean="0"/>
              <a:t>Heap </a:t>
            </a:r>
            <a:r>
              <a:rPr lang="en-US" sz="2100" dirty="0"/>
              <a:t>containing memory dynamically allocated during run time</a:t>
            </a:r>
          </a:p>
          <a:p>
            <a:r>
              <a:rPr lang="en-US" sz="2100" dirty="0" smtClean="0"/>
              <a:t>Execution </a:t>
            </a:r>
            <a:r>
              <a:rPr lang="en-US" sz="2100" dirty="0"/>
              <a:t>of program started via GUI mouse clicks, </a:t>
            </a:r>
            <a:r>
              <a:rPr lang="en-US" sz="2100" dirty="0" err="1"/>
              <a:t>cmd</a:t>
            </a:r>
            <a:r>
              <a:rPr lang="en-US" sz="2100" dirty="0"/>
              <a:t> line </a:t>
            </a:r>
            <a:r>
              <a:rPr lang="en-US" sz="2100" dirty="0" err="1"/>
              <a:t>etc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6329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Bounded Buffer – Consumer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Monotype Sorts" charset="2"/>
              <a:buNone/>
            </a:pPr>
            <a:r>
              <a:rPr lang="en-US" smtClean="0">
                <a:latin typeface="Monaco" charset="0"/>
              </a:rPr>
              <a:t>	</a:t>
            </a:r>
            <a:r>
              <a:rPr lang="en-US" sz="2175">
                <a:latin typeface="Monaco" charset="0"/>
              </a:rPr>
              <a:t>while (true) {</a:t>
            </a:r>
          </a:p>
          <a:p>
            <a:pPr>
              <a:buFont typeface="Monotype Sorts" charset="2"/>
              <a:buNone/>
            </a:pPr>
            <a:r>
              <a:rPr lang="en-US" sz="2175">
                <a:latin typeface="Monaco" charset="0"/>
              </a:rPr>
              <a:t>          while (in == out)</a:t>
            </a:r>
          </a:p>
          <a:p>
            <a:pPr>
              <a:buFont typeface="Monotype Sorts" charset="2"/>
              <a:buNone/>
            </a:pPr>
            <a:r>
              <a:rPr lang="en-US" sz="2175">
                <a:latin typeface="Monaco" charset="0"/>
              </a:rPr>
              <a:t>                 ; // do nothing -- nothing to consume</a:t>
            </a:r>
          </a:p>
          <a:p>
            <a:pPr>
              <a:buFont typeface="Monotype Sorts" charset="2"/>
              <a:buNone/>
            </a:pPr>
            <a:endParaRPr lang="en-US" sz="2175">
              <a:latin typeface="Monaco" charset="0"/>
            </a:endParaRPr>
          </a:p>
          <a:p>
            <a:pPr>
              <a:buFont typeface="Monotype Sorts" charset="2"/>
              <a:buNone/>
            </a:pPr>
            <a:r>
              <a:rPr lang="en-US" sz="2175">
                <a:latin typeface="Monaco" charset="0"/>
              </a:rPr>
              <a:t>	     // remove an item from the buffer</a:t>
            </a:r>
          </a:p>
          <a:p>
            <a:pPr>
              <a:buFont typeface="Monotype Sorts" charset="2"/>
              <a:buNone/>
            </a:pPr>
            <a:r>
              <a:rPr lang="en-US" sz="2175">
                <a:latin typeface="Monaco" charset="0"/>
              </a:rPr>
              <a:t>	     item = buffer[out];</a:t>
            </a:r>
          </a:p>
          <a:p>
            <a:pPr>
              <a:buFont typeface="Monotype Sorts" charset="2"/>
              <a:buNone/>
            </a:pPr>
            <a:r>
              <a:rPr lang="en-US" sz="2175">
                <a:latin typeface="Monaco" charset="0"/>
              </a:rPr>
              <a:t>	     out = (out + 1) % BUFFER SIZE;</a:t>
            </a:r>
          </a:p>
          <a:p>
            <a:pPr>
              <a:buFont typeface="Monotype Sorts" charset="2"/>
              <a:buNone/>
            </a:pPr>
            <a:r>
              <a:rPr lang="en-US" sz="2175">
                <a:latin typeface="Monaco" charset="0"/>
              </a:rPr>
              <a:t>	return item;</a:t>
            </a:r>
          </a:p>
          <a:p>
            <a:pPr>
              <a:buFont typeface="Monotype Sorts" charset="2"/>
              <a:buNone/>
            </a:pPr>
            <a:r>
              <a:rPr lang="en-US" sz="2175" i="1">
                <a:latin typeface="Monaco" charset="0"/>
              </a:rPr>
              <a:t>     </a:t>
            </a:r>
            <a:r>
              <a:rPr lang="en-US" sz="2175">
                <a:latin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662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700" dirty="0" err="1"/>
              <a:t>Interprocess</a:t>
            </a:r>
            <a:r>
              <a:rPr lang="en-US" sz="2700" dirty="0"/>
              <a:t> Communication – Message Passing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Mechanism for processes to communicate and to synchronize their actions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send</a:t>
            </a:r>
            <a:r>
              <a:rPr lang="en-US" dirty="0" smtClean="0"/>
              <a:t>(</a:t>
            </a:r>
            <a:r>
              <a:rPr lang="en-US" i="1" dirty="0" smtClean="0"/>
              <a:t>message</a:t>
            </a:r>
            <a:r>
              <a:rPr lang="en-US" dirty="0" smtClean="0"/>
              <a:t>) – message size fixed or variable 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receive</a:t>
            </a:r>
            <a:r>
              <a:rPr lang="en-US" dirty="0" smtClean="0"/>
              <a:t>(</a:t>
            </a:r>
            <a:r>
              <a:rPr lang="en-US" i="1" dirty="0" smtClean="0"/>
              <a:t>message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If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establish a </a:t>
            </a:r>
            <a:r>
              <a:rPr lang="en-US" i="1" dirty="0" smtClean="0"/>
              <a:t>communication</a:t>
            </a:r>
            <a:r>
              <a:rPr lang="en-US" dirty="0" smtClean="0"/>
              <a:t> </a:t>
            </a:r>
            <a:r>
              <a:rPr lang="en-US" i="1" dirty="0" smtClean="0"/>
              <a:t>link</a:t>
            </a:r>
            <a:r>
              <a:rPr lang="en-US" dirty="0" smtClean="0"/>
              <a:t> between them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exchange messages via send/receive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Implementation of communication link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physical (e.g., shared memory, hardware bus)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logical (e.g., logical properties)</a:t>
            </a:r>
          </a:p>
        </p:txBody>
      </p:sp>
    </p:spTree>
    <p:extLst>
      <p:ext uri="{BB962C8B-B14F-4D97-AF65-F5344CB8AC3E}">
        <p14:creationId xmlns:p14="http://schemas.microsoft.com/office/powerpoint/2010/main" val="46651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Implementation Questions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How are links established?</a:t>
            </a:r>
          </a:p>
          <a:p>
            <a:r>
              <a:rPr lang="en-US" smtClean="0"/>
              <a:t>Can a link be associated with more than two processes?</a:t>
            </a:r>
          </a:p>
          <a:p>
            <a:r>
              <a:rPr lang="en-US" smtClean="0"/>
              <a:t>How many links can there be between every pair of communicating processes?</a:t>
            </a:r>
          </a:p>
          <a:p>
            <a:r>
              <a:rPr lang="en-US" smtClean="0"/>
              <a:t>What is the capacity of a link?</a:t>
            </a:r>
          </a:p>
          <a:p>
            <a:r>
              <a:rPr lang="en-US" smtClean="0"/>
              <a:t>Is the size of a message that the link can accommodate fixed or variable?</a:t>
            </a:r>
          </a:p>
          <a:p>
            <a:r>
              <a:rPr lang="en-US" smtClean="0"/>
              <a:t>Is a link unidirectional or bi-directional?</a:t>
            </a:r>
          </a:p>
        </p:txBody>
      </p:sp>
    </p:spTree>
    <p:extLst>
      <p:ext uri="{BB962C8B-B14F-4D97-AF65-F5344CB8AC3E}">
        <p14:creationId xmlns:p14="http://schemas.microsoft.com/office/powerpoint/2010/main" val="291533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Direct Communication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100"/>
              <a:t>Processes must name each other explicitly:</a:t>
            </a:r>
          </a:p>
          <a:p>
            <a:pPr lvl="1"/>
            <a:r>
              <a:rPr lang="en-US" sz="2100" b="1"/>
              <a:t>send</a:t>
            </a:r>
            <a:r>
              <a:rPr lang="en-US" sz="2100"/>
              <a:t> (</a:t>
            </a:r>
            <a:r>
              <a:rPr lang="en-US" sz="2100" i="1"/>
              <a:t>P, message</a:t>
            </a:r>
            <a:r>
              <a:rPr lang="en-US" sz="2100"/>
              <a:t>) – send a message to process P</a:t>
            </a:r>
          </a:p>
          <a:p>
            <a:pPr lvl="1"/>
            <a:r>
              <a:rPr lang="en-US" sz="2100" b="1"/>
              <a:t>receive</a:t>
            </a:r>
            <a:r>
              <a:rPr lang="en-US" sz="2100"/>
              <a:t>(</a:t>
            </a:r>
            <a:r>
              <a:rPr lang="en-US" sz="2100" i="1"/>
              <a:t>Q, message</a:t>
            </a:r>
            <a:r>
              <a:rPr lang="en-US" sz="2100"/>
              <a:t>) – receive a message from process Q</a:t>
            </a:r>
          </a:p>
          <a:p>
            <a:pPr lvl="1"/>
            <a:endParaRPr lang="en-US" sz="2100"/>
          </a:p>
          <a:p>
            <a:r>
              <a:rPr lang="en-US" sz="2100"/>
              <a:t>Properties of communication link</a:t>
            </a:r>
          </a:p>
          <a:p>
            <a:pPr lvl="1"/>
            <a:r>
              <a:rPr lang="en-US" sz="2100"/>
              <a:t>Links are established automatically</a:t>
            </a:r>
          </a:p>
          <a:p>
            <a:pPr lvl="1"/>
            <a:r>
              <a:rPr lang="en-US" sz="2100"/>
              <a:t>A link is associated with exactly one pair of communicating processes</a:t>
            </a:r>
          </a:p>
          <a:p>
            <a:pPr lvl="1"/>
            <a:r>
              <a:rPr lang="en-US" sz="2100"/>
              <a:t>Between each pair there exists exactly one link</a:t>
            </a:r>
          </a:p>
          <a:p>
            <a:pPr lvl="1"/>
            <a:r>
              <a:rPr lang="en-US" sz="2100"/>
              <a:t>The link may be unidirectional, but is usually bi-directional</a:t>
            </a:r>
          </a:p>
        </p:txBody>
      </p:sp>
    </p:spTree>
    <p:extLst>
      <p:ext uri="{BB962C8B-B14F-4D97-AF65-F5344CB8AC3E}">
        <p14:creationId xmlns:p14="http://schemas.microsoft.com/office/powerpoint/2010/main" val="30178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Indirect Communication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/>
              <a:t>Messages are directed and received from mailboxes (also referred to as ports)</a:t>
            </a:r>
          </a:p>
          <a:p>
            <a:pPr lvl="1"/>
            <a:r>
              <a:rPr lang="en-US" sz="2100"/>
              <a:t>Each mailbox has a unique id</a:t>
            </a:r>
          </a:p>
          <a:p>
            <a:pPr lvl="1"/>
            <a:r>
              <a:rPr lang="en-US" sz="2100"/>
              <a:t>Processes can communicate only if they share a mailbox</a:t>
            </a:r>
          </a:p>
          <a:p>
            <a:pPr lvl="1"/>
            <a:endParaRPr lang="en-US" sz="2100"/>
          </a:p>
          <a:p>
            <a:r>
              <a:rPr lang="en-US" sz="2100"/>
              <a:t>Properties of communication link</a:t>
            </a:r>
          </a:p>
          <a:p>
            <a:pPr lvl="1"/>
            <a:r>
              <a:rPr lang="en-US" sz="2100"/>
              <a:t>Link established only if processes share a common mailbox</a:t>
            </a:r>
          </a:p>
          <a:p>
            <a:pPr lvl="1"/>
            <a:r>
              <a:rPr lang="en-US" sz="2100"/>
              <a:t>A link may be associated with many processes</a:t>
            </a:r>
          </a:p>
          <a:p>
            <a:pPr lvl="1"/>
            <a:r>
              <a:rPr lang="en-US" sz="2100"/>
              <a:t>Each pair of processes may share several communication links</a:t>
            </a:r>
          </a:p>
          <a:p>
            <a:pPr lvl="1"/>
            <a:r>
              <a:rPr lang="en-US" sz="2100"/>
              <a:t>Link may be unidirectional or bi-directional</a:t>
            </a:r>
          </a:p>
        </p:txBody>
      </p:sp>
    </p:spTree>
    <p:extLst>
      <p:ext uri="{BB962C8B-B14F-4D97-AF65-F5344CB8AC3E}">
        <p14:creationId xmlns:p14="http://schemas.microsoft.com/office/powerpoint/2010/main" val="111406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Indirect Communication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Operations</a:t>
            </a:r>
          </a:p>
          <a:p>
            <a:pPr lvl="1"/>
            <a:r>
              <a:rPr lang="en-US" smtClean="0"/>
              <a:t>create a new mailbox</a:t>
            </a:r>
          </a:p>
          <a:p>
            <a:pPr lvl="1"/>
            <a:r>
              <a:rPr lang="en-US" smtClean="0"/>
              <a:t>send and receive messages through mailbox</a:t>
            </a:r>
          </a:p>
          <a:p>
            <a:pPr lvl="1"/>
            <a:r>
              <a:rPr lang="en-US" smtClean="0"/>
              <a:t>destroy a mailbox</a:t>
            </a:r>
          </a:p>
          <a:p>
            <a:pPr lvl="1"/>
            <a:endParaRPr lang="en-US" smtClean="0"/>
          </a:p>
          <a:p>
            <a:r>
              <a:rPr lang="en-US" smtClean="0"/>
              <a:t>Primitives are defined as:</a:t>
            </a:r>
          </a:p>
          <a:p>
            <a:pPr>
              <a:buFont typeface="Monotype Sorts" charset="2"/>
              <a:buNone/>
            </a:pPr>
            <a:r>
              <a:rPr lang="en-US" smtClean="0"/>
              <a:t>	</a:t>
            </a:r>
            <a:r>
              <a:rPr lang="en-US" b="1" smtClean="0"/>
              <a:t>send</a:t>
            </a:r>
            <a:r>
              <a:rPr lang="en-US" smtClean="0"/>
              <a:t>(</a:t>
            </a:r>
            <a:r>
              <a:rPr lang="en-US" i="1" smtClean="0"/>
              <a:t>A, message</a:t>
            </a:r>
            <a:r>
              <a:rPr lang="en-US" smtClean="0"/>
              <a:t>) – send a message to mailbox A</a:t>
            </a:r>
          </a:p>
          <a:p>
            <a:pPr>
              <a:buFont typeface="Monotype Sorts" charset="2"/>
              <a:buNone/>
            </a:pPr>
            <a:r>
              <a:rPr lang="en-US" smtClean="0"/>
              <a:t>	</a:t>
            </a:r>
            <a:r>
              <a:rPr lang="en-US" b="1" smtClean="0"/>
              <a:t>receive</a:t>
            </a:r>
            <a:r>
              <a:rPr lang="en-US" smtClean="0"/>
              <a:t>(</a:t>
            </a:r>
            <a:r>
              <a:rPr lang="en-US" i="1" smtClean="0"/>
              <a:t>A, message</a:t>
            </a:r>
            <a:r>
              <a:rPr lang="en-US" smtClean="0"/>
              <a:t>) – receive a message from mailbox A</a:t>
            </a:r>
          </a:p>
        </p:txBody>
      </p:sp>
    </p:spTree>
    <p:extLst>
      <p:ext uri="{BB962C8B-B14F-4D97-AF65-F5344CB8AC3E}">
        <p14:creationId xmlns:p14="http://schemas.microsoft.com/office/powerpoint/2010/main" val="188114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Indirect Communication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Mailbox sharing</a:t>
            </a:r>
          </a:p>
          <a:p>
            <a:pPr lvl="1"/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i="1" smtClean="0"/>
              <a:t>, P</a:t>
            </a:r>
            <a:r>
              <a:rPr lang="en-US" i="1" baseline="-25000" smtClean="0"/>
              <a:t>2</a:t>
            </a:r>
            <a:r>
              <a:rPr lang="en-US" i="1" smtClean="0"/>
              <a:t>,</a:t>
            </a:r>
            <a:r>
              <a:rPr lang="en-US" smtClean="0"/>
              <a:t> and</a:t>
            </a:r>
            <a:r>
              <a:rPr lang="en-US" i="1" smtClean="0"/>
              <a:t> P</a:t>
            </a:r>
            <a:r>
              <a:rPr lang="en-US" i="1" baseline="-25000" smtClean="0"/>
              <a:t>3</a:t>
            </a:r>
            <a:r>
              <a:rPr lang="en-US" smtClean="0"/>
              <a:t> share mailbox A</a:t>
            </a:r>
          </a:p>
          <a:p>
            <a:pPr lvl="1"/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, sends; </a:t>
            </a:r>
            <a:r>
              <a:rPr lang="en-US" i="1" smtClean="0"/>
              <a:t>P</a:t>
            </a:r>
            <a:r>
              <a:rPr lang="en-US" i="1" baseline="-25000" smtClean="0"/>
              <a:t>2</a:t>
            </a:r>
            <a:r>
              <a:rPr lang="en-US" i="1" smtClean="0"/>
              <a:t> </a:t>
            </a:r>
            <a:r>
              <a:rPr lang="en-US" smtClean="0"/>
              <a:t>and</a:t>
            </a:r>
            <a:r>
              <a:rPr lang="en-US" i="1" smtClean="0"/>
              <a:t> P</a:t>
            </a:r>
            <a:r>
              <a:rPr lang="en-US" i="1" baseline="-25000" smtClean="0"/>
              <a:t>3</a:t>
            </a:r>
            <a:r>
              <a:rPr lang="en-US" smtClean="0"/>
              <a:t> receive</a:t>
            </a:r>
          </a:p>
          <a:p>
            <a:pPr lvl="1"/>
            <a:r>
              <a:rPr lang="en-US" smtClean="0"/>
              <a:t>Who gets the message?</a:t>
            </a:r>
          </a:p>
          <a:p>
            <a:pPr lvl="1"/>
            <a:endParaRPr lang="en-US" smtClean="0"/>
          </a:p>
          <a:p>
            <a:r>
              <a:rPr lang="en-US" smtClean="0"/>
              <a:t>Solutions</a:t>
            </a:r>
          </a:p>
          <a:p>
            <a:pPr lvl="1"/>
            <a:r>
              <a:rPr lang="en-US" smtClean="0"/>
              <a:t>Allow a link to be associated with at most two processes</a:t>
            </a:r>
          </a:p>
          <a:p>
            <a:pPr lvl="1"/>
            <a:r>
              <a:rPr lang="en-US" smtClean="0"/>
              <a:t>Allow only one process at a time to execute a receive operation</a:t>
            </a:r>
          </a:p>
          <a:p>
            <a:pPr lvl="1"/>
            <a:r>
              <a:rPr lang="en-US" smtClean="0"/>
              <a:t>Allow the system to select arbitrarily the receiver.  Sender is notified who the receiver was.</a:t>
            </a:r>
          </a:p>
        </p:txBody>
      </p:sp>
    </p:spTree>
    <p:extLst>
      <p:ext uri="{BB962C8B-B14F-4D97-AF65-F5344CB8AC3E}">
        <p14:creationId xmlns:p14="http://schemas.microsoft.com/office/powerpoint/2010/main" val="161561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Synchronization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07194" indent="-407194"/>
            <a:r>
              <a:rPr lang="en-US" smtClean="0"/>
              <a:t>Message passing may be either blocking or non-blocking</a:t>
            </a:r>
          </a:p>
          <a:p>
            <a:pPr marL="407194" indent="-407194"/>
            <a:endParaRPr lang="en-US" smtClean="0"/>
          </a:p>
          <a:p>
            <a:pPr marL="407194" indent="-407194"/>
            <a:r>
              <a:rPr lang="en-US" b="1" smtClean="0"/>
              <a:t>Blocking</a:t>
            </a:r>
            <a:r>
              <a:rPr lang="en-US" smtClean="0"/>
              <a:t> is considered </a:t>
            </a:r>
            <a:r>
              <a:rPr lang="en-US" b="1" smtClean="0"/>
              <a:t>synchronous</a:t>
            </a:r>
          </a:p>
          <a:p>
            <a:pPr marL="856060" lvl="1" indent="-366713"/>
            <a:r>
              <a:rPr lang="en-US" b="1" smtClean="0"/>
              <a:t>Blocking send </a:t>
            </a:r>
            <a:r>
              <a:rPr lang="en-US" smtClean="0"/>
              <a:t>has the sender block until the message is received</a:t>
            </a:r>
          </a:p>
          <a:p>
            <a:pPr marL="856060" lvl="1" indent="-366713"/>
            <a:r>
              <a:rPr lang="en-US" b="1" smtClean="0"/>
              <a:t>Blocking receive </a:t>
            </a:r>
            <a:r>
              <a:rPr lang="en-US" smtClean="0"/>
              <a:t>has the receiver block until a message is available</a:t>
            </a:r>
          </a:p>
          <a:p>
            <a:pPr marL="856060" lvl="1" indent="-366713"/>
            <a:endParaRPr lang="en-US" smtClean="0"/>
          </a:p>
          <a:p>
            <a:pPr marL="407194" indent="-407194"/>
            <a:r>
              <a:rPr lang="en-US" b="1" smtClean="0"/>
              <a:t>Non-blocking</a:t>
            </a:r>
            <a:r>
              <a:rPr lang="en-US" smtClean="0"/>
              <a:t> is considered </a:t>
            </a:r>
            <a:r>
              <a:rPr lang="en-US" b="1" smtClean="0"/>
              <a:t>asynchronous</a:t>
            </a:r>
          </a:p>
          <a:p>
            <a:pPr marL="856060" lvl="1" indent="-366713"/>
            <a:r>
              <a:rPr lang="en-US" b="1" smtClean="0"/>
              <a:t>Non-blocking </a:t>
            </a:r>
            <a:r>
              <a:rPr lang="en-US" smtClean="0"/>
              <a:t>send has the sender send the message and continue</a:t>
            </a:r>
          </a:p>
          <a:p>
            <a:pPr marL="856060" lvl="1" indent="-366713"/>
            <a:r>
              <a:rPr lang="en-US" b="1" smtClean="0"/>
              <a:t>Non-blocking </a:t>
            </a:r>
            <a:r>
              <a:rPr lang="en-US" smtClean="0"/>
              <a:t>receive has the receiver receive a valid message or null</a:t>
            </a:r>
          </a:p>
        </p:txBody>
      </p:sp>
    </p:spTree>
    <p:extLst>
      <p:ext uri="{BB962C8B-B14F-4D97-AF65-F5344CB8AC3E}">
        <p14:creationId xmlns:p14="http://schemas.microsoft.com/office/powerpoint/2010/main" val="309185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Buffering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 of messages attached to the link; implemented in one of three ways</a:t>
            </a:r>
          </a:p>
          <a:p>
            <a:pPr lvl="1">
              <a:buFont typeface="Monotype Sorts" charset="2"/>
              <a:buNone/>
            </a:pPr>
            <a:r>
              <a:rPr lang="en-US" dirty="0" smtClean="0">
                <a:solidFill>
                  <a:srgbClr val="CC6600"/>
                </a:solidFill>
              </a:rPr>
              <a:t>1.</a:t>
            </a:r>
            <a:r>
              <a:rPr lang="en-US" dirty="0" smtClean="0"/>
              <a:t>	Zero capacity – 0 messages waiting in a queue</a:t>
            </a:r>
            <a:r>
              <a:rPr lang="en-US" dirty="0"/>
              <a:t>.</a:t>
            </a:r>
            <a:endParaRPr lang="en-US" dirty="0" smtClean="0"/>
          </a:p>
          <a:p>
            <a:pPr lvl="1">
              <a:buFont typeface="Monotype Sorts" charset="2"/>
              <a:buNone/>
            </a:pPr>
            <a:r>
              <a:rPr lang="en-US" dirty="0" smtClean="0">
                <a:solidFill>
                  <a:srgbClr val="CC6600"/>
                </a:solidFill>
              </a:rPr>
              <a:t>2.</a:t>
            </a:r>
            <a:r>
              <a:rPr lang="en-US" dirty="0" smtClean="0"/>
              <a:t>	Bounded capacity – finite length of </a:t>
            </a:r>
            <a:r>
              <a:rPr lang="en-US" i="1" dirty="0" smtClean="0"/>
              <a:t>n</a:t>
            </a:r>
            <a:r>
              <a:rPr lang="en-US" dirty="0" smtClean="0"/>
              <a:t> messages, n messages waiting in a queue</a:t>
            </a:r>
            <a:br>
              <a:rPr lang="en-US" dirty="0" smtClean="0"/>
            </a:br>
            <a:endParaRPr lang="en-US" dirty="0" smtClean="0"/>
          </a:p>
          <a:p>
            <a:pPr lvl="1">
              <a:buFont typeface="Monotype Sorts" charset="2"/>
              <a:buNone/>
            </a:pPr>
            <a:r>
              <a:rPr lang="en-US" dirty="0" smtClean="0">
                <a:solidFill>
                  <a:srgbClr val="CC6600"/>
                </a:solidFill>
              </a:rPr>
              <a:t>3.</a:t>
            </a:r>
            <a:r>
              <a:rPr lang="en-US" dirty="0" smtClean="0"/>
              <a:t>	Unbounded capacity – infinite length ,any number of messages can wait in a queue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39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Examples of IPC Systems - POSIX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POSIX Shared Memory</a:t>
            </a:r>
          </a:p>
          <a:p>
            <a:pPr lvl="1"/>
            <a:r>
              <a:rPr lang="en-US" smtClean="0"/>
              <a:t>Process first creates shared memory segment</a:t>
            </a:r>
          </a:p>
          <a:p>
            <a:pPr lvl="1">
              <a:buFont typeface="Monotype Sorts" charset="2"/>
              <a:buNone/>
            </a:pPr>
            <a:r>
              <a:rPr lang="en-US" smtClean="0">
                <a:latin typeface="Courier New" charset="0"/>
                <a:cs typeface="Courier New" charset="0"/>
              </a:rPr>
              <a:t>segment id = shmget(IPC PRIVATE, size, S IRUSR | S IWUSR);</a:t>
            </a:r>
          </a:p>
          <a:p>
            <a:pPr lvl="1"/>
            <a:r>
              <a:rPr lang="en-US" smtClean="0"/>
              <a:t>Process wanting access to that shared memory must attach to it</a:t>
            </a:r>
          </a:p>
          <a:p>
            <a:pPr lvl="1">
              <a:buFont typeface="Monotype Sorts" charset="2"/>
              <a:buNone/>
            </a:pPr>
            <a:r>
              <a:rPr lang="en-US" smtClean="0">
                <a:latin typeface="Courier New" charset="0"/>
                <a:cs typeface="Courier New" charset="0"/>
              </a:rPr>
              <a:t>shared memory = (char *) shmat(id, NULL, 0);</a:t>
            </a:r>
          </a:p>
          <a:p>
            <a:pPr lvl="1"/>
            <a:r>
              <a:rPr lang="en-US" smtClean="0"/>
              <a:t>Now the process could write to the shared memory</a:t>
            </a:r>
          </a:p>
          <a:p>
            <a:pPr lvl="1">
              <a:buFont typeface="Monotype Sorts" charset="2"/>
              <a:buNone/>
            </a:pPr>
            <a:r>
              <a:rPr lang="en-US" smtClean="0">
                <a:latin typeface="Courier New" charset="0"/>
                <a:cs typeface="Courier New" charset="0"/>
              </a:rPr>
              <a:t>sprintf(shared memory, "Writing to shared memory");</a:t>
            </a:r>
          </a:p>
          <a:p>
            <a:pPr lvl="1"/>
            <a:r>
              <a:rPr lang="en-US" smtClean="0"/>
              <a:t>When done a process can detach the shared memory from its address space</a:t>
            </a:r>
          </a:p>
          <a:p>
            <a:pPr lvl="1">
              <a:buFont typeface="Monotype Sorts" charset="2"/>
              <a:buNone/>
            </a:pPr>
            <a:r>
              <a:rPr lang="en-US" smtClean="0">
                <a:latin typeface="Courier New" charset="0"/>
                <a:cs typeface="Courier New" charset="0"/>
              </a:rPr>
              <a:t>shmdt(shared memory);</a:t>
            </a:r>
          </a:p>
        </p:txBody>
      </p:sp>
    </p:spTree>
    <p:extLst>
      <p:ext uri="{BB962C8B-B14F-4D97-AF65-F5344CB8AC3E}">
        <p14:creationId xmlns:p14="http://schemas.microsoft.com/office/powerpoint/2010/main" val="31697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in Memory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388" y="1752858"/>
            <a:ext cx="3111028" cy="464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63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Examples of IPC Systems - Mach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Mach communication is message based</a:t>
            </a:r>
          </a:p>
          <a:p>
            <a:pPr lvl="1"/>
            <a:r>
              <a:rPr lang="en-US" smtClean="0"/>
              <a:t>Even system calls are messages</a:t>
            </a:r>
          </a:p>
          <a:p>
            <a:pPr lvl="1"/>
            <a:r>
              <a:rPr lang="en-US" smtClean="0"/>
              <a:t>Each task gets two mailboxes at creation- Kernel and Notify</a:t>
            </a:r>
          </a:p>
          <a:p>
            <a:pPr lvl="1"/>
            <a:r>
              <a:rPr lang="en-US" smtClean="0"/>
              <a:t>Only three system calls needed for message transfer</a:t>
            </a:r>
          </a:p>
          <a:p>
            <a:pPr lvl="1">
              <a:buFont typeface="Monotype Sorts" charset="2"/>
              <a:buNone/>
            </a:pPr>
            <a:r>
              <a:rPr lang="en-US" smtClean="0">
                <a:latin typeface="Courier New" charset="0"/>
                <a:cs typeface="Courier New" charset="0"/>
              </a:rPr>
              <a:t>msg_send(), msg_receive(), msg_rpc()</a:t>
            </a:r>
          </a:p>
          <a:p>
            <a:pPr lvl="1"/>
            <a:r>
              <a:rPr lang="en-US" smtClean="0"/>
              <a:t>Mailboxes needed for commuication, created via</a:t>
            </a:r>
          </a:p>
          <a:p>
            <a:pPr lvl="1">
              <a:buFont typeface="Monotype Sorts" charset="2"/>
              <a:buNone/>
            </a:pPr>
            <a:r>
              <a:rPr lang="en-US" smtClean="0">
                <a:latin typeface="Courier New" charset="0"/>
                <a:cs typeface="Courier New" charset="0"/>
              </a:rPr>
              <a:t>port_allocate()</a:t>
            </a:r>
          </a:p>
        </p:txBody>
      </p:sp>
    </p:spTree>
    <p:extLst>
      <p:ext uri="{BB962C8B-B14F-4D97-AF65-F5344CB8AC3E}">
        <p14:creationId xmlns:p14="http://schemas.microsoft.com/office/powerpoint/2010/main" val="245012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/>
              <a:t>Examples of IPC Systems – Windows XP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Message-passing centric via </a:t>
            </a:r>
            <a:r>
              <a:rPr lang="en-US" b="1" smtClean="0">
                <a:solidFill>
                  <a:srgbClr val="0000FF"/>
                </a:solidFill>
              </a:rPr>
              <a:t>local procedure call (LPC)</a:t>
            </a:r>
            <a:r>
              <a:rPr lang="en-US" smtClean="0"/>
              <a:t> facility</a:t>
            </a:r>
          </a:p>
          <a:p>
            <a:pPr lvl="1"/>
            <a:r>
              <a:rPr lang="en-US" smtClean="0"/>
              <a:t>Only works between processes on the same system</a:t>
            </a:r>
          </a:p>
          <a:p>
            <a:pPr lvl="1"/>
            <a:r>
              <a:rPr lang="en-US" smtClean="0"/>
              <a:t>Uses ports (like mailboxes) to establish and maintain communication channels</a:t>
            </a:r>
          </a:p>
          <a:p>
            <a:pPr lvl="1"/>
            <a:r>
              <a:rPr lang="en-US" smtClean="0"/>
              <a:t>Communication works as follows:</a:t>
            </a:r>
          </a:p>
          <a:p>
            <a:pPr lvl="2"/>
            <a:r>
              <a:rPr lang="en-US" smtClean="0"/>
              <a:t>The client opens a handle to the subsystem’s connection port object.</a:t>
            </a:r>
          </a:p>
          <a:p>
            <a:pPr lvl="2"/>
            <a:r>
              <a:rPr lang="en-US" smtClean="0"/>
              <a:t>The client sends a connection request.</a:t>
            </a:r>
          </a:p>
          <a:p>
            <a:pPr lvl="2"/>
            <a:r>
              <a:rPr lang="en-US" smtClean="0"/>
              <a:t>The server creates two private communication ports and returns the handle to one of them to the client.</a:t>
            </a:r>
          </a:p>
          <a:p>
            <a:pPr lvl="2"/>
            <a:r>
              <a:rPr lang="en-US" smtClean="0"/>
              <a:t>The client and server use the corresponding port handle to send messages or callbacks and to listen for replies.</a:t>
            </a:r>
          </a:p>
        </p:txBody>
      </p:sp>
    </p:spTree>
    <p:extLst>
      <p:ext uri="{BB962C8B-B14F-4D97-AF65-F5344CB8AC3E}">
        <p14:creationId xmlns:p14="http://schemas.microsoft.com/office/powerpoint/2010/main" val="149367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Local Procedure Calls in Windows XP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7107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496617"/>
            <a:ext cx="8371285" cy="383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90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/>
              <a:t>Communications in Client-Server Systems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Sockets</a:t>
            </a:r>
          </a:p>
          <a:p>
            <a:endParaRPr lang="en-US" dirty="0" smtClean="0"/>
          </a:p>
          <a:p>
            <a:r>
              <a:rPr lang="en-US" dirty="0" smtClean="0"/>
              <a:t>Remote Procedure Calls</a:t>
            </a:r>
          </a:p>
          <a:p>
            <a:endParaRPr lang="en-US" dirty="0" smtClean="0"/>
          </a:p>
          <a:p>
            <a:r>
              <a:rPr lang="en-US" dirty="0" smtClean="0"/>
              <a:t>Pipes</a:t>
            </a:r>
          </a:p>
          <a:p>
            <a:endParaRPr lang="en-US" dirty="0" smtClean="0"/>
          </a:p>
          <a:p>
            <a:pPr marL="117560" indent="0"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4156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Sockets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/>
              <a:t>A </a:t>
            </a:r>
            <a:r>
              <a:rPr lang="en-US" sz="2700" b="1">
                <a:solidFill>
                  <a:srgbClr val="0000FF"/>
                </a:solidFill>
              </a:rPr>
              <a:t>socket </a:t>
            </a:r>
            <a:r>
              <a:rPr lang="en-US" sz="2700"/>
              <a:t>is defined as an </a:t>
            </a:r>
            <a:r>
              <a:rPr lang="en-US" sz="2700" i="1"/>
              <a:t>endpoint for communication</a:t>
            </a:r>
          </a:p>
          <a:p>
            <a:endParaRPr lang="en-US" sz="2700"/>
          </a:p>
          <a:p>
            <a:r>
              <a:rPr lang="en-US" sz="2700"/>
              <a:t>Concatenation of IP address and port</a:t>
            </a:r>
          </a:p>
          <a:p>
            <a:endParaRPr lang="en-US" sz="2700"/>
          </a:p>
          <a:p>
            <a:r>
              <a:rPr lang="en-US" sz="2700"/>
              <a:t>The socket </a:t>
            </a:r>
            <a:r>
              <a:rPr lang="en-US" sz="2700" b="1"/>
              <a:t>161.25.19.8:1625</a:t>
            </a:r>
            <a:r>
              <a:rPr lang="en-US" sz="2700"/>
              <a:t> refers to port </a:t>
            </a:r>
            <a:r>
              <a:rPr lang="en-US" sz="2700" b="1"/>
              <a:t>1625</a:t>
            </a:r>
            <a:r>
              <a:rPr lang="en-US" sz="2700"/>
              <a:t> on host </a:t>
            </a:r>
            <a:r>
              <a:rPr lang="en-US" sz="2700" b="1"/>
              <a:t>161.25.19.8</a:t>
            </a:r>
          </a:p>
          <a:p>
            <a:endParaRPr lang="en-US" sz="2700" b="1"/>
          </a:p>
          <a:p>
            <a:r>
              <a:rPr lang="en-US" sz="2700"/>
              <a:t>Communication consists between a pair of sockets</a:t>
            </a:r>
          </a:p>
        </p:txBody>
      </p:sp>
    </p:spTree>
    <p:extLst>
      <p:ext uri="{BB962C8B-B14F-4D97-AF65-F5344CB8AC3E}">
        <p14:creationId xmlns:p14="http://schemas.microsoft.com/office/powerpoint/2010/main" val="264660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Socket Communication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01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229" y="1491854"/>
            <a:ext cx="7279481" cy="4426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321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Remote Procedure Calls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Remote procedure call (RPC) abstracts procedure calls between processes on networked systems</a:t>
            </a:r>
          </a:p>
          <a:p>
            <a:endParaRPr lang="en-US" smtClean="0"/>
          </a:p>
          <a:p>
            <a:r>
              <a:rPr lang="en-US" b="1" smtClean="0"/>
              <a:t>Stubs</a:t>
            </a:r>
            <a:r>
              <a:rPr lang="en-US" smtClean="0"/>
              <a:t> – client-side proxy for the actual procedure on the server</a:t>
            </a:r>
          </a:p>
          <a:p>
            <a:endParaRPr lang="en-US" smtClean="0"/>
          </a:p>
          <a:p>
            <a:r>
              <a:rPr lang="en-US" smtClean="0"/>
              <a:t>The client-side stub locates the server and </a:t>
            </a:r>
            <a:r>
              <a:rPr lang="en-US" i="1" smtClean="0"/>
              <a:t>marshalls</a:t>
            </a:r>
            <a:r>
              <a:rPr lang="en-US" smtClean="0"/>
              <a:t> the parameters</a:t>
            </a:r>
          </a:p>
          <a:p>
            <a:endParaRPr lang="en-US" smtClean="0"/>
          </a:p>
          <a:p>
            <a:r>
              <a:rPr lang="en-US" smtClean="0"/>
              <a:t>The server-side stub receives this message, unpacks the marshalled parameters, and performs the procedure on the server</a:t>
            </a:r>
          </a:p>
        </p:txBody>
      </p:sp>
    </p:spTree>
    <p:extLst>
      <p:ext uri="{BB962C8B-B14F-4D97-AF65-F5344CB8AC3E}">
        <p14:creationId xmlns:p14="http://schemas.microsoft.com/office/powerpoint/2010/main" val="307461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Execution of RPC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227" name="Picture 6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060" y="1015604"/>
            <a:ext cx="4973240" cy="5322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34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Pipes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Acts as a conduit allowing two processes to communicate</a:t>
            </a:r>
          </a:p>
          <a:p>
            <a:endParaRPr lang="en-US" smtClean="0"/>
          </a:p>
          <a:p>
            <a:r>
              <a:rPr lang="en-US" b="1" smtClean="0"/>
              <a:t>Issues</a:t>
            </a:r>
          </a:p>
          <a:p>
            <a:pPr lvl="1"/>
            <a:r>
              <a:rPr lang="en-US" smtClean="0"/>
              <a:t>Is communication unidirectional or bidirectional?</a:t>
            </a:r>
          </a:p>
          <a:p>
            <a:pPr lvl="1"/>
            <a:r>
              <a:rPr lang="en-US" smtClean="0"/>
              <a:t>In the case of two-way communication, is it half or full-duplex?</a:t>
            </a:r>
          </a:p>
          <a:p>
            <a:pPr lvl="1"/>
            <a:r>
              <a:rPr lang="en-US" smtClean="0"/>
              <a:t>Must there exist a relationship (i.e. parent-child) between the communicating processes?</a:t>
            </a:r>
          </a:p>
          <a:p>
            <a:pPr lvl="1"/>
            <a:r>
              <a:rPr lang="en-US" smtClean="0"/>
              <a:t>Can the pipes be used over a network?</a:t>
            </a:r>
          </a:p>
        </p:txBody>
      </p:sp>
    </p:spTree>
    <p:extLst>
      <p:ext uri="{BB962C8B-B14F-4D97-AF65-F5344CB8AC3E}">
        <p14:creationId xmlns:p14="http://schemas.microsoft.com/office/powerpoint/2010/main" val="90976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Ordinary Pipes</a:t>
            </a:r>
          </a:p>
        </p:txBody>
      </p:sp>
      <p:sp>
        <p:nvSpPr>
          <p:cNvPr id="54275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smtClean="0"/>
              <a:t>Ordinary Pipes </a:t>
            </a:r>
            <a:r>
              <a:rPr lang="en-US" smtClean="0"/>
              <a:t>allow communication in standard producer-consumer style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Producer writes to one end (the </a:t>
            </a:r>
            <a:r>
              <a:rPr lang="en-US" i="1" smtClean="0"/>
              <a:t>write-end </a:t>
            </a:r>
            <a:r>
              <a:rPr lang="en-US" smtClean="0"/>
              <a:t>of the pipe)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Consumer reads from the other end (the </a:t>
            </a:r>
            <a:r>
              <a:rPr lang="en-US" i="1" smtClean="0"/>
              <a:t>read-end </a:t>
            </a:r>
            <a:r>
              <a:rPr lang="en-US" smtClean="0"/>
              <a:t>of the pipe)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Ordinary pipes are therefore unidirectional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Require parent-child relationship between communicating processes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522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US" dirty="0"/>
              <a:t>All multiprogramming operating </a:t>
            </a:r>
            <a:r>
              <a:rPr lang="en-US" dirty="0" smtClean="0"/>
              <a:t>systems</a:t>
            </a:r>
            <a:r>
              <a:rPr lang="en-US" dirty="0"/>
              <a:t> are built around </a:t>
            </a:r>
            <a:r>
              <a:rPr lang="en-US" dirty="0" smtClean="0"/>
              <a:t>the concept </a:t>
            </a:r>
            <a:r>
              <a:rPr lang="en-US" dirty="0"/>
              <a:t>of </a:t>
            </a: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process.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en-US" dirty="0" smtClean="0"/>
              <a:t>The </a:t>
            </a:r>
            <a:r>
              <a:rPr lang="en-US" dirty="0"/>
              <a:t>OS must </a:t>
            </a:r>
            <a:r>
              <a:rPr lang="en-US" b="1" dirty="0"/>
              <a:t>interleave</a:t>
            </a:r>
            <a:r>
              <a:rPr lang="en-US" dirty="0"/>
              <a:t> the execution of multiple processes, to maximize processor utilization while providing reasonable response </a:t>
            </a:r>
            <a:r>
              <a:rPr lang="en-US" dirty="0" smtClean="0"/>
              <a:t>time.</a:t>
            </a:r>
            <a:endParaRPr lang="en-US" dirty="0"/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en-US" dirty="0" smtClean="0"/>
              <a:t>The </a:t>
            </a:r>
            <a:r>
              <a:rPr lang="en-US" dirty="0"/>
              <a:t>OS must </a:t>
            </a:r>
            <a:r>
              <a:rPr lang="en-US" b="1" dirty="0"/>
              <a:t>allocate resources</a:t>
            </a:r>
            <a:r>
              <a:rPr lang="en-US" dirty="0"/>
              <a:t> to processes in conformance with a specific</a:t>
            </a:r>
            <a:br>
              <a:rPr lang="en-US" dirty="0"/>
            </a:br>
            <a:r>
              <a:rPr lang="en-US" dirty="0"/>
              <a:t>policy (e.g., certain functions or applications are of higher priority) while at</a:t>
            </a:r>
            <a:br>
              <a:rPr lang="en-US" dirty="0"/>
            </a:br>
            <a:r>
              <a:rPr lang="en-US" dirty="0"/>
              <a:t>the same time avoiding </a:t>
            </a:r>
            <a:r>
              <a:rPr lang="en-US" dirty="0" smtClean="0"/>
              <a:t>deadlock.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en-US" dirty="0" smtClean="0"/>
              <a:t>The </a:t>
            </a:r>
            <a:r>
              <a:rPr lang="en-US" dirty="0"/>
              <a:t>OS may be required to support </a:t>
            </a:r>
            <a:r>
              <a:rPr lang="en-US" b="1" dirty="0" err="1" smtClean="0"/>
              <a:t>interprocess</a:t>
            </a:r>
            <a:r>
              <a:rPr lang="en-US" b="1" dirty="0" smtClean="0"/>
              <a:t> </a:t>
            </a:r>
            <a:r>
              <a:rPr lang="en-US" b="1" dirty="0"/>
              <a:t>communication</a:t>
            </a:r>
            <a:r>
              <a:rPr lang="en-US" dirty="0"/>
              <a:t> and user creation of processes, both of which may aid in the structuring </a:t>
            </a:r>
            <a:r>
              <a:rPr lang="en-US" dirty="0" smtClean="0"/>
              <a:t>of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93659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Ordinary Pipes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5299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2262188"/>
            <a:ext cx="8451056" cy="2084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4513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Named Pipes</a:t>
            </a:r>
          </a:p>
        </p:txBody>
      </p:sp>
      <p:sp>
        <p:nvSpPr>
          <p:cNvPr id="56323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Named Pipes are more powerful than ordinary pipes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Communication is bidirectional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No parent-child relationship is necessary between the communicating processes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Several processes can use the named pipe for communication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Provided on both UNIX and Windows systems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09355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FIFO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1600200" y="617220"/>
          <a:ext cx="4343400" cy="6537960"/>
        </p:xfrm>
        <a:graphic>
          <a:graphicData uri="http://schemas.openxmlformats.org/drawingml/2006/table">
            <a:tbl>
              <a:tblPr/>
              <a:tblGrid>
                <a:gridCol w="4343400">
                  <a:extLst>
                    <a:ext uri="{9D8B030D-6E8A-4147-A177-3AD203B41FA5}">
                      <a16:colId xmlns="" xmlns:a16="http://schemas.microsoft.com/office/drawing/2014/main" val="3617414729"/>
                    </a:ext>
                  </a:extLst>
                </a:gridCol>
              </a:tblGrid>
              <a:tr h="6240780">
                <a:tc>
                  <a:txBody>
                    <a:bodyPr/>
                    <a:lstStyle/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// C program to implement one side of FIFO </a:t>
                      </a:r>
                    </a:p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// This side writes first, then reads </a:t>
                      </a:r>
                    </a:p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kumimoji="0" 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 </a:t>
                      </a:r>
                    </a:p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kumimoji="0" 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string.h</a:t>
                      </a: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 </a:t>
                      </a:r>
                    </a:p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kumimoji="0" 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fcntl.h</a:t>
                      </a: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 </a:t>
                      </a:r>
                    </a:p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#include &lt;sys/</a:t>
                      </a:r>
                      <a:r>
                        <a:rPr kumimoji="0" 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stat.h</a:t>
                      </a: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 </a:t>
                      </a:r>
                    </a:p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#include &lt;sys/</a:t>
                      </a:r>
                      <a:r>
                        <a:rPr kumimoji="0" 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types.h</a:t>
                      </a: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 </a:t>
                      </a:r>
                    </a:p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kumimoji="0" 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unistd.h</a:t>
                      </a: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 </a:t>
                      </a:r>
                    </a:p>
                    <a:p>
                      <a:pPr algn="l" rtl="0" fontAlgn="base"/>
                      <a:r>
                        <a:rPr lang="en-US" sz="1100" b="1" i="0" spc="100" baseline="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b="1" i="0" spc="100" baseline="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main() </a:t>
                      </a:r>
                    </a:p>
                    <a:p>
                      <a:pPr algn="l" rtl="0" fontAlgn="base"/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</a:t>
                      </a:r>
                    </a:p>
                    <a:p>
                      <a:pPr algn="l" rtl="0" fontAlgn="base"/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</a:t>
                      </a:r>
                      <a:r>
                        <a:rPr lang="en-US" sz="1100" b="1" i="0" spc="100" baseline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1" i="0" spc="100" baseline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</a:t>
                      </a:r>
                    </a:p>
                    <a:p>
                      <a:pPr algn="l" rtl="0" fontAlgn="base"/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</a:t>
                      </a:r>
                    </a:p>
                    <a:p>
                      <a:pPr algn="l" rtl="0" fontAlgn="base"/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// FIFO file path </a:t>
                      </a:r>
                    </a:p>
                    <a:p>
                      <a:pPr algn="l" rtl="0" fontAlgn="base"/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char * </a:t>
                      </a:r>
                      <a:r>
                        <a:rPr lang="en-US" sz="1100" b="1" i="0" spc="100" baseline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myfifo</a:t>
                      </a:r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"/</a:t>
                      </a:r>
                      <a:r>
                        <a:rPr lang="en-US" sz="1100" b="1" i="0" spc="100" baseline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sz="1100" b="1" i="0" spc="100" baseline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myfifo</a:t>
                      </a:r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"; </a:t>
                      </a:r>
                    </a:p>
                    <a:p>
                      <a:pPr algn="l" rtl="0" fontAlgn="base"/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// Creating the named file(FIFO) </a:t>
                      </a:r>
                    </a:p>
                    <a:p>
                      <a:pPr algn="l" rtl="0" fontAlgn="base"/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// </a:t>
                      </a:r>
                      <a:r>
                        <a:rPr lang="en-US" sz="1100" b="1" i="0" spc="100" baseline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mkfifo</a:t>
                      </a:r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(&lt;pathname&gt;, &lt;permission&gt;) </a:t>
                      </a:r>
                    </a:p>
                    <a:p>
                      <a:pPr algn="l" rtl="0" fontAlgn="base"/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</a:t>
                      </a:r>
                      <a:r>
                        <a:rPr lang="en-US" sz="1100" b="1" i="0" spc="100" baseline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mkfifo</a:t>
                      </a:r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100" b="1" i="0" spc="100" baseline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myfifo</a:t>
                      </a:r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0666); </a:t>
                      </a:r>
                    </a:p>
                    <a:p>
                      <a:pPr algn="l" rtl="0" fontAlgn="base"/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char arr1[80], arr2[80]; </a:t>
                      </a:r>
                    </a:p>
                    <a:p>
                      <a:pPr algn="l" rtl="0" fontAlgn="base"/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while (1) </a:t>
                      </a:r>
                    </a:p>
                    <a:p>
                      <a:pPr algn="l" rtl="0" fontAlgn="base"/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{ </a:t>
                      </a:r>
                    </a:p>
                    <a:p>
                      <a:pPr algn="l" rtl="0" fontAlgn="base"/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    // Open FIFO for write only </a:t>
                      </a:r>
                    </a:p>
                    <a:p>
                      <a:pPr algn="l" rtl="0" fontAlgn="base"/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    </a:t>
                      </a:r>
                      <a:r>
                        <a:rPr lang="en-US" sz="1100" b="1" i="0" spc="100" baseline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open(</a:t>
                      </a:r>
                      <a:r>
                        <a:rPr lang="en-US" sz="1100" b="1" i="0" spc="100" baseline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myfifo</a:t>
                      </a:r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O_WRONLY); </a:t>
                      </a:r>
                    </a:p>
                    <a:p>
                      <a:pPr algn="l" rtl="0" fontAlgn="base"/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    // Take an input arr2ing from user. </a:t>
                      </a:r>
                    </a:p>
                    <a:p>
                      <a:pPr algn="l" rtl="0" fontAlgn="base"/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    // 80 is maximum length </a:t>
                      </a:r>
                    </a:p>
                    <a:p>
                      <a:pPr algn="l" rtl="0" fontAlgn="base"/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    </a:t>
                      </a:r>
                      <a:r>
                        <a:rPr lang="en-US" sz="1100" b="1" i="0" spc="100" baseline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fgets</a:t>
                      </a:r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(arr2, 80, </a:t>
                      </a:r>
                      <a:r>
                        <a:rPr lang="en-US" sz="1100" b="1" i="0" spc="100" baseline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stdin</a:t>
                      </a:r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</a:t>
                      </a:r>
                    </a:p>
                    <a:p>
                      <a:pPr algn="l" rtl="0" fontAlgn="base"/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    // Write the input arr2ing on FIFO </a:t>
                      </a:r>
                    </a:p>
                    <a:p>
                      <a:pPr algn="l" rtl="0" fontAlgn="base"/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    // and close it </a:t>
                      </a:r>
                    </a:p>
                    <a:p>
                      <a:pPr algn="l" rtl="0" fontAlgn="base"/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    write(</a:t>
                      </a:r>
                      <a:r>
                        <a:rPr lang="en-US" sz="1100" b="1" i="0" spc="100" baseline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arr2, </a:t>
                      </a:r>
                      <a:r>
                        <a:rPr lang="en-US" sz="1100" b="1" i="0" spc="100" baseline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(arr2)+1); </a:t>
                      </a:r>
                    </a:p>
                    <a:p>
                      <a:pPr algn="l" rtl="0" fontAlgn="base"/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    close(</a:t>
                      </a:r>
                      <a:r>
                        <a:rPr lang="en-US" sz="1100" b="1" i="0" spc="100" baseline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</a:t>
                      </a:r>
                    </a:p>
                    <a:p>
                      <a:pPr algn="l" rtl="0" fontAlgn="base"/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    // Open FIFO for Read only </a:t>
                      </a:r>
                    </a:p>
                    <a:p>
                      <a:pPr algn="l" rtl="0" fontAlgn="base"/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    </a:t>
                      </a:r>
                      <a:r>
                        <a:rPr lang="en-US" sz="1100" b="1" i="0" spc="100" baseline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open(</a:t>
                      </a:r>
                      <a:r>
                        <a:rPr lang="en-US" sz="1100" b="1" i="0" spc="100" baseline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myfifo</a:t>
                      </a:r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O_RDONLY); </a:t>
                      </a:r>
                    </a:p>
                    <a:p>
                      <a:pPr algn="l" rtl="0" fontAlgn="base"/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    // Read from FIFO </a:t>
                      </a:r>
                    </a:p>
                    <a:p>
                      <a:pPr algn="l" rtl="0" fontAlgn="base"/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    read(</a:t>
                      </a:r>
                      <a:r>
                        <a:rPr lang="en-US" sz="1100" b="1" i="0" spc="100" baseline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arr1, </a:t>
                      </a:r>
                      <a:r>
                        <a:rPr lang="en-US" sz="1100" b="1" i="0" spc="100" baseline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(arr1)); </a:t>
                      </a:r>
                    </a:p>
                    <a:p>
                      <a:pPr algn="l" rtl="0" fontAlgn="base"/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    // Print the read message </a:t>
                      </a:r>
                    </a:p>
                    <a:p>
                      <a:pPr algn="l" rtl="0" fontAlgn="base"/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    </a:t>
                      </a:r>
                      <a:r>
                        <a:rPr lang="en-US" sz="1100" b="1" i="0" spc="100" baseline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("User2: %s\n", arr1); </a:t>
                      </a:r>
                    </a:p>
                    <a:p>
                      <a:pPr algn="l" rtl="0" fontAlgn="base"/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    close(</a:t>
                      </a:r>
                      <a:r>
                        <a:rPr lang="en-US" sz="1100" b="1" i="0" spc="100" baseline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</a:t>
                      </a:r>
                    </a:p>
                    <a:p>
                      <a:pPr algn="l" rtl="0" fontAlgn="base"/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} </a:t>
                      </a:r>
                    </a:p>
                    <a:p>
                      <a:pPr algn="l" rtl="0" fontAlgn="base"/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return 0; </a:t>
                      </a:r>
                    </a:p>
                    <a:p>
                      <a:pPr algn="l" rtl="0" fontAlgn="base"/>
                      <a:r>
                        <a:rPr lang="en-US" sz="11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5566064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6096000" y="1017270"/>
          <a:ext cx="4343400" cy="5699760"/>
        </p:xfrm>
        <a:graphic>
          <a:graphicData uri="http://schemas.openxmlformats.org/drawingml/2006/table">
            <a:tbl>
              <a:tblPr/>
              <a:tblGrid>
                <a:gridCol w="4343400">
                  <a:extLst>
                    <a:ext uri="{9D8B030D-6E8A-4147-A177-3AD203B41FA5}">
                      <a16:colId xmlns="" xmlns:a16="http://schemas.microsoft.com/office/drawing/2014/main" val="3617414729"/>
                    </a:ext>
                  </a:extLst>
                </a:gridCol>
              </a:tblGrid>
              <a:tr h="5440680">
                <a:tc>
                  <a:txBody>
                    <a:bodyPr/>
                    <a:lstStyle/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// C program to implement one side of FIFO </a:t>
                      </a:r>
                    </a:p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// This side reads first, then reads </a:t>
                      </a:r>
                    </a:p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kumimoji="0" 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 </a:t>
                      </a:r>
                    </a:p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kumimoji="0" 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string.h</a:t>
                      </a: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 </a:t>
                      </a:r>
                    </a:p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kumimoji="0" 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fcntl.h</a:t>
                      </a: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 </a:t>
                      </a:r>
                    </a:p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#include &lt;sys/</a:t>
                      </a:r>
                      <a:r>
                        <a:rPr kumimoji="0" 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stat.h</a:t>
                      </a: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 </a:t>
                      </a:r>
                    </a:p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#include &lt;sys/</a:t>
                      </a:r>
                      <a:r>
                        <a:rPr kumimoji="0" 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types.h</a:t>
                      </a: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 </a:t>
                      </a:r>
                    </a:p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kumimoji="0" 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unistd.h</a:t>
                      </a: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 </a:t>
                      </a:r>
                    </a:p>
                    <a:p>
                      <a:r>
                        <a:rPr kumimoji="0" 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main() </a:t>
                      </a:r>
                    </a:p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{ </a:t>
                      </a:r>
                    </a:p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</a:t>
                      </a:r>
                      <a:r>
                        <a:rPr kumimoji="0" 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fd1; </a:t>
                      </a:r>
                    </a:p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// FIFO file path </a:t>
                      </a:r>
                    </a:p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char * </a:t>
                      </a:r>
                      <a:r>
                        <a:rPr kumimoji="0" 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myfifo</a:t>
                      </a: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= "/home/</a:t>
                      </a:r>
                      <a:r>
                        <a:rPr kumimoji="0" 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arahman</a:t>
                      </a: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/os_week04/</a:t>
                      </a:r>
                      <a:r>
                        <a:rPr kumimoji="0" 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myfifo</a:t>
                      </a: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"; </a:t>
                      </a:r>
                    </a:p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// Creating the named file(FIFO) </a:t>
                      </a:r>
                    </a:p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// </a:t>
                      </a:r>
                      <a:r>
                        <a:rPr kumimoji="0" 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mkfifo</a:t>
                      </a: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(&lt;pathname&gt;,&lt;permission&gt;) </a:t>
                      </a:r>
                    </a:p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</a:t>
                      </a:r>
                      <a:r>
                        <a:rPr kumimoji="0" 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mkfifo</a:t>
                      </a: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myfifo</a:t>
                      </a: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 0666); </a:t>
                      </a:r>
                    </a:p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char str1[80], str2[80]; </a:t>
                      </a:r>
                    </a:p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while (1) </a:t>
                      </a:r>
                    </a:p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{ </a:t>
                      </a:r>
                    </a:p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    // First open in read only and read </a:t>
                      </a:r>
                    </a:p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    fd1 = open(</a:t>
                      </a:r>
                      <a:r>
                        <a:rPr kumimoji="0" 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myfifo,O_RDONLY</a:t>
                      </a: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); </a:t>
                      </a:r>
                    </a:p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    read(fd1, str1, 80); </a:t>
                      </a:r>
                    </a:p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    // Print the read string and close </a:t>
                      </a:r>
                    </a:p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    </a:t>
                      </a:r>
                      <a:r>
                        <a:rPr kumimoji="0" 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("User1: %s\n", str1); </a:t>
                      </a:r>
                    </a:p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    close(fd1); </a:t>
                      </a:r>
                    </a:p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    // Now open in write mode and write </a:t>
                      </a:r>
                    </a:p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    // string taken from user. </a:t>
                      </a:r>
                    </a:p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    fd1 = open(</a:t>
                      </a:r>
                      <a:r>
                        <a:rPr kumimoji="0" 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myfifo,O_WRONLY</a:t>
                      </a: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); </a:t>
                      </a:r>
                    </a:p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    </a:t>
                      </a:r>
                      <a:r>
                        <a:rPr kumimoji="0" 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fgets</a:t>
                      </a: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(str2, 80, </a:t>
                      </a:r>
                      <a:r>
                        <a:rPr kumimoji="0" 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stdin</a:t>
                      </a: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); </a:t>
                      </a:r>
                    </a:p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    write(fd1, str2, </a:t>
                      </a:r>
                      <a:r>
                        <a:rPr kumimoji="0" 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(str2)+1); </a:t>
                      </a:r>
                    </a:p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    close(fd1); </a:t>
                      </a:r>
                    </a:p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} </a:t>
                      </a:r>
                    </a:p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return 0; </a:t>
                      </a:r>
                    </a:p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}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55660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53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FIFO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133600" y="1371601"/>
            <a:ext cx="5505450" cy="14573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2133601" y="3039040"/>
            <a:ext cx="48482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2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 a process executes, it changes </a:t>
            </a:r>
            <a:r>
              <a:rPr lang="en-US" sz="2400" i="1" dirty="0" smtClean="0"/>
              <a:t>state</a:t>
            </a:r>
          </a:p>
          <a:p>
            <a:endParaRPr lang="en-US" sz="2400" i="1" dirty="0" smtClean="0"/>
          </a:p>
          <a:p>
            <a:pPr lvl="1"/>
            <a:r>
              <a:rPr lang="en-US" b="1" dirty="0"/>
              <a:t>new</a:t>
            </a:r>
            <a:r>
              <a:rPr lang="en-US" dirty="0"/>
              <a:t>:  The process is being created</a:t>
            </a:r>
          </a:p>
          <a:p>
            <a:pPr lvl="1"/>
            <a:r>
              <a:rPr lang="en-US" b="1" dirty="0" smtClean="0"/>
              <a:t>running</a:t>
            </a:r>
            <a:r>
              <a:rPr lang="en-US" dirty="0"/>
              <a:t>:  Instructions are being </a:t>
            </a:r>
            <a:r>
              <a:rPr lang="en-US" dirty="0" smtClean="0"/>
              <a:t>executed</a:t>
            </a:r>
          </a:p>
          <a:p>
            <a:pPr lvl="1"/>
            <a:r>
              <a:rPr lang="en-US" b="1" dirty="0" smtClean="0"/>
              <a:t>waiting</a:t>
            </a:r>
            <a:r>
              <a:rPr lang="en-US" dirty="0"/>
              <a:t>:  The process is waiting for some event to </a:t>
            </a:r>
            <a:r>
              <a:rPr lang="en-US" dirty="0" smtClean="0"/>
              <a:t>occur</a:t>
            </a:r>
          </a:p>
          <a:p>
            <a:pPr lvl="1"/>
            <a:r>
              <a:rPr lang="en-US" b="1" dirty="0" smtClean="0"/>
              <a:t>ready</a:t>
            </a:r>
            <a:r>
              <a:rPr lang="en-US" dirty="0"/>
              <a:t>:  The process is waiting to be assigned to a </a:t>
            </a:r>
            <a:r>
              <a:rPr lang="en-US" dirty="0" smtClean="0"/>
              <a:t>processor</a:t>
            </a:r>
          </a:p>
          <a:p>
            <a:pPr lvl="1"/>
            <a:r>
              <a:rPr lang="en-US" b="1" dirty="0" smtClean="0"/>
              <a:t>terminated</a:t>
            </a:r>
            <a:r>
              <a:rPr lang="en-US" dirty="0"/>
              <a:t>:  The process has finished execution</a:t>
            </a:r>
          </a:p>
        </p:txBody>
      </p:sp>
    </p:spTree>
    <p:extLst>
      <p:ext uri="{BB962C8B-B14F-4D97-AF65-F5344CB8AC3E}">
        <p14:creationId xmlns:p14="http://schemas.microsoft.com/office/powerpoint/2010/main" val="31418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Diagram of Process State</a:t>
            </a:r>
          </a:p>
        </p:txBody>
      </p:sp>
      <p:pic>
        <p:nvPicPr>
          <p:cNvPr id="1024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520" y="2264832"/>
            <a:ext cx="8493919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51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any given point in time, </a:t>
            </a:r>
            <a:r>
              <a:rPr lang="en-US" i="1" dirty="0"/>
              <a:t>while the program is executing</a:t>
            </a:r>
            <a:r>
              <a:rPr lang="en-US" dirty="0"/>
              <a:t>, </a:t>
            </a:r>
            <a:r>
              <a:rPr lang="en-US" dirty="0" smtClean="0"/>
              <a:t>a process </a:t>
            </a:r>
            <a:r>
              <a:rPr lang="en-US" dirty="0"/>
              <a:t>can be uniquely characterized by a number of elements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7420628"/>
              </p:ext>
            </p:extLst>
          </p:nvPr>
        </p:nvGraphicFramePr>
        <p:xfrm>
          <a:off x="2078064" y="2653309"/>
          <a:ext cx="82296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975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18487</TotalTime>
  <Words>2531</Words>
  <Application>Microsoft Office PowerPoint</Application>
  <PresentationFormat>Widescreen</PresentationFormat>
  <Paragraphs>446</Paragraphs>
  <Slides>63</Slides>
  <Notes>50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4" baseType="lpstr">
      <vt:lpstr>MS PGothic</vt:lpstr>
      <vt:lpstr>Calibri</vt:lpstr>
      <vt:lpstr>Calibri Light</vt:lpstr>
      <vt:lpstr>Consolas</vt:lpstr>
      <vt:lpstr>Courier New</vt:lpstr>
      <vt:lpstr>Helvetica</vt:lpstr>
      <vt:lpstr>Monaco</vt:lpstr>
      <vt:lpstr>Monotype Sorts</vt:lpstr>
      <vt:lpstr>Symbol</vt:lpstr>
      <vt:lpstr>Times New Roman</vt:lpstr>
      <vt:lpstr>Retrospect</vt:lpstr>
      <vt:lpstr>CS2006 Operating Systems</vt:lpstr>
      <vt:lpstr>PowerPoint Presentation</vt:lpstr>
      <vt:lpstr>Process Concept [1/2]</vt:lpstr>
      <vt:lpstr>The Process [2/2]</vt:lpstr>
      <vt:lpstr>Process in Memory</vt:lpstr>
      <vt:lpstr>PowerPoint Presentation</vt:lpstr>
      <vt:lpstr>Process State</vt:lpstr>
      <vt:lpstr>Diagram of Process State</vt:lpstr>
      <vt:lpstr>PowerPoint Presentation</vt:lpstr>
      <vt:lpstr>PowerPoint Presentation</vt:lpstr>
      <vt:lpstr>PowerPoint Presentation</vt:lpstr>
      <vt:lpstr>Process Control Block (PCB)</vt:lpstr>
      <vt:lpstr>PowerPoint Presentation</vt:lpstr>
      <vt:lpstr>PowerPoint Presentation</vt:lpstr>
      <vt:lpstr>PowerPoint Presentation</vt:lpstr>
      <vt:lpstr>Process Scheduling</vt:lpstr>
      <vt:lpstr>Ready Queue And Various I/O Device Queues</vt:lpstr>
      <vt:lpstr>Representation of Process Scheduling</vt:lpstr>
      <vt:lpstr>PowerPoint Presentation</vt:lpstr>
      <vt:lpstr>Schedulers</vt:lpstr>
      <vt:lpstr>Schedulers (Cont.)</vt:lpstr>
      <vt:lpstr>Addition of Medium Term Scheduling</vt:lpstr>
      <vt:lpstr>Multitasking in Mobile Systems</vt:lpstr>
      <vt:lpstr>Context Switch</vt:lpstr>
      <vt:lpstr>CPU Switch From Process to Process (Context Switching)</vt:lpstr>
      <vt:lpstr>Operations on Processes: Process Creation</vt:lpstr>
      <vt:lpstr>PowerPoint Presentation</vt:lpstr>
      <vt:lpstr>Process Creation (Cont.)</vt:lpstr>
      <vt:lpstr>PowerPoint Presentation</vt:lpstr>
      <vt:lpstr>Process Creation</vt:lpstr>
      <vt:lpstr>Operations on Processes : Process Termination</vt:lpstr>
      <vt:lpstr>Operations on Processes : Process Termination</vt:lpstr>
      <vt:lpstr>Operations on Processes : Process Termination</vt:lpstr>
      <vt:lpstr>Interprocess Communication</vt:lpstr>
      <vt:lpstr>PowerPoint Presentation</vt:lpstr>
      <vt:lpstr>Cooperating Processes</vt:lpstr>
      <vt:lpstr>Producer-Consumer Problem</vt:lpstr>
      <vt:lpstr>Bounded-Buffer – Shared-Memory Solution</vt:lpstr>
      <vt:lpstr>Bounded-Buffer – Producer</vt:lpstr>
      <vt:lpstr>Bounded Buffer – Consumer</vt:lpstr>
      <vt:lpstr>Interprocess Communication – Message Passing</vt:lpstr>
      <vt:lpstr>Implementation Questions</vt:lpstr>
      <vt:lpstr>Direct Communication</vt:lpstr>
      <vt:lpstr>Indirect Communication</vt:lpstr>
      <vt:lpstr>Indirect Communication</vt:lpstr>
      <vt:lpstr>Indirect Communication</vt:lpstr>
      <vt:lpstr>Synchronization</vt:lpstr>
      <vt:lpstr>Buffering</vt:lpstr>
      <vt:lpstr>Examples of IPC Systems - POSIX</vt:lpstr>
      <vt:lpstr>Examples of IPC Systems - Mach</vt:lpstr>
      <vt:lpstr>Examples of IPC Systems – Windows XP</vt:lpstr>
      <vt:lpstr>Local Procedure Calls in Windows XP</vt:lpstr>
      <vt:lpstr>Communications in Client-Server Systems</vt:lpstr>
      <vt:lpstr>Sockets</vt:lpstr>
      <vt:lpstr>Socket Communication</vt:lpstr>
      <vt:lpstr>Remote Procedure Calls</vt:lpstr>
      <vt:lpstr>Execution of RPC</vt:lpstr>
      <vt:lpstr>Pipes</vt:lpstr>
      <vt:lpstr>Ordinary Pipes</vt:lpstr>
      <vt:lpstr>Ordinary Pipes</vt:lpstr>
      <vt:lpstr>Named Pipes</vt:lpstr>
      <vt:lpstr> FIFO Example</vt:lpstr>
      <vt:lpstr> FIFO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and Distributed Computing</dc:title>
  <dc:creator>Muhammad Danish</dc:creator>
  <cp:lastModifiedBy>Muhammad Danish</cp:lastModifiedBy>
  <cp:revision>489</cp:revision>
  <dcterms:created xsi:type="dcterms:W3CDTF">2021-02-06T08:07:10Z</dcterms:created>
  <dcterms:modified xsi:type="dcterms:W3CDTF">2023-02-15T17:48:53Z</dcterms:modified>
</cp:coreProperties>
</file>