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45"/>
  </p:notesMasterIdLst>
  <p:sldIdLst>
    <p:sldId id="256" r:id="rId2"/>
    <p:sldId id="257" r:id="rId3"/>
    <p:sldId id="322" r:id="rId4"/>
    <p:sldId id="323" r:id="rId5"/>
    <p:sldId id="348" r:id="rId6"/>
    <p:sldId id="324" r:id="rId7"/>
    <p:sldId id="325" r:id="rId8"/>
    <p:sldId id="349" r:id="rId9"/>
    <p:sldId id="326" r:id="rId10"/>
    <p:sldId id="327" r:id="rId11"/>
    <p:sldId id="328" r:id="rId12"/>
    <p:sldId id="329" r:id="rId13"/>
    <p:sldId id="330" r:id="rId14"/>
    <p:sldId id="350" r:id="rId15"/>
    <p:sldId id="331" r:id="rId16"/>
    <p:sldId id="332" r:id="rId17"/>
    <p:sldId id="333" r:id="rId18"/>
    <p:sldId id="351" r:id="rId19"/>
    <p:sldId id="352" r:id="rId20"/>
    <p:sldId id="353" r:id="rId21"/>
    <p:sldId id="334" r:id="rId22"/>
    <p:sldId id="335" r:id="rId23"/>
    <p:sldId id="336" r:id="rId24"/>
    <p:sldId id="337" r:id="rId25"/>
    <p:sldId id="354" r:id="rId26"/>
    <p:sldId id="355" r:id="rId27"/>
    <p:sldId id="338" r:id="rId28"/>
    <p:sldId id="339" r:id="rId29"/>
    <p:sldId id="356" r:id="rId30"/>
    <p:sldId id="357" r:id="rId31"/>
    <p:sldId id="358" r:id="rId32"/>
    <p:sldId id="340" r:id="rId33"/>
    <p:sldId id="360" r:id="rId34"/>
    <p:sldId id="359" r:id="rId35"/>
    <p:sldId id="342" r:id="rId36"/>
    <p:sldId id="362" r:id="rId37"/>
    <p:sldId id="343" r:id="rId38"/>
    <p:sldId id="344" r:id="rId39"/>
    <p:sldId id="363" r:id="rId40"/>
    <p:sldId id="346" r:id="rId41"/>
    <p:sldId id="345" r:id="rId42"/>
    <p:sldId id="347" r:id="rId43"/>
    <p:sldId id="36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117" autoAdjust="0"/>
  </p:normalViewPr>
  <p:slideViewPr>
    <p:cSldViewPr snapToGrid="0">
      <p:cViewPr varScale="1">
        <p:scale>
          <a:sx n="60" d="100"/>
          <a:sy n="60" d="100"/>
        </p:scale>
        <p:origin x="1014" y="60"/>
      </p:cViewPr>
      <p:guideLst/>
    </p:cSldViewPr>
  </p:slideViewPr>
  <p:outlineViewPr>
    <p:cViewPr>
      <p:scale>
        <a:sx n="33" d="100"/>
        <a:sy n="33" d="100"/>
      </p:scale>
      <p:origin x="0" y="-263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DB25-9E96-4CC1-9F8D-8A6AD2D7927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73FDC-0BE3-4045-A18D-ED2B343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5565FF1-B3D8-4314-B5A8-140DAFB0DA4B}" type="slidenum">
              <a:rPr lang="en-US" sz="1300">
                <a:latin typeface="Times New Roman" pitchFamily="18" charset="0"/>
              </a:rPr>
              <a:pPr/>
              <a:t>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Several processes are kept in memory at one time. When one process has to wait, the operating system takes the CPU away from that process and gives</a:t>
            </a:r>
          </a:p>
          <a:p>
            <a:r>
              <a:rPr lang="en-US" dirty="0" smtClean="0">
                <a:latin typeface="Times New Roman" pitchFamily="18" charset="0"/>
              </a:rPr>
              <a:t>the CPU to another process. This pattern continues. Every time one process has to wait, another process can take over use of the CPU. </a:t>
            </a:r>
          </a:p>
        </p:txBody>
      </p:sp>
    </p:spTree>
    <p:extLst>
      <p:ext uri="{BB962C8B-B14F-4D97-AF65-F5344CB8AC3E}">
        <p14:creationId xmlns:p14="http://schemas.microsoft.com/office/powerpoint/2010/main" val="405015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97A4539-435D-4775-8087-8E86ADBDE770}" type="slidenum">
              <a:rPr lang="en-US" sz="1300">
                <a:latin typeface="Times New Roman" pitchFamily="18" charset="0"/>
              </a:rPr>
              <a:pPr/>
              <a:t>15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691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30B4F3F-0DE9-45A7-A76B-910B4FE3E1FA}" type="slidenum">
              <a:rPr lang="en-US" sz="1300">
                <a:latin typeface="Times New Roman" pitchFamily="18" charset="0"/>
              </a:rPr>
              <a:pPr/>
              <a:t>16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93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361710D-A405-4F87-8381-32B0B26BD8BF}" type="slidenum">
              <a:rPr lang="en-US" sz="1300">
                <a:latin typeface="Times New Roman" pitchFamily="18" charset="0"/>
              </a:rPr>
              <a:pPr/>
              <a:t>17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221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89870A4-FF97-4773-9B69-078913F66361}" type="slidenum">
              <a:rPr lang="en-US" sz="1300">
                <a:latin typeface="Times New Roman" pitchFamily="18" charset="0"/>
              </a:rPr>
              <a:pPr/>
              <a:t>21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23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5BF3AAA-57B9-4A0F-BAA1-998B9A925318}" type="slidenum">
              <a:rPr lang="en-US" sz="1300">
                <a:latin typeface="Times New Roman" pitchFamily="18" charset="0"/>
              </a:rPr>
              <a:pPr/>
              <a:t>22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463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80381B0-0406-4F2C-8AEE-1B08C87DADAD}" type="slidenum">
              <a:rPr lang="en-US" sz="1300">
                <a:latin typeface="Times New Roman" pitchFamily="18" charset="0"/>
              </a:rPr>
              <a:pPr/>
              <a:t>23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609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EB04E46-1834-4ECB-A4EB-ED9449DBE68F}" type="slidenum">
              <a:rPr lang="en-US" sz="1300">
                <a:latin typeface="Times New Roman" pitchFamily="18" charset="0"/>
              </a:rPr>
              <a:pPr/>
              <a:t>24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301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354770C-3CEC-4B17-9624-93BCE5115DA7}" type="slidenum">
              <a:rPr lang="en-US" sz="1300">
                <a:latin typeface="Times New Roman" pitchFamily="18" charset="0"/>
              </a:rPr>
              <a:pPr/>
              <a:t>27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10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407B3A2-F2C6-426F-8AD9-68A7705ABC77}" type="slidenum">
              <a:rPr lang="en-US" altLang="en-US" smtClean="0">
                <a:latin typeface="Times New Roman" pitchFamily="18" charset="0"/>
              </a:rPr>
              <a:pPr/>
              <a:t>28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process is allocated the CPU for more than 1 time quantum in a row (unless it is the only runnable process).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RR scheduling algorithm is thus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preemptive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alt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594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477A1F3-EB4B-42AE-B53C-9664E3C38F92}" type="slidenum">
              <a:rPr lang="en-US" sz="1300">
                <a:latin typeface="Times New Roman" pitchFamily="18" charset="0"/>
              </a:rPr>
              <a:pPr/>
              <a:t>32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9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2F8944F-1307-4B8B-9831-E31C192F29F2}" type="slidenum">
              <a:rPr lang="en-US" sz="1300">
                <a:latin typeface="Times New Roman" pitchFamily="18" charset="0"/>
              </a:rPr>
              <a:pPr/>
              <a:t>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89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477A1F3-EB4B-42AE-B53C-9664E3C38F92}" type="slidenum">
              <a:rPr lang="en-US" sz="1300">
                <a:latin typeface="Times New Roman" pitchFamily="18" charset="0"/>
              </a:rPr>
              <a:pPr/>
              <a:t>34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66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38DF72-8723-4EE9-A28C-3CAEAE855EC6}" type="slidenum">
              <a:rPr lang="en-US" sz="1300">
                <a:latin typeface="Times New Roman" pitchFamily="18" charset="0"/>
              </a:rPr>
              <a:pPr/>
              <a:t>35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49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37FFA5F-4DF6-4E7E-839D-B0FF555E94E4}" type="slidenum">
              <a:rPr lang="en-US" sz="1300">
                <a:latin typeface="Times New Roman" pitchFamily="18" charset="0"/>
              </a:rPr>
              <a:pPr/>
              <a:t>37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91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A2422EC-5071-4A5A-9036-73184BD978AB}" type="slidenum">
              <a:rPr lang="en-US" sz="1300">
                <a:latin typeface="Times New Roman" pitchFamily="18" charset="0"/>
              </a:rPr>
              <a:pPr/>
              <a:t>38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could use some form of locking to protect the common ready queue from this race condition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30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97972D0-885D-4FCF-BF22-E074B9D970DA}" type="slidenum">
              <a:rPr lang="en-US" sz="1300">
                <a:latin typeface="Times New Roman" pitchFamily="18" charset="0"/>
              </a:rPr>
              <a:pPr/>
              <a:t>40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973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044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843B0BD-FC8A-4060-AAF4-A19B0EC13F3F}" type="slidenum">
              <a:rPr lang="en-US" sz="1300">
                <a:latin typeface="Times New Roman" pitchFamily="18" charset="0"/>
              </a:rPr>
              <a:pPr/>
              <a:t>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3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843B0BD-FC8A-4060-AAF4-A19B0EC13F3F}" type="slidenum">
              <a:rPr lang="en-US" sz="1300">
                <a:latin typeface="Times New Roman" pitchFamily="18" charset="0"/>
              </a:rPr>
              <a:pPr/>
              <a:t>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52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10AEB94-D683-4656-A1D7-7E4C6923A29B}" type="slidenum">
              <a:rPr lang="en-US" sz="1300">
                <a:latin typeface="Times New Roman" pitchFamily="18" charset="0"/>
              </a:rPr>
              <a:pPr/>
              <a:t>10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9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F30EC08-0DAC-4998-B58B-EF31161C3A0D}" type="slidenum">
              <a:rPr lang="en-US" sz="1300">
                <a:latin typeface="Times New Roman" pitchFamily="18" charset="0"/>
              </a:rPr>
              <a:pPr/>
              <a:t>11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155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1F82040-6EB5-464A-87B2-9125ABE1AD46}" type="slidenum">
              <a:rPr lang="en-US" sz="1300">
                <a:latin typeface="Times New Roman" pitchFamily="18" charset="0"/>
              </a:rPr>
              <a:pPr/>
              <a:t>12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912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FA159B7-2BD6-4FFB-BA18-6175D727D55D}" type="slidenum">
              <a:rPr lang="en-US" sz="1300">
                <a:latin typeface="Times New Roman" pitchFamily="18" charset="0"/>
              </a:rPr>
              <a:pPr/>
              <a:t>13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235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FA159B7-2BD6-4FFB-BA18-6175D727D55D}" type="slidenum">
              <a:rPr lang="en-US" sz="1300">
                <a:latin typeface="Times New Roman" pitchFamily="18" charset="0"/>
              </a:rPr>
              <a:pPr/>
              <a:t>14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51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BDF68E2-58F2-4D09-BE8B-E3BD06533059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7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4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419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855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 algn="just">
              <a:buFont typeface="Calibri" panose="020F0502020204030204" pitchFamily="34" charset="0"/>
              <a:buChar char="→"/>
              <a:defRPr sz="2800" b="0"/>
            </a:lvl1pPr>
            <a:lvl2pPr algn="just">
              <a:defRPr sz="24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1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9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9AB4D41-86C1-4908-B66A-0B50CEB3BF29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6426E2C-56C1-4E0D-A793-0088A7FDD37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" y="677163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3627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CS2006 Operating Systems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SPRING 2023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Dispatcher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component involved in the CPU-scheduling function </a:t>
            </a:r>
            <a:endParaRPr lang="en-US" dirty="0" smtClean="0"/>
          </a:p>
          <a:p>
            <a:r>
              <a:rPr lang="en-US" dirty="0" smtClean="0"/>
              <a:t>Dispatcher module gives control of the CPU to the process selected by the short-term scheduler; this involves:</a:t>
            </a:r>
          </a:p>
          <a:p>
            <a:pPr lvl="1"/>
            <a:r>
              <a:rPr lang="en-US" dirty="0" smtClean="0"/>
              <a:t>switching context</a:t>
            </a:r>
          </a:p>
          <a:p>
            <a:pPr lvl="1"/>
            <a:r>
              <a:rPr lang="en-US" dirty="0" smtClean="0"/>
              <a:t>switching to user mode</a:t>
            </a:r>
          </a:p>
          <a:p>
            <a:pPr lvl="1"/>
            <a:r>
              <a:rPr lang="en-US" dirty="0" smtClean="0"/>
              <a:t>jumping to the proper location in the user program to restart that program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Dispatch latency </a:t>
            </a:r>
            <a:r>
              <a:rPr lang="en-US" dirty="0" smtClean="0"/>
              <a:t>– time it takes for the dispatcher to stop one process and start another running</a:t>
            </a:r>
          </a:p>
        </p:txBody>
      </p:sp>
    </p:spTree>
    <p:extLst>
      <p:ext uri="{BB962C8B-B14F-4D97-AF65-F5344CB8AC3E}">
        <p14:creationId xmlns:p14="http://schemas.microsoft.com/office/powerpoint/2010/main" val="1734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Scheduling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 smtClean="0"/>
                  <a:t>CPU utilization </a:t>
                </a:r>
                <a:r>
                  <a:rPr lang="en-US" dirty="0" smtClean="0"/>
                  <a:t>– keep the CPU as busy as possible</a:t>
                </a:r>
              </a:p>
              <a:p>
                <a:endParaRPr lang="en-US" b="1" dirty="0" smtClean="0"/>
              </a:p>
              <a:p>
                <a:r>
                  <a:rPr lang="en-US" b="1" dirty="0" smtClean="0"/>
                  <a:t>Throughput</a:t>
                </a:r>
                <a:r>
                  <a:rPr lang="en-US" dirty="0" smtClean="0"/>
                  <a:t> – # of processes that complete their execution per time unit</a:t>
                </a:r>
              </a:p>
              <a:p>
                <a:endParaRPr lang="en-US" b="1" dirty="0" smtClean="0"/>
              </a:p>
              <a:p>
                <a:r>
                  <a:rPr lang="en-US" b="1" dirty="0" smtClean="0"/>
                  <a:t>Turnaround time </a:t>
                </a:r>
                <a:r>
                  <a:rPr lang="en-US" dirty="0" smtClean="0"/>
                  <a:t>– amount of time to execute a particular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𝑇𝑢𝑟𝑛𝑎𝑟𝑜𝑢𝑛𝑑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𝑇𝐴𝑇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𝐶𝑜𝑚𝑝𝑙𝑒𝑡𝑖𝑜𝑛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𝐴𝑟𝑟𝑖𝑣𝑎𝑙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endParaRPr lang="en-US" dirty="0" smtClean="0"/>
              </a:p>
              <a:p>
                <a:r>
                  <a:rPr lang="en-US" b="1" dirty="0" smtClean="0"/>
                  <a:t>Waiting time </a:t>
                </a:r>
                <a:r>
                  <a:rPr lang="en-US" dirty="0" smtClean="0"/>
                  <a:t>– amount of time a process has been waiting in the ready queue</a:t>
                </a:r>
              </a:p>
              <a:p>
                <a:r>
                  <a:rPr lang="en-US" b="1" dirty="0" smtClean="0"/>
                  <a:t>Response time </a:t>
                </a:r>
                <a:r>
                  <a:rPr lang="en-US" dirty="0" smtClean="0"/>
                  <a:t>– amount of time it takes from when a request was submitted until the first response is produced, not output  (for time-sharing environment)</a:t>
                </a:r>
              </a:p>
            </p:txBody>
          </p:sp>
        </mc:Choice>
        <mc:Fallback xmlns="">
          <p:sp>
            <p:nvSpPr>
              <p:cNvPr id="1945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879" t="-3636" r="-1818" b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39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/>
              <a:t>Scheduling Algorithm Optimization Criteria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Max CPU utilization</a:t>
            </a:r>
          </a:p>
          <a:p>
            <a:endParaRPr lang="en-US" dirty="0" smtClean="0"/>
          </a:p>
          <a:p>
            <a:r>
              <a:rPr lang="en-US" dirty="0" smtClean="0"/>
              <a:t>Max throughput</a:t>
            </a:r>
          </a:p>
          <a:p>
            <a:endParaRPr lang="en-US" dirty="0" smtClean="0"/>
          </a:p>
          <a:p>
            <a:r>
              <a:rPr lang="en-US" dirty="0" smtClean="0"/>
              <a:t>Min turnaround time </a:t>
            </a:r>
          </a:p>
          <a:p>
            <a:endParaRPr lang="en-US" dirty="0" smtClean="0"/>
          </a:p>
          <a:p>
            <a:r>
              <a:rPr lang="en-US" dirty="0" smtClean="0"/>
              <a:t>Min waiting time </a:t>
            </a:r>
          </a:p>
          <a:p>
            <a:endParaRPr lang="en-US" dirty="0" smtClean="0"/>
          </a:p>
          <a:p>
            <a:r>
              <a:rPr lang="en-US" dirty="0" smtClean="0"/>
              <a:t>Min response time</a:t>
            </a:r>
          </a:p>
        </p:txBody>
      </p:sp>
    </p:spTree>
    <p:extLst>
      <p:ext uri="{BB962C8B-B14F-4D97-AF65-F5344CB8AC3E}">
        <p14:creationId xmlns:p14="http://schemas.microsoft.com/office/powerpoint/2010/main" val="2298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b="1" dirty="0" smtClean="0"/>
              <a:t>Scheduling Algorithms</a:t>
            </a:r>
            <a:r>
              <a:rPr lang="en-US" sz="3600" dirty="0" smtClean="0"/>
              <a:t>: First-Come</a:t>
            </a:r>
            <a:r>
              <a:rPr lang="en-US" sz="3600" dirty="0"/>
              <a:t>, First-Served (FCFS) Scheduling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058400" cy="3236002"/>
          </a:xfrm>
        </p:spPr>
        <p:txBody>
          <a:bodyPr>
            <a:normAutofit fontScale="92500" lnSpcReduction="20000"/>
          </a:bodyPr>
          <a:lstStyle/>
          <a:p>
            <a:pPr>
              <a:buNone/>
              <a:tabLst>
                <a:tab pos="3246835" algn="ctr"/>
                <a:tab pos="4964906" algn="ctr"/>
              </a:tabLst>
            </a:pPr>
            <a:r>
              <a:rPr lang="en-US" sz="2600" b="1" dirty="0"/>
              <a:t>	the process that requests </a:t>
            </a:r>
            <a:r>
              <a:rPr lang="en-US" sz="2600" b="1" dirty="0" smtClean="0"/>
              <a:t>the CPU </a:t>
            </a:r>
            <a:r>
              <a:rPr lang="en-US" sz="2600" b="1" dirty="0"/>
              <a:t>first is allocated the CPU first </a:t>
            </a:r>
            <a:r>
              <a:rPr lang="en-US" sz="1725" dirty="0"/>
              <a:t>	</a:t>
            </a:r>
            <a:endParaRPr lang="en-US" sz="1725" dirty="0" smtClean="0"/>
          </a:p>
          <a:p>
            <a:pPr>
              <a:buNone/>
              <a:tabLst>
                <a:tab pos="3246835" algn="ctr"/>
                <a:tab pos="4964906" algn="ctr"/>
              </a:tabLst>
            </a:pPr>
            <a:r>
              <a:rPr lang="en-US" sz="1725" dirty="0" smtClean="0"/>
              <a:t>		</a:t>
            </a:r>
            <a:r>
              <a:rPr lang="en-US" u="sng" dirty="0" smtClean="0"/>
              <a:t>Process</a:t>
            </a:r>
            <a:r>
              <a:rPr lang="en-US" dirty="0" smtClean="0"/>
              <a:t>	</a:t>
            </a:r>
            <a:r>
              <a:rPr lang="en-US" u="sng" dirty="0" smtClean="0"/>
              <a:t>Burst Time	</a:t>
            </a:r>
          </a:p>
          <a:p>
            <a:pPr>
              <a:buNone/>
              <a:tabLst>
                <a:tab pos="3246835" algn="ctr"/>
                <a:tab pos="4964906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	24</a:t>
            </a:r>
          </a:p>
          <a:p>
            <a:pPr>
              <a:buNone/>
              <a:tabLst>
                <a:tab pos="3246835" algn="ctr"/>
                <a:tab pos="4964906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	3</a:t>
            </a:r>
          </a:p>
          <a:p>
            <a:pPr>
              <a:buNone/>
              <a:tabLst>
                <a:tab pos="3246835" algn="ctr"/>
                <a:tab pos="4964906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3	 </a:t>
            </a:r>
            <a:r>
              <a:rPr lang="en-US" dirty="0" smtClean="0"/>
              <a:t>3</a:t>
            </a:r>
            <a:r>
              <a:rPr lang="en-US" i="1" baseline="-25000" dirty="0" smtClean="0"/>
              <a:t> </a:t>
            </a:r>
          </a:p>
          <a:p>
            <a:pPr>
              <a:tabLst>
                <a:tab pos="3246835" algn="ctr"/>
                <a:tab pos="4964906" algn="ctr"/>
              </a:tabLst>
            </a:pPr>
            <a:r>
              <a:rPr lang="en-US" dirty="0" smtClean="0"/>
              <a:t>Suppose that the processes arrive in the order: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3  </a:t>
            </a:r>
          </a:p>
          <a:p>
            <a:pPr>
              <a:tabLst>
                <a:tab pos="3246835" algn="ctr"/>
                <a:tab pos="4964906" algn="ctr"/>
              </a:tabLst>
            </a:pPr>
            <a:r>
              <a:rPr lang="en-US" i="1" baseline="-25000" dirty="0"/>
              <a:t> </a:t>
            </a:r>
            <a:r>
              <a:rPr lang="en-US" dirty="0" smtClean="0"/>
              <a:t>The Gantt Chart for the schedule is:</a:t>
            </a:r>
            <a:endParaRPr lang="en-US" sz="1725" dirty="0"/>
          </a:p>
        </p:txBody>
      </p:sp>
      <p:grpSp>
        <p:nvGrpSpPr>
          <p:cNvPr id="23555" name="Group 18"/>
          <p:cNvGrpSpPr>
            <a:grpSpLocks/>
          </p:cNvGrpSpPr>
          <p:nvPr/>
        </p:nvGrpSpPr>
        <p:grpSpPr bwMode="auto">
          <a:xfrm>
            <a:off x="2744479" y="5081736"/>
            <a:ext cx="6165657" cy="1098951"/>
            <a:chOff x="873" y="2688"/>
            <a:chExt cx="3452" cy="692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1804" y="2752"/>
              <a:ext cx="20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25">
                  <a:latin typeface="Helvetica" pitchFamily="-84" charset="0"/>
                </a:rPr>
                <a:t>P</a:t>
              </a:r>
              <a:r>
                <a:rPr lang="en-US" sz="1425" baseline="-25000">
                  <a:latin typeface="Helvetica" pitchFamily="-84" charset="0"/>
                </a:rPr>
                <a:t>1</a:t>
              </a:r>
              <a:endParaRPr lang="en-US" sz="1425">
                <a:latin typeface="Helvetica" pitchFamily="-84" charset="0"/>
              </a:endParaRP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3292" y="2752"/>
              <a:ext cx="20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25">
                  <a:latin typeface="Helvetica" pitchFamily="-84" charset="0"/>
                </a:rPr>
                <a:t>P</a:t>
              </a:r>
              <a:r>
                <a:rPr lang="en-US" sz="1425" baseline="-25000">
                  <a:latin typeface="Helvetica" pitchFamily="-84" charset="0"/>
                </a:rPr>
                <a:t>2</a:t>
              </a:r>
              <a:endParaRPr lang="en-US" sz="1425">
                <a:latin typeface="Helvetica" pitchFamily="-84" charset="0"/>
              </a:endParaRPr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3868" y="2752"/>
              <a:ext cx="20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25">
                  <a:latin typeface="Helvetica" pitchFamily="-84" charset="0"/>
                </a:rPr>
                <a:t>P</a:t>
              </a:r>
              <a:r>
                <a:rPr lang="en-US" sz="1425" baseline="-25000">
                  <a:latin typeface="Helvetica" pitchFamily="-84" charset="0"/>
                </a:rPr>
                <a:t>3</a:t>
              </a:r>
              <a:endParaRPr lang="en-US" sz="1425">
                <a:latin typeface="Helvetica" pitchFamily="-84" charset="0"/>
              </a:endParaRP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2957" y="3184"/>
              <a:ext cx="21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25">
                  <a:latin typeface="Helvetica" pitchFamily="-84" charset="0"/>
                </a:rPr>
                <a:t>24</a:t>
              </a:r>
            </a:p>
          </p:txBody>
        </p: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3533" y="3184"/>
              <a:ext cx="21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25">
                  <a:latin typeface="Helvetica" pitchFamily="-84" charset="0"/>
                </a:rPr>
                <a:t>27</a:t>
              </a:r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4109" y="3184"/>
              <a:ext cx="21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25">
                  <a:latin typeface="Helvetica" pitchFamily="-84" charset="0"/>
                </a:rPr>
                <a:t>30</a:t>
              </a:r>
            </a:p>
          </p:txBody>
        </p:sp>
        <p:sp>
          <p:nvSpPr>
            <p:cNvPr id="23569" name="Text Box 17"/>
            <p:cNvSpPr txBox="1">
              <a:spLocks noChangeArrowheads="1"/>
            </p:cNvSpPr>
            <p:nvPr/>
          </p:nvSpPr>
          <p:spPr bwMode="auto">
            <a:xfrm>
              <a:off x="873" y="3184"/>
              <a:ext cx="16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25">
                  <a:latin typeface="Helvetica" pitchFamily="-8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2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/>
              <a:t>First-Come, First-Served (FCFS)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tabLst>
                    <a:tab pos="3246835" algn="ctr"/>
                    <a:tab pos="4964906" algn="ctr"/>
                  </a:tabLst>
                </a:pPr>
                <a:r>
                  <a:rPr lang="en-US" dirty="0" smtClean="0"/>
                  <a:t>Waiting time for </a:t>
                </a:r>
                <a:r>
                  <a:rPr lang="en-US" i="1" dirty="0" smtClean="0"/>
                  <a:t>P</a:t>
                </a:r>
                <a:r>
                  <a:rPr lang="en-US" i="1" baseline="-25000" dirty="0" smtClean="0"/>
                  <a:t>1</a:t>
                </a:r>
                <a:r>
                  <a:rPr lang="en-US" dirty="0" smtClean="0"/>
                  <a:t>  = 0; </a:t>
                </a:r>
                <a:r>
                  <a:rPr lang="en-US" i="1" dirty="0" smtClean="0"/>
                  <a:t>P</a:t>
                </a:r>
                <a:r>
                  <a:rPr lang="en-US" i="1" baseline="-25000" dirty="0" smtClean="0"/>
                  <a:t>2</a:t>
                </a:r>
                <a:r>
                  <a:rPr lang="en-US" dirty="0" smtClean="0"/>
                  <a:t>  = 24; </a:t>
                </a:r>
                <a:r>
                  <a:rPr lang="en-US" i="1" dirty="0" smtClean="0"/>
                  <a:t>P</a:t>
                </a:r>
                <a:r>
                  <a:rPr lang="en-US" i="1" baseline="-25000" dirty="0" smtClean="0"/>
                  <a:t>3 </a:t>
                </a:r>
                <a:r>
                  <a:rPr lang="en-US" dirty="0" smtClean="0"/>
                  <a:t>= 27</a:t>
                </a:r>
              </a:p>
              <a:p>
                <a:pPr>
                  <a:tabLst>
                    <a:tab pos="3246835" algn="ctr"/>
                    <a:tab pos="4964906" algn="ctr"/>
                  </a:tabLst>
                </a:pPr>
                <a:r>
                  <a:rPr lang="en-US" dirty="0" smtClean="0"/>
                  <a:t>Average waiting time: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(0 + 24 + 27)/3 =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𝟏𝟕</m:t>
                    </m:r>
                  </m:oMath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2355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182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7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FCFS Scheduling (Cont.)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  <a:tabLst>
                <a:tab pos="3910013" algn="ctr"/>
              </a:tabLst>
            </a:pPr>
            <a:r>
              <a:rPr lang="en-US" dirty="0" smtClean="0"/>
              <a:t>Suppose that the processes arrive in the order:	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3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</a:p>
          <a:p>
            <a:pPr>
              <a:tabLst>
                <a:tab pos="3910013" algn="ctr"/>
              </a:tabLst>
            </a:pPr>
            <a:endParaRPr lang="en-US" dirty="0" smtClean="0"/>
          </a:p>
          <a:p>
            <a:pPr marL="0" indent="0">
              <a:buNone/>
              <a:tabLst>
                <a:tab pos="3910013" algn="ctr"/>
              </a:tabLst>
            </a:pPr>
            <a:endParaRPr lang="en-US" dirty="0" smtClean="0"/>
          </a:p>
          <a:p>
            <a:pPr>
              <a:tabLst>
                <a:tab pos="3910013" algn="ctr"/>
              </a:tabLst>
            </a:pPr>
            <a:endParaRPr lang="en-US" dirty="0" smtClean="0"/>
          </a:p>
          <a:p>
            <a:pPr>
              <a:tabLst>
                <a:tab pos="3910013" algn="ctr"/>
              </a:tabLst>
            </a:pPr>
            <a:r>
              <a:rPr lang="en-US" dirty="0" smtClean="0"/>
              <a:t>Waiting time for </a:t>
            </a:r>
            <a:r>
              <a:rPr lang="en-US" i="1" dirty="0" smtClean="0"/>
              <a:t>P</a:t>
            </a:r>
            <a:r>
              <a:rPr lang="en-US" i="1" baseline="-25000" dirty="0" smtClean="0"/>
              <a:t>1 </a:t>
            </a:r>
            <a:r>
              <a:rPr lang="en-US" i="1" dirty="0" smtClean="0"/>
              <a:t>=</a:t>
            </a:r>
            <a:r>
              <a:rPr lang="en-US" dirty="0" smtClean="0"/>
              <a:t> 6</a:t>
            </a:r>
            <a:r>
              <a:rPr lang="en-US" i="1" dirty="0" smtClean="0"/>
              <a:t>;</a:t>
            </a:r>
            <a:r>
              <a:rPr lang="en-US" i="1" baseline="-25000" dirty="0" smtClean="0"/>
              <a:t>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= 0</a:t>
            </a:r>
            <a:r>
              <a:rPr lang="en-US" i="1" baseline="-25000" dirty="0" smtClean="0"/>
              <a:t>; </a:t>
            </a:r>
            <a:r>
              <a:rPr lang="en-US" i="1" dirty="0" smtClean="0"/>
              <a:t>P</a:t>
            </a:r>
            <a:r>
              <a:rPr lang="en-US" i="1" baseline="-25000" dirty="0" smtClean="0"/>
              <a:t>3 </a:t>
            </a:r>
            <a:r>
              <a:rPr lang="en-US" i="1" dirty="0" smtClean="0"/>
              <a:t>= </a:t>
            </a:r>
            <a:r>
              <a:rPr lang="en-US" dirty="0" smtClean="0"/>
              <a:t>3</a:t>
            </a:r>
            <a:endParaRPr lang="en-US" i="1" dirty="0" smtClean="0"/>
          </a:p>
          <a:p>
            <a:pPr>
              <a:tabLst>
                <a:tab pos="3910013" algn="ctr"/>
              </a:tabLst>
            </a:pPr>
            <a:r>
              <a:rPr lang="en-US" dirty="0" smtClean="0"/>
              <a:t>Average waiting time:   </a:t>
            </a:r>
            <a:r>
              <a:rPr lang="en-US" b="1" dirty="0" smtClean="0"/>
              <a:t>(6 + 0 + 3)/3 = 3</a:t>
            </a:r>
          </a:p>
          <a:p>
            <a:pPr lvl="1">
              <a:tabLst>
                <a:tab pos="3910013" algn="ctr"/>
              </a:tabLst>
            </a:pPr>
            <a:r>
              <a:rPr lang="en-US" dirty="0"/>
              <a:t>Thus, the average waiting time under an FCFS policy is </a:t>
            </a:r>
            <a:r>
              <a:rPr lang="en-US" dirty="0" smtClean="0"/>
              <a:t>generally </a:t>
            </a:r>
            <a:r>
              <a:rPr lang="en-US" b="1" dirty="0" smtClean="0"/>
              <a:t>not </a:t>
            </a:r>
            <a:r>
              <a:rPr lang="en-US" b="1" dirty="0"/>
              <a:t>minimal</a:t>
            </a:r>
            <a:r>
              <a:rPr lang="en-US" dirty="0"/>
              <a:t> and may vary substantially if the processes’ CPU burst times </a:t>
            </a:r>
            <a:r>
              <a:rPr lang="en-US" dirty="0" smtClean="0"/>
              <a:t>vary greatly. </a:t>
            </a:r>
          </a:p>
          <a:p>
            <a:pPr>
              <a:tabLst>
                <a:tab pos="3910013" algn="ctr"/>
              </a:tabLst>
            </a:pPr>
            <a:r>
              <a:rPr lang="en-US" b="1" dirty="0" smtClean="0">
                <a:solidFill>
                  <a:srgbClr val="3366FF"/>
                </a:solidFill>
              </a:rPr>
              <a:t>Convoy effect </a:t>
            </a:r>
            <a:r>
              <a:rPr lang="en-US" dirty="0" smtClean="0"/>
              <a:t>- short process behind long process</a:t>
            </a:r>
          </a:p>
          <a:p>
            <a:pPr lvl="1">
              <a:tabLst>
                <a:tab pos="3910013" algn="ctr"/>
              </a:tabLst>
            </a:pPr>
            <a:r>
              <a:rPr lang="en-US" dirty="0" smtClean="0"/>
              <a:t>Consider one CPU-bound and many I/O-bound processes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896" y="2220621"/>
            <a:ext cx="8495632" cy="11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Scheduling Algorithms</a:t>
            </a:r>
            <a:r>
              <a:rPr lang="en-US" dirty="0" smtClean="0"/>
              <a:t>: Shortest-Job-First (SJF) Scheduling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Associate with each process the length of its next CPU burst</a:t>
            </a:r>
          </a:p>
          <a:p>
            <a:pPr lvl="1"/>
            <a:r>
              <a:rPr lang="en-US" smtClean="0"/>
              <a:t> Use these lengths to schedule the process with the shortest time</a:t>
            </a:r>
          </a:p>
          <a:p>
            <a:endParaRPr lang="en-US" smtClean="0"/>
          </a:p>
          <a:p>
            <a:r>
              <a:rPr lang="en-US" smtClean="0"/>
              <a:t>SJF is optimal – gives minimum average waiting time for a given set of processes</a:t>
            </a:r>
          </a:p>
          <a:p>
            <a:pPr lvl="1"/>
            <a:r>
              <a:rPr lang="en-US" smtClean="0"/>
              <a:t>The difficulty is knowing the length of the next CPU request</a:t>
            </a:r>
          </a:p>
          <a:p>
            <a:pPr lvl="1"/>
            <a:r>
              <a:rPr lang="en-US" smtClean="0"/>
              <a:t>Could ask the user</a:t>
            </a:r>
          </a:p>
        </p:txBody>
      </p:sp>
    </p:spTree>
    <p:extLst>
      <p:ext uri="{BB962C8B-B14F-4D97-AF65-F5344CB8AC3E}">
        <p14:creationId xmlns:p14="http://schemas.microsoft.com/office/powerpoint/2010/main" val="3850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SJF</a:t>
            </a:r>
          </a:p>
        </p:txBody>
      </p:sp>
      <p:sp>
        <p:nvSpPr>
          <p:cNvPr id="29698" name="Rectangle 36"/>
          <p:cNvSpPr>
            <a:spLocks noGrp="1" noChangeArrowheads="1"/>
          </p:cNvSpPr>
          <p:nvPr>
            <p:ph idx="1"/>
          </p:nvPr>
        </p:nvSpPr>
        <p:spPr>
          <a:xfrm>
            <a:off x="1283259" y="5540644"/>
            <a:ext cx="10058400" cy="689675"/>
          </a:xfrm>
          <a:noFill/>
        </p:spPr>
        <p:txBody>
          <a:bodyPr>
            <a:normAutofit/>
          </a:bodyPr>
          <a:lstStyle/>
          <a:p>
            <a:pPr>
              <a:buNone/>
              <a:tabLst>
                <a:tab pos="1715691" algn="ctr"/>
                <a:tab pos="3484960" algn="ctr"/>
                <a:tab pos="5509022" algn="ctr"/>
              </a:tabLst>
            </a:pPr>
            <a:r>
              <a:rPr lang="en-US" dirty="0" smtClean="0"/>
              <a:t>	      Average waiting time = (3 + 16 + 9 + 0) / 4 = 7</a:t>
            </a:r>
            <a:endParaRPr lang="en-US" i="1" baseline="-25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628" y="1889868"/>
            <a:ext cx="4047474" cy="18111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259" y="3587194"/>
            <a:ext cx="9256987" cy="15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Although the SJF algorithm is optimal, it cannot be implemented at </a:t>
            </a:r>
            <a:r>
              <a:rPr lang="en-US" dirty="0" smtClean="0"/>
              <a:t>the level of </a:t>
            </a:r>
            <a:r>
              <a:rPr lang="en-US" dirty="0"/>
              <a:t>CPU scheduling, as there is no way to know the length of the next CPU </a:t>
            </a:r>
            <a:r>
              <a:rPr lang="en-US" dirty="0" smtClean="0"/>
              <a:t>burst.</a:t>
            </a:r>
          </a:p>
          <a:p>
            <a:r>
              <a:rPr lang="en-US" dirty="0" smtClean="0"/>
              <a:t>One </a:t>
            </a:r>
            <a:r>
              <a:rPr lang="en-US" dirty="0"/>
              <a:t>approach to this problem is to try to </a:t>
            </a:r>
            <a:r>
              <a:rPr lang="en-US" b="1" dirty="0"/>
              <a:t>approximate</a:t>
            </a:r>
            <a:r>
              <a:rPr lang="en-US" dirty="0"/>
              <a:t> SJF </a:t>
            </a:r>
            <a:r>
              <a:rPr lang="en-US" dirty="0" smtClean="0"/>
              <a:t>scheduling.</a:t>
            </a:r>
          </a:p>
          <a:p>
            <a:pPr lvl="1"/>
            <a:r>
              <a:rPr lang="en-US" dirty="0" smtClean="0"/>
              <a:t>We may not </a:t>
            </a:r>
            <a:r>
              <a:rPr lang="en-US" dirty="0"/>
              <a:t>know the length of the next CPU burst, but we may be able to </a:t>
            </a:r>
            <a:r>
              <a:rPr lang="en-US" b="1" dirty="0"/>
              <a:t>predict </a:t>
            </a:r>
            <a:r>
              <a:rPr lang="en-US" dirty="0"/>
              <a:t>its</a:t>
            </a:r>
            <a:br>
              <a:rPr lang="en-US" dirty="0"/>
            </a:br>
            <a:r>
              <a:rPr lang="en-US" dirty="0"/>
              <a:t>value.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computing an approximation of the length of the next CPU burst, we</a:t>
            </a:r>
            <a:br>
              <a:rPr lang="en-US" dirty="0"/>
            </a:br>
            <a:r>
              <a:rPr lang="en-US" dirty="0"/>
              <a:t>can pick the process with the shortest predicted CPU burst. </a:t>
            </a:r>
          </a:p>
        </p:txBody>
      </p:sp>
    </p:spTree>
    <p:extLst>
      <p:ext uri="{BB962C8B-B14F-4D97-AF65-F5344CB8AC3E}">
        <p14:creationId xmlns:p14="http://schemas.microsoft.com/office/powerpoint/2010/main" val="13481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Preemptive SJF vs Non-preemptive SJF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SJF algorithm can be either </a:t>
            </a:r>
            <a:r>
              <a:rPr lang="en-US" b="1" dirty="0"/>
              <a:t>preemptive</a:t>
            </a:r>
            <a:r>
              <a:rPr lang="en-US" dirty="0"/>
              <a:t> or </a:t>
            </a:r>
            <a:r>
              <a:rPr lang="en-US" b="1" dirty="0" err="1" smtClean="0"/>
              <a:t>nonpreemptive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choice arises </a:t>
            </a:r>
            <a:r>
              <a:rPr lang="en-US" dirty="0"/>
              <a:t>when a new process arrives at the ready queue while a previous process is still executing.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next CPU burst of the newly arrived process </a:t>
            </a:r>
            <a:r>
              <a:rPr lang="en-US" dirty="0" smtClean="0"/>
              <a:t>may be </a:t>
            </a:r>
            <a:r>
              <a:rPr lang="en-US" dirty="0"/>
              <a:t>shorter than </a:t>
            </a:r>
            <a:r>
              <a:rPr lang="en-US" i="1" dirty="0" smtClean="0">
                <a:solidFill>
                  <a:srgbClr val="0070C0"/>
                </a:solidFill>
              </a:rPr>
              <a:t>what </a:t>
            </a:r>
            <a:r>
              <a:rPr lang="en-US" i="1" dirty="0">
                <a:solidFill>
                  <a:srgbClr val="0070C0"/>
                </a:solidFill>
              </a:rPr>
              <a:t>is left</a:t>
            </a:r>
            <a:r>
              <a:rPr lang="en-US" dirty="0"/>
              <a:t> of the currently executing process.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preemptive SJF </a:t>
            </a:r>
            <a:r>
              <a:rPr lang="en-US" dirty="0"/>
              <a:t>algorithm will preempt the currently executing process, </a:t>
            </a:r>
            <a:r>
              <a:rPr lang="en-US" dirty="0" smtClean="0"/>
              <a:t>whereas a </a:t>
            </a:r>
            <a:r>
              <a:rPr lang="en-US" dirty="0" err="1"/>
              <a:t>nonpreemptive</a:t>
            </a:r>
            <a:r>
              <a:rPr lang="en-US" dirty="0"/>
              <a:t> SJF algorithm will allow the currently running process to finish </a:t>
            </a:r>
            <a:r>
              <a:rPr lang="en-US" dirty="0" smtClean="0"/>
              <a:t>its CPU </a:t>
            </a:r>
            <a:r>
              <a:rPr lang="en-US" dirty="0"/>
              <a:t>burst.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Preemptive SJF scheduling is sometimes called </a:t>
            </a:r>
            <a:r>
              <a:rPr lang="en-US" b="1" dirty="0" smtClean="0"/>
              <a:t>shortest-remaining time first </a:t>
            </a:r>
            <a:r>
              <a:rPr lang="en-US" dirty="0"/>
              <a:t>scheduling </a:t>
            </a:r>
          </a:p>
        </p:txBody>
      </p:sp>
    </p:spTree>
    <p:extLst>
      <p:ext uri="{BB962C8B-B14F-4D97-AF65-F5344CB8AC3E}">
        <p14:creationId xmlns:p14="http://schemas.microsoft.com/office/powerpoint/2010/main" val="227533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195252" y="2375481"/>
            <a:ext cx="10058400" cy="2049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Chapter 5</a:t>
            </a:r>
            <a:r>
              <a:rPr lang="en-US" sz="6600" dirty="0" smtClean="0"/>
              <a:t> </a:t>
            </a:r>
          </a:p>
          <a:p>
            <a:pPr algn="ctr"/>
            <a:r>
              <a:rPr lang="en-US" sz="6600" dirty="0" smtClean="0"/>
              <a:t>CPU SCHEDULING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7909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Premptive</a:t>
            </a:r>
            <a:r>
              <a:rPr lang="en-US" dirty="0" smtClean="0"/>
              <a:t>-SJF-Example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1855120"/>
            <a:ext cx="6079751" cy="1601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805" y="3626442"/>
            <a:ext cx="7753350" cy="112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08258" y="4787488"/>
                <a:ext cx="1029087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242021"/>
                    </a:solidFill>
                    <a:latin typeface="PalatinoLTStd-Roman"/>
                  </a:rPr>
                  <a:t>The average waiting time for </a:t>
                </a:r>
                <a:r>
                  <a:rPr lang="en-US" dirty="0" smtClean="0">
                    <a:solidFill>
                      <a:srgbClr val="242021"/>
                    </a:solidFill>
                    <a:latin typeface="PalatinoLTStd-Roman"/>
                  </a:rPr>
                  <a:t>this example </a:t>
                </a:r>
                <a:r>
                  <a:rPr lang="en-US" dirty="0">
                    <a:solidFill>
                      <a:srgbClr val="242021"/>
                    </a:solidFill>
                    <a:latin typeface="PalatinoLTStd-Roman"/>
                  </a:rPr>
                  <a:t>is </a:t>
                </a:r>
                <a:endParaRPr lang="en-US" dirty="0" smtClean="0">
                  <a:solidFill>
                    <a:srgbClr val="242021"/>
                  </a:solidFill>
                  <a:latin typeface="PalatinoLTStd-Roman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i="1" dirty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10 − 1) + (1 − 1) + (17 − 2) + (5 − 3)]/4 = 26/4 = 6.5</m:t>
                    </m:r>
                  </m:oMath>
                </a14:m>
                <a:r>
                  <a:rPr lang="en-US" dirty="0">
                    <a:solidFill>
                      <a:srgbClr val="242021"/>
                    </a:solidFill>
                    <a:latin typeface="PalatinoLTStd-Roman"/>
                  </a:rPr>
                  <a:t> milliseconds</a:t>
                </a:r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58" y="4787488"/>
                <a:ext cx="10290875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533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25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375" dirty="0"/>
              <a:t>Determining Length of Next CPU Burst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6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Can only estimate the length – should be similar to the previous one</a:t>
                </a:r>
              </a:p>
              <a:p>
                <a:pPr lvl="1"/>
                <a:r>
                  <a:rPr lang="en-US" dirty="0" smtClean="0"/>
                  <a:t>Then pick process with shortest predicted next CPU burst</a:t>
                </a:r>
              </a:p>
              <a:p>
                <a:r>
                  <a:rPr lang="en-US" dirty="0" smtClean="0"/>
                  <a:t>Can be done by using the length of previous CPU bursts, using exponential averaging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err="1" smtClean="0"/>
                  <a:t>tn</a:t>
                </a:r>
                <a:r>
                  <a:rPr lang="en-US" dirty="0" smtClean="0"/>
                  <a:t> = most recent info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𝑃𝑎𝑠𝑡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h𝑖𝑠𝑡𝑜𝑡𝑦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If </a:t>
                </a:r>
                <a:r>
                  <a:rPr lang="el-GR" dirty="0" smtClean="0"/>
                  <a:t>α</a:t>
                </a:r>
                <a:r>
                  <a:rPr lang="en-US" dirty="0" smtClean="0"/>
                  <a:t>=0 then recent history has no effect</a:t>
                </a:r>
              </a:p>
              <a:p>
                <a:r>
                  <a:rPr lang="en-US" dirty="0" smtClean="0"/>
                  <a:t>If </a:t>
                </a:r>
                <a:r>
                  <a:rPr lang="el-GR" dirty="0" smtClean="0"/>
                  <a:t>α</a:t>
                </a:r>
                <a:r>
                  <a:rPr lang="en-US" dirty="0" smtClean="0"/>
                  <a:t>=1, then =recent CPU burst matters</a:t>
                </a:r>
              </a:p>
              <a:p>
                <a:r>
                  <a:rPr lang="en-US" dirty="0" smtClean="0"/>
                  <a:t>Preemptive version called </a:t>
                </a:r>
                <a:r>
                  <a:rPr lang="en-US" b="1" dirty="0" smtClean="0">
                    <a:solidFill>
                      <a:srgbClr val="3366FF"/>
                    </a:solidFill>
                  </a:rPr>
                  <a:t>shortest-remaining-time-first</a:t>
                </a:r>
              </a:p>
              <a:p>
                <a:pPr lvl="1">
                  <a:buFont typeface="Monotype Sorts" pitchFamily="-84" charset="2"/>
                  <a:buNone/>
                </a:pPr>
                <a:endParaRPr lang="en-US" dirty="0" smtClean="0"/>
              </a:p>
              <a:p>
                <a:pPr lvl="1">
                  <a:buFont typeface="Monotype Sorts" pitchFamily="-84" charset="2"/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174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4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764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528" y="2834385"/>
            <a:ext cx="3345316" cy="763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2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000" dirty="0"/>
              <a:t>Prediction of the Length of the </a:t>
            </a:r>
            <a:r>
              <a:rPr lang="en-US" sz="3000" dirty="0" smtClean="0"/>
              <a:t> Next </a:t>
            </a:r>
            <a:r>
              <a:rPr lang="en-US" sz="3000" dirty="0"/>
              <a:t>CPU Burst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1" descr="6_0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20" y="1392224"/>
            <a:ext cx="6817519" cy="4930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3931" y="6069751"/>
            <a:ext cx="51435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/>
              <a:t>Figure 6.3 shows an exponential average with Alpha= 1/2 and T0 = 10.</a:t>
            </a:r>
          </a:p>
        </p:txBody>
      </p:sp>
    </p:spTree>
    <p:extLst>
      <p:ext uri="{BB962C8B-B14F-4D97-AF65-F5344CB8AC3E}">
        <p14:creationId xmlns:p14="http://schemas.microsoft.com/office/powerpoint/2010/main" val="34719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Priority Scheduling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A priority number (integer) is associated with each process</a:t>
            </a:r>
          </a:p>
          <a:p>
            <a:endParaRPr lang="en-US" sz="825"/>
          </a:p>
          <a:p>
            <a:r>
              <a:rPr lang="en-US" smtClean="0"/>
              <a:t>The CPU is allocated to the process with the highest priority (smallest integer </a:t>
            </a:r>
            <a:r>
              <a:rPr lang="en-US" smtClean="0">
                <a:sym typeface="Symbol" pitchFamily="18" charset="2"/>
              </a:rPr>
              <a:t> highest priority)</a:t>
            </a:r>
          </a:p>
          <a:p>
            <a:pPr lvl="1"/>
            <a:r>
              <a:rPr lang="en-US" smtClean="0"/>
              <a:t>Preemptive</a:t>
            </a:r>
          </a:p>
          <a:p>
            <a:pPr lvl="1"/>
            <a:r>
              <a:rPr lang="en-US" smtClean="0"/>
              <a:t>Nonpreemptive</a:t>
            </a:r>
          </a:p>
          <a:p>
            <a:pPr lvl="1"/>
            <a:endParaRPr lang="en-US" sz="825"/>
          </a:p>
          <a:p>
            <a:r>
              <a:rPr lang="en-US" smtClean="0"/>
              <a:t>SJF is priority scheduling where priority is the inverse of predicted next CPU burst time</a:t>
            </a:r>
          </a:p>
          <a:p>
            <a:endParaRPr lang="en-US" sz="825"/>
          </a:p>
          <a:p>
            <a:r>
              <a:rPr lang="en-US" smtClean="0"/>
              <a:t>Problem </a:t>
            </a:r>
            <a:r>
              <a:rPr lang="en-US" smtClean="0">
                <a:sym typeface="Symbol" pitchFamily="18" charset="2"/>
              </a:rPr>
              <a:t> </a:t>
            </a:r>
            <a:r>
              <a:rPr lang="en-US" b="1" smtClean="0">
                <a:solidFill>
                  <a:srgbClr val="3366FF"/>
                </a:solidFill>
                <a:sym typeface="Symbol" pitchFamily="18" charset="2"/>
              </a:rPr>
              <a:t>Starvation</a:t>
            </a:r>
            <a:r>
              <a:rPr lang="en-US" b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– low priority processes may never execute</a:t>
            </a:r>
          </a:p>
          <a:p>
            <a:endParaRPr lang="en-US" sz="825">
              <a:sym typeface="Symbol" pitchFamily="18" charset="2"/>
            </a:endParaRPr>
          </a:p>
          <a:p>
            <a:r>
              <a:rPr lang="en-US" smtClean="0">
                <a:sym typeface="Symbol" pitchFamily="18" charset="2"/>
              </a:rPr>
              <a:t>Solution  </a:t>
            </a:r>
            <a:r>
              <a:rPr lang="en-US" b="1" smtClean="0">
                <a:solidFill>
                  <a:srgbClr val="3366FF"/>
                </a:solidFill>
                <a:sym typeface="Symbol" pitchFamily="18" charset="2"/>
              </a:rPr>
              <a:t>Aging</a:t>
            </a:r>
            <a:r>
              <a:rPr lang="en-US" b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– as time progresses increase the priority of the process</a:t>
            </a:r>
          </a:p>
          <a:p>
            <a:pPr>
              <a:buFont typeface="Monotype Sorts" pitchFamily="-84" charset="2"/>
              <a:buNone/>
            </a:pPr>
            <a:endParaRPr lang="en-US" b="1" smtClean="0">
              <a:solidFill>
                <a:srgbClr val="3366FF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553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/>
              <a:t>Example of Priority Scheduling</a:t>
            </a:r>
          </a:p>
        </p:txBody>
      </p:sp>
      <p:sp>
        <p:nvSpPr>
          <p:cNvPr id="41986" name="Rectangle 36"/>
          <p:cNvSpPr>
            <a:spLocks noGrp="1" noChangeArrowheads="1"/>
          </p:cNvSpPr>
          <p:nvPr>
            <p:ph idx="1"/>
          </p:nvPr>
        </p:nvSpPr>
        <p:spPr>
          <a:xfrm>
            <a:off x="1097279" y="5354372"/>
            <a:ext cx="10058400" cy="1033623"/>
          </a:xfrm>
          <a:noFill/>
        </p:spPr>
        <p:txBody>
          <a:bodyPr>
            <a:noAutofit/>
          </a:bodyPr>
          <a:lstStyle/>
          <a:p>
            <a:pPr>
              <a:tabLst>
                <a:tab pos="1715691" algn="ctr"/>
                <a:tab pos="3484960" algn="ctr"/>
                <a:tab pos="5509022" algn="ctr"/>
              </a:tabLst>
            </a:pPr>
            <a:r>
              <a:rPr lang="en-US" sz="2000" dirty="0" smtClean="0"/>
              <a:t>Average waiting time = 8.2 </a:t>
            </a:r>
            <a:r>
              <a:rPr lang="en-US" sz="2000" dirty="0" err="1" smtClean="0"/>
              <a:t>msec</a:t>
            </a:r>
            <a:endParaRPr lang="en-US" sz="2000" i="1" baseline="-25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34" y="2041189"/>
            <a:ext cx="5335290" cy="2157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135" y="3979584"/>
            <a:ext cx="69246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Priority scheduling can be either </a:t>
            </a:r>
            <a:r>
              <a:rPr lang="en-US" b="1" dirty="0"/>
              <a:t>preemptive</a:t>
            </a:r>
            <a:r>
              <a:rPr lang="en-US" dirty="0"/>
              <a:t> or </a:t>
            </a:r>
            <a:r>
              <a:rPr lang="en-US" b="1" dirty="0" err="1"/>
              <a:t>nonpreemptive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 preemptive </a:t>
            </a:r>
            <a:r>
              <a:rPr lang="en-US" dirty="0"/>
              <a:t>priority scheduling algorithm </a:t>
            </a:r>
            <a:r>
              <a:rPr lang="en-US" dirty="0" smtClean="0"/>
              <a:t>will preempt </a:t>
            </a:r>
            <a:r>
              <a:rPr lang="en-US" dirty="0"/>
              <a:t>the CPU if the priority of the newly arrived process is higher than </a:t>
            </a:r>
            <a:r>
              <a:rPr lang="en-US" dirty="0" smtClean="0"/>
              <a:t>the priority </a:t>
            </a:r>
            <a:r>
              <a:rPr lang="en-US" dirty="0"/>
              <a:t>of the currently running process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/>
              <a:t>nonpreemptive</a:t>
            </a:r>
            <a:r>
              <a:rPr lang="en-US" dirty="0"/>
              <a:t> priority </a:t>
            </a:r>
            <a:r>
              <a:rPr lang="en-US" dirty="0" smtClean="0"/>
              <a:t>scheduling algorithm </a:t>
            </a:r>
            <a:r>
              <a:rPr lang="en-US" dirty="0"/>
              <a:t>will simply put the new process at the head of the ready queue.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2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Priority </a:t>
            </a:r>
            <a:r>
              <a:rPr lang="en-US" dirty="0"/>
              <a:t>scheduling algorithm can leave some </a:t>
            </a:r>
            <a:r>
              <a:rPr lang="en-US" dirty="0" smtClean="0"/>
              <a:t>low priority processes waiting indefinitely.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 heavily loaded computer system, </a:t>
            </a:r>
            <a:r>
              <a:rPr lang="en-US" dirty="0" smtClean="0"/>
              <a:t>a steady </a:t>
            </a:r>
            <a:r>
              <a:rPr lang="en-US" dirty="0"/>
              <a:t>stream of higher-priority processes can prevent a low-priority </a:t>
            </a:r>
            <a:r>
              <a:rPr lang="en-US" dirty="0" smtClean="0"/>
              <a:t>process from </a:t>
            </a:r>
            <a:r>
              <a:rPr lang="en-US" dirty="0"/>
              <a:t>ever getting the CPU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A solution to the problem of indefinite blockage of low-priority processes </a:t>
            </a:r>
            <a:r>
              <a:rPr lang="en-US" dirty="0" smtClean="0"/>
              <a:t>is </a:t>
            </a:r>
            <a:r>
              <a:rPr lang="en-US" b="1" dirty="0" smtClean="0"/>
              <a:t>aging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Aging </a:t>
            </a:r>
            <a:r>
              <a:rPr lang="en-US" dirty="0"/>
              <a:t>involves gradually increasing the priority of processes that wait</a:t>
            </a:r>
            <a:br>
              <a:rPr lang="en-US" dirty="0"/>
            </a:br>
            <a:r>
              <a:rPr lang="en-US" dirty="0"/>
              <a:t>in the system for a long time </a:t>
            </a:r>
          </a:p>
        </p:txBody>
      </p:sp>
    </p:spTree>
    <p:extLst>
      <p:ext uri="{BB962C8B-B14F-4D97-AF65-F5344CB8AC3E}">
        <p14:creationId xmlns:p14="http://schemas.microsoft.com/office/powerpoint/2010/main" val="3122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Round Robin (RR)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process gets a small unit of CPU time (</a:t>
            </a:r>
            <a:r>
              <a:rPr lang="en-US" b="1" dirty="0" smtClean="0">
                <a:solidFill>
                  <a:srgbClr val="3366FF"/>
                </a:solidFill>
              </a:rPr>
              <a:t>time slice </a:t>
            </a:r>
            <a:r>
              <a:rPr lang="en-US" dirty="0" smtClean="0">
                <a:solidFill>
                  <a:schemeClr val="tx1"/>
                </a:solidFill>
              </a:rPr>
              <a:t>or</a:t>
            </a:r>
            <a:r>
              <a:rPr lang="en-US" b="1" dirty="0" smtClean="0">
                <a:solidFill>
                  <a:srgbClr val="3366FF"/>
                </a:solidFill>
              </a:rPr>
              <a:t> time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3366FF"/>
                </a:solidFill>
              </a:rPr>
              <a:t>quantum</a:t>
            </a:r>
            <a:r>
              <a:rPr lang="en-US" b="1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), usually 10-100 milliseconds.  After this time has elapsed, the process is preempted and added to the end of the ready queue.</a:t>
            </a:r>
          </a:p>
          <a:p>
            <a:r>
              <a:rPr lang="en-US" dirty="0" smtClean="0"/>
              <a:t>Timer interrupts every quantum to schedule next process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i="1" dirty="0" smtClean="0"/>
              <a:t>q</a:t>
            </a:r>
            <a:r>
              <a:rPr lang="en-US" dirty="0" smtClean="0"/>
              <a:t> large </a:t>
            </a:r>
            <a:r>
              <a:rPr lang="en-US" dirty="0" smtClean="0">
                <a:sym typeface="Symbol" pitchFamily="18" charset="2"/>
              </a:rPr>
              <a:t> FIFO</a:t>
            </a:r>
          </a:p>
          <a:p>
            <a:pPr lvl="1"/>
            <a:r>
              <a:rPr lang="en-US" i="1" dirty="0" smtClean="0">
                <a:sym typeface="Symbol" pitchFamily="18" charset="2"/>
              </a:rPr>
              <a:t>q </a:t>
            </a:r>
            <a:r>
              <a:rPr lang="en-US" dirty="0" smtClean="0">
                <a:sym typeface="Symbol" pitchFamily="18" charset="2"/>
              </a:rPr>
              <a:t>small  </a:t>
            </a:r>
            <a:r>
              <a:rPr lang="en-US" i="1" dirty="0" smtClean="0">
                <a:sym typeface="Symbol" pitchFamily="18" charset="2"/>
              </a:rPr>
              <a:t>q </a:t>
            </a:r>
            <a:r>
              <a:rPr lang="en-US" dirty="0" smtClean="0">
                <a:sym typeface="Symbol" pitchFamily="18" charset="2"/>
              </a:rPr>
              <a:t>must be large with respect to context switch, otherwise overhead is too high</a:t>
            </a:r>
          </a:p>
        </p:txBody>
      </p:sp>
    </p:spTree>
    <p:extLst>
      <p:ext uri="{BB962C8B-B14F-4D97-AF65-F5344CB8AC3E}">
        <p14:creationId xmlns:p14="http://schemas.microsoft.com/office/powerpoint/2010/main" val="127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Example of RR with Time Quantum = 4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4742481"/>
            <a:ext cx="10058400" cy="1627322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2377730" algn="ctr"/>
                <a:tab pos="4279232" algn="ctr"/>
              </a:tabLst>
            </a:pPr>
            <a:r>
              <a:rPr lang="en-US" altLang="en-US" b="1" i="1" dirty="0" smtClean="0"/>
              <a:t>Completion time  =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P1=30; P2=7; P3=10</a:t>
            </a:r>
          </a:p>
          <a:p>
            <a:pPr>
              <a:tabLst>
                <a:tab pos="2377730" algn="ctr"/>
                <a:tab pos="4279232" algn="ctr"/>
              </a:tabLst>
            </a:pPr>
            <a:r>
              <a:rPr lang="en-US" dirty="0" smtClean="0"/>
              <a:t>Average </a:t>
            </a:r>
            <a:r>
              <a:rPr lang="en-US" dirty="0"/>
              <a:t>waiting time </a:t>
            </a:r>
            <a:r>
              <a:rPr lang="en-US" dirty="0" smtClean="0"/>
              <a:t>= </a:t>
            </a:r>
            <a:r>
              <a:rPr lang="en-US" dirty="0"/>
              <a:t>5.66 </a:t>
            </a:r>
            <a:r>
              <a:rPr lang="en-US" dirty="0" smtClean="0"/>
              <a:t>milliseconds</a:t>
            </a:r>
            <a:endParaRPr lang="en-US" altLang="en-US" dirty="0" smtClean="0"/>
          </a:p>
          <a:p>
            <a:pPr>
              <a:tabLst>
                <a:tab pos="2377730" algn="ctr"/>
                <a:tab pos="4279232" algn="ctr"/>
              </a:tabLst>
            </a:pPr>
            <a:r>
              <a:rPr lang="en-US" altLang="en-US" dirty="0" smtClean="0"/>
              <a:t>TAT =P1= (30-0); P2=(7-4); P3=(10-7)</a:t>
            </a:r>
          </a:p>
          <a:p>
            <a:pPr>
              <a:tabLst>
                <a:tab pos="2377730" algn="ctr"/>
                <a:tab pos="4279232" algn="ctr"/>
              </a:tabLst>
            </a:pPr>
            <a:r>
              <a:rPr lang="en-US" altLang="en-US" b="1" i="1" dirty="0" smtClean="0"/>
              <a:t>Avg. TAT=</a:t>
            </a:r>
          </a:p>
          <a:p>
            <a:pPr>
              <a:tabLst>
                <a:tab pos="2377730" algn="ctr"/>
                <a:tab pos="4279232" algn="ctr"/>
              </a:tabLst>
            </a:pP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583" y="1783741"/>
            <a:ext cx="4295151" cy="16568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892" y="3409628"/>
            <a:ext cx="71151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33" y="1022888"/>
            <a:ext cx="9492287" cy="48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69033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solidFill>
                  <a:srgbClr val="242021"/>
                </a:solidFill>
              </a:rPr>
              <a:t>CPU scheduling </a:t>
            </a:r>
            <a:r>
              <a:rPr lang="en-US" sz="2800" dirty="0">
                <a:solidFill>
                  <a:srgbClr val="242021"/>
                </a:solidFill>
              </a:rPr>
              <a:t>is the basis of </a:t>
            </a:r>
            <a:r>
              <a:rPr lang="en-US" sz="2800" dirty="0" err="1">
                <a:solidFill>
                  <a:srgbClr val="242021"/>
                </a:solidFill>
              </a:rPr>
              <a:t>multiprogrammed</a:t>
            </a:r>
            <a:r>
              <a:rPr lang="en-US" sz="2800" dirty="0">
                <a:solidFill>
                  <a:srgbClr val="242021"/>
                </a:solidFill>
              </a:rPr>
              <a:t> operating systems. By switching </a:t>
            </a:r>
            <a:r>
              <a:rPr lang="en-US" sz="2800" dirty="0" smtClean="0">
                <a:solidFill>
                  <a:srgbClr val="242021"/>
                </a:solidFill>
              </a:rPr>
              <a:t>the CPU among </a:t>
            </a:r>
            <a:r>
              <a:rPr lang="en-US" sz="2800" dirty="0">
                <a:solidFill>
                  <a:srgbClr val="242021"/>
                </a:solidFill>
              </a:rPr>
              <a:t>processes</a:t>
            </a:r>
            <a:r>
              <a:rPr lang="en-US" sz="2800">
                <a:solidFill>
                  <a:srgbClr val="242021"/>
                </a:solidFill>
              </a:rPr>
              <a:t>, </a:t>
            </a:r>
            <a:r>
              <a:rPr lang="en-US" sz="2800" smtClean="0">
                <a:solidFill>
                  <a:srgbClr val="242021"/>
                </a:solidFill>
              </a:rPr>
              <a:t>the perating</a:t>
            </a:r>
            <a:r>
              <a:rPr lang="en-US" sz="2800" dirty="0" smtClean="0">
                <a:solidFill>
                  <a:srgbClr val="242021"/>
                </a:solidFill>
              </a:rPr>
              <a:t> </a:t>
            </a:r>
            <a:r>
              <a:rPr lang="en-US" sz="2800" dirty="0">
                <a:solidFill>
                  <a:srgbClr val="242021"/>
                </a:solidFill>
              </a:rPr>
              <a:t>system can make the </a:t>
            </a:r>
            <a:r>
              <a:rPr lang="en-US" sz="2800" dirty="0" smtClean="0">
                <a:solidFill>
                  <a:srgbClr val="242021"/>
                </a:solidFill>
              </a:rPr>
              <a:t>computer more </a:t>
            </a:r>
            <a:r>
              <a:rPr lang="en-US" sz="2800" dirty="0">
                <a:solidFill>
                  <a:srgbClr val="242021"/>
                </a:solidFill>
              </a:rPr>
              <a:t>productive.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7588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Queue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practice, it </a:t>
            </a:r>
            <a:r>
              <a:rPr lang="en-US" dirty="0" smtClean="0"/>
              <a:t>is often </a:t>
            </a:r>
            <a:r>
              <a:rPr lang="en-US" dirty="0"/>
              <a:t>easier to have separate queues for each distinct priority, and </a:t>
            </a:r>
            <a:r>
              <a:rPr lang="en-US" dirty="0" smtClean="0"/>
              <a:t>priority scheduling </a:t>
            </a:r>
            <a:r>
              <a:rPr lang="en-US" dirty="0"/>
              <a:t>simply schedules the process in the highest-priority queue.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approach—known as </a:t>
            </a:r>
            <a:r>
              <a:rPr lang="en-US" b="1" dirty="0"/>
              <a:t>multilevel </a:t>
            </a:r>
            <a:r>
              <a:rPr lang="en-US" b="1" dirty="0" smtClean="0"/>
              <a:t>queue</a:t>
            </a:r>
            <a:r>
              <a:rPr lang="en-US" dirty="0" smtClean="0"/>
              <a:t>—also </a:t>
            </a:r>
            <a:r>
              <a:rPr lang="en-US" dirty="0"/>
              <a:t>works well when priority scheduling is combined with </a:t>
            </a:r>
            <a:r>
              <a:rPr lang="en-US" dirty="0" smtClean="0"/>
              <a:t>round-robin.</a:t>
            </a:r>
          </a:p>
          <a:p>
            <a:pPr lvl="1"/>
            <a:r>
              <a:rPr lang="en-US" dirty="0" smtClean="0"/>
              <a:t>If there </a:t>
            </a:r>
            <a:r>
              <a:rPr lang="en-US" dirty="0"/>
              <a:t>are multiple processes in the highest-priority queue </a:t>
            </a:r>
          </a:p>
        </p:txBody>
      </p:sp>
    </p:spTree>
    <p:extLst>
      <p:ext uri="{BB962C8B-B14F-4D97-AF65-F5344CB8AC3E}">
        <p14:creationId xmlns:p14="http://schemas.microsoft.com/office/powerpoint/2010/main" val="22150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525" y="382614"/>
            <a:ext cx="6654423" cy="610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Multilevel Queue Scheduling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multilevel queue scheduling algorithm can also be used to </a:t>
            </a:r>
            <a:r>
              <a:rPr lang="en-US" dirty="0" smtClean="0"/>
              <a:t>partition processes </a:t>
            </a:r>
            <a:r>
              <a:rPr lang="en-US" dirty="0"/>
              <a:t>into several separate queues based on the </a:t>
            </a:r>
            <a:r>
              <a:rPr lang="en-US" b="1" dirty="0"/>
              <a:t>process type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Process is assigned to one queue based on memory size, priority, process type.</a:t>
            </a:r>
          </a:p>
        </p:txBody>
      </p:sp>
    </p:spTree>
    <p:extLst>
      <p:ext uri="{BB962C8B-B14F-4D97-AF65-F5344CB8AC3E}">
        <p14:creationId xmlns:p14="http://schemas.microsoft.com/office/powerpoint/2010/main" val="164237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88" y="853321"/>
            <a:ext cx="8269153" cy="510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Multilevel Queue Scheduling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Ready queue is partitioned into separate queues, 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foreground</a:t>
            </a:r>
            <a:r>
              <a:rPr lang="en-US" dirty="0" smtClean="0"/>
              <a:t> (interactive)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background</a:t>
            </a:r>
            <a:r>
              <a:rPr lang="en-US" dirty="0" smtClean="0"/>
              <a:t> (batch)</a:t>
            </a:r>
          </a:p>
          <a:p>
            <a:r>
              <a:rPr lang="en-US" dirty="0" smtClean="0"/>
              <a:t>Each queue has its own scheduling algorithm:</a:t>
            </a:r>
          </a:p>
          <a:p>
            <a:pPr lvl="1"/>
            <a:r>
              <a:rPr lang="en-US" dirty="0" smtClean="0"/>
              <a:t>foreground – RR</a:t>
            </a:r>
          </a:p>
          <a:p>
            <a:pPr lvl="1"/>
            <a:r>
              <a:rPr lang="en-US" dirty="0" smtClean="0"/>
              <a:t>background – FCFS</a:t>
            </a:r>
          </a:p>
          <a:p>
            <a:r>
              <a:rPr lang="en-US" dirty="0" smtClean="0"/>
              <a:t>Scheduling must be done between the queues:</a:t>
            </a:r>
          </a:p>
          <a:p>
            <a:pPr lvl="1"/>
            <a:r>
              <a:rPr lang="en-US" dirty="0" smtClean="0"/>
              <a:t>Fixed priority scheduling; (i.e., serve all from foreground then from background). </a:t>
            </a:r>
          </a:p>
          <a:p>
            <a:pPr lvl="1"/>
            <a:r>
              <a:rPr lang="en-US" b="1" dirty="0" smtClean="0"/>
              <a:t>Time-slicing </a:t>
            </a:r>
            <a:r>
              <a:rPr lang="en-US" b="1" dirty="0"/>
              <a:t>among the queues</a:t>
            </a:r>
            <a:r>
              <a:rPr lang="en-US" dirty="0"/>
              <a:t>. Here, each </a:t>
            </a:r>
            <a:r>
              <a:rPr lang="en-US" dirty="0" smtClean="0"/>
              <a:t>queue gets </a:t>
            </a:r>
            <a:r>
              <a:rPr lang="en-US" dirty="0"/>
              <a:t>a certain portion of the CPU time, which it can then schedule among its </a:t>
            </a:r>
            <a:r>
              <a:rPr lang="en-US" dirty="0" smtClean="0"/>
              <a:t>various processes  </a:t>
            </a:r>
          </a:p>
        </p:txBody>
      </p:sp>
    </p:spTree>
    <p:extLst>
      <p:ext uri="{BB962C8B-B14F-4D97-AF65-F5344CB8AC3E}">
        <p14:creationId xmlns:p14="http://schemas.microsoft.com/office/powerpoint/2010/main" val="12082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Multilevel Feedback Queue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multilevel feedback queue </a:t>
            </a:r>
            <a:r>
              <a:rPr lang="en-US" dirty="0"/>
              <a:t>scheduling algorithm</a:t>
            </a:r>
            <a:r>
              <a:rPr lang="en-US" dirty="0" smtClean="0"/>
              <a:t>, allows a </a:t>
            </a:r>
            <a:r>
              <a:rPr lang="en-US" dirty="0"/>
              <a:t>process to move between </a:t>
            </a:r>
            <a:r>
              <a:rPr lang="en-US" dirty="0" smtClean="0"/>
              <a:t>queues</a:t>
            </a:r>
          </a:p>
          <a:p>
            <a:pPr lvl="1"/>
            <a:r>
              <a:rPr lang="en-US" dirty="0" smtClean="0"/>
              <a:t>Idea </a:t>
            </a:r>
            <a:r>
              <a:rPr lang="en-US" dirty="0" smtClean="0"/>
              <a:t>is to separate process according to CPU burst time</a:t>
            </a:r>
          </a:p>
          <a:p>
            <a:pPr lvl="1"/>
            <a:r>
              <a:rPr lang="en-US" dirty="0" smtClean="0"/>
              <a:t>If a process uses too much CPU time, it is moved to low priority</a:t>
            </a:r>
          </a:p>
          <a:p>
            <a:pPr lvl="1"/>
            <a:r>
              <a:rPr lang="en-US" dirty="0" smtClean="0"/>
              <a:t>If a process waits too long (aging) in low priority then it is moved to high priority</a:t>
            </a:r>
          </a:p>
          <a:p>
            <a:endParaRPr lang="en-US" dirty="0" smtClean="0"/>
          </a:p>
          <a:p>
            <a:r>
              <a:rPr lang="en-US" dirty="0" smtClean="0"/>
              <a:t>Multilevel-feedback-queue scheduler defined by the following parameters:</a:t>
            </a:r>
          </a:p>
          <a:p>
            <a:pPr lvl="1"/>
            <a:r>
              <a:rPr lang="en-US" dirty="0" smtClean="0"/>
              <a:t>number of queues</a:t>
            </a:r>
          </a:p>
          <a:p>
            <a:pPr lvl="1"/>
            <a:r>
              <a:rPr lang="en-US" dirty="0" smtClean="0"/>
              <a:t>scheduling algorithms for each queue</a:t>
            </a:r>
          </a:p>
          <a:p>
            <a:pPr lvl="1"/>
            <a:r>
              <a:rPr lang="en-US" dirty="0" smtClean="0"/>
              <a:t>method used to determine when to </a:t>
            </a:r>
            <a:r>
              <a:rPr lang="en-US" b="1" dirty="0" smtClean="0"/>
              <a:t>upgrade</a:t>
            </a:r>
            <a:r>
              <a:rPr lang="en-US" dirty="0" smtClean="0"/>
              <a:t> a process</a:t>
            </a:r>
          </a:p>
          <a:p>
            <a:pPr lvl="1"/>
            <a:r>
              <a:rPr lang="en-US" dirty="0" smtClean="0"/>
              <a:t>method used to determine when to </a:t>
            </a:r>
            <a:r>
              <a:rPr lang="en-US" b="1" dirty="0" smtClean="0"/>
              <a:t>demote</a:t>
            </a:r>
            <a:r>
              <a:rPr lang="en-US" dirty="0" smtClean="0"/>
              <a:t> a process</a:t>
            </a:r>
          </a:p>
          <a:p>
            <a:pPr lvl="1"/>
            <a:r>
              <a:rPr lang="en-US" dirty="0" smtClean="0"/>
              <a:t>method used to determine which queue a process will enter when that process needs service</a:t>
            </a:r>
          </a:p>
        </p:txBody>
      </p:sp>
    </p:spTree>
    <p:extLst>
      <p:ext uri="{BB962C8B-B14F-4D97-AF65-F5344CB8AC3E}">
        <p14:creationId xmlns:p14="http://schemas.microsoft.com/office/powerpoint/2010/main" val="22952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30" y="459216"/>
            <a:ext cx="7814778" cy="57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300" dirty="0"/>
              <a:t>Example of Multilevel Feedback Queue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Three queues: 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0</a:t>
            </a:r>
            <a:r>
              <a:rPr lang="en-US" smtClean="0"/>
              <a:t> – RR with time quantum 8 milliseconds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1</a:t>
            </a:r>
            <a:r>
              <a:rPr lang="en-US" smtClean="0"/>
              <a:t> – RR time quantum 16 milliseconds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2</a:t>
            </a:r>
            <a:r>
              <a:rPr lang="en-US" smtClean="0"/>
              <a:t> – FCFS</a:t>
            </a:r>
          </a:p>
          <a:p>
            <a:pPr lvl="1"/>
            <a:endParaRPr lang="en-US" smtClean="0"/>
          </a:p>
          <a:p>
            <a:r>
              <a:rPr lang="en-US" smtClean="0"/>
              <a:t>Scheduling</a:t>
            </a:r>
          </a:p>
          <a:p>
            <a:pPr lvl="1"/>
            <a:r>
              <a:rPr lang="en-US" smtClean="0"/>
              <a:t>A new job enters queue </a:t>
            </a:r>
            <a:r>
              <a:rPr lang="en-US" i="1" smtClean="0"/>
              <a:t>Q</a:t>
            </a:r>
            <a:r>
              <a:rPr lang="en-US" i="1" baseline="-25000" smtClean="0"/>
              <a:t>0</a:t>
            </a:r>
            <a:r>
              <a:rPr lang="en-US" i="1" smtClean="0"/>
              <a:t> </a:t>
            </a:r>
            <a:r>
              <a:rPr lang="en-US" smtClean="0"/>
              <a:t>which is served</a:t>
            </a:r>
            <a:r>
              <a:rPr lang="en-US" i="1" smtClean="0"/>
              <a:t> </a:t>
            </a:r>
            <a:r>
              <a:rPr lang="en-US" smtClean="0"/>
              <a:t>FCFS</a:t>
            </a:r>
          </a:p>
          <a:p>
            <a:pPr lvl="2"/>
            <a:r>
              <a:rPr lang="en-US" smtClean="0"/>
              <a:t>When it gains CPU, job receives 8 milliseconds</a:t>
            </a:r>
          </a:p>
          <a:p>
            <a:pPr lvl="2"/>
            <a:r>
              <a:rPr lang="en-US" smtClean="0"/>
              <a:t>If it does not finish in 8 milliseconds, job is moved to queue </a:t>
            </a:r>
            <a:r>
              <a:rPr lang="en-US" i="1" smtClean="0"/>
              <a:t>Q</a:t>
            </a:r>
            <a:r>
              <a:rPr lang="en-US" baseline="-25000" smtClean="0"/>
              <a:t>1</a:t>
            </a:r>
            <a:endParaRPr lang="en-US" smtClean="0"/>
          </a:p>
          <a:p>
            <a:pPr lvl="1"/>
            <a:r>
              <a:rPr lang="en-US" smtClean="0"/>
              <a:t>At </a:t>
            </a:r>
            <a:r>
              <a:rPr lang="en-US" i="1" smtClean="0"/>
              <a:t>Q</a:t>
            </a:r>
            <a:r>
              <a:rPr lang="en-US" baseline="-25000" smtClean="0"/>
              <a:t>1</a:t>
            </a:r>
            <a:r>
              <a:rPr lang="en-US" smtClean="0"/>
              <a:t> job is again served FCFS and receives 16 additional milliseconds</a:t>
            </a:r>
          </a:p>
          <a:p>
            <a:pPr lvl="2"/>
            <a:r>
              <a:rPr lang="en-US" smtClean="0"/>
              <a:t>If it still does not complete, it is preempted and moved to queue </a:t>
            </a:r>
            <a:r>
              <a:rPr lang="en-US" i="1" smtClean="0"/>
              <a:t>Q</a:t>
            </a:r>
            <a:r>
              <a:rPr lang="en-US" baseline="-25000" smtClean="0"/>
              <a:t>2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29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Multiple-Processor Scheduling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 scheduling more complex when multiple CPUs are </a:t>
            </a:r>
            <a:r>
              <a:rPr lang="en-US" dirty="0" smtClean="0"/>
              <a:t>available</a:t>
            </a:r>
            <a:endParaRPr lang="en-US" sz="825" dirty="0"/>
          </a:p>
          <a:p>
            <a:r>
              <a:rPr lang="en-US" b="1" dirty="0" smtClean="0">
                <a:solidFill>
                  <a:srgbClr val="3366FF"/>
                </a:solidFill>
              </a:rPr>
              <a:t>Asymmetric multiprocessing </a:t>
            </a:r>
            <a:r>
              <a:rPr lang="en-US" dirty="0" smtClean="0"/>
              <a:t>– only one processor accesses the system data structures, alleviating the need for data sharing</a:t>
            </a:r>
          </a:p>
          <a:p>
            <a:endParaRPr lang="en-US" sz="825" dirty="0"/>
          </a:p>
          <a:p>
            <a:r>
              <a:rPr lang="en-US" b="1" dirty="0" smtClean="0">
                <a:solidFill>
                  <a:srgbClr val="3366FF"/>
                </a:solidFill>
              </a:rPr>
              <a:t>Symmetric multiprocessing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SMP</a:t>
            </a:r>
            <a:r>
              <a:rPr lang="en-US" b="1" dirty="0" smtClean="0"/>
              <a:t>) </a:t>
            </a:r>
            <a:r>
              <a:rPr lang="en-US" dirty="0" smtClean="0"/>
              <a:t>– each processor is self-scheduling, all processes in common ready queue, or each has its own private queue of ready processes</a:t>
            </a:r>
          </a:p>
          <a:p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20716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04" y="459217"/>
            <a:ext cx="8730873" cy="530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Concepts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Maximum CPU utilization obtained with multiprogramming</a:t>
            </a:r>
          </a:p>
          <a:p>
            <a:endParaRPr lang="en-US" b="1" dirty="0" smtClean="0"/>
          </a:p>
          <a:p>
            <a:r>
              <a:rPr lang="en-US" b="1" dirty="0" smtClean="0"/>
              <a:t>CPU Burst </a:t>
            </a:r>
            <a:r>
              <a:rPr lang="en-US" dirty="0" smtClean="0"/>
              <a:t>is </a:t>
            </a:r>
            <a:r>
              <a:rPr lang="en-US" dirty="0"/>
              <a:t>the amount of time, a process uses the CPU until it starts waiting for some input or interrupted by some other </a:t>
            </a:r>
            <a:r>
              <a:rPr lang="en-US" dirty="0" smtClean="0"/>
              <a:t>process</a:t>
            </a:r>
          </a:p>
          <a:p>
            <a:endParaRPr lang="en-US" b="1" dirty="0" smtClean="0"/>
          </a:p>
          <a:p>
            <a:r>
              <a:rPr lang="en-US" b="1" dirty="0" smtClean="0"/>
              <a:t>I/O Burst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the amount of time, a process waits for input-output before needing CPU time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execution consists of a </a:t>
            </a:r>
            <a:r>
              <a:rPr lang="en-US" b="1" dirty="0"/>
              <a:t>cycle </a:t>
            </a:r>
            <a:r>
              <a:rPr lang="en-US" dirty="0"/>
              <a:t>of CPU execution and I/O wait </a:t>
            </a:r>
            <a:endParaRPr lang="en-US" dirty="0" smtClean="0"/>
          </a:p>
          <a:p>
            <a:pPr lvl="1"/>
            <a:r>
              <a:rPr lang="en-US" dirty="0"/>
              <a:t>An I/O-bound program typically has many short CPU bursts </a:t>
            </a:r>
            <a:endParaRPr lang="en-US" dirty="0" smtClean="0"/>
          </a:p>
          <a:p>
            <a:r>
              <a:rPr lang="en-US" dirty="0" smtClean="0"/>
              <a:t>CPU burst distribution is of main concern</a:t>
            </a:r>
          </a:p>
        </p:txBody>
      </p:sp>
    </p:spTree>
    <p:extLst>
      <p:ext uri="{BB962C8B-B14F-4D97-AF65-F5344CB8AC3E}">
        <p14:creationId xmlns:p14="http://schemas.microsoft.com/office/powerpoint/2010/main" val="26975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/>
              <a:t>Multiple-Processor Scheduling – Load Balancing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SMP, need to keep all CPUs loaded for </a:t>
            </a:r>
            <a:r>
              <a:rPr lang="en-US" dirty="0" smtClean="0"/>
              <a:t>efficiency, </a:t>
            </a:r>
            <a:r>
              <a:rPr lang="en-US" b="1" dirty="0" smtClean="0">
                <a:solidFill>
                  <a:srgbClr val="3366FF"/>
                </a:solidFill>
              </a:rPr>
              <a:t>Load </a:t>
            </a:r>
            <a:r>
              <a:rPr lang="en-US" b="1" dirty="0" smtClean="0">
                <a:solidFill>
                  <a:srgbClr val="3366FF"/>
                </a:solidFill>
              </a:rPr>
              <a:t>balancing </a:t>
            </a:r>
            <a:r>
              <a:rPr lang="en-US" dirty="0" smtClean="0"/>
              <a:t>attempts to keep workload evenly distributed</a:t>
            </a:r>
          </a:p>
          <a:p>
            <a:pPr lvl="1"/>
            <a:endParaRPr lang="en-US" b="1" dirty="0" smtClean="0">
              <a:solidFill>
                <a:srgbClr val="3366FF"/>
              </a:solidFill>
            </a:endParaRP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Push </a:t>
            </a:r>
            <a:r>
              <a:rPr lang="en-US" b="1" dirty="0" smtClean="0">
                <a:solidFill>
                  <a:srgbClr val="3366FF"/>
                </a:solidFill>
              </a:rPr>
              <a:t>migration </a:t>
            </a:r>
            <a:r>
              <a:rPr lang="en-US" dirty="0" smtClean="0"/>
              <a:t>– periodic task checks load on each processor, and if found pushes task from overloaded CPU to other CPUs</a:t>
            </a:r>
          </a:p>
          <a:p>
            <a:pPr lvl="1"/>
            <a:endParaRPr lang="en-US" b="1" dirty="0" smtClean="0">
              <a:solidFill>
                <a:srgbClr val="3366FF"/>
              </a:solidFill>
            </a:endParaRP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Pull </a:t>
            </a:r>
            <a:r>
              <a:rPr lang="en-US" b="1" dirty="0" smtClean="0">
                <a:solidFill>
                  <a:srgbClr val="3366FF"/>
                </a:solidFill>
              </a:rPr>
              <a:t>migration </a:t>
            </a:r>
            <a:r>
              <a:rPr lang="en-US" dirty="0" smtClean="0"/>
              <a:t>– idle processors pulls waiting task from busy </a:t>
            </a:r>
            <a:r>
              <a:rPr lang="en-US" dirty="0" smtClean="0"/>
              <a:t>processor</a:t>
            </a:r>
          </a:p>
          <a:p>
            <a:endParaRPr lang="en-US" dirty="0" smtClean="0"/>
          </a:p>
          <a:p>
            <a:r>
              <a:rPr lang="en-US" dirty="0" smtClean="0"/>
              <a:t>Disadvantages of migration?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79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Multiple-Processor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Processor affinity </a:t>
            </a:r>
            <a:r>
              <a:rPr lang="en-US" dirty="0"/>
              <a:t>– process has affinity for processor on which it is currently running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soft affinity: </a:t>
            </a:r>
            <a:r>
              <a:rPr lang="en-US" sz="3000" dirty="0"/>
              <a:t>When an operating system has </a:t>
            </a:r>
            <a:r>
              <a:rPr lang="en-US" sz="3000" dirty="0" smtClean="0"/>
              <a:t>a   </a:t>
            </a:r>
            <a:r>
              <a:rPr lang="en-US" sz="3000" dirty="0"/>
              <a:t>policy </a:t>
            </a:r>
            <a:r>
              <a:rPr lang="en-US" sz="3000" dirty="0" smtClean="0"/>
              <a:t>of attempting </a:t>
            </a:r>
            <a:r>
              <a:rPr lang="en-US" sz="3000" dirty="0"/>
              <a:t>to keep a process </a:t>
            </a:r>
            <a:r>
              <a:rPr lang="en-US" sz="3000" dirty="0" smtClean="0"/>
              <a:t>running on </a:t>
            </a:r>
            <a:r>
              <a:rPr lang="en-US" sz="3000" dirty="0"/>
              <a:t>the same </a:t>
            </a:r>
            <a:r>
              <a:rPr lang="en-US" sz="3000" dirty="0" smtClean="0"/>
              <a:t>processor—but </a:t>
            </a:r>
            <a:r>
              <a:rPr lang="en-US" sz="3000" dirty="0"/>
              <a:t>not guaranteeing </a:t>
            </a:r>
            <a:r>
              <a:rPr lang="en-US" sz="3000" dirty="0" smtClean="0"/>
              <a:t>that </a:t>
            </a:r>
            <a:r>
              <a:rPr lang="en-US" sz="3000" dirty="0"/>
              <a:t>it will do so known as </a:t>
            </a:r>
            <a:r>
              <a:rPr lang="en-US" sz="3000" b="1" dirty="0"/>
              <a:t>soft affinity</a:t>
            </a:r>
            <a:r>
              <a:rPr lang="en-US" sz="3000" dirty="0"/>
              <a:t>.</a:t>
            </a:r>
            <a:endParaRPr lang="en-US" b="1" dirty="0" smtClean="0">
              <a:solidFill>
                <a:srgbClr val="3366FF"/>
              </a:solidFill>
            </a:endParaRPr>
          </a:p>
          <a:p>
            <a:r>
              <a:rPr lang="en-US" b="1" dirty="0" smtClean="0">
                <a:solidFill>
                  <a:srgbClr val="3366FF"/>
                </a:solidFill>
              </a:rPr>
              <a:t>hard affinity: </a:t>
            </a:r>
            <a:r>
              <a:rPr lang="en-US" sz="3000" dirty="0"/>
              <a:t>allowing a process to specify a subset of processors on which it may run</a:t>
            </a:r>
            <a:r>
              <a:rPr lang="en-US" sz="3000" dirty="0" smtClean="0"/>
              <a:t>.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1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Real-Time CPU Scheduling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Soft </a:t>
            </a:r>
            <a:r>
              <a:rPr lang="en-US" sz="2400" b="1" dirty="0">
                <a:solidFill>
                  <a:srgbClr val="3366FF"/>
                </a:solidFill>
              </a:rPr>
              <a:t>real-time systems </a:t>
            </a:r>
            <a:r>
              <a:rPr lang="en-US" sz="2400" dirty="0"/>
              <a:t>– no guarantee as to when critical real-time process will be scheduled</a:t>
            </a:r>
          </a:p>
          <a:p>
            <a:r>
              <a:rPr lang="en-US" sz="2400" b="1" dirty="0">
                <a:solidFill>
                  <a:srgbClr val="3366FF"/>
                </a:solidFill>
              </a:rPr>
              <a:t>Hard real-time systems</a:t>
            </a:r>
            <a:r>
              <a:rPr lang="en-US" sz="2400" dirty="0"/>
              <a:t> – task must be serviced by its deadline</a:t>
            </a:r>
          </a:p>
          <a:p>
            <a:r>
              <a:rPr lang="en-US" sz="2400" dirty="0"/>
              <a:t>Two types of latencies affect performance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dirty="0"/>
              <a:t>Interrupt latency – time from arrival of interrupt to start of routine that services interrupt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dirty="0"/>
              <a:t>Dispatch latency – time for schedule to take current process off CPU and switch to another</a:t>
            </a:r>
          </a:p>
          <a:p>
            <a:endParaRPr lang="en-US" sz="2400" dirty="0"/>
          </a:p>
          <a:p>
            <a:pPr lvl="1">
              <a:buFont typeface="Monotype Sorts" pitchFamily="-84" charset="2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78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 descr="Screen Shot 2012-12-17 at 8.37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998" y="2004353"/>
            <a:ext cx="5414963" cy="397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44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553" y="256267"/>
            <a:ext cx="3753604" cy="6193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5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Histogram of CPU-burst Times</a:t>
            </a:r>
          </a:p>
        </p:txBody>
      </p:sp>
      <p:pic>
        <p:nvPicPr>
          <p:cNvPr id="1331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94" y="2036634"/>
            <a:ext cx="6436519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46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058400" cy="433809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Short-term scheduler </a:t>
            </a:r>
            <a:r>
              <a:rPr lang="en-US" dirty="0" smtClean="0">
                <a:ea typeface="ＭＳ Ｐゴシック" charset="-128"/>
              </a:rPr>
              <a:t>selects </a:t>
            </a:r>
            <a:r>
              <a:rPr lang="en-US" dirty="0">
                <a:ea typeface="ＭＳ Ｐゴシック" charset="-128"/>
              </a:rPr>
              <a:t>from among the processes in</a:t>
            </a:r>
            <a:r>
              <a:rPr lang="en-US" dirty="0" smtClean="0">
                <a:ea typeface="ＭＳ Ｐゴシック" charset="-128"/>
              </a:rPr>
              <a:t> ready queue, and </a:t>
            </a:r>
            <a:r>
              <a:rPr lang="en-US" dirty="0">
                <a:ea typeface="ＭＳ Ｐゴシック" charset="-128"/>
              </a:rPr>
              <a:t>allocates the CPU to one of </a:t>
            </a:r>
            <a:r>
              <a:rPr lang="en-US" dirty="0" smtClean="0">
                <a:ea typeface="ＭＳ Ｐゴシック" charset="-128"/>
              </a:rPr>
              <a:t>them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Queue may be ordered in various ways, not necessarily FIFO.</a:t>
            </a:r>
          </a:p>
          <a:p>
            <a:pPr marL="201168" lvl="1" indent="0">
              <a:buNone/>
              <a:defRPr/>
            </a:pPr>
            <a:endParaRPr lang="en-US" dirty="0" smtClean="0">
              <a:ea typeface="ＭＳ Ｐゴシック" charset="-128"/>
            </a:endParaRPr>
          </a:p>
          <a:p>
            <a:pPr>
              <a:defRPr/>
            </a:pPr>
            <a:r>
              <a:rPr lang="en-US" dirty="0">
                <a:ea typeface="ＭＳ Ｐゴシック" charset="-128"/>
              </a:rPr>
              <a:t>CPU scheduling decisions may take place when a </a:t>
            </a:r>
            <a:r>
              <a:rPr lang="en-US" dirty="0" smtClean="0">
                <a:ea typeface="ＭＳ Ｐゴシック" charset="-128"/>
              </a:rPr>
              <a:t>process:</a:t>
            </a:r>
          </a:p>
          <a:p>
            <a:pPr marL="806958" lvl="1" indent="-514350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-128"/>
              </a:rPr>
              <a:t>Switches </a:t>
            </a:r>
            <a:r>
              <a:rPr lang="en-US" dirty="0">
                <a:ea typeface="ＭＳ Ｐゴシック" charset="-128"/>
              </a:rPr>
              <a:t>from running to waiting </a:t>
            </a:r>
            <a:r>
              <a:rPr lang="en-US" dirty="0" smtClean="0">
                <a:ea typeface="ＭＳ Ｐゴシック" charset="-128"/>
              </a:rPr>
              <a:t>state, </a:t>
            </a:r>
            <a:r>
              <a:rPr lang="en-US" i="1" dirty="0" smtClean="0">
                <a:ea typeface="ＭＳ Ｐゴシック" charset="-128"/>
              </a:rPr>
              <a:t>for example </a:t>
            </a:r>
            <a:r>
              <a:rPr lang="en-US" i="1" dirty="0" smtClean="0"/>
              <a:t>an </a:t>
            </a:r>
            <a:r>
              <a:rPr lang="en-US" i="1" dirty="0"/>
              <a:t>invocation of </a:t>
            </a:r>
            <a:r>
              <a:rPr lang="en-US" b="1" i="1" dirty="0"/>
              <a:t>wait()</a:t>
            </a:r>
            <a:r>
              <a:rPr lang="en-US" i="1" dirty="0"/>
              <a:t> </a:t>
            </a:r>
            <a:endParaRPr lang="en-US" i="1" dirty="0" smtClean="0">
              <a:ea typeface="ＭＳ Ｐゴシック" charset="-128"/>
            </a:endParaRPr>
          </a:p>
          <a:p>
            <a:pPr marL="806958" lvl="1" indent="-514350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-128"/>
              </a:rPr>
              <a:t>Switches </a:t>
            </a:r>
            <a:r>
              <a:rPr lang="en-US" dirty="0">
                <a:ea typeface="ＭＳ Ｐゴシック" charset="-128"/>
              </a:rPr>
              <a:t>from running to ready state, </a:t>
            </a:r>
            <a:r>
              <a:rPr lang="en-US" i="1" dirty="0">
                <a:ea typeface="ＭＳ Ｐゴシック" charset="-128"/>
              </a:rPr>
              <a:t>for example </a:t>
            </a:r>
            <a:r>
              <a:rPr lang="en-US" i="1" dirty="0"/>
              <a:t>when an interrupt occurs </a:t>
            </a:r>
            <a:endParaRPr lang="en-US" i="1" dirty="0">
              <a:ea typeface="ＭＳ Ｐゴシック" charset="-128"/>
            </a:endParaRPr>
          </a:p>
          <a:p>
            <a:pPr marL="806958" lvl="1" indent="-514350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-128"/>
              </a:rPr>
              <a:t>Switches </a:t>
            </a:r>
            <a:r>
              <a:rPr lang="en-US" dirty="0">
                <a:ea typeface="ＭＳ Ｐゴシック" charset="-128"/>
              </a:rPr>
              <a:t>from waiting to </a:t>
            </a:r>
            <a:r>
              <a:rPr lang="en-US" dirty="0" smtClean="0">
                <a:ea typeface="ＭＳ Ｐゴシック" charset="-128"/>
              </a:rPr>
              <a:t>ready, </a:t>
            </a:r>
            <a:r>
              <a:rPr lang="en-US" i="1" dirty="0" smtClean="0">
                <a:ea typeface="ＭＳ Ｐゴシック" charset="-128"/>
              </a:rPr>
              <a:t>for example </a:t>
            </a:r>
            <a:r>
              <a:rPr lang="en-US" i="1" dirty="0"/>
              <a:t>at completion of </a:t>
            </a:r>
            <a:r>
              <a:rPr lang="en-US" i="1" dirty="0" smtClean="0"/>
              <a:t>I/O</a:t>
            </a:r>
            <a:endParaRPr lang="en-US" dirty="0" smtClean="0"/>
          </a:p>
          <a:p>
            <a:pPr marL="806958" lvl="1" indent="-514350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-128"/>
              </a:rPr>
              <a:t>Terminates</a:t>
            </a:r>
          </a:p>
          <a:p>
            <a:pPr marL="514350" indent="-514350">
              <a:defRPr/>
            </a:pPr>
            <a:r>
              <a:rPr lang="en-US" dirty="0"/>
              <a:t>For situations 1 and 4, there is no choice in terms of scheduling. A new </a:t>
            </a:r>
            <a:r>
              <a:rPr lang="en-US" dirty="0" smtClean="0"/>
              <a:t>process (if </a:t>
            </a:r>
            <a:r>
              <a:rPr lang="en-US" dirty="0"/>
              <a:t>one exists in the ready queue) must be selected for execution. </a:t>
            </a:r>
            <a:endParaRPr lang="en-US" dirty="0" smtClean="0"/>
          </a:p>
          <a:p>
            <a:pPr marL="514350" indent="-514350">
              <a:defRPr/>
            </a:pPr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dirty="0" smtClean="0"/>
              <a:t>a choice</a:t>
            </a:r>
            <a:r>
              <a:rPr lang="en-US" dirty="0"/>
              <a:t>, however, for situations 2 and 3. </a:t>
            </a:r>
            <a:endParaRPr lang="en-US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6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Preempitive</a:t>
            </a:r>
            <a:r>
              <a:rPr lang="en-US" dirty="0" smtClean="0"/>
              <a:t> VS Non-</a:t>
            </a:r>
            <a:r>
              <a:rPr lang="en-US" dirty="0" err="1" smtClean="0"/>
              <a:t>Premeptive</a:t>
            </a:r>
            <a:r>
              <a:rPr lang="en-US" dirty="0" smtClean="0"/>
              <a:t> Scheduling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058400" cy="433809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Under </a:t>
            </a:r>
            <a:r>
              <a:rPr lang="en-US" b="1" dirty="0" err="1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nonpreemptive</a:t>
            </a:r>
            <a:r>
              <a:rPr lang="en-US" dirty="0"/>
              <a:t> scheduling, once the CPU has been </a:t>
            </a:r>
            <a:r>
              <a:rPr lang="en-US" dirty="0" smtClean="0"/>
              <a:t>allocated to </a:t>
            </a:r>
            <a:r>
              <a:rPr lang="en-US" dirty="0"/>
              <a:t>a process, the process keeps the CPU until it releases it either by </a:t>
            </a:r>
            <a:r>
              <a:rPr lang="en-US" i="1" dirty="0" smtClean="0"/>
              <a:t>terminating</a:t>
            </a:r>
            <a:r>
              <a:rPr lang="en-US" dirty="0" smtClean="0"/>
              <a:t> or </a:t>
            </a:r>
            <a:r>
              <a:rPr lang="en-US" dirty="0"/>
              <a:t>by switching to the </a:t>
            </a:r>
            <a:r>
              <a:rPr lang="en-US" i="1" dirty="0"/>
              <a:t>waiting</a:t>
            </a:r>
            <a:r>
              <a:rPr lang="en-US" dirty="0"/>
              <a:t> state </a:t>
            </a:r>
            <a:endParaRPr lang="en-US" dirty="0" smtClean="0">
              <a:ea typeface="ＭＳ Ｐゴシック" charset="-128"/>
            </a:endParaRPr>
          </a:p>
          <a:p>
            <a:pPr>
              <a:defRPr/>
            </a:pPr>
            <a:endParaRPr lang="en-US" dirty="0" smtClean="0">
              <a:ea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All </a:t>
            </a:r>
            <a:r>
              <a:rPr lang="en-US" dirty="0">
                <a:ea typeface="ＭＳ Ｐゴシック" charset="-128"/>
              </a:rPr>
              <a:t>other scheduling is </a:t>
            </a:r>
            <a:r>
              <a:rPr lang="en-US" b="1" dirty="0" smtClean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>
              <a:defRPr/>
            </a:pPr>
            <a:r>
              <a:rPr lang="en-US" dirty="0"/>
              <a:t>Unfortunately, preemptive scheduling can result in </a:t>
            </a:r>
            <a:r>
              <a:rPr lang="en-US" b="1" dirty="0"/>
              <a:t>race conditions</a:t>
            </a:r>
            <a:r>
              <a:rPr lang="en-US" dirty="0"/>
              <a:t> when</a:t>
            </a:r>
            <a:br>
              <a:rPr lang="en-US" dirty="0"/>
            </a:br>
            <a:r>
              <a:rPr lang="en-US" dirty="0"/>
              <a:t>data are shared among several processes </a:t>
            </a:r>
            <a:endParaRPr lang="en-US" dirty="0" smtClean="0">
              <a:ea typeface="ＭＳ Ｐゴシック" charset="-128"/>
            </a:endParaRP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Consider access to shared data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Consider preemption while in kernel mode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Consider interrupts occurring during crucial OS activities</a:t>
            </a: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447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764" y="-2700"/>
            <a:ext cx="9690014" cy="684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9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21046</TotalTime>
  <Words>1979</Words>
  <Application>Microsoft Office PowerPoint</Application>
  <PresentationFormat>Widescreen</PresentationFormat>
  <Paragraphs>259</Paragraphs>
  <Slides>43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ＭＳ Ｐゴシック</vt:lpstr>
      <vt:lpstr>ＭＳ Ｐゴシック</vt:lpstr>
      <vt:lpstr>Arial</vt:lpstr>
      <vt:lpstr>Calibri</vt:lpstr>
      <vt:lpstr>Calibri Light</vt:lpstr>
      <vt:lpstr>Cambria Math</vt:lpstr>
      <vt:lpstr>Helvetica</vt:lpstr>
      <vt:lpstr>Monotype Sorts</vt:lpstr>
      <vt:lpstr>PalatinoLTStd-Roman</vt:lpstr>
      <vt:lpstr>Symbol</vt:lpstr>
      <vt:lpstr>Times New Roman</vt:lpstr>
      <vt:lpstr>Retrospect</vt:lpstr>
      <vt:lpstr>CS2006 Operating Systems</vt:lpstr>
      <vt:lpstr>PowerPoint Presentation</vt:lpstr>
      <vt:lpstr>PowerPoint Presentation</vt:lpstr>
      <vt:lpstr>Basic Concepts</vt:lpstr>
      <vt:lpstr>PowerPoint Presentation</vt:lpstr>
      <vt:lpstr>Histogram of CPU-burst Times</vt:lpstr>
      <vt:lpstr>CPU Scheduler</vt:lpstr>
      <vt:lpstr>Preempitive VS Non-Premeptive Scheduling</vt:lpstr>
      <vt:lpstr>PowerPoint Presentation</vt:lpstr>
      <vt:lpstr>Dispatcher</vt:lpstr>
      <vt:lpstr>Scheduling Criteria</vt:lpstr>
      <vt:lpstr>Scheduling Algorithm Optimization Criteria</vt:lpstr>
      <vt:lpstr>Scheduling Algorithms: First-Come, First-Served (FCFS) Scheduling</vt:lpstr>
      <vt:lpstr>First-Come, First-Served (FCFS) Scheduling</vt:lpstr>
      <vt:lpstr>FCFS Scheduling (Cont.)</vt:lpstr>
      <vt:lpstr>Scheduling Algorithms: Shortest-Job-First (SJF) Scheduling</vt:lpstr>
      <vt:lpstr>Example of SJF</vt:lpstr>
      <vt:lpstr>PowerPoint Presentation</vt:lpstr>
      <vt:lpstr>Preemptive SJF vs Non-preemptive SJF</vt:lpstr>
      <vt:lpstr>Premptive-SJF-Example </vt:lpstr>
      <vt:lpstr>Determining Length of Next CPU Burst</vt:lpstr>
      <vt:lpstr>Prediction of the Length of the  Next CPU Burst</vt:lpstr>
      <vt:lpstr>Priority Scheduling</vt:lpstr>
      <vt:lpstr>Example of Priority Scheduling</vt:lpstr>
      <vt:lpstr>PowerPoint Presentation</vt:lpstr>
      <vt:lpstr>PowerPoint Presentation</vt:lpstr>
      <vt:lpstr>Round Robin (RR)</vt:lpstr>
      <vt:lpstr>Example of RR with Time Quantum = 4</vt:lpstr>
      <vt:lpstr>PowerPoint Presentation</vt:lpstr>
      <vt:lpstr>Multilevel Queue Scheduling</vt:lpstr>
      <vt:lpstr>PowerPoint Presentation</vt:lpstr>
      <vt:lpstr>Multilevel Queue Scheduling</vt:lpstr>
      <vt:lpstr>PowerPoint Presentation</vt:lpstr>
      <vt:lpstr>Multilevel Queue Scheduling</vt:lpstr>
      <vt:lpstr>Multilevel Feedback Queue</vt:lpstr>
      <vt:lpstr>PowerPoint Presentation</vt:lpstr>
      <vt:lpstr>Example of Multilevel Feedback Queue</vt:lpstr>
      <vt:lpstr>Multiple-Processor Scheduling</vt:lpstr>
      <vt:lpstr>PowerPoint Presentation</vt:lpstr>
      <vt:lpstr>Multiple-Processor Scheduling – Load Balancing</vt:lpstr>
      <vt:lpstr>Multiple-Processor Scheduling</vt:lpstr>
      <vt:lpstr>Real-Time CPU Scheduling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Muhammad Danish</dc:creator>
  <cp:lastModifiedBy>Muhammad Danish</cp:lastModifiedBy>
  <cp:revision>651</cp:revision>
  <dcterms:created xsi:type="dcterms:W3CDTF">2021-02-06T08:07:10Z</dcterms:created>
  <dcterms:modified xsi:type="dcterms:W3CDTF">2023-03-08T05:48:59Z</dcterms:modified>
</cp:coreProperties>
</file>