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8"/>
  </p:notesMasterIdLst>
  <p:sldIdLst>
    <p:sldId id="256" r:id="rId2"/>
    <p:sldId id="257" r:id="rId3"/>
    <p:sldId id="259" r:id="rId4"/>
    <p:sldId id="291" r:id="rId5"/>
    <p:sldId id="260" r:id="rId6"/>
    <p:sldId id="261" r:id="rId7"/>
    <p:sldId id="262" r:id="rId8"/>
    <p:sldId id="263" r:id="rId9"/>
    <p:sldId id="264" r:id="rId10"/>
    <p:sldId id="292" r:id="rId11"/>
    <p:sldId id="265" r:id="rId12"/>
    <p:sldId id="266" r:id="rId13"/>
    <p:sldId id="267" r:id="rId14"/>
    <p:sldId id="268" r:id="rId15"/>
    <p:sldId id="269" r:id="rId16"/>
    <p:sldId id="270" r:id="rId17"/>
    <p:sldId id="271" r:id="rId18"/>
    <p:sldId id="272" r:id="rId19"/>
    <p:sldId id="273" r:id="rId20"/>
    <p:sldId id="303" r:id="rId21"/>
    <p:sldId id="274" r:id="rId22"/>
    <p:sldId id="275" r:id="rId23"/>
    <p:sldId id="276" r:id="rId24"/>
    <p:sldId id="277" r:id="rId25"/>
    <p:sldId id="278" r:id="rId26"/>
    <p:sldId id="279" r:id="rId27"/>
    <p:sldId id="280" r:id="rId28"/>
    <p:sldId id="281" r:id="rId29"/>
    <p:sldId id="282" r:id="rId30"/>
    <p:sldId id="283" r:id="rId31"/>
    <p:sldId id="293" r:id="rId32"/>
    <p:sldId id="284" r:id="rId33"/>
    <p:sldId id="285" r:id="rId34"/>
    <p:sldId id="286" r:id="rId35"/>
    <p:sldId id="294" r:id="rId36"/>
    <p:sldId id="295" r:id="rId37"/>
    <p:sldId id="296" r:id="rId38"/>
    <p:sldId id="297" r:id="rId39"/>
    <p:sldId id="298" r:id="rId40"/>
    <p:sldId id="287" r:id="rId41"/>
    <p:sldId id="299" r:id="rId42"/>
    <p:sldId id="288" r:id="rId43"/>
    <p:sldId id="28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0" d="100"/>
          <a:sy n="60" d="100"/>
        </p:scale>
        <p:origin x="1014" y="60"/>
      </p:cViewPr>
      <p:guideLst/>
    </p:cSldViewPr>
  </p:slideViewPr>
  <p:outlineViewPr>
    <p:cViewPr>
      <p:scale>
        <a:sx n="33" d="100"/>
        <a:sy n="33" d="100"/>
      </p:scale>
      <p:origin x="0" y="-263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8194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4773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eaLnBrk="0" hangingPunct="0">
              <a:defRPr>
                <a:solidFill>
                  <a:schemeClr val="tx1"/>
                </a:solidFill>
                <a:latin typeface="Verdana" pitchFamily="34" charset="0"/>
                <a:ea typeface="ＭＳ Ｐゴシック" pitchFamily="34" charset="-128"/>
              </a:defRPr>
            </a:lvl1pPr>
            <a:lvl2pPr marL="742950" indent="-285750" defTabSz="908050" eaLnBrk="0" hangingPunct="0">
              <a:defRPr>
                <a:solidFill>
                  <a:schemeClr val="tx1"/>
                </a:solidFill>
                <a:latin typeface="Verdana" pitchFamily="34" charset="0"/>
                <a:ea typeface="ＭＳ Ｐゴシック" pitchFamily="34" charset="-128"/>
              </a:defRPr>
            </a:lvl2pPr>
            <a:lvl3pPr marL="1143000" indent="-228600" defTabSz="908050" eaLnBrk="0" hangingPunct="0">
              <a:defRPr>
                <a:solidFill>
                  <a:schemeClr val="tx1"/>
                </a:solidFill>
                <a:latin typeface="Verdana" pitchFamily="34" charset="0"/>
                <a:ea typeface="ＭＳ Ｐゴシック" pitchFamily="34" charset="-128"/>
              </a:defRPr>
            </a:lvl3pPr>
            <a:lvl4pPr marL="1600200" indent="-228600" defTabSz="908050" eaLnBrk="0" hangingPunct="0">
              <a:defRPr>
                <a:solidFill>
                  <a:schemeClr val="tx1"/>
                </a:solidFill>
                <a:latin typeface="Verdana" pitchFamily="34" charset="0"/>
                <a:ea typeface="ＭＳ Ｐゴシック" pitchFamily="34" charset="-128"/>
              </a:defRPr>
            </a:lvl4pPr>
            <a:lvl5pPr marL="2057400" indent="-228600" defTabSz="908050" eaLnBrk="0" hangingPunct="0">
              <a:defRPr>
                <a:solidFill>
                  <a:schemeClr val="tx1"/>
                </a:solidFill>
                <a:latin typeface="Verdana" pitchFamily="34" charset="0"/>
                <a:ea typeface="ＭＳ Ｐゴシック" pitchFamily="34" charset="-128"/>
              </a:defRPr>
            </a:lvl5pPr>
            <a:lvl6pPr marL="25146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1562ACD-B07D-4D5F-A615-1B7BA139B36D}" type="slidenum">
              <a:rPr lang="en-US" smtClean="0">
                <a:latin typeface="Helvetica" pitchFamily="34" charset="0"/>
              </a:rPr>
              <a:pPr/>
              <a:t>24</a:t>
            </a:fld>
            <a:endParaRPr lang="en-US" smtClean="0">
              <a:latin typeface="Helvetic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76721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eaLnBrk="0" hangingPunct="0">
              <a:defRPr>
                <a:solidFill>
                  <a:schemeClr val="tx1"/>
                </a:solidFill>
                <a:latin typeface="Verdana" pitchFamily="34" charset="0"/>
                <a:ea typeface="ＭＳ Ｐゴシック" pitchFamily="34" charset="-128"/>
              </a:defRPr>
            </a:lvl1pPr>
            <a:lvl2pPr marL="742950" indent="-285750" defTabSz="908050" eaLnBrk="0" hangingPunct="0">
              <a:defRPr>
                <a:solidFill>
                  <a:schemeClr val="tx1"/>
                </a:solidFill>
                <a:latin typeface="Verdana" pitchFamily="34" charset="0"/>
                <a:ea typeface="ＭＳ Ｐゴシック" pitchFamily="34" charset="-128"/>
              </a:defRPr>
            </a:lvl2pPr>
            <a:lvl3pPr marL="1143000" indent="-228600" defTabSz="908050" eaLnBrk="0" hangingPunct="0">
              <a:defRPr>
                <a:solidFill>
                  <a:schemeClr val="tx1"/>
                </a:solidFill>
                <a:latin typeface="Verdana" pitchFamily="34" charset="0"/>
                <a:ea typeface="ＭＳ Ｐゴシック" pitchFamily="34" charset="-128"/>
              </a:defRPr>
            </a:lvl3pPr>
            <a:lvl4pPr marL="1600200" indent="-228600" defTabSz="908050" eaLnBrk="0" hangingPunct="0">
              <a:defRPr>
                <a:solidFill>
                  <a:schemeClr val="tx1"/>
                </a:solidFill>
                <a:latin typeface="Verdana" pitchFamily="34" charset="0"/>
                <a:ea typeface="ＭＳ Ｐゴシック" pitchFamily="34" charset="-128"/>
              </a:defRPr>
            </a:lvl4pPr>
            <a:lvl5pPr marL="2057400" indent="-228600" defTabSz="908050" eaLnBrk="0" hangingPunct="0">
              <a:defRPr>
                <a:solidFill>
                  <a:schemeClr val="tx1"/>
                </a:solidFill>
                <a:latin typeface="Verdana" pitchFamily="34" charset="0"/>
                <a:ea typeface="ＭＳ Ｐゴシック" pitchFamily="34" charset="-128"/>
              </a:defRPr>
            </a:lvl5pPr>
            <a:lvl6pPr marL="25146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DB6BE4CF-B47C-4912-ABD4-E68C92D238E4}" type="slidenum">
              <a:rPr lang="en-US" smtClean="0">
                <a:latin typeface="Helvetica" pitchFamily="34" charset="0"/>
              </a:rPr>
              <a:pPr/>
              <a:t>25</a:t>
            </a:fld>
            <a:endParaRPr lang="en-US" smtClean="0">
              <a:latin typeface="Helvetica"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2160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eaLnBrk="0" hangingPunct="0">
              <a:defRPr>
                <a:solidFill>
                  <a:schemeClr val="tx1"/>
                </a:solidFill>
                <a:latin typeface="Verdana" pitchFamily="34" charset="0"/>
                <a:ea typeface="ＭＳ Ｐゴシック" pitchFamily="34" charset="-128"/>
              </a:defRPr>
            </a:lvl1pPr>
            <a:lvl2pPr marL="742950" indent="-285750" defTabSz="908050" eaLnBrk="0" hangingPunct="0">
              <a:defRPr>
                <a:solidFill>
                  <a:schemeClr val="tx1"/>
                </a:solidFill>
                <a:latin typeface="Verdana" pitchFamily="34" charset="0"/>
                <a:ea typeface="ＭＳ Ｐゴシック" pitchFamily="34" charset="-128"/>
              </a:defRPr>
            </a:lvl2pPr>
            <a:lvl3pPr marL="1143000" indent="-228600" defTabSz="908050" eaLnBrk="0" hangingPunct="0">
              <a:defRPr>
                <a:solidFill>
                  <a:schemeClr val="tx1"/>
                </a:solidFill>
                <a:latin typeface="Verdana" pitchFamily="34" charset="0"/>
                <a:ea typeface="ＭＳ Ｐゴシック" pitchFamily="34" charset="-128"/>
              </a:defRPr>
            </a:lvl3pPr>
            <a:lvl4pPr marL="1600200" indent="-228600" defTabSz="908050" eaLnBrk="0" hangingPunct="0">
              <a:defRPr>
                <a:solidFill>
                  <a:schemeClr val="tx1"/>
                </a:solidFill>
                <a:latin typeface="Verdana" pitchFamily="34" charset="0"/>
                <a:ea typeface="ＭＳ Ｐゴシック" pitchFamily="34" charset="-128"/>
              </a:defRPr>
            </a:lvl4pPr>
            <a:lvl5pPr marL="2057400" indent="-228600" defTabSz="908050" eaLnBrk="0" hangingPunct="0">
              <a:defRPr>
                <a:solidFill>
                  <a:schemeClr val="tx1"/>
                </a:solidFill>
                <a:latin typeface="Verdana" pitchFamily="34" charset="0"/>
                <a:ea typeface="ＭＳ Ｐゴシック" pitchFamily="34" charset="-128"/>
              </a:defRPr>
            </a:lvl5pPr>
            <a:lvl6pPr marL="25146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AE57C57-E20A-43BA-B362-C5255C1992B0}" type="slidenum">
              <a:rPr lang="en-US" smtClean="0">
                <a:latin typeface="Helvetica" pitchFamily="34" charset="0"/>
              </a:rPr>
              <a:pPr/>
              <a:t>27</a:t>
            </a:fld>
            <a:endParaRPr lang="en-US" smtClean="0">
              <a:latin typeface="Helvetica"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6831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eaLnBrk="0" hangingPunct="0">
              <a:defRPr>
                <a:solidFill>
                  <a:schemeClr val="tx1"/>
                </a:solidFill>
                <a:latin typeface="Verdana" pitchFamily="34" charset="0"/>
                <a:ea typeface="ＭＳ Ｐゴシック" pitchFamily="34" charset="-128"/>
              </a:defRPr>
            </a:lvl1pPr>
            <a:lvl2pPr marL="742950" indent="-285750" defTabSz="908050" eaLnBrk="0" hangingPunct="0">
              <a:defRPr>
                <a:solidFill>
                  <a:schemeClr val="tx1"/>
                </a:solidFill>
                <a:latin typeface="Verdana" pitchFamily="34" charset="0"/>
                <a:ea typeface="ＭＳ Ｐゴシック" pitchFamily="34" charset="-128"/>
              </a:defRPr>
            </a:lvl2pPr>
            <a:lvl3pPr marL="1143000" indent="-228600" defTabSz="908050" eaLnBrk="0" hangingPunct="0">
              <a:defRPr>
                <a:solidFill>
                  <a:schemeClr val="tx1"/>
                </a:solidFill>
                <a:latin typeface="Verdana" pitchFamily="34" charset="0"/>
                <a:ea typeface="ＭＳ Ｐゴシック" pitchFamily="34" charset="-128"/>
              </a:defRPr>
            </a:lvl3pPr>
            <a:lvl4pPr marL="1600200" indent="-228600" defTabSz="908050" eaLnBrk="0" hangingPunct="0">
              <a:defRPr>
                <a:solidFill>
                  <a:schemeClr val="tx1"/>
                </a:solidFill>
                <a:latin typeface="Verdana" pitchFamily="34" charset="0"/>
                <a:ea typeface="ＭＳ Ｐゴシック" pitchFamily="34" charset="-128"/>
              </a:defRPr>
            </a:lvl4pPr>
            <a:lvl5pPr marL="2057400" indent="-228600" defTabSz="908050" eaLnBrk="0" hangingPunct="0">
              <a:defRPr>
                <a:solidFill>
                  <a:schemeClr val="tx1"/>
                </a:solidFill>
                <a:latin typeface="Verdana" pitchFamily="34" charset="0"/>
                <a:ea typeface="ＭＳ Ｐゴシック" pitchFamily="34" charset="-128"/>
              </a:defRPr>
            </a:lvl5pPr>
            <a:lvl6pPr marL="25146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D6D8588F-4E1C-409A-BD0A-45B6B2310638}" type="slidenum">
              <a:rPr lang="en-US" smtClean="0">
                <a:latin typeface="Helvetica" pitchFamily="34" charset="0"/>
              </a:rPr>
              <a:pPr/>
              <a:t>28</a:t>
            </a:fld>
            <a:endParaRPr lang="en-US" smtClean="0">
              <a:latin typeface="Helvetica"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8349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eaLnBrk="0" hangingPunct="0">
              <a:defRPr>
                <a:solidFill>
                  <a:schemeClr val="tx1"/>
                </a:solidFill>
                <a:latin typeface="Verdana" pitchFamily="34" charset="0"/>
                <a:ea typeface="ＭＳ Ｐゴシック" pitchFamily="34" charset="-128"/>
              </a:defRPr>
            </a:lvl1pPr>
            <a:lvl2pPr marL="742950" indent="-285750" defTabSz="908050" eaLnBrk="0" hangingPunct="0">
              <a:defRPr>
                <a:solidFill>
                  <a:schemeClr val="tx1"/>
                </a:solidFill>
                <a:latin typeface="Verdana" pitchFamily="34" charset="0"/>
                <a:ea typeface="ＭＳ Ｐゴシック" pitchFamily="34" charset="-128"/>
              </a:defRPr>
            </a:lvl2pPr>
            <a:lvl3pPr marL="1143000" indent="-228600" defTabSz="908050" eaLnBrk="0" hangingPunct="0">
              <a:defRPr>
                <a:solidFill>
                  <a:schemeClr val="tx1"/>
                </a:solidFill>
                <a:latin typeface="Verdana" pitchFamily="34" charset="0"/>
                <a:ea typeface="ＭＳ Ｐゴシック" pitchFamily="34" charset="-128"/>
              </a:defRPr>
            </a:lvl3pPr>
            <a:lvl4pPr marL="1600200" indent="-228600" defTabSz="908050" eaLnBrk="0" hangingPunct="0">
              <a:defRPr>
                <a:solidFill>
                  <a:schemeClr val="tx1"/>
                </a:solidFill>
                <a:latin typeface="Verdana" pitchFamily="34" charset="0"/>
                <a:ea typeface="ＭＳ Ｐゴシック" pitchFamily="34" charset="-128"/>
              </a:defRPr>
            </a:lvl4pPr>
            <a:lvl5pPr marL="2057400" indent="-228600" defTabSz="908050" eaLnBrk="0" hangingPunct="0">
              <a:defRPr>
                <a:solidFill>
                  <a:schemeClr val="tx1"/>
                </a:solidFill>
                <a:latin typeface="Verdana" pitchFamily="34" charset="0"/>
                <a:ea typeface="ＭＳ Ｐゴシック" pitchFamily="34" charset="-128"/>
              </a:defRPr>
            </a:lvl5pPr>
            <a:lvl6pPr marL="25146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F571DC2-4334-44A4-8D1D-667521B6ECF2}" type="slidenum">
              <a:rPr lang="en-US" smtClean="0">
                <a:latin typeface="Helvetica" pitchFamily="34" charset="0"/>
              </a:rPr>
              <a:pPr/>
              <a:t>29</a:t>
            </a:fld>
            <a:endParaRPr lang="en-US" smtClean="0">
              <a:latin typeface="Helvetica"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3869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eaLnBrk="0" hangingPunct="0">
              <a:defRPr>
                <a:solidFill>
                  <a:schemeClr val="tx1"/>
                </a:solidFill>
                <a:latin typeface="Verdana" pitchFamily="34" charset="0"/>
                <a:ea typeface="ＭＳ Ｐゴシック" pitchFamily="34" charset="-128"/>
              </a:defRPr>
            </a:lvl1pPr>
            <a:lvl2pPr marL="742950" indent="-285750" defTabSz="908050" eaLnBrk="0" hangingPunct="0">
              <a:defRPr>
                <a:solidFill>
                  <a:schemeClr val="tx1"/>
                </a:solidFill>
                <a:latin typeface="Verdana" pitchFamily="34" charset="0"/>
                <a:ea typeface="ＭＳ Ｐゴシック" pitchFamily="34" charset="-128"/>
              </a:defRPr>
            </a:lvl2pPr>
            <a:lvl3pPr marL="1143000" indent="-228600" defTabSz="908050" eaLnBrk="0" hangingPunct="0">
              <a:defRPr>
                <a:solidFill>
                  <a:schemeClr val="tx1"/>
                </a:solidFill>
                <a:latin typeface="Verdana" pitchFamily="34" charset="0"/>
                <a:ea typeface="ＭＳ Ｐゴシック" pitchFamily="34" charset="-128"/>
              </a:defRPr>
            </a:lvl3pPr>
            <a:lvl4pPr marL="1600200" indent="-228600" defTabSz="908050" eaLnBrk="0" hangingPunct="0">
              <a:defRPr>
                <a:solidFill>
                  <a:schemeClr val="tx1"/>
                </a:solidFill>
                <a:latin typeface="Verdana" pitchFamily="34" charset="0"/>
                <a:ea typeface="ＭＳ Ｐゴシック" pitchFamily="34" charset="-128"/>
              </a:defRPr>
            </a:lvl4pPr>
            <a:lvl5pPr marL="2057400" indent="-228600" defTabSz="908050" eaLnBrk="0" hangingPunct="0">
              <a:defRPr>
                <a:solidFill>
                  <a:schemeClr val="tx1"/>
                </a:solidFill>
                <a:latin typeface="Verdana" pitchFamily="34" charset="0"/>
                <a:ea typeface="ＭＳ Ｐゴシック" pitchFamily="34" charset="-128"/>
              </a:defRPr>
            </a:lvl5pPr>
            <a:lvl6pPr marL="25146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0805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95F713F-2340-4517-B970-08A2DCB0F53D}" type="slidenum">
              <a:rPr lang="en-US" smtClean="0">
                <a:latin typeface="Helvetica" pitchFamily="34" charset="0"/>
              </a:rPr>
              <a:pPr/>
              <a:t>30</a:t>
            </a:fld>
            <a:endParaRPr lang="en-US" smtClean="0">
              <a:latin typeface="Helvetica"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6668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61847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BDF68E2-58F2-4D09-BE8B-E3BD06533059}" type="datetimeFigureOut">
              <a:rPr lang="en-US" smtClean="0"/>
              <a:t>3/29/2023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smtClean="0"/>
              <a:t>3/29/2023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smtClean="0"/>
              <a:t>3/29/2023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lvl1pPr marL="91440" indent="-91440" algn="just">
              <a:buFont typeface="Calibri" panose="020F0502020204030204" pitchFamily="34" charset="0"/>
              <a:buChar char="→"/>
              <a:defRPr sz="2800" b="0"/>
            </a:lvl1pPr>
            <a:lvl2pPr algn="just">
              <a:defRPr sz="2400"/>
            </a:lvl2pPr>
            <a:lvl3pPr algn="just">
              <a:defRPr sz="1800"/>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smtClean="0"/>
              <a:t>3/29/2023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19AB4D41-86C1-4908-B66A-0B50CEB3BF29}" type="datetimeFigureOut">
              <a:rPr lang="en-US" smtClean="0"/>
              <a:t>3/29/2023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E6426E2C-56C1-4E0D-A793-0088A7FDD37E}" type="datetimeFigureOut">
              <a:rPr lang="en-US" smtClean="0"/>
              <a:t>3/29/2023</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11909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p:nvSpPr>
        <p:spPr>
          <a:xfrm>
            <a:off x="15" y="677163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36274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smtClean="0"/>
              <a:t>3/29/2023</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smtClean="0"/>
              <a:t>3/29/2023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accent6">
              <a:lumMod val="50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6">
              <a:lumMod val="50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oad_balancing_(comput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yolinux.com/TUTORIALS/LinuxTutorialPosixThread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CS2006 Operating Systems</a:t>
            </a:r>
            <a:endParaRPr lang="en-US" sz="7200" dirty="0"/>
          </a:p>
        </p:txBody>
      </p:sp>
      <p:sp>
        <p:nvSpPr>
          <p:cNvPr id="3" name="Subtitle 2"/>
          <p:cNvSpPr>
            <a:spLocks noGrp="1"/>
          </p:cNvSpPr>
          <p:nvPr>
            <p:ph type="subTitle" idx="1"/>
          </p:nvPr>
        </p:nvSpPr>
        <p:spPr/>
        <p:txBody>
          <a:bodyPr/>
          <a:lstStyle/>
          <a:p>
            <a:r>
              <a:rPr lang="en-US" b="1" dirty="0" smtClean="0"/>
              <a:t>SPRING 2023</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1596326" y="805912"/>
            <a:ext cx="8471554" cy="431755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210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200406" y="456050"/>
            <a:ext cx="10058400" cy="642395"/>
          </a:xfrm>
          <a:prstGeom prst="rect">
            <a:avLst/>
          </a:prstGeom>
        </p:spPr>
        <p:txBody>
          <a:bodyPr vert="horz" wrap="square" lIns="0" tIns="8929" rIns="0" bIns="0" rtlCol="0" anchor="b">
            <a:spAutoFit/>
          </a:bodyPr>
          <a:lstStyle/>
          <a:p>
            <a:pPr marL="8929" algn="ctr">
              <a:spcBef>
                <a:spcPts val="70"/>
              </a:spcBef>
            </a:pPr>
            <a:r>
              <a:rPr spc="-80" dirty="0"/>
              <a:t>Thread</a:t>
            </a:r>
            <a:r>
              <a:rPr spc="-53" dirty="0"/>
              <a:t> </a:t>
            </a:r>
            <a:r>
              <a:rPr spc="-39" dirty="0"/>
              <a:t>Dispatching</a:t>
            </a:r>
          </a:p>
        </p:txBody>
      </p:sp>
      <p:sp>
        <p:nvSpPr>
          <p:cNvPr id="3" name="object 3"/>
          <p:cNvSpPr txBox="1"/>
          <p:nvPr/>
        </p:nvSpPr>
        <p:spPr>
          <a:xfrm>
            <a:off x="3318929" y="1665450"/>
            <a:ext cx="792510"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Thread</a:t>
            </a:r>
            <a:r>
              <a:rPr sz="1500" spc="-53" dirty="0">
                <a:latin typeface="Calibri"/>
                <a:cs typeface="Calibri"/>
              </a:rPr>
              <a:t> </a:t>
            </a:r>
            <a:r>
              <a:rPr sz="1500" dirty="0">
                <a:latin typeface="Calibri"/>
                <a:cs typeface="Calibri"/>
              </a:rPr>
              <a:t>T</a:t>
            </a:r>
            <a:r>
              <a:rPr sz="1500" baseline="-21072" dirty="0">
                <a:latin typeface="Calibri"/>
                <a:cs typeface="Calibri"/>
              </a:rPr>
              <a:t>1</a:t>
            </a:r>
            <a:endParaRPr sz="1500" baseline="-21072">
              <a:latin typeface="Calibri"/>
              <a:cs typeface="Calibri"/>
            </a:endParaRPr>
          </a:p>
        </p:txBody>
      </p:sp>
      <p:sp>
        <p:nvSpPr>
          <p:cNvPr id="4" name="object 4"/>
          <p:cNvSpPr txBox="1"/>
          <p:nvPr/>
        </p:nvSpPr>
        <p:spPr>
          <a:xfrm>
            <a:off x="2593633" y="2192945"/>
            <a:ext cx="796082"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executing</a:t>
            </a:r>
            <a:endParaRPr sz="1500">
              <a:latin typeface="Calibri"/>
              <a:cs typeface="Calibri"/>
            </a:endParaRPr>
          </a:p>
        </p:txBody>
      </p:sp>
      <p:sp>
        <p:nvSpPr>
          <p:cNvPr id="5" name="object 5"/>
          <p:cNvSpPr txBox="1"/>
          <p:nvPr/>
        </p:nvSpPr>
        <p:spPr>
          <a:xfrm>
            <a:off x="2607367" y="5809825"/>
            <a:ext cx="796082"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executing</a:t>
            </a:r>
            <a:endParaRPr sz="1500">
              <a:latin typeface="Calibri"/>
              <a:cs typeface="Calibri"/>
            </a:endParaRPr>
          </a:p>
        </p:txBody>
      </p:sp>
      <p:sp>
        <p:nvSpPr>
          <p:cNvPr id="6" name="object 6"/>
          <p:cNvSpPr/>
          <p:nvPr/>
        </p:nvSpPr>
        <p:spPr>
          <a:xfrm>
            <a:off x="3789962" y="2152698"/>
            <a:ext cx="0" cy="362992"/>
          </a:xfrm>
          <a:custGeom>
            <a:avLst/>
            <a:gdLst/>
            <a:ahLst/>
            <a:cxnLst/>
            <a:rect l="l" t="t" r="r" b="b"/>
            <a:pathLst>
              <a:path h="516254">
                <a:moveTo>
                  <a:pt x="0" y="0"/>
                </a:moveTo>
                <a:lnTo>
                  <a:pt x="0" y="515768"/>
                </a:lnTo>
              </a:path>
            </a:pathLst>
          </a:custGeom>
          <a:ln w="46888">
            <a:solidFill>
              <a:srgbClr val="0433FF"/>
            </a:solidFill>
          </a:ln>
        </p:spPr>
        <p:txBody>
          <a:bodyPr wrap="square" lIns="0" tIns="0" rIns="0" bIns="0" rtlCol="0"/>
          <a:lstStyle/>
          <a:p>
            <a:endParaRPr/>
          </a:p>
        </p:txBody>
      </p:sp>
      <p:sp>
        <p:nvSpPr>
          <p:cNvPr id="7" name="object 7"/>
          <p:cNvSpPr/>
          <p:nvPr/>
        </p:nvSpPr>
        <p:spPr>
          <a:xfrm>
            <a:off x="3740509" y="2449404"/>
            <a:ext cx="99120" cy="99120"/>
          </a:xfrm>
          <a:custGeom>
            <a:avLst/>
            <a:gdLst/>
            <a:ahLst/>
            <a:cxnLst/>
            <a:rect l="l" t="t" r="r" b="b"/>
            <a:pathLst>
              <a:path w="140970" h="140970">
                <a:moveTo>
                  <a:pt x="140665" y="0"/>
                </a:moveTo>
                <a:lnTo>
                  <a:pt x="0" y="0"/>
                </a:lnTo>
                <a:lnTo>
                  <a:pt x="70332" y="140665"/>
                </a:lnTo>
                <a:lnTo>
                  <a:pt x="140665" y="0"/>
                </a:lnTo>
                <a:close/>
              </a:path>
            </a:pathLst>
          </a:custGeom>
          <a:solidFill>
            <a:srgbClr val="0433FF"/>
          </a:solidFill>
        </p:spPr>
        <p:txBody>
          <a:bodyPr wrap="square" lIns="0" tIns="0" rIns="0" bIns="0" rtlCol="0"/>
          <a:lstStyle/>
          <a:p>
            <a:endParaRPr/>
          </a:p>
        </p:txBody>
      </p:sp>
      <p:sp>
        <p:nvSpPr>
          <p:cNvPr id="8" name="object 8"/>
          <p:cNvSpPr/>
          <p:nvPr/>
        </p:nvSpPr>
        <p:spPr>
          <a:xfrm>
            <a:off x="3658088" y="2548310"/>
            <a:ext cx="263872" cy="446"/>
          </a:xfrm>
          <a:custGeom>
            <a:avLst/>
            <a:gdLst/>
            <a:ahLst/>
            <a:cxnLst/>
            <a:rect l="l" t="t" r="r" b="b"/>
            <a:pathLst>
              <a:path w="375285" h="635">
                <a:moveTo>
                  <a:pt x="0" y="0"/>
                </a:moveTo>
                <a:lnTo>
                  <a:pt x="375104" y="1"/>
                </a:lnTo>
              </a:path>
            </a:pathLst>
          </a:custGeom>
          <a:ln w="15629">
            <a:solidFill>
              <a:srgbClr val="000000"/>
            </a:solidFill>
          </a:ln>
        </p:spPr>
        <p:txBody>
          <a:bodyPr wrap="square" lIns="0" tIns="0" rIns="0" bIns="0" rtlCol="0"/>
          <a:lstStyle/>
          <a:p>
            <a:endParaRPr/>
          </a:p>
        </p:txBody>
      </p:sp>
      <p:sp>
        <p:nvSpPr>
          <p:cNvPr id="9" name="object 9"/>
          <p:cNvSpPr/>
          <p:nvPr/>
        </p:nvSpPr>
        <p:spPr>
          <a:xfrm>
            <a:off x="3789962" y="5713250"/>
            <a:ext cx="0" cy="362992"/>
          </a:xfrm>
          <a:custGeom>
            <a:avLst/>
            <a:gdLst/>
            <a:ahLst/>
            <a:cxnLst/>
            <a:rect l="l" t="t" r="r" b="b"/>
            <a:pathLst>
              <a:path h="516254">
                <a:moveTo>
                  <a:pt x="0" y="0"/>
                </a:moveTo>
                <a:lnTo>
                  <a:pt x="0" y="515768"/>
                </a:lnTo>
              </a:path>
            </a:pathLst>
          </a:custGeom>
          <a:ln w="46888">
            <a:solidFill>
              <a:srgbClr val="0433FF"/>
            </a:solidFill>
          </a:ln>
        </p:spPr>
        <p:txBody>
          <a:bodyPr wrap="square" lIns="0" tIns="0" rIns="0" bIns="0" rtlCol="0"/>
          <a:lstStyle/>
          <a:p>
            <a:endParaRPr/>
          </a:p>
        </p:txBody>
      </p:sp>
      <p:sp>
        <p:nvSpPr>
          <p:cNvPr id="10" name="object 10"/>
          <p:cNvSpPr/>
          <p:nvPr/>
        </p:nvSpPr>
        <p:spPr>
          <a:xfrm>
            <a:off x="3740509" y="6009966"/>
            <a:ext cx="99120" cy="99120"/>
          </a:xfrm>
          <a:custGeom>
            <a:avLst/>
            <a:gdLst/>
            <a:ahLst/>
            <a:cxnLst/>
            <a:rect l="l" t="t" r="r" b="b"/>
            <a:pathLst>
              <a:path w="140970" h="140970">
                <a:moveTo>
                  <a:pt x="140665" y="0"/>
                </a:moveTo>
                <a:lnTo>
                  <a:pt x="0" y="0"/>
                </a:lnTo>
                <a:lnTo>
                  <a:pt x="70332" y="140663"/>
                </a:lnTo>
                <a:lnTo>
                  <a:pt x="140665" y="0"/>
                </a:lnTo>
                <a:close/>
              </a:path>
            </a:pathLst>
          </a:custGeom>
          <a:solidFill>
            <a:srgbClr val="0433FF"/>
          </a:solidFill>
        </p:spPr>
        <p:txBody>
          <a:bodyPr wrap="square" lIns="0" tIns="0" rIns="0" bIns="0" rtlCol="0"/>
          <a:lstStyle/>
          <a:p>
            <a:endParaRPr/>
          </a:p>
        </p:txBody>
      </p:sp>
      <p:sp>
        <p:nvSpPr>
          <p:cNvPr id="11" name="object 11"/>
          <p:cNvSpPr/>
          <p:nvPr/>
        </p:nvSpPr>
        <p:spPr>
          <a:xfrm>
            <a:off x="3658088" y="5713250"/>
            <a:ext cx="263872" cy="0"/>
          </a:xfrm>
          <a:custGeom>
            <a:avLst/>
            <a:gdLst/>
            <a:ahLst/>
            <a:cxnLst/>
            <a:rect l="l" t="t" r="r" b="b"/>
            <a:pathLst>
              <a:path w="375285">
                <a:moveTo>
                  <a:pt x="0" y="0"/>
                </a:moveTo>
                <a:lnTo>
                  <a:pt x="375104" y="1"/>
                </a:lnTo>
              </a:path>
            </a:pathLst>
          </a:custGeom>
          <a:ln w="15629">
            <a:solidFill>
              <a:srgbClr val="000000"/>
            </a:solidFill>
          </a:ln>
        </p:spPr>
        <p:txBody>
          <a:bodyPr wrap="square" lIns="0" tIns="0" rIns="0" bIns="0" rtlCol="0"/>
          <a:lstStyle/>
          <a:p>
            <a:endParaRPr/>
          </a:p>
        </p:txBody>
      </p:sp>
      <p:sp>
        <p:nvSpPr>
          <p:cNvPr id="12" name="object 12"/>
          <p:cNvSpPr/>
          <p:nvPr/>
        </p:nvSpPr>
        <p:spPr>
          <a:xfrm>
            <a:off x="3789962" y="2548309"/>
            <a:ext cx="0" cy="3165128"/>
          </a:xfrm>
          <a:custGeom>
            <a:avLst/>
            <a:gdLst/>
            <a:ahLst/>
            <a:cxnLst/>
            <a:rect l="l" t="t" r="r" b="b"/>
            <a:pathLst>
              <a:path h="4501515">
                <a:moveTo>
                  <a:pt x="0" y="0"/>
                </a:moveTo>
                <a:lnTo>
                  <a:pt x="1" y="4501249"/>
                </a:lnTo>
              </a:path>
            </a:pathLst>
          </a:custGeom>
          <a:ln w="15629">
            <a:solidFill>
              <a:srgbClr val="000000"/>
            </a:solidFill>
          </a:ln>
        </p:spPr>
        <p:txBody>
          <a:bodyPr wrap="square" lIns="0" tIns="0" rIns="0" bIns="0" rtlCol="0"/>
          <a:lstStyle/>
          <a:p>
            <a:endParaRPr/>
          </a:p>
        </p:txBody>
      </p:sp>
      <p:sp>
        <p:nvSpPr>
          <p:cNvPr id="13" name="object 13"/>
          <p:cNvSpPr txBox="1"/>
          <p:nvPr/>
        </p:nvSpPr>
        <p:spPr>
          <a:xfrm>
            <a:off x="2739241" y="3831731"/>
            <a:ext cx="691604" cy="486221"/>
          </a:xfrm>
          <a:prstGeom prst="rect">
            <a:avLst/>
          </a:prstGeom>
        </p:spPr>
        <p:txBody>
          <a:bodyPr vert="horz" wrap="square" lIns="0" tIns="22323" rIns="0" bIns="0" rtlCol="0">
            <a:spAutoFit/>
          </a:bodyPr>
          <a:lstStyle/>
          <a:p>
            <a:pPr marL="52683" marR="3572" indent="-44200">
              <a:lnSpc>
                <a:spcPts val="1814"/>
              </a:lnSpc>
              <a:spcBef>
                <a:spcPts val="176"/>
              </a:spcBef>
            </a:pPr>
            <a:r>
              <a:rPr sz="1500" dirty="0">
                <a:latin typeface="Calibri"/>
                <a:cs typeface="Calibri"/>
              </a:rPr>
              <a:t>ready</a:t>
            </a:r>
            <a:r>
              <a:rPr sz="1500" spc="-60" dirty="0">
                <a:latin typeface="Calibri"/>
                <a:cs typeface="Calibri"/>
              </a:rPr>
              <a:t> </a:t>
            </a:r>
            <a:r>
              <a:rPr sz="1500" dirty="0">
                <a:latin typeface="Calibri"/>
                <a:cs typeface="Calibri"/>
              </a:rPr>
              <a:t>or  waiting</a:t>
            </a:r>
            <a:endParaRPr sz="1500">
              <a:latin typeface="Calibri"/>
              <a:cs typeface="Calibri"/>
            </a:endParaRPr>
          </a:p>
        </p:txBody>
      </p:sp>
      <p:sp>
        <p:nvSpPr>
          <p:cNvPr id="14" name="object 14"/>
          <p:cNvSpPr/>
          <p:nvPr/>
        </p:nvSpPr>
        <p:spPr>
          <a:xfrm>
            <a:off x="5174627" y="4394526"/>
            <a:ext cx="2440037" cy="396032"/>
          </a:xfrm>
          <a:custGeom>
            <a:avLst/>
            <a:gdLst/>
            <a:ahLst/>
            <a:cxnLst/>
            <a:rect l="l" t="t" r="r" b="b"/>
            <a:pathLst>
              <a:path w="3470275" h="563245">
                <a:moveTo>
                  <a:pt x="0" y="562655"/>
                </a:moveTo>
                <a:lnTo>
                  <a:pt x="3469716" y="562655"/>
                </a:lnTo>
                <a:lnTo>
                  <a:pt x="3469716" y="0"/>
                </a:lnTo>
                <a:lnTo>
                  <a:pt x="0" y="0"/>
                </a:lnTo>
                <a:lnTo>
                  <a:pt x="0" y="562655"/>
                </a:lnTo>
                <a:close/>
              </a:path>
            </a:pathLst>
          </a:custGeom>
          <a:solidFill>
            <a:srgbClr val="DF2718"/>
          </a:solidFill>
        </p:spPr>
        <p:txBody>
          <a:bodyPr wrap="square" lIns="0" tIns="0" rIns="0" bIns="0" rtlCol="0"/>
          <a:lstStyle/>
          <a:p>
            <a:endParaRPr/>
          </a:p>
        </p:txBody>
      </p:sp>
      <p:sp>
        <p:nvSpPr>
          <p:cNvPr id="15" name="object 15"/>
          <p:cNvSpPr txBox="1"/>
          <p:nvPr/>
        </p:nvSpPr>
        <p:spPr>
          <a:xfrm>
            <a:off x="5174627" y="4394523"/>
            <a:ext cx="2440037" cy="311981"/>
          </a:xfrm>
          <a:prstGeom prst="rect">
            <a:avLst/>
          </a:prstGeom>
          <a:ln w="15629">
            <a:solidFill>
              <a:srgbClr val="000000"/>
            </a:solidFill>
          </a:ln>
        </p:spPr>
        <p:txBody>
          <a:bodyPr vert="horz" wrap="square" lIns="0" tIns="80364" rIns="0" bIns="0" rtlCol="0">
            <a:spAutoFit/>
          </a:bodyPr>
          <a:lstStyle/>
          <a:p>
            <a:pPr marL="419680">
              <a:spcBef>
                <a:spcPts val="633"/>
              </a:spcBef>
            </a:pPr>
            <a:r>
              <a:rPr sz="1500" dirty="0">
                <a:latin typeface="Calibri"/>
                <a:cs typeface="Calibri"/>
              </a:rPr>
              <a:t>Save state into</a:t>
            </a:r>
            <a:r>
              <a:rPr sz="1500" spc="-21" dirty="0">
                <a:latin typeface="Calibri"/>
                <a:cs typeface="Calibri"/>
              </a:rPr>
              <a:t> </a:t>
            </a:r>
            <a:r>
              <a:rPr sz="1500" dirty="0">
                <a:latin typeface="Calibri"/>
                <a:cs typeface="Calibri"/>
              </a:rPr>
              <a:t>TCB</a:t>
            </a:r>
            <a:r>
              <a:rPr sz="1500" baseline="-21072" dirty="0">
                <a:latin typeface="Calibri"/>
                <a:cs typeface="Calibri"/>
              </a:rPr>
              <a:t>2</a:t>
            </a:r>
            <a:endParaRPr sz="1500" baseline="-21072">
              <a:latin typeface="Calibri"/>
              <a:cs typeface="Calibri"/>
            </a:endParaRPr>
          </a:p>
        </p:txBody>
      </p:sp>
      <p:sp>
        <p:nvSpPr>
          <p:cNvPr id="16" name="object 16"/>
          <p:cNvSpPr/>
          <p:nvPr/>
        </p:nvSpPr>
        <p:spPr>
          <a:xfrm>
            <a:off x="5174627" y="4922020"/>
            <a:ext cx="2440037" cy="396032"/>
          </a:xfrm>
          <a:custGeom>
            <a:avLst/>
            <a:gdLst/>
            <a:ahLst/>
            <a:cxnLst/>
            <a:rect l="l" t="t" r="r" b="b"/>
            <a:pathLst>
              <a:path w="3470275" h="563245">
                <a:moveTo>
                  <a:pt x="0" y="562655"/>
                </a:moveTo>
                <a:lnTo>
                  <a:pt x="3469716" y="562655"/>
                </a:lnTo>
                <a:lnTo>
                  <a:pt x="3469716" y="0"/>
                </a:lnTo>
                <a:lnTo>
                  <a:pt x="0" y="0"/>
                </a:lnTo>
                <a:lnTo>
                  <a:pt x="0" y="562655"/>
                </a:lnTo>
                <a:close/>
              </a:path>
            </a:pathLst>
          </a:custGeom>
          <a:solidFill>
            <a:srgbClr val="0433FF"/>
          </a:solidFill>
        </p:spPr>
        <p:txBody>
          <a:bodyPr wrap="square" lIns="0" tIns="0" rIns="0" bIns="0" rtlCol="0"/>
          <a:lstStyle/>
          <a:p>
            <a:endParaRPr/>
          </a:p>
        </p:txBody>
      </p:sp>
      <p:sp>
        <p:nvSpPr>
          <p:cNvPr id="17" name="object 17"/>
          <p:cNvSpPr txBox="1"/>
          <p:nvPr/>
        </p:nvSpPr>
        <p:spPr>
          <a:xfrm>
            <a:off x="5174627" y="4922018"/>
            <a:ext cx="2440037" cy="311981"/>
          </a:xfrm>
          <a:prstGeom prst="rect">
            <a:avLst/>
          </a:prstGeom>
          <a:ln w="15629">
            <a:solidFill>
              <a:srgbClr val="000000"/>
            </a:solidFill>
          </a:ln>
        </p:spPr>
        <p:txBody>
          <a:bodyPr vert="horz" wrap="square" lIns="0" tIns="80364" rIns="0" bIns="0" rtlCol="0">
            <a:spAutoFit/>
          </a:bodyPr>
          <a:lstStyle/>
          <a:p>
            <a:pPr marL="287526">
              <a:spcBef>
                <a:spcPts val="633"/>
              </a:spcBef>
            </a:pPr>
            <a:r>
              <a:rPr sz="1500" dirty="0">
                <a:latin typeface="Calibri"/>
                <a:cs typeface="Calibri"/>
              </a:rPr>
              <a:t>Reload state from</a:t>
            </a:r>
            <a:r>
              <a:rPr sz="1500" spc="-28" dirty="0">
                <a:latin typeface="Calibri"/>
                <a:cs typeface="Calibri"/>
              </a:rPr>
              <a:t> </a:t>
            </a:r>
            <a:r>
              <a:rPr sz="1500" dirty="0">
                <a:latin typeface="Calibri"/>
                <a:cs typeface="Calibri"/>
              </a:rPr>
              <a:t>TCB</a:t>
            </a:r>
            <a:r>
              <a:rPr sz="1500" baseline="-21072" dirty="0">
                <a:latin typeface="Calibri"/>
                <a:cs typeface="Calibri"/>
              </a:rPr>
              <a:t>1</a:t>
            </a:r>
            <a:endParaRPr sz="1500" baseline="-21072">
              <a:latin typeface="Calibri"/>
              <a:cs typeface="Calibri"/>
            </a:endParaRPr>
          </a:p>
        </p:txBody>
      </p:sp>
      <p:sp>
        <p:nvSpPr>
          <p:cNvPr id="18" name="object 18"/>
          <p:cNvSpPr/>
          <p:nvPr/>
        </p:nvSpPr>
        <p:spPr>
          <a:xfrm>
            <a:off x="5108690" y="2284566"/>
            <a:ext cx="2440037" cy="396032"/>
          </a:xfrm>
          <a:custGeom>
            <a:avLst/>
            <a:gdLst/>
            <a:ahLst/>
            <a:cxnLst/>
            <a:rect l="l" t="t" r="r" b="b"/>
            <a:pathLst>
              <a:path w="3470275" h="563245">
                <a:moveTo>
                  <a:pt x="0" y="562655"/>
                </a:moveTo>
                <a:lnTo>
                  <a:pt x="3469716" y="562655"/>
                </a:lnTo>
                <a:lnTo>
                  <a:pt x="3469716" y="0"/>
                </a:lnTo>
                <a:lnTo>
                  <a:pt x="0" y="0"/>
                </a:lnTo>
                <a:lnTo>
                  <a:pt x="0" y="562655"/>
                </a:lnTo>
                <a:close/>
              </a:path>
            </a:pathLst>
          </a:custGeom>
          <a:solidFill>
            <a:srgbClr val="DF2718"/>
          </a:solidFill>
        </p:spPr>
        <p:txBody>
          <a:bodyPr wrap="square" lIns="0" tIns="0" rIns="0" bIns="0" rtlCol="0"/>
          <a:lstStyle/>
          <a:p>
            <a:endParaRPr/>
          </a:p>
        </p:txBody>
      </p:sp>
      <p:sp>
        <p:nvSpPr>
          <p:cNvPr id="19" name="object 19"/>
          <p:cNvSpPr txBox="1"/>
          <p:nvPr/>
        </p:nvSpPr>
        <p:spPr>
          <a:xfrm>
            <a:off x="5108690" y="2284563"/>
            <a:ext cx="2440037" cy="311981"/>
          </a:xfrm>
          <a:prstGeom prst="rect">
            <a:avLst/>
          </a:prstGeom>
          <a:ln w="15629">
            <a:solidFill>
              <a:srgbClr val="000000"/>
            </a:solidFill>
          </a:ln>
        </p:spPr>
        <p:txBody>
          <a:bodyPr vert="horz" wrap="square" lIns="0" tIns="80364" rIns="0" bIns="0" rtlCol="0">
            <a:spAutoFit/>
          </a:bodyPr>
          <a:lstStyle/>
          <a:p>
            <a:pPr marL="419680">
              <a:spcBef>
                <a:spcPts val="633"/>
              </a:spcBef>
            </a:pPr>
            <a:r>
              <a:rPr sz="1500" dirty="0">
                <a:latin typeface="Calibri"/>
                <a:cs typeface="Calibri"/>
              </a:rPr>
              <a:t>Save state into</a:t>
            </a:r>
            <a:r>
              <a:rPr sz="1500" spc="-21" dirty="0">
                <a:latin typeface="Calibri"/>
                <a:cs typeface="Calibri"/>
              </a:rPr>
              <a:t> </a:t>
            </a:r>
            <a:r>
              <a:rPr sz="1500" dirty="0">
                <a:latin typeface="Calibri"/>
                <a:cs typeface="Calibri"/>
              </a:rPr>
              <a:t>TCB</a:t>
            </a:r>
            <a:r>
              <a:rPr sz="1500" baseline="-21072" dirty="0">
                <a:latin typeface="Calibri"/>
                <a:cs typeface="Calibri"/>
              </a:rPr>
              <a:t>1</a:t>
            </a:r>
            <a:endParaRPr sz="1500" baseline="-21072">
              <a:latin typeface="Calibri"/>
              <a:cs typeface="Calibri"/>
            </a:endParaRPr>
          </a:p>
        </p:txBody>
      </p:sp>
      <p:sp>
        <p:nvSpPr>
          <p:cNvPr id="20" name="object 20"/>
          <p:cNvSpPr/>
          <p:nvPr/>
        </p:nvSpPr>
        <p:spPr>
          <a:xfrm>
            <a:off x="5108690" y="2812060"/>
            <a:ext cx="2440037" cy="396032"/>
          </a:xfrm>
          <a:custGeom>
            <a:avLst/>
            <a:gdLst/>
            <a:ahLst/>
            <a:cxnLst/>
            <a:rect l="l" t="t" r="r" b="b"/>
            <a:pathLst>
              <a:path w="3470275" h="563245">
                <a:moveTo>
                  <a:pt x="0" y="562655"/>
                </a:moveTo>
                <a:lnTo>
                  <a:pt x="3469716" y="562655"/>
                </a:lnTo>
                <a:lnTo>
                  <a:pt x="3469716" y="0"/>
                </a:lnTo>
                <a:lnTo>
                  <a:pt x="0" y="0"/>
                </a:lnTo>
                <a:lnTo>
                  <a:pt x="0" y="562655"/>
                </a:lnTo>
                <a:close/>
              </a:path>
            </a:pathLst>
          </a:custGeom>
          <a:solidFill>
            <a:srgbClr val="0433FF"/>
          </a:solidFill>
        </p:spPr>
        <p:txBody>
          <a:bodyPr wrap="square" lIns="0" tIns="0" rIns="0" bIns="0" rtlCol="0"/>
          <a:lstStyle/>
          <a:p>
            <a:endParaRPr/>
          </a:p>
        </p:txBody>
      </p:sp>
      <p:sp>
        <p:nvSpPr>
          <p:cNvPr id="21" name="object 21"/>
          <p:cNvSpPr txBox="1"/>
          <p:nvPr/>
        </p:nvSpPr>
        <p:spPr>
          <a:xfrm>
            <a:off x="5108690" y="2812058"/>
            <a:ext cx="2440037" cy="311981"/>
          </a:xfrm>
          <a:prstGeom prst="rect">
            <a:avLst/>
          </a:prstGeom>
          <a:ln w="15629">
            <a:solidFill>
              <a:srgbClr val="000000"/>
            </a:solidFill>
          </a:ln>
        </p:spPr>
        <p:txBody>
          <a:bodyPr vert="horz" wrap="square" lIns="0" tIns="80364" rIns="0" bIns="0" rtlCol="0">
            <a:spAutoFit/>
          </a:bodyPr>
          <a:lstStyle/>
          <a:p>
            <a:pPr marL="287526">
              <a:spcBef>
                <a:spcPts val="633"/>
              </a:spcBef>
            </a:pPr>
            <a:r>
              <a:rPr sz="1500" dirty="0">
                <a:latin typeface="Calibri"/>
                <a:cs typeface="Calibri"/>
              </a:rPr>
              <a:t>Reload state from</a:t>
            </a:r>
            <a:r>
              <a:rPr sz="1500" spc="-28" dirty="0">
                <a:latin typeface="Calibri"/>
                <a:cs typeface="Calibri"/>
              </a:rPr>
              <a:t> </a:t>
            </a:r>
            <a:r>
              <a:rPr sz="1500" dirty="0">
                <a:latin typeface="Calibri"/>
                <a:cs typeface="Calibri"/>
              </a:rPr>
              <a:t>TCB</a:t>
            </a:r>
            <a:r>
              <a:rPr sz="1500" baseline="-21072" dirty="0">
                <a:latin typeface="Calibri"/>
                <a:cs typeface="Calibri"/>
              </a:rPr>
              <a:t>2</a:t>
            </a:r>
            <a:endParaRPr sz="1500" baseline="-21072">
              <a:latin typeface="Calibri"/>
              <a:cs typeface="Calibri"/>
            </a:endParaRPr>
          </a:p>
        </p:txBody>
      </p:sp>
      <p:sp>
        <p:nvSpPr>
          <p:cNvPr id="22" name="object 22"/>
          <p:cNvSpPr txBox="1"/>
          <p:nvPr/>
        </p:nvSpPr>
        <p:spPr>
          <a:xfrm>
            <a:off x="5165143" y="1797324"/>
            <a:ext cx="1892201"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Interrupt or system</a:t>
            </a:r>
            <a:r>
              <a:rPr sz="1500" spc="-18" dirty="0">
                <a:latin typeface="Calibri"/>
                <a:cs typeface="Calibri"/>
              </a:rPr>
              <a:t> </a:t>
            </a:r>
            <a:r>
              <a:rPr sz="1500" dirty="0">
                <a:latin typeface="Calibri"/>
                <a:cs typeface="Calibri"/>
              </a:rPr>
              <a:t>call</a:t>
            </a:r>
            <a:endParaRPr sz="1500">
              <a:latin typeface="Calibri"/>
              <a:cs typeface="Calibri"/>
            </a:endParaRPr>
          </a:p>
        </p:txBody>
      </p:sp>
      <p:sp>
        <p:nvSpPr>
          <p:cNvPr id="23" name="object 23"/>
          <p:cNvSpPr/>
          <p:nvPr/>
        </p:nvSpPr>
        <p:spPr>
          <a:xfrm>
            <a:off x="3987773" y="2152698"/>
            <a:ext cx="2242245" cy="396032"/>
          </a:xfrm>
          <a:custGeom>
            <a:avLst/>
            <a:gdLst/>
            <a:ahLst/>
            <a:cxnLst/>
            <a:rect l="l" t="t" r="r" b="b"/>
            <a:pathLst>
              <a:path w="3188970" h="563245">
                <a:moveTo>
                  <a:pt x="0" y="562656"/>
                </a:moveTo>
                <a:lnTo>
                  <a:pt x="1183922" y="0"/>
                </a:lnTo>
                <a:lnTo>
                  <a:pt x="3188385" y="0"/>
                </a:lnTo>
                <a:lnTo>
                  <a:pt x="3188385" y="156293"/>
                </a:lnTo>
              </a:path>
            </a:pathLst>
          </a:custGeom>
          <a:ln w="15629">
            <a:solidFill>
              <a:srgbClr val="000000"/>
            </a:solidFill>
          </a:ln>
        </p:spPr>
        <p:txBody>
          <a:bodyPr wrap="square" lIns="0" tIns="0" rIns="0" bIns="0" rtlCol="0"/>
          <a:lstStyle/>
          <a:p>
            <a:endParaRPr/>
          </a:p>
        </p:txBody>
      </p:sp>
      <p:sp>
        <p:nvSpPr>
          <p:cNvPr id="24" name="object 24"/>
          <p:cNvSpPr/>
          <p:nvPr/>
        </p:nvSpPr>
        <p:spPr>
          <a:xfrm>
            <a:off x="6196637" y="2218634"/>
            <a:ext cx="66080" cy="66080"/>
          </a:xfrm>
          <a:custGeom>
            <a:avLst/>
            <a:gdLst/>
            <a:ahLst/>
            <a:cxnLst/>
            <a:rect l="l" t="t" r="r" b="b"/>
            <a:pathLst>
              <a:path w="93979" h="93980">
                <a:moveTo>
                  <a:pt x="93776" y="0"/>
                </a:moveTo>
                <a:lnTo>
                  <a:pt x="0" y="0"/>
                </a:lnTo>
                <a:lnTo>
                  <a:pt x="46888" y="93764"/>
                </a:lnTo>
                <a:lnTo>
                  <a:pt x="93776" y="0"/>
                </a:lnTo>
                <a:close/>
              </a:path>
            </a:pathLst>
          </a:custGeom>
          <a:solidFill>
            <a:srgbClr val="000000"/>
          </a:solidFill>
        </p:spPr>
        <p:txBody>
          <a:bodyPr wrap="square" lIns="0" tIns="0" rIns="0" bIns="0" rtlCol="0"/>
          <a:lstStyle/>
          <a:p>
            <a:endParaRPr/>
          </a:p>
        </p:txBody>
      </p:sp>
      <p:sp>
        <p:nvSpPr>
          <p:cNvPr id="25" name="object 25"/>
          <p:cNvSpPr/>
          <p:nvPr/>
        </p:nvSpPr>
        <p:spPr>
          <a:xfrm>
            <a:off x="4009671" y="5317638"/>
            <a:ext cx="2286000" cy="393799"/>
          </a:xfrm>
          <a:custGeom>
            <a:avLst/>
            <a:gdLst/>
            <a:ahLst/>
            <a:cxnLst/>
            <a:rect l="l" t="t" r="r" b="b"/>
            <a:pathLst>
              <a:path w="3251200" h="560070">
                <a:moveTo>
                  <a:pt x="3251016" y="0"/>
                </a:moveTo>
                <a:lnTo>
                  <a:pt x="3251016" y="281328"/>
                </a:lnTo>
                <a:lnTo>
                  <a:pt x="0" y="559986"/>
                </a:lnTo>
              </a:path>
            </a:pathLst>
          </a:custGeom>
          <a:ln w="15629">
            <a:solidFill>
              <a:srgbClr val="000000"/>
            </a:solidFill>
          </a:ln>
        </p:spPr>
        <p:txBody>
          <a:bodyPr wrap="square" lIns="0" tIns="0" rIns="0" bIns="0" rtlCol="0"/>
          <a:lstStyle/>
          <a:p>
            <a:endParaRPr/>
          </a:p>
        </p:txBody>
      </p:sp>
      <p:sp>
        <p:nvSpPr>
          <p:cNvPr id="26" name="object 26"/>
          <p:cNvSpPr/>
          <p:nvPr/>
        </p:nvSpPr>
        <p:spPr>
          <a:xfrm>
            <a:off x="3987773" y="5674771"/>
            <a:ext cx="68759" cy="66080"/>
          </a:xfrm>
          <a:custGeom>
            <a:avLst/>
            <a:gdLst/>
            <a:ahLst/>
            <a:cxnLst/>
            <a:rect l="l" t="t" r="r" b="b"/>
            <a:pathLst>
              <a:path w="97789" h="93979">
                <a:moveTo>
                  <a:pt x="89433" y="0"/>
                </a:moveTo>
                <a:lnTo>
                  <a:pt x="0" y="54724"/>
                </a:lnTo>
                <a:lnTo>
                  <a:pt x="97434" y="93433"/>
                </a:lnTo>
                <a:lnTo>
                  <a:pt x="89433" y="0"/>
                </a:lnTo>
                <a:close/>
              </a:path>
            </a:pathLst>
          </a:custGeom>
          <a:solidFill>
            <a:srgbClr val="000000"/>
          </a:solidFill>
        </p:spPr>
        <p:txBody>
          <a:bodyPr wrap="square" lIns="0" tIns="0" rIns="0" bIns="0" rtlCol="0"/>
          <a:lstStyle/>
          <a:p>
            <a:endParaRPr/>
          </a:p>
        </p:txBody>
      </p:sp>
      <p:sp>
        <p:nvSpPr>
          <p:cNvPr id="27" name="object 27"/>
          <p:cNvSpPr txBox="1"/>
          <p:nvPr/>
        </p:nvSpPr>
        <p:spPr>
          <a:xfrm>
            <a:off x="8277889" y="1721769"/>
            <a:ext cx="792510"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Thread</a:t>
            </a:r>
            <a:r>
              <a:rPr sz="1500" spc="-53" dirty="0">
                <a:latin typeface="Calibri"/>
                <a:cs typeface="Calibri"/>
              </a:rPr>
              <a:t> </a:t>
            </a:r>
            <a:r>
              <a:rPr sz="1500" dirty="0">
                <a:latin typeface="Calibri"/>
                <a:cs typeface="Calibri"/>
              </a:rPr>
              <a:t>T</a:t>
            </a:r>
            <a:r>
              <a:rPr sz="1500" baseline="-21072" dirty="0">
                <a:latin typeface="Calibri"/>
                <a:cs typeface="Calibri"/>
              </a:rPr>
              <a:t>2</a:t>
            </a:r>
            <a:endParaRPr sz="1500" baseline="-21072">
              <a:latin typeface="Calibri"/>
              <a:cs typeface="Calibri"/>
            </a:endParaRPr>
          </a:p>
        </p:txBody>
      </p:sp>
      <p:sp>
        <p:nvSpPr>
          <p:cNvPr id="28" name="object 28"/>
          <p:cNvSpPr txBox="1"/>
          <p:nvPr/>
        </p:nvSpPr>
        <p:spPr>
          <a:xfrm>
            <a:off x="9003185" y="3831730"/>
            <a:ext cx="796082"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executing</a:t>
            </a:r>
            <a:endParaRPr sz="1500">
              <a:latin typeface="Calibri"/>
              <a:cs typeface="Calibri"/>
            </a:endParaRPr>
          </a:p>
        </p:txBody>
      </p:sp>
      <p:sp>
        <p:nvSpPr>
          <p:cNvPr id="29" name="object 29"/>
          <p:cNvSpPr/>
          <p:nvPr/>
        </p:nvSpPr>
        <p:spPr>
          <a:xfrm>
            <a:off x="8617047" y="3066187"/>
            <a:ext cx="263872" cy="446"/>
          </a:xfrm>
          <a:custGeom>
            <a:avLst/>
            <a:gdLst/>
            <a:ahLst/>
            <a:cxnLst/>
            <a:rect l="l" t="t" r="r" b="b"/>
            <a:pathLst>
              <a:path w="375284" h="635">
                <a:moveTo>
                  <a:pt x="0" y="0"/>
                </a:moveTo>
                <a:lnTo>
                  <a:pt x="375104" y="1"/>
                </a:lnTo>
              </a:path>
            </a:pathLst>
          </a:custGeom>
          <a:ln w="15629">
            <a:solidFill>
              <a:srgbClr val="000000"/>
            </a:solidFill>
          </a:ln>
        </p:spPr>
        <p:txBody>
          <a:bodyPr wrap="square" lIns="0" tIns="0" rIns="0" bIns="0" rtlCol="0"/>
          <a:lstStyle/>
          <a:p>
            <a:endParaRPr/>
          </a:p>
        </p:txBody>
      </p:sp>
      <p:sp>
        <p:nvSpPr>
          <p:cNvPr id="30" name="object 30"/>
          <p:cNvSpPr/>
          <p:nvPr/>
        </p:nvSpPr>
        <p:spPr>
          <a:xfrm>
            <a:off x="8735187" y="3075805"/>
            <a:ext cx="0" cy="1879253"/>
          </a:xfrm>
          <a:custGeom>
            <a:avLst/>
            <a:gdLst/>
            <a:ahLst/>
            <a:cxnLst/>
            <a:rect l="l" t="t" r="r" b="b"/>
            <a:pathLst>
              <a:path h="2672715">
                <a:moveTo>
                  <a:pt x="0" y="0"/>
                </a:moveTo>
                <a:lnTo>
                  <a:pt x="0" y="2672617"/>
                </a:lnTo>
              </a:path>
            </a:pathLst>
          </a:custGeom>
          <a:ln w="46888">
            <a:solidFill>
              <a:srgbClr val="0433FF"/>
            </a:solidFill>
          </a:ln>
        </p:spPr>
        <p:txBody>
          <a:bodyPr wrap="square" lIns="0" tIns="0" rIns="0" bIns="0" rtlCol="0"/>
          <a:lstStyle/>
          <a:p>
            <a:endParaRPr/>
          </a:p>
        </p:txBody>
      </p:sp>
      <p:sp>
        <p:nvSpPr>
          <p:cNvPr id="31" name="object 31"/>
          <p:cNvSpPr/>
          <p:nvPr/>
        </p:nvSpPr>
        <p:spPr>
          <a:xfrm>
            <a:off x="8685734" y="4889048"/>
            <a:ext cx="99120" cy="99120"/>
          </a:xfrm>
          <a:custGeom>
            <a:avLst/>
            <a:gdLst/>
            <a:ahLst/>
            <a:cxnLst/>
            <a:rect l="l" t="t" r="r" b="b"/>
            <a:pathLst>
              <a:path w="140970" h="140970">
                <a:moveTo>
                  <a:pt x="140665" y="0"/>
                </a:moveTo>
                <a:lnTo>
                  <a:pt x="0" y="0"/>
                </a:lnTo>
                <a:lnTo>
                  <a:pt x="70332" y="140665"/>
                </a:lnTo>
                <a:lnTo>
                  <a:pt x="140665" y="0"/>
                </a:lnTo>
                <a:close/>
              </a:path>
            </a:pathLst>
          </a:custGeom>
          <a:solidFill>
            <a:srgbClr val="0433FF"/>
          </a:solidFill>
        </p:spPr>
        <p:txBody>
          <a:bodyPr wrap="square" lIns="0" tIns="0" rIns="0" bIns="0" rtlCol="0"/>
          <a:lstStyle/>
          <a:p>
            <a:endParaRPr/>
          </a:p>
        </p:txBody>
      </p:sp>
      <p:sp>
        <p:nvSpPr>
          <p:cNvPr id="32" name="object 32"/>
          <p:cNvSpPr/>
          <p:nvPr/>
        </p:nvSpPr>
        <p:spPr>
          <a:xfrm>
            <a:off x="8603313" y="4987953"/>
            <a:ext cx="263872" cy="0"/>
          </a:xfrm>
          <a:custGeom>
            <a:avLst/>
            <a:gdLst/>
            <a:ahLst/>
            <a:cxnLst/>
            <a:rect l="l" t="t" r="r" b="b"/>
            <a:pathLst>
              <a:path w="375284">
                <a:moveTo>
                  <a:pt x="0" y="0"/>
                </a:moveTo>
                <a:lnTo>
                  <a:pt x="375104" y="1"/>
                </a:lnTo>
              </a:path>
            </a:pathLst>
          </a:custGeom>
          <a:ln w="15629">
            <a:solidFill>
              <a:srgbClr val="000000"/>
            </a:solidFill>
          </a:ln>
        </p:spPr>
        <p:txBody>
          <a:bodyPr wrap="square" lIns="0" tIns="0" rIns="0" bIns="0" rtlCol="0"/>
          <a:lstStyle/>
          <a:p>
            <a:endParaRPr/>
          </a:p>
        </p:txBody>
      </p:sp>
      <p:sp>
        <p:nvSpPr>
          <p:cNvPr id="33" name="object 33"/>
          <p:cNvSpPr/>
          <p:nvPr/>
        </p:nvSpPr>
        <p:spPr>
          <a:xfrm>
            <a:off x="8735187" y="2152697"/>
            <a:ext cx="0" cy="923330"/>
          </a:xfrm>
          <a:custGeom>
            <a:avLst/>
            <a:gdLst/>
            <a:ahLst/>
            <a:cxnLst/>
            <a:rect l="l" t="t" r="r" b="b"/>
            <a:pathLst>
              <a:path h="1313179">
                <a:moveTo>
                  <a:pt x="0" y="0"/>
                </a:moveTo>
                <a:lnTo>
                  <a:pt x="0" y="1312864"/>
                </a:lnTo>
              </a:path>
            </a:pathLst>
          </a:custGeom>
          <a:ln w="15629">
            <a:solidFill>
              <a:srgbClr val="000000"/>
            </a:solidFill>
          </a:ln>
        </p:spPr>
        <p:txBody>
          <a:bodyPr wrap="square" lIns="0" tIns="0" rIns="0" bIns="0" rtlCol="0"/>
          <a:lstStyle/>
          <a:p>
            <a:endParaRPr/>
          </a:p>
        </p:txBody>
      </p:sp>
      <p:sp>
        <p:nvSpPr>
          <p:cNvPr id="34" name="object 34"/>
          <p:cNvSpPr/>
          <p:nvPr/>
        </p:nvSpPr>
        <p:spPr>
          <a:xfrm>
            <a:off x="8735187" y="4987953"/>
            <a:ext cx="0" cy="923330"/>
          </a:xfrm>
          <a:custGeom>
            <a:avLst/>
            <a:gdLst/>
            <a:ahLst/>
            <a:cxnLst/>
            <a:rect l="l" t="t" r="r" b="b"/>
            <a:pathLst>
              <a:path h="1313179">
                <a:moveTo>
                  <a:pt x="0" y="0"/>
                </a:moveTo>
                <a:lnTo>
                  <a:pt x="0" y="1312864"/>
                </a:lnTo>
              </a:path>
            </a:pathLst>
          </a:custGeom>
          <a:ln w="15629">
            <a:solidFill>
              <a:srgbClr val="000000"/>
            </a:solidFill>
          </a:ln>
        </p:spPr>
        <p:txBody>
          <a:bodyPr wrap="square" lIns="0" tIns="0" rIns="0" bIns="0" rtlCol="0"/>
          <a:lstStyle/>
          <a:p>
            <a:endParaRPr/>
          </a:p>
        </p:txBody>
      </p:sp>
      <p:sp>
        <p:nvSpPr>
          <p:cNvPr id="35" name="object 35"/>
          <p:cNvSpPr/>
          <p:nvPr/>
        </p:nvSpPr>
        <p:spPr>
          <a:xfrm>
            <a:off x="6229606" y="3084899"/>
            <a:ext cx="2287786" cy="321022"/>
          </a:xfrm>
          <a:custGeom>
            <a:avLst/>
            <a:gdLst/>
            <a:ahLst/>
            <a:cxnLst/>
            <a:rect l="l" t="t" r="r" b="b"/>
            <a:pathLst>
              <a:path w="3253740" h="456564">
                <a:moveTo>
                  <a:pt x="0" y="174617"/>
                </a:moveTo>
                <a:lnTo>
                  <a:pt x="0" y="455945"/>
                </a:lnTo>
                <a:lnTo>
                  <a:pt x="2250624" y="455945"/>
                </a:lnTo>
                <a:lnTo>
                  <a:pt x="3253708" y="0"/>
                </a:lnTo>
              </a:path>
            </a:pathLst>
          </a:custGeom>
          <a:ln w="15629">
            <a:solidFill>
              <a:srgbClr val="000000"/>
            </a:solidFill>
          </a:ln>
        </p:spPr>
        <p:txBody>
          <a:bodyPr wrap="square" lIns="0" tIns="0" rIns="0" bIns="0" rtlCol="0"/>
          <a:lstStyle/>
          <a:p>
            <a:endParaRPr/>
          </a:p>
        </p:txBody>
      </p:sp>
      <p:sp>
        <p:nvSpPr>
          <p:cNvPr id="36" name="object 36"/>
          <p:cNvSpPr/>
          <p:nvPr/>
        </p:nvSpPr>
        <p:spPr>
          <a:xfrm>
            <a:off x="8463707" y="3073073"/>
            <a:ext cx="73670" cy="60275"/>
          </a:xfrm>
          <a:custGeom>
            <a:avLst/>
            <a:gdLst/>
            <a:ahLst/>
            <a:cxnLst/>
            <a:rect l="l" t="t" r="r" b="b"/>
            <a:pathLst>
              <a:path w="104775" h="85725">
                <a:moveTo>
                  <a:pt x="0" y="0"/>
                </a:moveTo>
                <a:lnTo>
                  <a:pt x="38811" y="85369"/>
                </a:lnTo>
                <a:lnTo>
                  <a:pt x="104775" y="3886"/>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6229606" y="4196722"/>
            <a:ext cx="2307878" cy="791617"/>
          </a:xfrm>
          <a:custGeom>
            <a:avLst/>
            <a:gdLst/>
            <a:ahLst/>
            <a:cxnLst/>
            <a:rect l="l" t="t" r="r" b="b"/>
            <a:pathLst>
              <a:path w="3282315" h="1125854">
                <a:moveTo>
                  <a:pt x="3282161" y="1125312"/>
                </a:moveTo>
                <a:lnTo>
                  <a:pt x="2156848" y="0"/>
                </a:lnTo>
                <a:lnTo>
                  <a:pt x="0" y="0"/>
                </a:lnTo>
                <a:lnTo>
                  <a:pt x="0" y="250069"/>
                </a:lnTo>
              </a:path>
            </a:pathLst>
          </a:custGeom>
          <a:ln w="15629">
            <a:solidFill>
              <a:srgbClr val="000000"/>
            </a:solidFill>
          </a:ln>
        </p:spPr>
        <p:txBody>
          <a:bodyPr wrap="square" lIns="0" tIns="0" rIns="0" bIns="0" rtlCol="0"/>
          <a:lstStyle/>
          <a:p>
            <a:endParaRPr/>
          </a:p>
        </p:txBody>
      </p:sp>
      <p:sp>
        <p:nvSpPr>
          <p:cNvPr id="38" name="object 38"/>
          <p:cNvSpPr/>
          <p:nvPr/>
        </p:nvSpPr>
        <p:spPr>
          <a:xfrm>
            <a:off x="6196637" y="4328594"/>
            <a:ext cx="66080" cy="66080"/>
          </a:xfrm>
          <a:custGeom>
            <a:avLst/>
            <a:gdLst/>
            <a:ahLst/>
            <a:cxnLst/>
            <a:rect l="l" t="t" r="r" b="b"/>
            <a:pathLst>
              <a:path w="93979" h="93979">
                <a:moveTo>
                  <a:pt x="93776" y="0"/>
                </a:moveTo>
                <a:lnTo>
                  <a:pt x="0" y="0"/>
                </a:lnTo>
                <a:lnTo>
                  <a:pt x="46888" y="93764"/>
                </a:lnTo>
                <a:lnTo>
                  <a:pt x="93776" y="0"/>
                </a:lnTo>
                <a:close/>
              </a:path>
            </a:pathLst>
          </a:custGeom>
          <a:solidFill>
            <a:srgbClr val="000000"/>
          </a:solidFill>
        </p:spPr>
        <p:txBody>
          <a:bodyPr wrap="square" lIns="0" tIns="0" rIns="0" bIns="0" rtlCol="0"/>
          <a:lstStyle/>
          <a:p>
            <a:endParaRPr/>
          </a:p>
        </p:txBody>
      </p:sp>
      <p:sp>
        <p:nvSpPr>
          <p:cNvPr id="39" name="object 39"/>
          <p:cNvSpPr txBox="1"/>
          <p:nvPr/>
        </p:nvSpPr>
        <p:spPr>
          <a:xfrm>
            <a:off x="5244822" y="3633928"/>
            <a:ext cx="1892201" cy="241201"/>
          </a:xfrm>
          <a:prstGeom prst="rect">
            <a:avLst/>
          </a:prstGeom>
        </p:spPr>
        <p:txBody>
          <a:bodyPr vert="horz" wrap="square" lIns="0" tIns="10268" rIns="0" bIns="0" rtlCol="0">
            <a:spAutoFit/>
          </a:bodyPr>
          <a:lstStyle/>
          <a:p>
            <a:pPr marL="8929">
              <a:spcBef>
                <a:spcPts val="80"/>
              </a:spcBef>
            </a:pPr>
            <a:r>
              <a:rPr sz="1500" dirty="0">
                <a:latin typeface="Calibri"/>
                <a:cs typeface="Calibri"/>
              </a:rPr>
              <a:t>Interrupt or system</a:t>
            </a:r>
            <a:r>
              <a:rPr sz="1500" spc="-18" dirty="0">
                <a:latin typeface="Calibri"/>
                <a:cs typeface="Calibri"/>
              </a:rPr>
              <a:t> </a:t>
            </a:r>
            <a:r>
              <a:rPr sz="1500" dirty="0">
                <a:latin typeface="Calibri"/>
                <a:cs typeface="Calibri"/>
              </a:rPr>
              <a:t>call</a:t>
            </a:r>
          </a:p>
        </p:txBody>
      </p:sp>
      <p:sp>
        <p:nvSpPr>
          <p:cNvPr id="40" name="object 40"/>
          <p:cNvSpPr txBox="1"/>
          <p:nvPr/>
        </p:nvSpPr>
        <p:spPr>
          <a:xfrm>
            <a:off x="9135059" y="2381138"/>
            <a:ext cx="691604" cy="486221"/>
          </a:xfrm>
          <a:prstGeom prst="rect">
            <a:avLst/>
          </a:prstGeom>
        </p:spPr>
        <p:txBody>
          <a:bodyPr vert="horz" wrap="square" lIns="0" tIns="22323" rIns="0" bIns="0" rtlCol="0">
            <a:spAutoFit/>
          </a:bodyPr>
          <a:lstStyle/>
          <a:p>
            <a:pPr marL="52683" marR="3572" indent="-44200">
              <a:lnSpc>
                <a:spcPts val="1814"/>
              </a:lnSpc>
              <a:spcBef>
                <a:spcPts val="176"/>
              </a:spcBef>
            </a:pPr>
            <a:r>
              <a:rPr sz="1500" dirty="0">
                <a:latin typeface="Calibri"/>
                <a:cs typeface="Calibri"/>
              </a:rPr>
              <a:t>ready</a:t>
            </a:r>
            <a:r>
              <a:rPr sz="1500" spc="-60" dirty="0">
                <a:latin typeface="Calibri"/>
                <a:cs typeface="Calibri"/>
              </a:rPr>
              <a:t> </a:t>
            </a:r>
            <a:r>
              <a:rPr sz="1500" dirty="0">
                <a:latin typeface="Calibri"/>
                <a:cs typeface="Calibri"/>
              </a:rPr>
              <a:t>or  waiting</a:t>
            </a:r>
            <a:endParaRPr sz="1500">
              <a:latin typeface="Calibri"/>
              <a:cs typeface="Calibri"/>
            </a:endParaRPr>
          </a:p>
        </p:txBody>
      </p:sp>
      <p:sp>
        <p:nvSpPr>
          <p:cNvPr id="41" name="object 41"/>
          <p:cNvSpPr txBox="1"/>
          <p:nvPr/>
        </p:nvSpPr>
        <p:spPr>
          <a:xfrm>
            <a:off x="9135059" y="5282331"/>
            <a:ext cx="691604" cy="486221"/>
          </a:xfrm>
          <a:prstGeom prst="rect">
            <a:avLst/>
          </a:prstGeom>
        </p:spPr>
        <p:txBody>
          <a:bodyPr vert="horz" wrap="square" lIns="0" tIns="22323" rIns="0" bIns="0" rtlCol="0">
            <a:spAutoFit/>
          </a:bodyPr>
          <a:lstStyle/>
          <a:p>
            <a:pPr marL="52683" marR="3572" indent="-44200">
              <a:lnSpc>
                <a:spcPts val="1814"/>
              </a:lnSpc>
              <a:spcBef>
                <a:spcPts val="176"/>
              </a:spcBef>
            </a:pPr>
            <a:r>
              <a:rPr sz="1500" dirty="0">
                <a:latin typeface="Calibri"/>
                <a:cs typeface="Calibri"/>
              </a:rPr>
              <a:t>ready</a:t>
            </a:r>
            <a:r>
              <a:rPr sz="1500" spc="-60" dirty="0">
                <a:latin typeface="Calibri"/>
                <a:cs typeface="Calibri"/>
              </a:rPr>
              <a:t> </a:t>
            </a:r>
            <a:r>
              <a:rPr sz="1500" dirty="0">
                <a:latin typeface="Calibri"/>
                <a:cs typeface="Calibri"/>
              </a:rPr>
              <a:t>or  waiting</a:t>
            </a:r>
            <a:endParaRPr sz="1500">
              <a:latin typeface="Calibri"/>
              <a:cs typeface="Calibri"/>
            </a:endParaRPr>
          </a:p>
        </p:txBody>
      </p:sp>
    </p:spTree>
    <p:extLst>
      <p:ext uri="{BB962C8B-B14F-4D97-AF65-F5344CB8AC3E}">
        <p14:creationId xmlns:p14="http://schemas.microsoft.com/office/powerpoint/2010/main" val="17906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ea typeface="ＭＳ Ｐゴシック" pitchFamily="34" charset="-128"/>
              </a:rPr>
              <a:t>Threads  </a:t>
            </a:r>
          </a:p>
        </p:txBody>
      </p:sp>
      <p:sp>
        <p:nvSpPr>
          <p:cNvPr id="2" name="Text Placeholder 1"/>
          <p:cNvSpPr>
            <a:spLocks noGrp="1"/>
          </p:cNvSpPr>
          <p:nvPr>
            <p:ph type="body" idx="1"/>
          </p:nvPr>
        </p:nvSpPr>
        <p:spPr/>
        <p:txBody>
          <a:bodyPr/>
          <a:lstStyle/>
          <a:p>
            <a:r>
              <a:rPr lang="en-US" b="1" dirty="0" smtClean="0">
                <a:solidFill>
                  <a:srgbClr val="006699"/>
                </a:solidFill>
                <a:latin typeface="Arial" pitchFamily="34" charset="0"/>
              </a:rPr>
              <a:t>Threads share….</a:t>
            </a:r>
            <a:endParaRPr lang="en-US" b="1" dirty="0">
              <a:solidFill>
                <a:srgbClr val="006699"/>
              </a:solidFill>
              <a:latin typeface="Arial" pitchFamily="34" charset="0"/>
            </a:endParaRPr>
          </a:p>
        </p:txBody>
      </p:sp>
      <p:sp>
        <p:nvSpPr>
          <p:cNvPr id="9219" name="Content Placeholder 2"/>
          <p:cNvSpPr>
            <a:spLocks noGrp="1"/>
          </p:cNvSpPr>
          <p:nvPr>
            <p:ph sz="half" idx="2"/>
          </p:nvPr>
        </p:nvSpPr>
        <p:spPr/>
        <p:txBody>
          <a:bodyPr>
            <a:normAutofit/>
          </a:bodyPr>
          <a:lstStyle/>
          <a:p>
            <a:pPr>
              <a:buFont typeface="Wingdings" panose="05000000000000000000" pitchFamily="2" charset="2"/>
              <a:buChar char="Ø"/>
            </a:pPr>
            <a:r>
              <a:rPr lang="en-US" dirty="0">
                <a:ea typeface="ＭＳ Ｐゴシック" pitchFamily="34" charset="-128"/>
              </a:rPr>
              <a:t>Global </a:t>
            </a:r>
            <a:r>
              <a:rPr lang="en-US" dirty="0" smtClean="0">
                <a:ea typeface="ＭＳ Ｐゴシック" pitchFamily="34" charset="-128"/>
              </a:rPr>
              <a:t>memory</a:t>
            </a:r>
          </a:p>
          <a:p>
            <a:pPr>
              <a:buFont typeface="Wingdings" panose="05000000000000000000" pitchFamily="2" charset="2"/>
              <a:buChar char="Ø"/>
            </a:pPr>
            <a:r>
              <a:rPr lang="en-US" dirty="0" smtClean="0">
                <a:ea typeface="ＭＳ Ｐゴシック" pitchFamily="34" charset="-128"/>
              </a:rPr>
              <a:t>Process </a:t>
            </a:r>
            <a:r>
              <a:rPr lang="en-US" dirty="0">
                <a:ea typeface="ＭＳ Ｐゴシック" pitchFamily="34" charset="-128"/>
              </a:rPr>
              <a:t>ID and parent process </a:t>
            </a:r>
            <a:r>
              <a:rPr lang="en-US" dirty="0" smtClean="0">
                <a:ea typeface="ＭＳ Ｐゴシック" pitchFamily="34" charset="-128"/>
              </a:rPr>
              <a:t>ID</a:t>
            </a:r>
          </a:p>
          <a:p>
            <a:pPr>
              <a:buFont typeface="Wingdings" panose="05000000000000000000" pitchFamily="2" charset="2"/>
              <a:buChar char="Ø"/>
            </a:pPr>
            <a:r>
              <a:rPr lang="en-US" dirty="0" smtClean="0">
                <a:ea typeface="ＭＳ Ｐゴシック" pitchFamily="34" charset="-128"/>
              </a:rPr>
              <a:t>Controlling terminal</a:t>
            </a:r>
          </a:p>
          <a:p>
            <a:pPr>
              <a:buFont typeface="Wingdings" panose="05000000000000000000" pitchFamily="2" charset="2"/>
              <a:buChar char="Ø"/>
            </a:pPr>
            <a:r>
              <a:rPr lang="en-US" dirty="0" smtClean="0">
                <a:ea typeface="ＭＳ Ｐゴシック" pitchFamily="34" charset="-128"/>
              </a:rPr>
              <a:t>Process </a:t>
            </a:r>
            <a:r>
              <a:rPr lang="en-US" dirty="0">
                <a:ea typeface="ＭＳ Ｐゴシック" pitchFamily="34" charset="-128"/>
              </a:rPr>
              <a:t>credentials (user </a:t>
            </a:r>
            <a:r>
              <a:rPr lang="en-US" dirty="0" smtClean="0">
                <a:ea typeface="ＭＳ Ｐゴシック" pitchFamily="34" charset="-128"/>
              </a:rPr>
              <a:t>)</a:t>
            </a:r>
          </a:p>
          <a:p>
            <a:pPr>
              <a:buFont typeface="Wingdings" panose="05000000000000000000" pitchFamily="2" charset="2"/>
              <a:buChar char="Ø"/>
            </a:pPr>
            <a:r>
              <a:rPr lang="en-US" dirty="0" smtClean="0">
                <a:ea typeface="ＭＳ Ｐゴシック" pitchFamily="34" charset="-128"/>
              </a:rPr>
              <a:t>Open </a:t>
            </a:r>
            <a:r>
              <a:rPr lang="en-US" dirty="0">
                <a:ea typeface="ＭＳ Ｐゴシック" pitchFamily="34" charset="-128"/>
              </a:rPr>
              <a:t>file </a:t>
            </a:r>
            <a:r>
              <a:rPr lang="en-US" dirty="0" smtClean="0">
                <a:ea typeface="ＭＳ Ｐゴシック" pitchFamily="34" charset="-128"/>
              </a:rPr>
              <a:t>information</a:t>
            </a:r>
          </a:p>
          <a:p>
            <a:pPr>
              <a:buFont typeface="Wingdings" panose="05000000000000000000" pitchFamily="2" charset="2"/>
              <a:buChar char="Ø"/>
            </a:pPr>
            <a:r>
              <a:rPr lang="en-US" dirty="0" smtClean="0">
                <a:ea typeface="ＭＳ Ｐゴシック" pitchFamily="34" charset="-128"/>
              </a:rPr>
              <a:t>Timers</a:t>
            </a:r>
            <a:endParaRPr lang="en-US" dirty="0">
              <a:ea typeface="ＭＳ Ｐゴシック" pitchFamily="34" charset="-128"/>
            </a:endParaRPr>
          </a:p>
          <a:p>
            <a:r>
              <a:rPr lang="en-US" dirty="0">
                <a:ea typeface="ＭＳ Ｐゴシック" pitchFamily="34" charset="-128"/>
              </a:rPr>
              <a:t>………</a:t>
            </a:r>
          </a:p>
          <a:p>
            <a:endParaRPr lang="en-US" dirty="0" smtClean="0">
              <a:ea typeface="ＭＳ Ｐゴシック" pitchFamily="34" charset="-128"/>
            </a:endParaRPr>
          </a:p>
        </p:txBody>
      </p:sp>
      <p:sp>
        <p:nvSpPr>
          <p:cNvPr id="3" name="Text Placeholder 2"/>
          <p:cNvSpPr>
            <a:spLocks noGrp="1"/>
          </p:cNvSpPr>
          <p:nvPr>
            <p:ph type="body" sz="quarter" idx="3"/>
          </p:nvPr>
        </p:nvSpPr>
        <p:spPr/>
        <p:txBody>
          <a:bodyPr>
            <a:normAutofit/>
          </a:bodyPr>
          <a:lstStyle/>
          <a:p>
            <a:r>
              <a:rPr lang="en-US" b="1" dirty="0">
                <a:solidFill>
                  <a:srgbClr val="006699"/>
                </a:solidFill>
                <a:latin typeface="Arial" pitchFamily="34" charset="0"/>
              </a:rPr>
              <a:t>Thread specific attributes</a:t>
            </a:r>
          </a:p>
        </p:txBody>
      </p:sp>
      <p:sp>
        <p:nvSpPr>
          <p:cNvPr id="4" name="Content Placeholder 3"/>
          <p:cNvSpPr>
            <a:spLocks noGrp="1"/>
          </p:cNvSpPr>
          <p:nvPr>
            <p:ph sz="quarter" idx="4"/>
          </p:nvPr>
        </p:nvSpPr>
        <p:spPr/>
        <p:txBody>
          <a:bodyPr/>
          <a:lstStyle/>
          <a:p>
            <a:pPr>
              <a:buFont typeface="Wingdings" panose="05000000000000000000" pitchFamily="2" charset="2"/>
              <a:buChar char="Ø"/>
            </a:pPr>
            <a:r>
              <a:rPr lang="en-US" dirty="0">
                <a:ea typeface="ＭＳ Ｐゴシック" pitchFamily="34" charset="-128"/>
              </a:rPr>
              <a:t>Thread ID</a:t>
            </a:r>
          </a:p>
          <a:p>
            <a:pPr>
              <a:buFont typeface="Wingdings" panose="05000000000000000000" pitchFamily="2" charset="2"/>
              <a:buChar char="Ø"/>
            </a:pPr>
            <a:r>
              <a:rPr lang="en-US" dirty="0">
                <a:ea typeface="ＭＳ Ｐゴシック" pitchFamily="34" charset="-128"/>
              </a:rPr>
              <a:t>Thread specific data</a:t>
            </a:r>
          </a:p>
          <a:p>
            <a:pPr>
              <a:buFont typeface="Wingdings" panose="05000000000000000000" pitchFamily="2" charset="2"/>
              <a:buChar char="Ø"/>
            </a:pPr>
            <a:r>
              <a:rPr lang="en-US" dirty="0">
                <a:ea typeface="ＭＳ Ｐゴシック" pitchFamily="34" charset="-128"/>
              </a:rPr>
              <a:t>CPU affinity</a:t>
            </a:r>
          </a:p>
          <a:p>
            <a:pPr>
              <a:buFont typeface="Wingdings" panose="05000000000000000000" pitchFamily="2" charset="2"/>
              <a:buChar char="Ø"/>
            </a:pPr>
            <a:r>
              <a:rPr lang="en-US" dirty="0">
                <a:ea typeface="ＭＳ Ｐゴシック" pitchFamily="34" charset="-128"/>
              </a:rPr>
              <a:t>Stack (local variables and function call linkage information)</a:t>
            </a:r>
          </a:p>
          <a:p>
            <a:pPr>
              <a:buFont typeface="Wingdings" panose="05000000000000000000" pitchFamily="2" charset="2"/>
              <a:buChar char="Ø"/>
            </a:pPr>
            <a:r>
              <a:rPr lang="en-US" dirty="0">
                <a:ea typeface="ＭＳ Ｐゴシック" pitchFamily="34" charset="-128"/>
              </a:rPr>
              <a:t>……</a:t>
            </a:r>
          </a:p>
          <a:p>
            <a:endParaRPr lang="en-US" dirty="0"/>
          </a:p>
        </p:txBody>
      </p:sp>
      <p:sp>
        <p:nvSpPr>
          <p:cNvPr id="9220" name="Title 1"/>
          <p:cNvSpPr txBox="1">
            <a:spLocks/>
          </p:cNvSpPr>
          <p:nvPr/>
        </p:nvSpPr>
        <p:spPr bwMode="auto">
          <a:xfrm>
            <a:off x="1741488" y="1508126"/>
            <a:ext cx="39306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itchFamily="34" charset="0"/>
                <a:ea typeface="ＭＳ Ｐゴシック" pitchFamily="34" charset="-128"/>
              </a:defRPr>
            </a:lvl1pPr>
            <a:lvl2pPr marL="742950" indent="-285750" eaLnBrk="0" hangingPunct="0">
              <a:defRPr>
                <a:solidFill>
                  <a:schemeClr val="tx1"/>
                </a:solidFill>
                <a:latin typeface="Verdana" pitchFamily="34" charset="0"/>
                <a:ea typeface="ＭＳ Ｐゴシック" pitchFamily="34" charset="-128"/>
              </a:defRPr>
            </a:lvl2pPr>
            <a:lvl3pPr marL="1143000" indent="-228600" eaLnBrk="0" hangingPunct="0">
              <a:defRPr>
                <a:solidFill>
                  <a:schemeClr val="tx1"/>
                </a:solidFill>
                <a:latin typeface="Verdana" pitchFamily="34" charset="0"/>
                <a:ea typeface="ＭＳ Ｐゴシック" pitchFamily="34" charset="-128"/>
              </a:defRPr>
            </a:lvl3pPr>
            <a:lvl4pPr marL="1600200" indent="-228600" eaLnBrk="0" hangingPunct="0">
              <a:defRPr>
                <a:solidFill>
                  <a:schemeClr val="tx1"/>
                </a:solidFill>
                <a:latin typeface="Verdana" pitchFamily="34" charset="0"/>
                <a:ea typeface="ＭＳ Ｐゴシック" pitchFamily="34" charset="-128"/>
              </a:defRPr>
            </a:lvl4pPr>
            <a:lvl5pPr marL="2057400" indent="-228600" eaLnBrk="0" hangingPunct="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eaLnBrk="1" hangingPunct="1"/>
            <a:endParaRPr lang="en-US" sz="3200" b="1" dirty="0">
              <a:solidFill>
                <a:srgbClr val="006699"/>
              </a:solidFill>
              <a:latin typeface="Arial" pitchFamily="34" charset="0"/>
            </a:endParaRPr>
          </a:p>
        </p:txBody>
      </p:sp>
    </p:spTree>
    <p:extLst>
      <p:ext uri="{BB962C8B-B14F-4D97-AF65-F5344CB8AC3E}">
        <p14:creationId xmlns:p14="http://schemas.microsoft.com/office/powerpoint/2010/main" val="1325139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075" y="30996"/>
            <a:ext cx="9309722" cy="674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176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986725" y="1286359"/>
            <a:ext cx="10058400" cy="758341"/>
          </a:xfrm>
        </p:spPr>
        <p:txBody>
          <a:bodyPr>
            <a:normAutofit/>
          </a:bodyPr>
          <a:lstStyle/>
          <a:p>
            <a:pPr algn="ctr" defTabSz="457200"/>
            <a:r>
              <a:rPr lang="en-US" sz="2800" b="1" dirty="0">
                <a:solidFill>
                  <a:srgbClr val="006699"/>
                </a:solidFill>
                <a:latin typeface="Arial" pitchFamily="34" charset="0"/>
                <a:ea typeface="ＭＳ Ｐゴシック" pitchFamily="34" charset="-128"/>
                <a:cs typeface="+mn-cs"/>
              </a:rPr>
              <a:t>Concurrent Execution on a Single-core System</a:t>
            </a:r>
          </a:p>
        </p:txBody>
      </p:sp>
      <p:pic>
        <p:nvPicPr>
          <p:cNvPr id="10243"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441" y="2232819"/>
            <a:ext cx="76152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2093913" y="327818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itchFamily="34" charset="0"/>
                <a:ea typeface="ＭＳ Ｐゴシック" pitchFamily="34" charset="-128"/>
              </a:defRPr>
            </a:lvl1pPr>
            <a:lvl2pPr marL="742950" indent="-285750" eaLnBrk="0" hangingPunct="0">
              <a:defRPr>
                <a:solidFill>
                  <a:schemeClr val="tx1"/>
                </a:solidFill>
                <a:latin typeface="Verdana" pitchFamily="34" charset="0"/>
                <a:ea typeface="ＭＳ Ｐゴシック" pitchFamily="34" charset="-128"/>
              </a:defRPr>
            </a:lvl2pPr>
            <a:lvl3pPr marL="1143000" indent="-228600" eaLnBrk="0" hangingPunct="0">
              <a:defRPr>
                <a:solidFill>
                  <a:schemeClr val="tx1"/>
                </a:solidFill>
                <a:latin typeface="Verdana" pitchFamily="34" charset="0"/>
                <a:ea typeface="ＭＳ Ｐゴシック" pitchFamily="34" charset="-128"/>
              </a:defRPr>
            </a:lvl3pPr>
            <a:lvl4pPr marL="1600200" indent="-228600" eaLnBrk="0" hangingPunct="0">
              <a:defRPr>
                <a:solidFill>
                  <a:schemeClr val="tx1"/>
                </a:solidFill>
                <a:latin typeface="Verdana" pitchFamily="34" charset="0"/>
                <a:ea typeface="ＭＳ Ｐゴシック" pitchFamily="34" charset="-128"/>
              </a:defRPr>
            </a:lvl4pPr>
            <a:lvl5pPr marL="2057400" indent="-228600" eaLnBrk="0" hangingPunct="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eaLnBrk="1" hangingPunct="1"/>
            <a:r>
              <a:rPr lang="en-US" sz="2800" b="1" dirty="0">
                <a:solidFill>
                  <a:srgbClr val="006699"/>
                </a:solidFill>
                <a:latin typeface="Arial" pitchFamily="34" charset="0"/>
              </a:rPr>
              <a:t>Parallel Execution on a Multicore System</a:t>
            </a:r>
          </a:p>
        </p:txBody>
      </p:sp>
      <p:pic>
        <p:nvPicPr>
          <p:cNvPr id="6" name="Picture 4"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919" y="4022725"/>
            <a:ext cx="6097588"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492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Multicore Programming</a:t>
            </a:r>
          </a:p>
        </p:txBody>
      </p:sp>
      <p:sp>
        <p:nvSpPr>
          <p:cNvPr id="13315" name="Content Placeholder 2"/>
          <p:cNvSpPr>
            <a:spLocks noGrp="1"/>
          </p:cNvSpPr>
          <p:nvPr>
            <p:ph idx="1"/>
          </p:nvPr>
        </p:nvSpPr>
        <p:spPr/>
        <p:txBody>
          <a:bodyPr>
            <a:normAutofit fontScale="92500"/>
          </a:bodyPr>
          <a:lstStyle/>
          <a:p>
            <a:r>
              <a:rPr lang="en-US" dirty="0">
                <a:ea typeface="ＭＳ Ｐゴシック" pitchFamily="34" charset="-128"/>
              </a:rPr>
              <a:t>Multicore systems putting pressure on programmers, challenges include</a:t>
            </a:r>
          </a:p>
          <a:p>
            <a:pPr lvl="1"/>
            <a:r>
              <a:rPr lang="en-US" b="1" dirty="0">
                <a:ea typeface="ＭＳ Ｐゴシック" pitchFamily="34" charset="-128"/>
              </a:rPr>
              <a:t>Dividing activities</a:t>
            </a:r>
          </a:p>
          <a:p>
            <a:pPr lvl="2"/>
            <a:r>
              <a:rPr lang="en-US" dirty="0">
                <a:ea typeface="ＭＳ Ｐゴシック" pitchFamily="34" charset="-128"/>
              </a:rPr>
              <a:t>What tasks can be separated to run on different processors</a:t>
            </a:r>
          </a:p>
          <a:p>
            <a:pPr lvl="1"/>
            <a:r>
              <a:rPr lang="en-US" b="1" dirty="0">
                <a:ea typeface="ＭＳ Ｐゴシック" pitchFamily="34" charset="-128"/>
              </a:rPr>
              <a:t>Balance</a:t>
            </a:r>
          </a:p>
          <a:p>
            <a:pPr lvl="2"/>
            <a:r>
              <a:rPr lang="en-US" dirty="0">
                <a:ea typeface="ＭＳ Ｐゴシック" pitchFamily="34" charset="-128"/>
              </a:rPr>
              <a:t>Balance work on all processors</a:t>
            </a:r>
          </a:p>
          <a:p>
            <a:pPr lvl="1"/>
            <a:r>
              <a:rPr lang="en-US" b="1" dirty="0">
                <a:ea typeface="ＭＳ Ｐゴシック" pitchFamily="34" charset="-128"/>
              </a:rPr>
              <a:t>Data splitting</a:t>
            </a:r>
          </a:p>
          <a:p>
            <a:pPr lvl="2"/>
            <a:r>
              <a:rPr lang="en-US" dirty="0">
                <a:ea typeface="ＭＳ Ｐゴシック" pitchFamily="34" charset="-128"/>
              </a:rPr>
              <a:t>Separate data to run with the tasks </a:t>
            </a:r>
          </a:p>
          <a:p>
            <a:pPr lvl="1"/>
            <a:r>
              <a:rPr lang="en-US" b="1" dirty="0">
                <a:ea typeface="ＭＳ Ｐゴシック" pitchFamily="34" charset="-128"/>
              </a:rPr>
              <a:t>Data dependency</a:t>
            </a:r>
          </a:p>
          <a:p>
            <a:pPr lvl="2"/>
            <a:r>
              <a:rPr lang="en-US" dirty="0">
                <a:ea typeface="ＭＳ Ｐゴシック" pitchFamily="34" charset="-128"/>
              </a:rPr>
              <a:t>Watch for dependences between tasks</a:t>
            </a:r>
          </a:p>
          <a:p>
            <a:pPr lvl="1"/>
            <a:r>
              <a:rPr lang="en-US" b="1" dirty="0">
                <a:ea typeface="ＭＳ Ｐゴシック" pitchFamily="34" charset="-128"/>
              </a:rPr>
              <a:t>Testing and debugging</a:t>
            </a:r>
          </a:p>
          <a:p>
            <a:pPr lvl="2"/>
            <a:r>
              <a:rPr lang="en-US" dirty="0">
                <a:ea typeface="ＭＳ Ｐゴシック" pitchFamily="34" charset="-128"/>
              </a:rPr>
              <a:t>Harder!!!!</a:t>
            </a:r>
          </a:p>
          <a:p>
            <a:pPr lvl="1"/>
            <a:endParaRPr lang="en-US" dirty="0">
              <a:ea typeface="ＭＳ Ｐゴシック" pitchFamily="34" charset="-128"/>
            </a:endParaRPr>
          </a:p>
          <a:p>
            <a:pPr lvl="1"/>
            <a:endParaRPr lang="en-US" dirty="0" smtClean="0">
              <a:ea typeface="ＭＳ Ｐゴシック" pitchFamily="34" charset="-128"/>
            </a:endParaRPr>
          </a:p>
        </p:txBody>
      </p:sp>
    </p:spTree>
    <p:extLst>
      <p:ext uri="{BB962C8B-B14F-4D97-AF65-F5344CB8AC3E}">
        <p14:creationId xmlns:p14="http://schemas.microsoft.com/office/powerpoint/2010/main" val="245232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Parallelism</a:t>
            </a:r>
            <a:endParaRPr lang="en-US" dirty="0"/>
          </a:p>
        </p:txBody>
      </p:sp>
      <p:sp>
        <p:nvSpPr>
          <p:cNvPr id="2" name="Content Placeholder 1"/>
          <p:cNvSpPr>
            <a:spLocks noGrp="1"/>
          </p:cNvSpPr>
          <p:nvPr>
            <p:ph idx="1"/>
          </p:nvPr>
        </p:nvSpPr>
        <p:spPr/>
        <p:txBody>
          <a:bodyPr/>
          <a:lstStyle/>
          <a:p>
            <a:r>
              <a:rPr lang="en-US" b="1" dirty="0" smtClean="0"/>
              <a:t>Data Parallelism: </a:t>
            </a:r>
            <a:r>
              <a:rPr lang="en-US" dirty="0" smtClean="0"/>
              <a:t>focus on distributing data across different parallel computing nodes</a:t>
            </a:r>
          </a:p>
          <a:p>
            <a:endParaRPr lang="en-US" b="1" dirty="0" smtClean="0"/>
          </a:p>
          <a:p>
            <a:r>
              <a:rPr lang="en-US" b="1" dirty="0" smtClean="0"/>
              <a:t>Task Parallelism: </a:t>
            </a:r>
            <a:r>
              <a:rPr lang="en-US" dirty="0" smtClean="0"/>
              <a:t>focus on distributing execution processes(threads) across </a:t>
            </a:r>
            <a:r>
              <a:rPr lang="en-US" dirty="0"/>
              <a:t>different parallel computing </a:t>
            </a:r>
            <a:r>
              <a:rPr lang="en-US" dirty="0" smtClean="0"/>
              <a:t>nodes</a:t>
            </a:r>
            <a:endParaRPr lang="en-US" dirty="0"/>
          </a:p>
        </p:txBody>
      </p:sp>
    </p:spTree>
    <p:extLst>
      <p:ext uri="{BB962C8B-B14F-4D97-AF65-F5344CB8AC3E}">
        <p14:creationId xmlns:p14="http://schemas.microsoft.com/office/powerpoint/2010/main" val="1882010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349" y="806336"/>
            <a:ext cx="9163465" cy="540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52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vs. Task Parallelism</a:t>
            </a:r>
            <a:endParaRPr lang="en-US" dirty="0"/>
          </a:p>
        </p:txBody>
      </p:sp>
      <p:graphicFrame>
        <p:nvGraphicFramePr>
          <p:cNvPr id="4" name="Content Placeholder 3"/>
          <p:cNvGraphicFramePr>
            <a:graphicFrameLocks noGrp="1"/>
          </p:cNvGraphicFramePr>
          <p:nvPr>
            <p:ph idx="1"/>
            <p:extLst/>
          </p:nvPr>
        </p:nvGraphicFramePr>
        <p:xfrm>
          <a:off x="1096963" y="1846263"/>
          <a:ext cx="10058400" cy="3850640"/>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20000"/>
                    </a:ext>
                  </a:extLst>
                </a:gridCol>
                <a:gridCol w="5029200">
                  <a:extLst>
                    <a:ext uri="{9D8B030D-6E8A-4147-A177-3AD203B41FA5}">
                      <a16:colId xmlns="" xmlns:a16="http://schemas.microsoft.com/office/drawing/2014/main" val="20001"/>
                    </a:ext>
                  </a:extLst>
                </a:gridCol>
              </a:tblGrid>
              <a:tr h="370840">
                <a:tc>
                  <a:txBody>
                    <a:bodyPr/>
                    <a:lstStyle/>
                    <a:p>
                      <a:r>
                        <a:rPr lang="en-US" dirty="0" smtClean="0"/>
                        <a:t>Data Parallelism</a:t>
                      </a:r>
                      <a:endParaRPr lang="en-US" dirty="0"/>
                    </a:p>
                  </a:txBody>
                  <a:tcPr marL="111760" marR="111760"/>
                </a:tc>
                <a:tc>
                  <a:txBody>
                    <a:bodyPr/>
                    <a:lstStyle/>
                    <a:p>
                      <a:r>
                        <a:rPr lang="en-US" dirty="0" smtClean="0"/>
                        <a:t>Task Parallelism</a:t>
                      </a:r>
                      <a:endParaRPr lang="en-US" dirty="0"/>
                    </a:p>
                  </a:txBody>
                  <a:tcPr marL="111760" marR="111760"/>
                </a:tc>
                <a:extLst>
                  <a:ext uri="{0D108BD9-81ED-4DB2-BD59-A6C34878D82A}">
                    <a16:rowId xmlns="" xmlns:a16="http://schemas.microsoft.com/office/drawing/2014/main" val="10000"/>
                  </a:ext>
                </a:extLst>
              </a:tr>
              <a:tr h="370840">
                <a:tc>
                  <a:txBody>
                    <a:bodyPr/>
                    <a:lstStyle/>
                    <a:p>
                      <a:r>
                        <a:rPr kumimoji="0" lang="en-US" b="0" i="0" kern="1200" dirty="0" smtClean="0">
                          <a:solidFill>
                            <a:schemeClr val="dk1"/>
                          </a:solidFill>
                          <a:effectLst/>
                          <a:latin typeface="+mn-lt"/>
                          <a:ea typeface="+mn-ea"/>
                          <a:cs typeface="+mn-cs"/>
                        </a:rPr>
                        <a:t>Same operations are performed on different subsets of same data.</a:t>
                      </a:r>
                      <a:endParaRPr lang="en-US" dirty="0"/>
                    </a:p>
                  </a:txBody>
                  <a:tcPr marL="111760" marR="111760"/>
                </a:tc>
                <a:tc>
                  <a:txBody>
                    <a:bodyPr/>
                    <a:lstStyle/>
                    <a:p>
                      <a:r>
                        <a:rPr kumimoji="0" lang="en-US" b="0" i="0" kern="1200" dirty="0" smtClean="0">
                          <a:solidFill>
                            <a:schemeClr val="dk1"/>
                          </a:solidFill>
                          <a:effectLst/>
                          <a:latin typeface="+mn-lt"/>
                          <a:ea typeface="+mn-ea"/>
                          <a:cs typeface="+mn-cs"/>
                        </a:rPr>
                        <a:t>Different operations are performed on the same or different data.</a:t>
                      </a:r>
                      <a:endParaRPr lang="en-US" dirty="0"/>
                    </a:p>
                  </a:txBody>
                  <a:tcPr marL="111760" marR="111760"/>
                </a:tc>
                <a:extLst>
                  <a:ext uri="{0D108BD9-81ED-4DB2-BD59-A6C34878D82A}">
                    <a16:rowId xmlns="" xmlns:a16="http://schemas.microsoft.com/office/drawing/2014/main" val="10001"/>
                  </a:ext>
                </a:extLst>
              </a:tr>
              <a:tr h="370840">
                <a:tc>
                  <a:txBody>
                    <a:bodyPr/>
                    <a:lstStyle/>
                    <a:p>
                      <a:r>
                        <a:rPr kumimoji="0" lang="en-US" b="0" i="0" kern="1200" dirty="0" smtClean="0">
                          <a:solidFill>
                            <a:schemeClr val="dk1"/>
                          </a:solidFill>
                          <a:effectLst/>
                          <a:latin typeface="+mn-lt"/>
                          <a:ea typeface="+mn-ea"/>
                          <a:cs typeface="+mn-cs"/>
                        </a:rPr>
                        <a:t>Synchronous computation</a:t>
                      </a:r>
                      <a:endParaRPr lang="en-US" dirty="0"/>
                    </a:p>
                  </a:txBody>
                  <a:tcPr marL="111760" marR="111760"/>
                </a:tc>
                <a:tc>
                  <a:txBody>
                    <a:bodyPr/>
                    <a:lstStyle/>
                    <a:p>
                      <a:r>
                        <a:rPr kumimoji="0" lang="en-US" b="0" i="0" kern="1200" dirty="0" smtClean="0">
                          <a:solidFill>
                            <a:schemeClr val="dk1"/>
                          </a:solidFill>
                          <a:effectLst/>
                          <a:latin typeface="+mn-lt"/>
                          <a:ea typeface="+mn-ea"/>
                          <a:cs typeface="+mn-cs"/>
                        </a:rPr>
                        <a:t>Asynchronous computation</a:t>
                      </a:r>
                      <a:endParaRPr lang="en-US" dirty="0"/>
                    </a:p>
                  </a:txBody>
                  <a:tcPr marL="111760" marR="111760"/>
                </a:tc>
                <a:extLst>
                  <a:ext uri="{0D108BD9-81ED-4DB2-BD59-A6C34878D82A}">
                    <a16:rowId xmlns="" xmlns:a16="http://schemas.microsoft.com/office/drawing/2014/main" val="10002"/>
                  </a:ext>
                </a:extLst>
              </a:tr>
              <a:tr h="370840">
                <a:tc>
                  <a:txBody>
                    <a:bodyPr/>
                    <a:lstStyle/>
                    <a:p>
                      <a:r>
                        <a:rPr lang="en-US" dirty="0">
                          <a:effectLst/>
                        </a:rPr>
                        <a:t>Speedup is more as there is only one execution thread operating on all sets of data.</a:t>
                      </a:r>
                    </a:p>
                  </a:txBody>
                  <a:tcPr marL="111760" marR="111760" anchor="ctr"/>
                </a:tc>
                <a:tc>
                  <a:txBody>
                    <a:bodyPr/>
                    <a:lstStyle/>
                    <a:p>
                      <a:r>
                        <a:rPr kumimoji="0" lang="en-US" b="0" i="0" kern="1200" dirty="0" smtClean="0">
                          <a:solidFill>
                            <a:schemeClr val="dk1"/>
                          </a:solidFill>
                          <a:effectLst/>
                          <a:latin typeface="+mn-lt"/>
                          <a:ea typeface="+mn-ea"/>
                          <a:cs typeface="+mn-cs"/>
                        </a:rPr>
                        <a:t>Speedup is less as each processor will execute a different thread or process on the same or different set of data.</a:t>
                      </a:r>
                      <a:endParaRPr lang="en-US" dirty="0"/>
                    </a:p>
                  </a:txBody>
                  <a:tcPr marL="111760" marR="111760"/>
                </a:tc>
                <a:extLst>
                  <a:ext uri="{0D108BD9-81ED-4DB2-BD59-A6C34878D82A}">
                    <a16:rowId xmlns="" xmlns:a16="http://schemas.microsoft.com/office/drawing/2014/main" val="10003"/>
                  </a:ext>
                </a:extLst>
              </a:tr>
              <a:tr h="370840">
                <a:tc>
                  <a:txBody>
                    <a:bodyPr/>
                    <a:lstStyle/>
                    <a:p>
                      <a:r>
                        <a:rPr kumimoji="0" lang="en-US" b="0" i="0" kern="1200" dirty="0" smtClean="0">
                          <a:solidFill>
                            <a:schemeClr val="dk1"/>
                          </a:solidFill>
                          <a:effectLst/>
                          <a:latin typeface="+mn-lt"/>
                          <a:ea typeface="+mn-ea"/>
                          <a:cs typeface="+mn-cs"/>
                        </a:rPr>
                        <a:t>Amount of parallelization is proportional to the input data size.</a:t>
                      </a:r>
                      <a:endParaRPr lang="en-US" dirty="0"/>
                    </a:p>
                  </a:txBody>
                  <a:tcPr marL="111760" marR="111760"/>
                </a:tc>
                <a:tc>
                  <a:txBody>
                    <a:bodyPr/>
                    <a:lstStyle/>
                    <a:p>
                      <a:r>
                        <a:rPr kumimoji="0" lang="en-US" b="0" i="0" kern="1200" dirty="0" smtClean="0">
                          <a:solidFill>
                            <a:schemeClr val="dk1"/>
                          </a:solidFill>
                          <a:effectLst/>
                          <a:latin typeface="+mn-lt"/>
                          <a:ea typeface="+mn-ea"/>
                          <a:cs typeface="+mn-cs"/>
                        </a:rPr>
                        <a:t>Amount of parallelization is proportional to the number of independent tasks to be performed</a:t>
                      </a:r>
                      <a:endParaRPr lang="en-US" dirty="0"/>
                    </a:p>
                  </a:txBody>
                  <a:tcPr marL="111760" marR="111760"/>
                </a:tc>
                <a:extLst>
                  <a:ext uri="{0D108BD9-81ED-4DB2-BD59-A6C34878D82A}">
                    <a16:rowId xmlns="" xmlns:a16="http://schemas.microsoft.com/office/drawing/2014/main" val="10004"/>
                  </a:ext>
                </a:extLst>
              </a:tr>
              <a:tr h="370840">
                <a:tc>
                  <a:txBody>
                    <a:bodyPr/>
                    <a:lstStyle/>
                    <a:p>
                      <a:r>
                        <a:rPr kumimoji="0" lang="en-US" b="0" i="0" kern="1200" dirty="0" smtClean="0">
                          <a:solidFill>
                            <a:schemeClr val="dk1"/>
                          </a:solidFill>
                          <a:effectLst/>
                          <a:latin typeface="+mn-lt"/>
                          <a:ea typeface="+mn-ea"/>
                          <a:cs typeface="+mn-cs"/>
                        </a:rPr>
                        <a:t>Designed for optimum </a:t>
                      </a:r>
                      <a:r>
                        <a:rPr kumimoji="0" lang="en-US" b="0" i="0" u="none" strike="noStrike" kern="1200" dirty="0" smtClean="0">
                          <a:solidFill>
                            <a:schemeClr val="dk1"/>
                          </a:solidFill>
                          <a:effectLst/>
                          <a:latin typeface="+mn-lt"/>
                          <a:ea typeface="+mn-ea"/>
                          <a:cs typeface="+mn-cs"/>
                          <a:hlinkClick r:id="rId2" tooltip="Load balancing (computing)"/>
                        </a:rPr>
                        <a:t>load balance</a:t>
                      </a:r>
                      <a:r>
                        <a:rPr kumimoji="0" lang="en-US" b="0" i="0" kern="1200" dirty="0" smtClean="0">
                          <a:solidFill>
                            <a:schemeClr val="dk1"/>
                          </a:solidFill>
                          <a:effectLst/>
                          <a:latin typeface="+mn-lt"/>
                          <a:ea typeface="+mn-ea"/>
                          <a:cs typeface="+mn-cs"/>
                        </a:rPr>
                        <a:t> on multi processor system.</a:t>
                      </a:r>
                      <a:endParaRPr lang="en-US" dirty="0"/>
                    </a:p>
                  </a:txBody>
                  <a:tcPr marL="111760" marR="111760"/>
                </a:tc>
                <a:tc>
                  <a:txBody>
                    <a:bodyPr/>
                    <a:lstStyle/>
                    <a:p>
                      <a:r>
                        <a:rPr kumimoji="0" lang="en-US" b="0" i="0" kern="1200" dirty="0" smtClean="0">
                          <a:solidFill>
                            <a:schemeClr val="dk1"/>
                          </a:solidFill>
                          <a:effectLst/>
                          <a:latin typeface="+mn-lt"/>
                          <a:ea typeface="+mn-ea"/>
                          <a:cs typeface="+mn-cs"/>
                        </a:rPr>
                        <a:t>Load balancing depends on the availability of the hardware and scheduling algorithms like static and dynamic scheduling.</a:t>
                      </a:r>
                      <a:endParaRPr lang="en-US" dirty="0"/>
                    </a:p>
                  </a:txBody>
                  <a:tcPr marL="111760" marR="11176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259582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Amdahl’s Law</a:t>
            </a:r>
            <a:endParaRPr lang="en-US" dirty="0"/>
          </a:p>
        </p:txBody>
      </p:sp>
      <p:sp>
        <p:nvSpPr>
          <p:cNvPr id="2" name="Content Placeholder 1"/>
          <p:cNvSpPr>
            <a:spLocks noGrp="1"/>
          </p:cNvSpPr>
          <p:nvPr>
            <p:ph idx="1"/>
          </p:nvPr>
        </p:nvSpPr>
        <p:spPr/>
        <p:txBody>
          <a:bodyPr/>
          <a:lstStyle/>
          <a:p>
            <a:r>
              <a:rPr lang="en-US" dirty="0"/>
              <a:t>Amdahl's law is an expression used to find the maximum expected improvement to an overall system when only part of the system is improved. </a:t>
            </a:r>
            <a:endParaRPr lang="en-US" dirty="0" smtClean="0"/>
          </a:p>
          <a:p>
            <a:r>
              <a:rPr lang="en-US" dirty="0" smtClean="0"/>
              <a:t>It </a:t>
            </a:r>
            <a:r>
              <a:rPr lang="en-US" dirty="0"/>
              <a:t>is often used in parallel computing to predict the theoretical maximum speedup using multiple processors</a:t>
            </a:r>
            <a:endParaRPr lang="en-US" dirty="0"/>
          </a:p>
        </p:txBody>
      </p:sp>
    </p:spTree>
    <p:extLst>
      <p:ext uri="{BB962C8B-B14F-4D97-AF65-F5344CB8AC3E}">
        <p14:creationId xmlns:p14="http://schemas.microsoft.com/office/powerpoint/2010/main" val="2234981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95252" y="2375481"/>
            <a:ext cx="10058400" cy="204956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smtClean="0"/>
              <a:t>Chapter 4</a:t>
            </a:r>
            <a:r>
              <a:rPr lang="en-US" sz="6600" dirty="0" smtClean="0"/>
              <a:t> </a:t>
            </a:r>
          </a:p>
          <a:p>
            <a:pPr algn="ctr"/>
            <a:r>
              <a:rPr lang="en-US" sz="6600" dirty="0" smtClean="0"/>
              <a:t>Threads and concurrency</a:t>
            </a:r>
            <a:endParaRPr lang="en-US" sz="6600" dirty="0"/>
          </a:p>
        </p:txBody>
      </p:sp>
    </p:spTree>
    <p:extLst>
      <p:ext uri="{BB962C8B-B14F-4D97-AF65-F5344CB8AC3E}">
        <p14:creationId xmlns:p14="http://schemas.microsoft.com/office/powerpoint/2010/main" val="277909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Amdahl’s Law</a:t>
            </a:r>
            <a:endParaRPr lang="en-US" dirty="0"/>
          </a:p>
        </p:txBody>
      </p:sp>
      <p:sp>
        <p:nvSpPr>
          <p:cNvPr id="2" name="Content Placeholder 1"/>
          <p:cNvSpPr>
            <a:spLocks noGrp="1"/>
          </p:cNvSpPr>
          <p:nvPr>
            <p:ph idx="1"/>
          </p:nvPr>
        </p:nvSpPr>
        <p:spPr/>
        <p:txBody>
          <a:bodyPr/>
          <a:lstStyle/>
          <a:p>
            <a:r>
              <a:rPr lang="en-US" dirty="0"/>
              <a:t>Amdahl's law is </a:t>
            </a:r>
            <a:r>
              <a:rPr lang="en-US" dirty="0" smtClean="0"/>
              <a:t>used </a:t>
            </a:r>
            <a:r>
              <a:rPr lang="en-US" dirty="0"/>
              <a:t>in parallel computing to predict the theoretical speedup when using multiple processors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89" y="3024189"/>
            <a:ext cx="24860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15986" y="5078187"/>
            <a:ext cx="3923190" cy="923330"/>
          </a:xfrm>
          <a:prstGeom prst="rect">
            <a:avLst/>
          </a:prstGeom>
          <a:noFill/>
        </p:spPr>
        <p:txBody>
          <a:bodyPr wrap="none" rtlCol="0">
            <a:spAutoFit/>
          </a:bodyPr>
          <a:lstStyle/>
          <a:p>
            <a:r>
              <a:rPr lang="en-US" dirty="0"/>
              <a:t>Where </a:t>
            </a:r>
            <a:endParaRPr lang="en-US" dirty="0" smtClean="0"/>
          </a:p>
          <a:p>
            <a:r>
              <a:rPr lang="en-US" dirty="0" smtClean="0"/>
              <a:t>S </a:t>
            </a:r>
            <a:r>
              <a:rPr lang="en-US" dirty="0"/>
              <a:t>= portion of program executed serially</a:t>
            </a:r>
          </a:p>
          <a:p>
            <a:r>
              <a:rPr lang="en-US" dirty="0"/>
              <a:t> </a:t>
            </a:r>
            <a:r>
              <a:rPr lang="en-US" dirty="0" smtClean="0"/>
              <a:t>N </a:t>
            </a:r>
            <a:r>
              <a:rPr lang="en-US" dirty="0"/>
              <a:t>= Processing Cores</a:t>
            </a:r>
          </a:p>
        </p:txBody>
      </p:sp>
    </p:spTree>
    <p:extLst>
      <p:ext uri="{BB962C8B-B14F-4D97-AF65-F5344CB8AC3E}">
        <p14:creationId xmlns:p14="http://schemas.microsoft.com/office/powerpoint/2010/main" val="3399977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Amdahl’s Law Example</a:t>
            </a:r>
            <a:endParaRPr lang="en-US" dirty="0"/>
          </a:p>
        </p:txBody>
      </p:sp>
      <p:sp>
        <p:nvSpPr>
          <p:cNvPr id="2" name="Content Placeholder 1"/>
          <p:cNvSpPr>
            <a:spLocks noGrp="1"/>
          </p:cNvSpPr>
          <p:nvPr>
            <p:ph idx="1"/>
          </p:nvPr>
        </p:nvSpPr>
        <p:spPr/>
        <p:txBody>
          <a:bodyPr/>
          <a:lstStyle/>
          <a:p>
            <a:r>
              <a:rPr lang="en-US" dirty="0"/>
              <a:t>we have an application that is 75 percent parallel </a:t>
            </a:r>
            <a:r>
              <a:rPr lang="en-US" dirty="0" smtClean="0"/>
              <a:t>and 25 </a:t>
            </a:r>
            <a:r>
              <a:rPr lang="en-US" dirty="0"/>
              <a:t>percent serial. If we run this application on a system with two </a:t>
            </a:r>
            <a:r>
              <a:rPr lang="en-US" dirty="0" smtClean="0"/>
              <a:t>processing cores?</a:t>
            </a:r>
          </a:p>
          <a:p>
            <a:pPr lvl="1"/>
            <a:r>
              <a:rPr lang="en-US" dirty="0" smtClean="0"/>
              <a:t>S=25%=0.25, N= 2</a:t>
            </a:r>
          </a:p>
          <a:p>
            <a:r>
              <a:rPr lang="en-US" dirty="0" smtClean="0"/>
              <a:t>If </a:t>
            </a:r>
            <a:r>
              <a:rPr lang="en-US" dirty="0"/>
              <a:t>we add two additional cores </a:t>
            </a:r>
            <a:r>
              <a:rPr lang="en-US" dirty="0" smtClean="0"/>
              <a:t>, calculate speedup?</a:t>
            </a:r>
            <a:endParaRPr lang="en-US" dirty="0"/>
          </a:p>
        </p:txBody>
      </p:sp>
    </p:spTree>
    <p:extLst>
      <p:ext uri="{BB962C8B-B14F-4D97-AF65-F5344CB8AC3E}">
        <p14:creationId xmlns:p14="http://schemas.microsoft.com/office/powerpoint/2010/main" val="4258373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038452" y="325464"/>
            <a:ext cx="10058400" cy="964905"/>
          </a:xfrm>
        </p:spPr>
        <p:txBody>
          <a:bodyPr/>
          <a:lstStyle/>
          <a:p>
            <a:pPr algn="ctr"/>
            <a:r>
              <a:rPr lang="en-US" dirty="0" smtClean="0"/>
              <a:t>Fork – Join Model</a:t>
            </a:r>
            <a:endParaRPr lang="en-US" dirty="0"/>
          </a:p>
        </p:txBody>
      </p:sp>
      <p:pic>
        <p:nvPicPr>
          <p:cNvPr id="3076" name="Picture 4" descr="Image result for data vs task parallelism  in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487837"/>
            <a:ext cx="9281818" cy="291842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532" y="4406266"/>
            <a:ext cx="4829513" cy="2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485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pitchFamily="34" charset="-128"/>
              </a:rPr>
              <a:t>Multithreading Models</a:t>
            </a:r>
          </a:p>
        </p:txBody>
      </p:sp>
      <p:sp>
        <p:nvSpPr>
          <p:cNvPr id="3" name="Content Placeholder 2"/>
          <p:cNvSpPr>
            <a:spLocks noGrp="1"/>
          </p:cNvSpPr>
          <p:nvPr>
            <p:ph idx="1"/>
          </p:nvPr>
        </p:nvSpPr>
        <p:spPr/>
        <p:txBody>
          <a:bodyPr>
            <a:normAutofit/>
          </a:bodyPr>
          <a:lstStyle/>
          <a:p>
            <a:pPr>
              <a:defRPr/>
            </a:pPr>
            <a:r>
              <a:rPr lang="en-US" dirty="0"/>
              <a:t>Support provided at </a:t>
            </a:r>
            <a:r>
              <a:rPr lang="en-US" dirty="0" smtClean="0"/>
              <a:t>either:</a:t>
            </a:r>
          </a:p>
          <a:p>
            <a:pPr>
              <a:defRPr/>
            </a:pPr>
            <a:r>
              <a:rPr lang="en-US" b="1" dirty="0" smtClean="0"/>
              <a:t>User </a:t>
            </a:r>
            <a:r>
              <a:rPr lang="en-US" b="1" dirty="0"/>
              <a:t>level</a:t>
            </a:r>
            <a:r>
              <a:rPr lang="en-US" dirty="0"/>
              <a:t> -&gt; user </a:t>
            </a:r>
            <a:r>
              <a:rPr lang="en-US" dirty="0" smtClean="0"/>
              <a:t>threads</a:t>
            </a:r>
          </a:p>
          <a:p>
            <a:pPr lvl="1">
              <a:defRPr/>
            </a:pPr>
            <a:r>
              <a:rPr lang="en-US" dirty="0" smtClean="0"/>
              <a:t>Supported </a:t>
            </a:r>
            <a:r>
              <a:rPr lang="en-US" dirty="0"/>
              <a:t>above the kernel  and managed without kernel </a:t>
            </a:r>
            <a:r>
              <a:rPr lang="en-US" dirty="0" smtClean="0"/>
              <a:t>support</a:t>
            </a:r>
          </a:p>
          <a:p>
            <a:pPr>
              <a:defRPr/>
            </a:pPr>
            <a:r>
              <a:rPr lang="en-US" b="1" dirty="0" smtClean="0"/>
              <a:t>Kernel </a:t>
            </a:r>
            <a:r>
              <a:rPr lang="en-US" b="1" dirty="0"/>
              <a:t>level</a:t>
            </a:r>
            <a:r>
              <a:rPr lang="en-US" dirty="0"/>
              <a:t> -&gt; kernel </a:t>
            </a:r>
            <a:r>
              <a:rPr lang="en-US" dirty="0" smtClean="0"/>
              <a:t>threads</a:t>
            </a:r>
          </a:p>
          <a:p>
            <a:pPr lvl="1">
              <a:defRPr/>
            </a:pPr>
            <a:r>
              <a:rPr lang="en-US" dirty="0" smtClean="0"/>
              <a:t>Supported </a:t>
            </a:r>
            <a:r>
              <a:rPr lang="en-US" dirty="0"/>
              <a:t>and managed directly by the operating </a:t>
            </a:r>
            <a:r>
              <a:rPr lang="en-US" dirty="0" smtClean="0"/>
              <a:t>system</a:t>
            </a:r>
          </a:p>
          <a:p>
            <a:pPr lvl="1">
              <a:defRPr/>
            </a:pPr>
            <a:endParaRPr lang="en-US" dirty="0"/>
          </a:p>
          <a:p>
            <a:pPr>
              <a:defRPr/>
            </a:pPr>
            <a:r>
              <a:rPr lang="en-US" dirty="0" smtClean="0"/>
              <a:t>What </a:t>
            </a:r>
            <a:r>
              <a:rPr lang="en-US" dirty="0"/>
              <a:t>is the relationship between user and kernel threads?</a:t>
            </a:r>
          </a:p>
          <a:p>
            <a:pPr>
              <a:buFont typeface="Monotype Sorts" charset="2"/>
              <a:buChar char="n"/>
              <a:defRPr/>
            </a:pPr>
            <a:endParaRPr lang="en-US" dirty="0" smtClean="0"/>
          </a:p>
        </p:txBody>
      </p:sp>
    </p:spTree>
    <p:extLst>
      <p:ext uri="{BB962C8B-B14F-4D97-AF65-F5344CB8AC3E}">
        <p14:creationId xmlns:p14="http://schemas.microsoft.com/office/powerpoint/2010/main" val="347011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ea typeface="ＭＳ Ｐゴシック" pitchFamily="34" charset="-128"/>
              </a:rPr>
              <a:t>User Threads</a:t>
            </a:r>
          </a:p>
        </p:txBody>
      </p:sp>
      <p:sp>
        <p:nvSpPr>
          <p:cNvPr id="16387" name="Rectangle 3"/>
          <p:cNvSpPr>
            <a:spLocks noGrp="1" noChangeArrowheads="1"/>
          </p:cNvSpPr>
          <p:nvPr>
            <p:ph idx="1"/>
          </p:nvPr>
        </p:nvSpPr>
        <p:spPr/>
        <p:txBody>
          <a:bodyPr/>
          <a:lstStyle/>
          <a:p>
            <a:r>
              <a:rPr lang="en-US" dirty="0" smtClean="0">
                <a:ea typeface="ＭＳ Ｐゴシック" pitchFamily="34" charset="-128"/>
              </a:rPr>
              <a:t>Thread management done by user-level threads library</a:t>
            </a:r>
          </a:p>
          <a:p>
            <a:r>
              <a:rPr lang="en-US" dirty="0" smtClean="0">
                <a:ea typeface="ＭＳ Ｐゴシック" pitchFamily="34" charset="-128"/>
              </a:rPr>
              <a:t>Three primary thread libraries:</a:t>
            </a:r>
          </a:p>
          <a:p>
            <a:pPr lvl="1"/>
            <a:r>
              <a:rPr lang="en-US" dirty="0" smtClean="0">
                <a:ea typeface="ＭＳ Ｐゴシック" pitchFamily="34" charset="-128"/>
              </a:rPr>
              <a:t> POSIX </a:t>
            </a:r>
            <a:r>
              <a:rPr lang="en-US" dirty="0" err="1" smtClean="0">
                <a:solidFill>
                  <a:srgbClr val="3366FF"/>
                </a:solidFill>
                <a:ea typeface="ＭＳ Ｐゴシック" pitchFamily="34" charset="-128"/>
              </a:rPr>
              <a:t>Pthreads</a:t>
            </a:r>
            <a:endParaRPr lang="en-US" i="1" dirty="0" smtClean="0">
              <a:solidFill>
                <a:srgbClr val="3366FF"/>
              </a:solidFill>
              <a:ea typeface="ＭＳ Ｐゴシック" pitchFamily="34" charset="-128"/>
            </a:endParaRPr>
          </a:p>
          <a:p>
            <a:pPr lvl="1"/>
            <a:r>
              <a:rPr lang="en-US" dirty="0" smtClean="0">
                <a:ea typeface="ＭＳ Ｐゴシック" pitchFamily="34" charset="-128"/>
              </a:rPr>
              <a:t> Win32 threads</a:t>
            </a:r>
          </a:p>
          <a:p>
            <a:pPr lvl="1"/>
            <a:r>
              <a:rPr lang="en-US" dirty="0" smtClean="0">
                <a:ea typeface="ＭＳ Ｐゴシック" pitchFamily="34" charset="-128"/>
              </a:rPr>
              <a:t> Java threads</a:t>
            </a:r>
          </a:p>
        </p:txBody>
      </p:sp>
    </p:spTree>
    <p:extLst>
      <p:ext uri="{BB962C8B-B14F-4D97-AF65-F5344CB8AC3E}">
        <p14:creationId xmlns:p14="http://schemas.microsoft.com/office/powerpoint/2010/main" val="4175245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ea typeface="ＭＳ Ｐゴシック" pitchFamily="34" charset="-128"/>
              </a:rPr>
              <a:t>Kernel Threads</a:t>
            </a:r>
          </a:p>
        </p:txBody>
      </p:sp>
      <p:sp>
        <p:nvSpPr>
          <p:cNvPr id="17411" name="Rectangle 3"/>
          <p:cNvSpPr>
            <a:spLocks noGrp="1" noChangeArrowheads="1"/>
          </p:cNvSpPr>
          <p:nvPr>
            <p:ph idx="1"/>
          </p:nvPr>
        </p:nvSpPr>
        <p:spPr/>
        <p:txBody>
          <a:bodyPr/>
          <a:lstStyle/>
          <a:p>
            <a:r>
              <a:rPr lang="en-US" dirty="0" smtClean="0">
                <a:ea typeface="ＭＳ Ｐゴシック" pitchFamily="34" charset="-128"/>
              </a:rPr>
              <a:t>Supported by the Kernel</a:t>
            </a:r>
          </a:p>
          <a:p>
            <a:endParaRPr lang="en-US" dirty="0" smtClean="0">
              <a:ea typeface="ＭＳ Ｐゴシック" pitchFamily="34" charset="-128"/>
            </a:endParaRPr>
          </a:p>
          <a:p>
            <a:r>
              <a:rPr lang="en-US" dirty="0" smtClean="0">
                <a:ea typeface="ＭＳ Ｐゴシック" pitchFamily="34" charset="-128"/>
              </a:rPr>
              <a:t>Examples</a:t>
            </a:r>
          </a:p>
          <a:p>
            <a:pPr lvl="1"/>
            <a:r>
              <a:rPr lang="en-US" dirty="0" smtClean="0">
                <a:ea typeface="ＭＳ Ｐゴシック" pitchFamily="34" charset="-128"/>
              </a:rPr>
              <a:t>Windows XP/2000</a:t>
            </a:r>
          </a:p>
          <a:p>
            <a:pPr lvl="1"/>
            <a:r>
              <a:rPr lang="en-US" dirty="0" smtClean="0">
                <a:ea typeface="ＭＳ Ｐゴシック" pitchFamily="34" charset="-128"/>
              </a:rPr>
              <a:t>Solaris</a:t>
            </a:r>
          </a:p>
          <a:p>
            <a:pPr lvl="1"/>
            <a:r>
              <a:rPr lang="en-US" dirty="0" smtClean="0">
                <a:ea typeface="ＭＳ Ｐゴシック" pitchFamily="34" charset="-128"/>
              </a:rPr>
              <a:t>Linux</a:t>
            </a:r>
          </a:p>
          <a:p>
            <a:pPr lvl="1"/>
            <a:r>
              <a:rPr lang="en-US" dirty="0" smtClean="0">
                <a:ea typeface="ＭＳ Ｐゴシック" pitchFamily="34" charset="-128"/>
              </a:rPr>
              <a:t>Tru64 UNIX</a:t>
            </a:r>
          </a:p>
          <a:p>
            <a:pPr lvl="1"/>
            <a:r>
              <a:rPr lang="en-US" dirty="0" smtClean="0">
                <a:ea typeface="ＭＳ Ｐゴシック" pitchFamily="34" charset="-128"/>
              </a:rPr>
              <a:t>Mac OS X</a:t>
            </a:r>
          </a:p>
        </p:txBody>
      </p:sp>
    </p:spTree>
    <p:extLst>
      <p:ext uri="{BB962C8B-B14F-4D97-AF65-F5344CB8AC3E}">
        <p14:creationId xmlns:p14="http://schemas.microsoft.com/office/powerpoint/2010/main" val="1789000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vs. Kernel Thread</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1997214"/>
            <a:ext cx="83248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16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ea typeface="ＭＳ Ｐゴシック" pitchFamily="34" charset="-128"/>
              </a:rPr>
              <a:t>Multithreading Models</a:t>
            </a:r>
          </a:p>
        </p:txBody>
      </p:sp>
      <p:sp>
        <p:nvSpPr>
          <p:cNvPr id="18435" name="Rectangle 3"/>
          <p:cNvSpPr>
            <a:spLocks noGrp="1" noChangeArrowheads="1"/>
          </p:cNvSpPr>
          <p:nvPr>
            <p:ph idx="1"/>
          </p:nvPr>
        </p:nvSpPr>
        <p:spPr/>
        <p:txBody>
          <a:bodyPr/>
          <a:lstStyle/>
          <a:p>
            <a:endParaRPr lang="en-US" dirty="0" smtClean="0">
              <a:ea typeface="ＭＳ Ｐゴシック" pitchFamily="34" charset="-128"/>
            </a:endParaRPr>
          </a:p>
          <a:p>
            <a:endParaRPr lang="en-US" dirty="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Many-to-One</a:t>
            </a:r>
            <a:endParaRPr lang="en-US" dirty="0">
              <a:ea typeface="ＭＳ Ｐゴシック" pitchFamily="34" charset="-128"/>
            </a:endParaRPr>
          </a:p>
          <a:p>
            <a:r>
              <a:rPr lang="en-US" dirty="0" smtClean="0">
                <a:ea typeface="ＭＳ Ｐゴシック" pitchFamily="34" charset="-128"/>
              </a:rPr>
              <a:t>One-to-One</a:t>
            </a:r>
          </a:p>
          <a:p>
            <a:r>
              <a:rPr lang="en-US" dirty="0" smtClean="0">
                <a:ea typeface="ＭＳ Ｐゴシック" pitchFamily="34" charset="-128"/>
              </a:rPr>
              <a:t>Many-to-Many</a:t>
            </a:r>
          </a:p>
          <a:p>
            <a:endParaRPr lang="en-US" dirty="0" smtClean="0">
              <a:ea typeface="ＭＳ Ｐゴシック" pitchFamily="34" charset="-128"/>
            </a:endParaRPr>
          </a:p>
        </p:txBody>
      </p:sp>
      <p:sp>
        <p:nvSpPr>
          <p:cNvPr id="18436" name="Rectangle 3"/>
          <p:cNvSpPr>
            <a:spLocks noChangeArrowheads="1"/>
          </p:cNvSpPr>
          <p:nvPr/>
        </p:nvSpPr>
        <p:spPr bwMode="auto">
          <a:xfrm>
            <a:off x="2561178" y="2052182"/>
            <a:ext cx="5249968" cy="1124971"/>
          </a:xfrm>
          <a:prstGeom prst="rect">
            <a:avLst/>
          </a:prstGeom>
          <a:solidFill>
            <a:schemeClr val="accent1"/>
          </a:solidFill>
          <a:ln w="9525" algn="ctr">
            <a:solidFill>
              <a:schemeClr val="tx1"/>
            </a:solidFill>
            <a:round/>
            <a:headEnd/>
            <a:tailEnd/>
          </a:ln>
        </p:spPr>
        <p:txBody>
          <a:bodyPr wrap="none"/>
          <a:lstStyle/>
          <a:p>
            <a:pPr algn="ctr" eaLnBrk="0" hangingPunct="0"/>
            <a:endParaRPr lang="en-US" sz="2400" dirty="0"/>
          </a:p>
          <a:p>
            <a:pPr algn="ctr" eaLnBrk="0" hangingPunct="0"/>
            <a:r>
              <a:rPr lang="en-US" sz="2400" dirty="0"/>
              <a:t>User Thread – to - Kernel Thread</a:t>
            </a:r>
          </a:p>
        </p:txBody>
      </p:sp>
    </p:spTree>
    <p:extLst>
      <p:ext uri="{BB962C8B-B14F-4D97-AF65-F5344CB8AC3E}">
        <p14:creationId xmlns:p14="http://schemas.microsoft.com/office/powerpoint/2010/main" val="2523584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ea typeface="ＭＳ Ｐゴシック" pitchFamily="34" charset="-128"/>
              </a:rPr>
              <a:t>Many-to-One</a:t>
            </a:r>
          </a:p>
        </p:txBody>
      </p:sp>
      <p:sp>
        <p:nvSpPr>
          <p:cNvPr id="15363" name="Rectangle 3"/>
          <p:cNvSpPr>
            <a:spLocks noGrp="1" noChangeArrowheads="1"/>
          </p:cNvSpPr>
          <p:nvPr>
            <p:ph idx="1"/>
          </p:nvPr>
        </p:nvSpPr>
        <p:spPr>
          <a:xfrm>
            <a:off x="1097280" y="1845734"/>
            <a:ext cx="6682869" cy="4023360"/>
          </a:xfrm>
        </p:spPr>
        <p:txBody>
          <a:bodyPr>
            <a:normAutofit/>
          </a:bodyPr>
          <a:lstStyle/>
          <a:p>
            <a:pPr marL="0" indent="0">
              <a:buNone/>
              <a:defRPr/>
            </a:pPr>
            <a:r>
              <a:rPr lang="en-US" sz="2400" dirty="0"/>
              <a:t>Many user-level threads mapped to single kernel thread</a:t>
            </a:r>
          </a:p>
          <a:p>
            <a:r>
              <a:rPr lang="en-US" sz="2400" dirty="0" smtClean="0"/>
              <a:t>Only </a:t>
            </a:r>
            <a:r>
              <a:rPr lang="en-US" sz="2400" dirty="0"/>
              <a:t>one thread can access the kernel at a time,</a:t>
            </a:r>
          </a:p>
          <a:p>
            <a:r>
              <a:rPr lang="en-US" sz="2400" dirty="0" smtClean="0"/>
              <a:t>multiple </a:t>
            </a:r>
            <a:r>
              <a:rPr lang="en-US" sz="2400" dirty="0"/>
              <a:t>threads are unable to run in parallel on multicore </a:t>
            </a:r>
            <a:r>
              <a:rPr lang="en-US" sz="2400" dirty="0" smtClean="0"/>
              <a:t>systems.</a:t>
            </a:r>
          </a:p>
          <a:p>
            <a:r>
              <a:rPr lang="en-US" sz="2400" dirty="0" smtClean="0"/>
              <a:t>the </a:t>
            </a:r>
            <a:r>
              <a:rPr lang="en-US" sz="2400" dirty="0"/>
              <a:t>entire process will block if a thread makes a blocking system call</a:t>
            </a:r>
            <a:endParaRPr lang="en-US" dirty="0"/>
          </a:p>
          <a:p>
            <a:pPr>
              <a:buFont typeface="Monotype Sorts" charset="2"/>
              <a:buChar char="n"/>
              <a:defRPr/>
            </a:pPr>
            <a:endParaRPr lang="en-US" sz="2400" dirty="0" smtClean="0"/>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420" y="1845734"/>
            <a:ext cx="3685577" cy="361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783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ea typeface="ＭＳ Ｐゴシック" pitchFamily="34" charset="-128"/>
              </a:rPr>
              <a:t>One-to-One</a:t>
            </a:r>
          </a:p>
        </p:txBody>
      </p:sp>
      <p:sp>
        <p:nvSpPr>
          <p:cNvPr id="17411" name="Rectangle 3"/>
          <p:cNvSpPr>
            <a:spLocks noGrp="1" noChangeArrowheads="1"/>
          </p:cNvSpPr>
          <p:nvPr>
            <p:ph idx="1"/>
          </p:nvPr>
        </p:nvSpPr>
        <p:spPr/>
        <p:txBody>
          <a:bodyPr>
            <a:normAutofit/>
          </a:bodyPr>
          <a:lstStyle/>
          <a:p>
            <a:pPr marL="0" indent="0">
              <a:buNone/>
              <a:defRPr/>
            </a:pPr>
            <a:r>
              <a:rPr lang="en-US" sz="2000" dirty="0"/>
              <a:t>Each user-level thread maps to kernel thread</a:t>
            </a:r>
          </a:p>
          <a:p>
            <a:r>
              <a:rPr lang="en-US" sz="2000" dirty="0"/>
              <a:t>more concurrency than the many-to-one model by allowing another thread to run when a thread makes a blocking system call.</a:t>
            </a:r>
          </a:p>
          <a:p>
            <a:r>
              <a:rPr lang="en-US" sz="2000" dirty="0"/>
              <a:t>Allows multiple threads to run in parallel on multiprocessors.</a:t>
            </a:r>
          </a:p>
          <a:p>
            <a:r>
              <a:rPr lang="en-US" sz="2000" dirty="0"/>
              <a:t>drawback is, creating a user thread requires creating the corresponding kernel </a:t>
            </a:r>
            <a:r>
              <a:rPr lang="en-US" sz="2000" dirty="0" smtClean="0"/>
              <a:t>thread and </a:t>
            </a:r>
            <a:r>
              <a:rPr lang="en-US" sz="2000" dirty="0"/>
              <a:t>a large number of kernel threads may burden the performance </a:t>
            </a:r>
            <a:r>
              <a:rPr lang="en-US" sz="2000" dirty="0" smtClean="0"/>
              <a:t>of a system.</a:t>
            </a:r>
            <a:endParaRPr lang="en-US" sz="2000" dirty="0"/>
          </a:p>
        </p:txBody>
      </p:sp>
      <p:pic>
        <p:nvPicPr>
          <p:cNvPr id="204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4298457"/>
            <a:ext cx="7475538" cy="209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77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929" rIns="0" bIns="0" rtlCol="0" anchor="b">
            <a:spAutoFit/>
          </a:bodyPr>
          <a:lstStyle/>
          <a:p>
            <a:pPr marL="8929">
              <a:spcBef>
                <a:spcPts val="70"/>
              </a:spcBef>
            </a:pPr>
            <a:r>
              <a:rPr spc="-53" dirty="0"/>
              <a:t>Process</a:t>
            </a:r>
            <a:r>
              <a:rPr spc="-46" dirty="0"/>
              <a:t> </a:t>
            </a:r>
            <a:r>
              <a:rPr spc="-11" dirty="0"/>
              <a:t>Concept</a:t>
            </a:r>
          </a:p>
        </p:txBody>
      </p:sp>
      <p:sp>
        <p:nvSpPr>
          <p:cNvPr id="4" name="Content Placeholder 3"/>
          <p:cNvSpPr>
            <a:spLocks noGrp="1"/>
          </p:cNvSpPr>
          <p:nvPr>
            <p:ph idx="1"/>
          </p:nvPr>
        </p:nvSpPr>
        <p:spPr/>
        <p:txBody>
          <a:bodyPr>
            <a:normAutofit/>
          </a:bodyPr>
          <a:lstStyle/>
          <a:p>
            <a:pPr marL="294679" indent="-285750">
              <a:spcBef>
                <a:spcPts val="70"/>
              </a:spcBef>
              <a:tabLst>
                <a:tab pos="151799" algn="l"/>
              </a:tabLst>
            </a:pPr>
            <a:r>
              <a:rPr lang="en-US" sz="1700" spc="-14" dirty="0">
                <a:latin typeface="Arial"/>
                <a:cs typeface="Arial"/>
              </a:rPr>
              <a:t>Classically, </a:t>
            </a:r>
            <a:r>
              <a:rPr lang="en-US" sz="1700" dirty="0">
                <a:latin typeface="Arial"/>
                <a:cs typeface="Arial"/>
              </a:rPr>
              <a:t>processes </a:t>
            </a:r>
            <a:r>
              <a:rPr lang="en-US" sz="1700" spc="-35" dirty="0">
                <a:latin typeface="Arial"/>
                <a:cs typeface="Arial"/>
              </a:rPr>
              <a:t>are </a:t>
            </a:r>
            <a:r>
              <a:rPr lang="en-US" sz="1700" spc="11" dirty="0">
                <a:latin typeface="Arial"/>
                <a:cs typeface="Arial"/>
              </a:rPr>
              <a:t>executed </a:t>
            </a:r>
            <a:r>
              <a:rPr lang="en-US" sz="1700" spc="7" dirty="0">
                <a:latin typeface="Arial"/>
                <a:cs typeface="Arial"/>
              </a:rPr>
              <a:t>programs </a:t>
            </a:r>
            <a:r>
              <a:rPr lang="en-US" sz="1700" spc="18" dirty="0">
                <a:latin typeface="Arial"/>
                <a:cs typeface="Arial"/>
              </a:rPr>
              <a:t>that </a:t>
            </a:r>
            <a:r>
              <a:rPr lang="en-US" sz="1700" spc="-18" dirty="0">
                <a:latin typeface="Arial"/>
                <a:cs typeface="Arial"/>
              </a:rPr>
              <a:t>have</a:t>
            </a:r>
            <a:r>
              <a:rPr lang="en-US" sz="1700" dirty="0">
                <a:latin typeface="Arial"/>
                <a:cs typeface="Arial"/>
              </a:rPr>
              <a:t> </a:t>
            </a:r>
            <a:r>
              <a:rPr lang="en-US" sz="1700" dirty="0" smtClean="0">
                <a:latin typeface="Arial"/>
                <a:cs typeface="Arial"/>
              </a:rPr>
              <a:t>...</a:t>
            </a:r>
          </a:p>
          <a:p>
            <a:pPr marL="294679" indent="-285750">
              <a:spcBef>
                <a:spcPts val="70"/>
              </a:spcBef>
              <a:tabLst>
                <a:tab pos="151799" algn="l"/>
              </a:tabLst>
            </a:pPr>
            <a:endParaRPr lang="en-US" sz="2400" b="1" spc="-4" dirty="0" smtClean="0">
              <a:latin typeface="Arial"/>
              <a:cs typeface="Arial"/>
            </a:endParaRPr>
          </a:p>
          <a:p>
            <a:pPr marL="587287" lvl="1" indent="-285750">
              <a:spcBef>
                <a:spcPts val="70"/>
              </a:spcBef>
              <a:tabLst>
                <a:tab pos="151799" algn="l"/>
              </a:tabLst>
            </a:pPr>
            <a:r>
              <a:rPr lang="en-US" sz="1800" b="1" spc="-4" dirty="0" smtClean="0">
                <a:latin typeface="Arial"/>
                <a:cs typeface="Arial"/>
              </a:rPr>
              <a:t>Resource </a:t>
            </a:r>
            <a:r>
              <a:rPr lang="en-US" sz="1800" b="1" spc="-7" dirty="0" smtClean="0">
                <a:latin typeface="Arial"/>
                <a:cs typeface="Arial"/>
              </a:rPr>
              <a:t>Ownership</a:t>
            </a:r>
            <a:endParaRPr lang="en-US" sz="1800" dirty="0" smtClean="0">
              <a:latin typeface="Arial"/>
              <a:cs typeface="Arial"/>
            </a:endParaRPr>
          </a:p>
          <a:p>
            <a:pPr marL="587287" lvl="1" indent="-285750">
              <a:spcBef>
                <a:spcPts val="70"/>
              </a:spcBef>
              <a:tabLst>
                <a:tab pos="151799" algn="l"/>
              </a:tabLst>
            </a:pPr>
            <a:r>
              <a:rPr lang="en-US" sz="1700" spc="7" dirty="0">
                <a:latin typeface="Arial"/>
                <a:cs typeface="Arial"/>
              </a:rPr>
              <a:t>Process includes a virtual address space to hold the process image</a:t>
            </a:r>
          </a:p>
          <a:p>
            <a:pPr marL="587287" lvl="1" indent="-285750">
              <a:spcBef>
                <a:spcPts val="70"/>
              </a:spcBef>
              <a:tabLst>
                <a:tab pos="151799" algn="l"/>
              </a:tabLst>
            </a:pPr>
            <a:r>
              <a:rPr lang="en-US" sz="1700" dirty="0" smtClean="0">
                <a:latin typeface="Arial"/>
                <a:cs typeface="Arial"/>
              </a:rPr>
              <a:t>Operating </a:t>
            </a:r>
            <a:r>
              <a:rPr lang="en-US" sz="1700" spc="7" dirty="0">
                <a:latin typeface="Arial"/>
                <a:cs typeface="Arial"/>
              </a:rPr>
              <a:t>system </a:t>
            </a:r>
            <a:r>
              <a:rPr lang="en-US" sz="1700" dirty="0">
                <a:latin typeface="Arial"/>
                <a:cs typeface="Arial"/>
              </a:rPr>
              <a:t>prevents </a:t>
            </a:r>
            <a:r>
              <a:rPr lang="en-US" sz="1700" spc="11" dirty="0">
                <a:latin typeface="Arial"/>
                <a:cs typeface="Arial"/>
              </a:rPr>
              <a:t>unwanted </a:t>
            </a:r>
            <a:r>
              <a:rPr lang="en-US" sz="1700" spc="-4" dirty="0">
                <a:latin typeface="Arial"/>
                <a:cs typeface="Arial"/>
              </a:rPr>
              <a:t>interference </a:t>
            </a:r>
            <a:r>
              <a:rPr lang="en-US" sz="1700" spc="7" dirty="0">
                <a:latin typeface="Arial"/>
                <a:cs typeface="Arial"/>
              </a:rPr>
              <a:t>between</a:t>
            </a:r>
            <a:r>
              <a:rPr lang="en-US" sz="1700" spc="-18" dirty="0">
                <a:latin typeface="Arial"/>
                <a:cs typeface="Arial"/>
              </a:rPr>
              <a:t> </a:t>
            </a:r>
            <a:r>
              <a:rPr lang="en-US" sz="1700" dirty="0">
                <a:latin typeface="Arial"/>
                <a:cs typeface="Arial"/>
              </a:rPr>
              <a:t>processes</a:t>
            </a:r>
          </a:p>
          <a:p>
            <a:pPr marL="587287" lvl="1" indent="-285750">
              <a:spcBef>
                <a:spcPts val="70"/>
              </a:spcBef>
              <a:tabLst>
                <a:tab pos="151799" algn="l"/>
              </a:tabLst>
            </a:pPr>
            <a:endParaRPr lang="en-US" sz="1800" b="1" spc="-4" dirty="0" smtClean="0">
              <a:latin typeface="Arial"/>
              <a:cs typeface="Arial"/>
            </a:endParaRPr>
          </a:p>
          <a:p>
            <a:pPr marL="587287" lvl="1" indent="-285750">
              <a:spcBef>
                <a:spcPts val="70"/>
              </a:spcBef>
              <a:tabLst>
                <a:tab pos="151799" algn="l"/>
              </a:tabLst>
            </a:pPr>
            <a:r>
              <a:rPr lang="en-US" sz="1800" b="1" spc="-4" dirty="0" smtClean="0">
                <a:latin typeface="Arial"/>
                <a:cs typeface="Arial"/>
              </a:rPr>
              <a:t>Scheduling/Execution</a:t>
            </a:r>
          </a:p>
          <a:p>
            <a:pPr marL="587287" lvl="1" indent="-285750">
              <a:spcBef>
                <a:spcPts val="70"/>
              </a:spcBef>
              <a:tabLst>
                <a:tab pos="151799" algn="l"/>
              </a:tabLst>
            </a:pPr>
            <a:r>
              <a:rPr lang="en-US" sz="1700" spc="7" dirty="0">
                <a:latin typeface="Arial"/>
                <a:cs typeface="Arial"/>
              </a:rPr>
              <a:t>Process follows an execution path that may be interleaved with other processes</a:t>
            </a:r>
          </a:p>
          <a:p>
            <a:pPr marL="587287" lvl="1" indent="-285750">
              <a:spcBef>
                <a:spcPts val="70"/>
              </a:spcBef>
              <a:tabLst>
                <a:tab pos="151799" algn="l"/>
              </a:tabLst>
            </a:pPr>
            <a:r>
              <a:rPr lang="en-US" sz="1700" spc="7" dirty="0">
                <a:latin typeface="Arial"/>
                <a:cs typeface="Arial"/>
              </a:rPr>
              <a:t>Process has an execution state (Running, Ready, etc.) and a dispatching priority  and is scheduled and dispatched by the operating system</a:t>
            </a:r>
          </a:p>
          <a:p>
            <a:pPr marL="587287" lvl="1" indent="-285750">
              <a:spcBef>
                <a:spcPts val="70"/>
              </a:spcBef>
              <a:tabLst>
                <a:tab pos="151799" algn="l"/>
              </a:tabLst>
            </a:pPr>
            <a:r>
              <a:rPr lang="en-US" sz="1700" spc="7" dirty="0">
                <a:latin typeface="Arial"/>
                <a:cs typeface="Arial"/>
              </a:rPr>
              <a:t>Today, the unit of dispatching is referred to as a thread or lightweight process</a:t>
            </a:r>
          </a:p>
          <a:p>
            <a:pPr marL="294679" indent="-285750">
              <a:spcBef>
                <a:spcPts val="1709"/>
              </a:spcBef>
              <a:tabLst>
                <a:tab pos="151799" algn="l"/>
              </a:tabLst>
            </a:pPr>
            <a:r>
              <a:rPr lang="en-US" sz="1700" spc="-32" dirty="0" smtClean="0">
                <a:latin typeface="Arial"/>
                <a:cs typeface="Arial"/>
              </a:rPr>
              <a:t>The </a:t>
            </a:r>
            <a:r>
              <a:rPr lang="en-US" sz="1700" spc="11" dirty="0">
                <a:latin typeface="Arial"/>
                <a:cs typeface="Arial"/>
              </a:rPr>
              <a:t>unit </a:t>
            </a:r>
            <a:r>
              <a:rPr lang="en-US" sz="1700" spc="25" dirty="0">
                <a:latin typeface="Arial"/>
                <a:cs typeface="Arial"/>
              </a:rPr>
              <a:t>of </a:t>
            </a:r>
            <a:r>
              <a:rPr lang="en-US" sz="1700" spc="-7" dirty="0">
                <a:latin typeface="Arial"/>
                <a:cs typeface="Arial"/>
              </a:rPr>
              <a:t>resource </a:t>
            </a:r>
            <a:r>
              <a:rPr lang="en-US" sz="1700" spc="7" dirty="0">
                <a:latin typeface="Arial"/>
                <a:cs typeface="Arial"/>
              </a:rPr>
              <a:t>ownership </a:t>
            </a:r>
            <a:r>
              <a:rPr lang="en-US" sz="1700" spc="-11" dirty="0">
                <a:latin typeface="Arial"/>
                <a:cs typeface="Arial"/>
              </a:rPr>
              <a:t>remains </a:t>
            </a:r>
            <a:r>
              <a:rPr lang="en-US" sz="1700" spc="4" dirty="0">
                <a:latin typeface="Arial"/>
                <a:cs typeface="Arial"/>
              </a:rPr>
              <a:t>the </a:t>
            </a:r>
            <a:r>
              <a:rPr lang="en-US" sz="1700" b="1" spc="-7" dirty="0">
                <a:latin typeface="Arial"/>
                <a:cs typeface="Arial"/>
              </a:rPr>
              <a:t>process </a:t>
            </a:r>
            <a:r>
              <a:rPr lang="en-US" sz="1700" spc="11" dirty="0">
                <a:latin typeface="Arial"/>
                <a:cs typeface="Arial"/>
              </a:rPr>
              <a:t>or</a:t>
            </a:r>
            <a:r>
              <a:rPr lang="en-US" sz="1700" dirty="0">
                <a:latin typeface="Arial"/>
                <a:cs typeface="Arial"/>
              </a:rPr>
              <a:t> </a:t>
            </a:r>
            <a:r>
              <a:rPr lang="en-US" sz="1700" b="1" spc="11" dirty="0" smtClean="0">
                <a:latin typeface="Arial"/>
                <a:cs typeface="Arial"/>
              </a:rPr>
              <a:t>task</a:t>
            </a:r>
            <a:endParaRPr lang="en-US" sz="1700" dirty="0">
              <a:latin typeface="Arial"/>
              <a:cs typeface="Arial"/>
            </a:endParaRPr>
          </a:p>
        </p:txBody>
      </p:sp>
      <p:sp>
        <p:nvSpPr>
          <p:cNvPr id="6" name="object 6"/>
          <p:cNvSpPr txBox="1"/>
          <p:nvPr/>
        </p:nvSpPr>
        <p:spPr>
          <a:xfrm>
            <a:off x="6096857" y="6524781"/>
            <a:ext cx="95548" cy="372939"/>
          </a:xfrm>
          <a:prstGeom prst="rect">
            <a:avLst/>
          </a:prstGeom>
        </p:spPr>
        <p:txBody>
          <a:bodyPr vert="horz" wrap="square" lIns="0" tIns="3572" rIns="0" bIns="0" rtlCol="0">
            <a:spAutoFit/>
          </a:bodyPr>
          <a:lstStyle/>
          <a:p>
            <a:pPr marL="17859">
              <a:spcBef>
                <a:spcPts val="28"/>
              </a:spcBef>
            </a:pPr>
            <a:fld id="{81D60167-4931-47E6-BA6A-407CBD079E47}" type="slidenum">
              <a:rPr sz="800" spc="-4" dirty="0">
                <a:latin typeface="Arial"/>
                <a:cs typeface="Arial"/>
              </a:rPr>
              <a:pPr marL="17859">
                <a:spcBef>
                  <a:spcPts val="28"/>
                </a:spcBef>
              </a:pPr>
              <a:t>3</a:t>
            </a:fld>
            <a:endParaRPr sz="800">
              <a:latin typeface="Arial"/>
              <a:cs typeface="Arial"/>
            </a:endParaRPr>
          </a:p>
        </p:txBody>
      </p:sp>
    </p:spTree>
    <p:extLst>
      <p:ext uri="{BB962C8B-B14F-4D97-AF65-F5344CB8AC3E}">
        <p14:creationId xmlns:p14="http://schemas.microsoft.com/office/powerpoint/2010/main" val="3485761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ea typeface="ＭＳ Ｐゴシック" pitchFamily="34" charset="-128"/>
              </a:rPr>
              <a:t>Many-to-Many Model</a:t>
            </a:r>
          </a:p>
        </p:txBody>
      </p:sp>
      <p:sp>
        <p:nvSpPr>
          <p:cNvPr id="19459" name="Rectangle 3"/>
          <p:cNvSpPr>
            <a:spLocks noGrp="1" noChangeArrowheads="1"/>
          </p:cNvSpPr>
          <p:nvPr>
            <p:ph idx="1"/>
          </p:nvPr>
        </p:nvSpPr>
        <p:spPr>
          <a:xfrm>
            <a:off x="1097280" y="1845734"/>
            <a:ext cx="6326408" cy="4023360"/>
          </a:xfrm>
        </p:spPr>
        <p:txBody>
          <a:bodyPr>
            <a:normAutofit fontScale="92500" lnSpcReduction="20000"/>
          </a:bodyPr>
          <a:lstStyle/>
          <a:p>
            <a:r>
              <a:rPr lang="en-US" sz="2400" dirty="0"/>
              <a:t>multiplexes many user-level threads to a smaller or equal number of kernel threads</a:t>
            </a:r>
          </a:p>
          <a:p>
            <a:endParaRPr lang="en-US" sz="2400" dirty="0"/>
          </a:p>
          <a:p>
            <a:r>
              <a:rPr lang="en-US" sz="2400" dirty="0"/>
              <a:t>developers can create as many user threads as necessary, and the corresponding</a:t>
            </a:r>
          </a:p>
          <a:p>
            <a:endParaRPr lang="en-US" sz="2400" dirty="0"/>
          </a:p>
          <a:p>
            <a:r>
              <a:rPr lang="en-US" sz="2400" dirty="0"/>
              <a:t>kernel threads can run in parallel on a multiprocessor.</a:t>
            </a:r>
          </a:p>
          <a:p>
            <a:endParaRPr lang="en-US" sz="2400" dirty="0"/>
          </a:p>
          <a:p>
            <a:r>
              <a:rPr lang="en-US" sz="2400" dirty="0"/>
              <a:t>When thread performs a blocking system call, the kernel can schedule another thread for</a:t>
            </a:r>
          </a:p>
          <a:p>
            <a:pPr marL="109728" indent="0">
              <a:buNone/>
            </a:pPr>
            <a:r>
              <a:rPr lang="en-US" sz="2400" dirty="0"/>
              <a:t>    execution.</a:t>
            </a:r>
          </a:p>
        </p:txBody>
      </p:sp>
      <p:pic>
        <p:nvPicPr>
          <p:cNvPr id="215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301" y="1794007"/>
            <a:ext cx="3657889"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587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Libraries</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thread library </a:t>
            </a:r>
            <a:r>
              <a:rPr lang="en-US" dirty="0"/>
              <a:t>provides the programmer with an API for creating and managing threads. </a:t>
            </a:r>
            <a:endParaRPr lang="en-US" dirty="0" smtClean="0"/>
          </a:p>
          <a:p>
            <a:r>
              <a:rPr lang="en-US" dirty="0" smtClean="0"/>
              <a:t>There </a:t>
            </a:r>
            <a:r>
              <a:rPr lang="en-US" dirty="0"/>
              <a:t>are two primary ways of implementing a thread </a:t>
            </a:r>
            <a:r>
              <a:rPr lang="en-US" dirty="0" smtClean="0"/>
              <a:t>library:</a:t>
            </a:r>
          </a:p>
          <a:p>
            <a:pPr lvl="1"/>
            <a:r>
              <a:rPr lang="en-US" dirty="0" smtClean="0"/>
              <a:t>The </a:t>
            </a:r>
            <a:r>
              <a:rPr lang="en-US" dirty="0"/>
              <a:t>first approach is to provide a library entirely in </a:t>
            </a:r>
            <a:r>
              <a:rPr lang="en-US" b="1" dirty="0"/>
              <a:t>user space</a:t>
            </a:r>
            <a:r>
              <a:rPr lang="en-US" dirty="0"/>
              <a:t> with no kernel</a:t>
            </a:r>
            <a:br>
              <a:rPr lang="en-US" dirty="0"/>
            </a:br>
            <a:r>
              <a:rPr lang="en-US" dirty="0" smtClean="0"/>
              <a:t>support.</a:t>
            </a:r>
          </a:p>
          <a:p>
            <a:pPr lvl="2"/>
            <a:r>
              <a:rPr lang="en-US" dirty="0" smtClean="0">
                <a:solidFill>
                  <a:srgbClr val="002060"/>
                </a:solidFill>
              </a:rPr>
              <a:t>This means </a:t>
            </a:r>
            <a:r>
              <a:rPr lang="en-US" dirty="0">
                <a:solidFill>
                  <a:srgbClr val="002060"/>
                </a:solidFill>
              </a:rPr>
              <a:t>that invoking a function in the library results in a local function call in</a:t>
            </a:r>
            <a:br>
              <a:rPr lang="en-US" dirty="0">
                <a:solidFill>
                  <a:srgbClr val="002060"/>
                </a:solidFill>
              </a:rPr>
            </a:br>
            <a:r>
              <a:rPr lang="en-US" dirty="0">
                <a:solidFill>
                  <a:srgbClr val="002060"/>
                </a:solidFill>
              </a:rPr>
              <a:t>user space and not a system </a:t>
            </a:r>
            <a:r>
              <a:rPr lang="en-US" dirty="0" smtClean="0">
                <a:solidFill>
                  <a:srgbClr val="002060"/>
                </a:solidFill>
              </a:rPr>
              <a:t>call.</a:t>
            </a:r>
          </a:p>
          <a:p>
            <a:pPr lvl="1"/>
            <a:r>
              <a:rPr lang="en-US" dirty="0" smtClean="0">
                <a:solidFill>
                  <a:srgbClr val="002060"/>
                </a:solidFill>
              </a:rPr>
              <a:t>T</a:t>
            </a:r>
            <a:r>
              <a:rPr lang="en-US" dirty="0" smtClean="0"/>
              <a:t>he </a:t>
            </a:r>
            <a:r>
              <a:rPr lang="en-US" dirty="0"/>
              <a:t>second approach is to implement a </a:t>
            </a:r>
            <a:r>
              <a:rPr lang="en-US" b="1" dirty="0"/>
              <a:t>kernel-level library</a:t>
            </a:r>
            <a:r>
              <a:rPr lang="en-US" dirty="0"/>
              <a:t> </a:t>
            </a:r>
            <a:r>
              <a:rPr lang="en-US" dirty="0" smtClean="0"/>
              <a:t>supported directly </a:t>
            </a:r>
            <a:r>
              <a:rPr lang="en-US" dirty="0"/>
              <a:t>by the operating system. </a:t>
            </a:r>
            <a:endParaRPr lang="en-US" dirty="0" smtClean="0"/>
          </a:p>
          <a:p>
            <a:pPr lvl="2"/>
            <a:r>
              <a:rPr lang="en-US" dirty="0" smtClean="0">
                <a:solidFill>
                  <a:srgbClr val="002060"/>
                </a:solidFill>
              </a:rPr>
              <a:t>In </a:t>
            </a:r>
            <a:r>
              <a:rPr lang="en-US" dirty="0">
                <a:solidFill>
                  <a:srgbClr val="002060"/>
                </a:solidFill>
              </a:rPr>
              <a:t>this case, code and data structures </a:t>
            </a:r>
            <a:r>
              <a:rPr lang="en-US" dirty="0" smtClean="0">
                <a:solidFill>
                  <a:srgbClr val="002060"/>
                </a:solidFill>
              </a:rPr>
              <a:t>for the </a:t>
            </a:r>
            <a:r>
              <a:rPr lang="en-US" dirty="0">
                <a:solidFill>
                  <a:srgbClr val="002060"/>
                </a:solidFill>
              </a:rPr>
              <a:t>library exist in kernel space. Invoking a function in the API for the </a:t>
            </a:r>
            <a:r>
              <a:rPr lang="en-US" dirty="0" smtClean="0">
                <a:solidFill>
                  <a:srgbClr val="002060"/>
                </a:solidFill>
              </a:rPr>
              <a:t>library typically </a:t>
            </a:r>
            <a:r>
              <a:rPr lang="en-US" dirty="0">
                <a:solidFill>
                  <a:srgbClr val="002060"/>
                </a:solidFill>
              </a:rPr>
              <a:t>results in a system call to the kernel. </a:t>
            </a:r>
          </a:p>
        </p:txBody>
      </p:sp>
    </p:spTree>
    <p:extLst>
      <p:ext uri="{BB962C8B-B14F-4D97-AF65-F5344CB8AC3E}">
        <p14:creationId xmlns:p14="http://schemas.microsoft.com/office/powerpoint/2010/main" val="24000206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ea typeface="ＭＳ Ｐゴシック" pitchFamily="34" charset="-128"/>
              </a:rPr>
              <a:t>Thread Libraries</a:t>
            </a:r>
          </a:p>
        </p:txBody>
      </p:sp>
      <p:sp>
        <p:nvSpPr>
          <p:cNvPr id="23555" name="Content Placeholder 2"/>
          <p:cNvSpPr>
            <a:spLocks noGrp="1"/>
          </p:cNvSpPr>
          <p:nvPr>
            <p:ph idx="1"/>
          </p:nvPr>
        </p:nvSpPr>
        <p:spPr/>
        <p:txBody>
          <a:bodyPr>
            <a:normAutofit/>
          </a:bodyPr>
          <a:lstStyle/>
          <a:p>
            <a:r>
              <a:rPr lang="en-US" smtClean="0">
                <a:ea typeface="ＭＳ Ｐゴシック" pitchFamily="34" charset="-128"/>
              </a:rPr>
              <a:t>Three main thread libraries in use today:</a:t>
            </a:r>
          </a:p>
          <a:p>
            <a:pPr lvl="1"/>
            <a:r>
              <a:rPr lang="en-US" b="1" smtClean="0">
                <a:ea typeface="ＭＳ Ｐゴシック" pitchFamily="34" charset="-128"/>
              </a:rPr>
              <a:t>POSIX Pthreads</a:t>
            </a:r>
          </a:p>
          <a:p>
            <a:pPr lvl="2"/>
            <a:r>
              <a:rPr lang="en-US" smtClean="0">
                <a:ea typeface="ＭＳ Ｐゴシック" pitchFamily="34" charset="-128"/>
              </a:rPr>
              <a:t>May be provided either as user-level or kernel-level</a:t>
            </a:r>
          </a:p>
          <a:p>
            <a:pPr lvl="2"/>
            <a:r>
              <a:rPr lang="en-US" smtClean="0">
                <a:ea typeface="ＭＳ Ｐゴシック" pitchFamily="34" charset="-128"/>
              </a:rPr>
              <a:t>A POSIX standard (IEEE 1003.1c) API for thread creation and synchronization</a:t>
            </a:r>
          </a:p>
          <a:p>
            <a:pPr lvl="2"/>
            <a:r>
              <a:rPr lang="en-US" smtClean="0">
                <a:ea typeface="ＭＳ Ｐゴシック" pitchFamily="34" charset="-128"/>
              </a:rPr>
              <a:t>API specifies behavior of the thread library, implementation is up to development of the library</a:t>
            </a:r>
          </a:p>
          <a:p>
            <a:pPr lvl="1"/>
            <a:r>
              <a:rPr lang="en-US" b="1" smtClean="0">
                <a:ea typeface="ＭＳ Ｐゴシック" pitchFamily="34" charset="-128"/>
              </a:rPr>
              <a:t>Win32</a:t>
            </a:r>
          </a:p>
          <a:p>
            <a:pPr lvl="2"/>
            <a:r>
              <a:rPr lang="en-US" smtClean="0">
                <a:ea typeface="ＭＳ Ｐゴシック" pitchFamily="34" charset="-128"/>
              </a:rPr>
              <a:t>Kernel-level library on  Windows system</a:t>
            </a:r>
          </a:p>
          <a:p>
            <a:pPr lvl="1"/>
            <a:r>
              <a:rPr lang="en-US" b="1" smtClean="0">
                <a:ea typeface="ＭＳ Ｐゴシック" pitchFamily="34" charset="-128"/>
              </a:rPr>
              <a:t>Java</a:t>
            </a:r>
          </a:p>
          <a:p>
            <a:pPr lvl="2"/>
            <a:r>
              <a:rPr lang="en-US" smtClean="0">
                <a:ea typeface="ＭＳ Ｐゴシック" pitchFamily="34" charset="-128"/>
              </a:rPr>
              <a:t>Java threads are managed by the JVM</a:t>
            </a:r>
          </a:p>
          <a:p>
            <a:pPr lvl="2"/>
            <a:r>
              <a:rPr lang="en-US" smtClean="0">
                <a:ea typeface="ＭＳ Ｐゴシック" pitchFamily="34" charset="-128"/>
              </a:rPr>
              <a:t>Typically implemented using the threads model provided by underlying OS</a:t>
            </a:r>
          </a:p>
        </p:txBody>
      </p:sp>
    </p:spTree>
    <p:extLst>
      <p:ext uri="{BB962C8B-B14F-4D97-AF65-F5344CB8AC3E}">
        <p14:creationId xmlns:p14="http://schemas.microsoft.com/office/powerpoint/2010/main" val="102171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ea typeface="ＭＳ Ｐゴシック" pitchFamily="34" charset="-128"/>
              </a:rPr>
              <a:t>POSIX Compilation on Linux</a:t>
            </a:r>
          </a:p>
        </p:txBody>
      </p:sp>
      <p:sp>
        <p:nvSpPr>
          <p:cNvPr id="24579" name="Content Placeholder 2"/>
          <p:cNvSpPr>
            <a:spLocks noGrp="1"/>
          </p:cNvSpPr>
          <p:nvPr>
            <p:ph idx="1"/>
          </p:nvPr>
        </p:nvSpPr>
        <p:spPr/>
        <p:txBody>
          <a:bodyPr/>
          <a:lstStyle/>
          <a:p>
            <a:pPr marL="0" indent="0">
              <a:buNone/>
            </a:pPr>
            <a:r>
              <a:rPr lang="en-US" dirty="0" smtClean="0">
                <a:ea typeface="ＭＳ Ｐゴシック" pitchFamily="34" charset="-128"/>
              </a:rPr>
              <a:t>On Linux, programs that use the </a:t>
            </a:r>
            <a:r>
              <a:rPr lang="en-US" dirty="0" err="1" smtClean="0">
                <a:ea typeface="ＭＳ Ｐゴシック" pitchFamily="34" charset="-128"/>
              </a:rPr>
              <a:t>Pthreads</a:t>
            </a:r>
            <a:r>
              <a:rPr lang="en-US" dirty="0" smtClean="0">
                <a:ea typeface="ＭＳ Ｐゴシック" pitchFamily="34" charset="-128"/>
              </a:rPr>
              <a:t> API must be compiled with </a:t>
            </a:r>
          </a:p>
          <a:p>
            <a:pPr marL="0" indent="0">
              <a:buNone/>
            </a:pPr>
            <a:r>
              <a:rPr lang="en-US" b="1" i="1" dirty="0" smtClean="0">
                <a:solidFill>
                  <a:srgbClr val="C00000"/>
                </a:solidFill>
                <a:ea typeface="ＭＳ Ｐゴシック" pitchFamily="34" charset="-128"/>
              </a:rPr>
              <a:t>–</a:t>
            </a:r>
            <a:r>
              <a:rPr lang="en-US" b="1" i="1" dirty="0" err="1" smtClean="0">
                <a:solidFill>
                  <a:srgbClr val="C00000"/>
                </a:solidFill>
                <a:ea typeface="ＭＳ Ｐゴシック" pitchFamily="34" charset="-128"/>
              </a:rPr>
              <a:t>pthread</a:t>
            </a:r>
            <a:r>
              <a:rPr lang="en-US" b="1" i="1" dirty="0" smtClean="0">
                <a:solidFill>
                  <a:srgbClr val="C00000"/>
                </a:solidFill>
                <a:ea typeface="ＭＳ Ｐゴシック" pitchFamily="34" charset="-128"/>
              </a:rPr>
              <a:t> </a:t>
            </a:r>
            <a:r>
              <a:rPr lang="en-US" dirty="0" smtClean="0">
                <a:ea typeface="ＭＳ Ｐゴシック" pitchFamily="34" charset="-128"/>
              </a:rPr>
              <a:t>or</a:t>
            </a:r>
            <a:r>
              <a:rPr lang="en-US" b="1" i="1" dirty="0" smtClean="0">
                <a:solidFill>
                  <a:srgbClr val="C00000"/>
                </a:solidFill>
                <a:ea typeface="ＭＳ Ｐゴシック" pitchFamily="34" charset="-128"/>
              </a:rPr>
              <a:t> –</a:t>
            </a:r>
            <a:r>
              <a:rPr lang="en-US" b="1" i="1" dirty="0" err="1" smtClean="0">
                <a:solidFill>
                  <a:srgbClr val="C00000"/>
                </a:solidFill>
                <a:ea typeface="ＭＳ Ｐゴシック" pitchFamily="34" charset="-128"/>
              </a:rPr>
              <a:t>lpthread</a:t>
            </a:r>
            <a:endParaRPr lang="en-US" b="1" i="1" dirty="0" smtClean="0">
              <a:solidFill>
                <a:srgbClr val="C00000"/>
              </a:solidFill>
              <a:ea typeface="ＭＳ Ｐゴシック" pitchFamily="34" charset="-128"/>
            </a:endParaRPr>
          </a:p>
          <a:p>
            <a:pPr marL="0" indent="0">
              <a:buNone/>
            </a:pPr>
            <a:endParaRPr lang="en-US" b="1" i="1" dirty="0">
              <a:solidFill>
                <a:srgbClr val="C00000"/>
              </a:solidFill>
              <a:ea typeface="ＭＳ Ｐゴシック" pitchFamily="34" charset="-128"/>
              <a:hlinkClick r:id="rId2"/>
            </a:endParaRPr>
          </a:p>
          <a:p>
            <a:pPr marL="0" indent="0">
              <a:buNone/>
            </a:pPr>
            <a:r>
              <a:rPr lang="en-US" b="1" dirty="0" err="1"/>
              <a:t>gcc</a:t>
            </a:r>
            <a:r>
              <a:rPr lang="en-US" b="1" dirty="0"/>
              <a:t> </a:t>
            </a:r>
            <a:r>
              <a:rPr lang="en-US" b="1" dirty="0" err="1" smtClean="0"/>
              <a:t>thread.c</a:t>
            </a:r>
            <a:r>
              <a:rPr lang="en-US" b="1" dirty="0" smtClean="0"/>
              <a:t> </a:t>
            </a:r>
            <a:r>
              <a:rPr lang="en-US" b="1" dirty="0"/>
              <a:t>–</a:t>
            </a:r>
            <a:r>
              <a:rPr lang="en-US" b="1" dirty="0" err="1" smtClean="0"/>
              <a:t>pthread</a:t>
            </a:r>
            <a:r>
              <a:rPr lang="en-US" b="1" dirty="0" smtClean="0"/>
              <a:t> –o thread</a:t>
            </a:r>
            <a:endParaRPr lang="en-US" dirty="0"/>
          </a:p>
          <a:p>
            <a:pPr marL="0" indent="0">
              <a:buNone/>
            </a:pPr>
            <a:endParaRPr lang="en-US" dirty="0" smtClean="0">
              <a:ea typeface="ＭＳ Ｐゴシック" pitchFamily="34" charset="-128"/>
              <a:hlinkClick r:id="rId2"/>
            </a:endParaRPr>
          </a:p>
          <a:p>
            <a:pPr marL="457200" lvl="1" indent="0">
              <a:buNone/>
            </a:pPr>
            <a:endParaRPr lang="en-US" dirty="0" smtClean="0">
              <a:ea typeface="ＭＳ Ｐゴシック" pitchFamily="34" charset="-128"/>
            </a:endParaRPr>
          </a:p>
        </p:txBody>
      </p:sp>
    </p:spTree>
    <p:extLst>
      <p:ext uri="{BB962C8B-B14F-4D97-AF65-F5344CB8AC3E}">
        <p14:creationId xmlns:p14="http://schemas.microsoft.com/office/powerpoint/2010/main" val="164565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ea typeface="ＭＳ Ｐゴシック" pitchFamily="34" charset="-128"/>
              </a:rPr>
              <a:t>POSIX: Thread Creation</a:t>
            </a:r>
          </a:p>
        </p:txBody>
      </p:sp>
      <p:sp>
        <p:nvSpPr>
          <p:cNvPr id="3" name="Content Placeholder 2"/>
          <p:cNvSpPr>
            <a:spLocks noGrp="1"/>
          </p:cNvSpPr>
          <p:nvPr>
            <p:ph idx="1"/>
          </p:nvPr>
        </p:nvSpPr>
        <p:spPr/>
        <p:txBody>
          <a:bodyPr/>
          <a:lstStyle/>
          <a:p>
            <a:pPr marL="0" indent="0" eaLnBrk="0" hangingPunct="0">
              <a:spcBef>
                <a:spcPct val="0"/>
              </a:spcBef>
              <a:buNone/>
              <a:defRPr/>
            </a:pPr>
            <a:r>
              <a:rPr lang="en-US" b="1" kern="1200" dirty="0" smtClean="0">
                <a:latin typeface="Verdana" pitchFamily="34" charset="0"/>
              </a:rPr>
              <a:t> </a:t>
            </a:r>
            <a:endParaRPr lang="en-US" b="1" kern="1200" dirty="0">
              <a:latin typeface="Verdana" pitchFamily="34" charset="0"/>
            </a:endParaRPr>
          </a:p>
        </p:txBody>
      </p:sp>
      <p:sp>
        <p:nvSpPr>
          <p:cNvPr id="2" name="Rectangle 1"/>
          <p:cNvSpPr/>
          <p:nvPr/>
        </p:nvSpPr>
        <p:spPr>
          <a:xfrm>
            <a:off x="2079171" y="1840634"/>
            <a:ext cx="8327572" cy="3970318"/>
          </a:xfrm>
          <a:prstGeom prst="rect">
            <a:avLst/>
          </a:prstGeom>
        </p:spPr>
        <p:txBody>
          <a:bodyPr wrap="square">
            <a:spAutoFit/>
          </a:bodyPr>
          <a:lstStyle/>
          <a:p>
            <a:r>
              <a:rPr lang="en-US" dirty="0" err="1"/>
              <a:t>int</a:t>
            </a:r>
            <a:r>
              <a:rPr lang="en-US" dirty="0"/>
              <a:t> </a:t>
            </a:r>
            <a:r>
              <a:rPr lang="en-US" dirty="0" err="1"/>
              <a:t>pthread_create</a:t>
            </a:r>
            <a:r>
              <a:rPr lang="en-US" dirty="0"/>
              <a:t>(</a:t>
            </a:r>
            <a:r>
              <a:rPr lang="en-US" dirty="0" err="1"/>
              <a:t>pthread_t</a:t>
            </a:r>
            <a:r>
              <a:rPr lang="en-US" dirty="0"/>
              <a:t> *</a:t>
            </a:r>
            <a:r>
              <a:rPr lang="en-US" i="1" dirty="0"/>
              <a:t>thread</a:t>
            </a:r>
            <a:r>
              <a:rPr lang="en-US" dirty="0"/>
              <a:t>, </a:t>
            </a:r>
            <a:r>
              <a:rPr lang="en-US" dirty="0" err="1"/>
              <a:t>const</a:t>
            </a:r>
            <a:r>
              <a:rPr lang="en-US" dirty="0"/>
              <a:t> </a:t>
            </a:r>
            <a:r>
              <a:rPr lang="en-US" dirty="0" err="1"/>
              <a:t>pthread_attr_t</a:t>
            </a:r>
            <a:r>
              <a:rPr lang="en-US" dirty="0"/>
              <a:t> *</a:t>
            </a:r>
            <a:r>
              <a:rPr lang="en-US" i="1" dirty="0" err="1"/>
              <a:t>attr</a:t>
            </a:r>
            <a:r>
              <a:rPr lang="en-US" dirty="0"/>
              <a:t>, void *(*</a:t>
            </a:r>
            <a:r>
              <a:rPr lang="en-US" i="1" dirty="0"/>
              <a:t>start</a:t>
            </a:r>
            <a:r>
              <a:rPr lang="en-US" dirty="0"/>
              <a:t>)(void *), void *</a:t>
            </a:r>
            <a:r>
              <a:rPr lang="en-US" i="1" dirty="0" err="1"/>
              <a:t>arg</a:t>
            </a:r>
            <a:r>
              <a:rPr lang="en-US" dirty="0"/>
              <a:t>);</a:t>
            </a:r>
          </a:p>
          <a:p>
            <a:endParaRPr lang="en-US" dirty="0"/>
          </a:p>
          <a:p>
            <a:pPr marL="285750" indent="-285750">
              <a:buFont typeface="Wingdings" pitchFamily="2" charset="2"/>
              <a:buChar char="v"/>
            </a:pPr>
            <a:r>
              <a:rPr lang="en-US" i="1" dirty="0"/>
              <a:t>*thread</a:t>
            </a:r>
            <a:r>
              <a:rPr lang="en-US" dirty="0"/>
              <a:t> Is the location where the ID of the newly created thread should be stored, or NULL if the thread ID is not required.</a:t>
            </a:r>
          </a:p>
          <a:p>
            <a:pPr marL="285750" indent="-285750">
              <a:buFont typeface="Wingdings" pitchFamily="2" charset="2"/>
              <a:buChar char="v"/>
            </a:pPr>
            <a:endParaRPr lang="en-US" dirty="0"/>
          </a:p>
          <a:p>
            <a:pPr marL="285750" indent="-285750">
              <a:buFont typeface="Wingdings" pitchFamily="2" charset="2"/>
              <a:buChar char="v"/>
            </a:pPr>
            <a:r>
              <a:rPr lang="en-US" i="1" dirty="0" err="1"/>
              <a:t>attr</a:t>
            </a:r>
            <a:r>
              <a:rPr lang="en-US" dirty="0"/>
              <a:t> Is the thread attribute object specifying the attributes for the thread that is being created. If </a:t>
            </a:r>
            <a:r>
              <a:rPr lang="en-US" i="1" dirty="0" err="1"/>
              <a:t>attr</a:t>
            </a:r>
            <a:r>
              <a:rPr lang="en-US" dirty="0"/>
              <a:t> is NULL, the thread is created with default attributes.</a:t>
            </a:r>
          </a:p>
          <a:p>
            <a:pPr marL="285750" indent="-285750">
              <a:buFont typeface="Wingdings" pitchFamily="2" charset="2"/>
              <a:buChar char="v"/>
            </a:pPr>
            <a:endParaRPr lang="en-US" i="1" dirty="0"/>
          </a:p>
          <a:p>
            <a:pPr marL="285750" indent="-285750">
              <a:buFont typeface="Wingdings" pitchFamily="2" charset="2"/>
              <a:buChar char="v"/>
            </a:pPr>
            <a:r>
              <a:rPr lang="en-US" i="1" dirty="0"/>
              <a:t>start</a:t>
            </a:r>
            <a:r>
              <a:rPr lang="en-US" dirty="0"/>
              <a:t> Is the main function for the thread; the thread begins executing user code at this address.</a:t>
            </a:r>
          </a:p>
          <a:p>
            <a:pPr marL="285750" indent="-285750">
              <a:buFont typeface="Wingdings" pitchFamily="2" charset="2"/>
              <a:buChar char="v"/>
            </a:pPr>
            <a:endParaRPr lang="en-US" i="1" dirty="0"/>
          </a:p>
          <a:p>
            <a:pPr marL="285750" indent="-285750">
              <a:buFont typeface="Wingdings" pitchFamily="2" charset="2"/>
              <a:buChar char="v"/>
            </a:pPr>
            <a:r>
              <a:rPr lang="en-US" i="1" dirty="0" err="1"/>
              <a:t>arg</a:t>
            </a:r>
            <a:r>
              <a:rPr lang="en-US" dirty="0"/>
              <a:t> Is the argument passed to </a:t>
            </a:r>
            <a:r>
              <a:rPr lang="en-US" i="1" dirty="0"/>
              <a:t>start</a:t>
            </a:r>
            <a:r>
              <a:rPr lang="en-US" dirty="0"/>
              <a:t>.</a:t>
            </a:r>
          </a:p>
          <a:p>
            <a:endParaRPr lang="en-US" dirty="0"/>
          </a:p>
        </p:txBody>
      </p:sp>
    </p:spTree>
    <p:extLst>
      <p:ext uri="{BB962C8B-B14F-4D97-AF65-F5344CB8AC3E}">
        <p14:creationId xmlns:p14="http://schemas.microsoft.com/office/powerpoint/2010/main" val="1353008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800" y="332937"/>
            <a:ext cx="8725546" cy="6204050"/>
          </a:xfrm>
          <a:prstGeom prst="rect">
            <a:avLst/>
          </a:prstGeom>
        </p:spPr>
      </p:pic>
    </p:spTree>
    <p:extLst>
      <p:ext uri="{BB962C8B-B14F-4D97-AF65-F5344CB8AC3E}">
        <p14:creationId xmlns:p14="http://schemas.microsoft.com/office/powerpoint/2010/main" val="379548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9672" y="1472339"/>
            <a:ext cx="9169073" cy="4176166"/>
          </a:xfrm>
          <a:prstGeom prst="rect">
            <a:avLst/>
          </a:prstGeom>
        </p:spPr>
      </p:pic>
    </p:spTree>
    <p:extLst>
      <p:ext uri="{BB962C8B-B14F-4D97-AF65-F5344CB8AC3E}">
        <p14:creationId xmlns:p14="http://schemas.microsoft.com/office/powerpoint/2010/main" val="326829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43835" y="1"/>
            <a:ext cx="10058400" cy="864295"/>
          </a:xfrm>
        </p:spPr>
        <p:txBody>
          <a:bodyPr/>
          <a:lstStyle/>
          <a:p>
            <a:r>
              <a:rPr lang="en-US" dirty="0" smtClean="0"/>
              <a:t>Thread Basics: Creation and Termination </a:t>
            </a:r>
            <a:endParaRPr lang="en-US" dirty="0"/>
          </a:p>
        </p:txBody>
      </p:sp>
      <p:sp>
        <p:nvSpPr>
          <p:cNvPr id="6" name="Rectangle 3"/>
          <p:cNvSpPr>
            <a:spLocks noChangeArrowheads="1"/>
          </p:cNvSpPr>
          <p:nvPr/>
        </p:nvSpPr>
        <p:spPr bwMode="auto">
          <a:xfrm>
            <a:off x="2254685" y="974160"/>
            <a:ext cx="7841293"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#include &lt;</a:t>
            </a:r>
            <a:r>
              <a:rPr kumimoji="0" lang="en-US" altLang="en-US" b="0"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pthread.h</a:t>
            </a:r>
            <a:r>
              <a:rPr kumimoji="0" lang="en-US" altLang="en-US"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A normal C function that is executed as a thread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when its name is specified in </a:t>
            </a:r>
            <a:r>
              <a:rPr kumimoji="0" lang="en-US" altLang="en-US" b="0" i="0" u="none" strike="noStrike" cap="none" normalizeH="0" baseline="0" dirty="0" err="1" smtClean="0">
                <a:ln>
                  <a:noFill/>
                </a:ln>
                <a:solidFill>
                  <a:srgbClr val="008200"/>
                </a:solidFill>
                <a:effectLst/>
                <a:latin typeface="Consolas" panose="020B0609020204030204" pitchFamily="49" charset="0"/>
                <a:cs typeface="Consolas" panose="020B0609020204030204" pitchFamily="49" charset="0"/>
              </a:rPr>
              <a:t>pthread_create</a:t>
            </a:r>
            <a:r>
              <a:rPr kumimoji="0" lang="en-US" altLang="en-US"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myThreadFun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vargp</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sleep(1);</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"Printing </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GeeksQuiz</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from Thread \n"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NULL;</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int</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pthread_t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thread_id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"Before Thread\n"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pthread_create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(&amp;</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thread_id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NULL,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myThreadFun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NULL);</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pthread_join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thread_id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NULL);</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"After Thread\n"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exit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(0);</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7913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main() we declare a variable called </a:t>
            </a:r>
            <a:r>
              <a:rPr lang="en-US" b="1" dirty="0" err="1"/>
              <a:t>thread_id</a:t>
            </a:r>
            <a:r>
              <a:rPr lang="en-US" dirty="0"/>
              <a:t>, which is of type </a:t>
            </a:r>
            <a:r>
              <a:rPr lang="en-US" dirty="0" err="1"/>
              <a:t>pthread_t</a:t>
            </a:r>
            <a:r>
              <a:rPr lang="en-US" dirty="0"/>
              <a:t>, which is an integer used to identify the thread in the system</a:t>
            </a:r>
            <a:r>
              <a:rPr lang="en-US" dirty="0" smtClean="0"/>
              <a:t>.</a:t>
            </a:r>
          </a:p>
          <a:p>
            <a:endParaRPr lang="en-US" dirty="0" smtClean="0"/>
          </a:p>
          <a:p>
            <a:r>
              <a:rPr lang="en-US" dirty="0" smtClean="0"/>
              <a:t>After </a:t>
            </a:r>
            <a:r>
              <a:rPr lang="en-US" dirty="0"/>
              <a:t>declaring </a:t>
            </a:r>
            <a:r>
              <a:rPr lang="en-US" dirty="0" err="1"/>
              <a:t>thread_id</a:t>
            </a:r>
            <a:r>
              <a:rPr lang="en-US" dirty="0"/>
              <a:t>, we call </a:t>
            </a:r>
            <a:r>
              <a:rPr lang="en-US" b="1" dirty="0" err="1"/>
              <a:t>pthread_create</a:t>
            </a:r>
            <a:r>
              <a:rPr lang="en-US" b="1" dirty="0"/>
              <a:t>()</a:t>
            </a:r>
            <a:r>
              <a:rPr lang="en-US" dirty="0"/>
              <a:t> function to create a thread</a:t>
            </a:r>
            <a:r>
              <a:rPr lang="en-US" dirty="0" smtClean="0"/>
              <a:t>. </a:t>
            </a:r>
            <a:r>
              <a:rPr lang="en-US" dirty="0" err="1"/>
              <a:t>pthread_create</a:t>
            </a:r>
            <a:r>
              <a:rPr lang="en-US" dirty="0"/>
              <a:t>() takes 4 </a:t>
            </a:r>
            <a:r>
              <a:rPr lang="en-US" dirty="0" smtClean="0"/>
              <a:t>arguments</a:t>
            </a:r>
          </a:p>
          <a:p>
            <a:pPr lvl="1"/>
            <a:endParaRPr lang="en-US" dirty="0" smtClean="0"/>
          </a:p>
          <a:p>
            <a:pPr lvl="1"/>
            <a:r>
              <a:rPr lang="en-US" dirty="0" smtClean="0"/>
              <a:t>The </a:t>
            </a:r>
            <a:r>
              <a:rPr lang="en-US" dirty="0"/>
              <a:t>first argument is a pointer to </a:t>
            </a:r>
            <a:r>
              <a:rPr lang="en-US" dirty="0" err="1"/>
              <a:t>thread_id</a:t>
            </a:r>
            <a:r>
              <a:rPr lang="en-US" dirty="0"/>
              <a:t> which is set by this </a:t>
            </a:r>
            <a:r>
              <a:rPr lang="en-US" dirty="0" smtClean="0"/>
              <a:t>function.</a:t>
            </a:r>
          </a:p>
          <a:p>
            <a:pPr lvl="1"/>
            <a:endParaRPr lang="en-US" dirty="0" smtClean="0"/>
          </a:p>
          <a:p>
            <a:pPr lvl="1"/>
            <a:r>
              <a:rPr lang="en-US" dirty="0" smtClean="0"/>
              <a:t>The </a:t>
            </a:r>
            <a:r>
              <a:rPr lang="en-US" dirty="0"/>
              <a:t>second argument specifies </a:t>
            </a:r>
            <a:r>
              <a:rPr lang="en-US" b="1" dirty="0"/>
              <a:t>attributes</a:t>
            </a:r>
            <a:r>
              <a:rPr lang="en-US" dirty="0"/>
              <a:t>. If the value is NULL, then default attributes shall be used</a:t>
            </a:r>
            <a:r>
              <a:rPr lang="en-US" dirty="0" smtClean="0"/>
              <a:t>.</a:t>
            </a:r>
          </a:p>
          <a:p>
            <a:pPr lvl="1"/>
            <a:endParaRPr lang="en-US" dirty="0" smtClean="0"/>
          </a:p>
          <a:p>
            <a:pPr lvl="1"/>
            <a:r>
              <a:rPr lang="en-US" dirty="0" smtClean="0"/>
              <a:t>The </a:t>
            </a:r>
            <a:r>
              <a:rPr lang="en-US" dirty="0"/>
              <a:t>third argument is name of function to be executed for the thread to be created.</a:t>
            </a:r>
            <a:endParaRPr lang="en-US" dirty="0" smtClean="0"/>
          </a:p>
          <a:p>
            <a:pPr lvl="1"/>
            <a:endParaRPr lang="en-US" dirty="0" smtClean="0"/>
          </a:p>
          <a:p>
            <a:pPr lvl="1"/>
            <a:r>
              <a:rPr lang="en-US" dirty="0" smtClean="0"/>
              <a:t>The </a:t>
            </a:r>
            <a:r>
              <a:rPr lang="en-US" dirty="0"/>
              <a:t>fourth argument is used to </a:t>
            </a:r>
            <a:r>
              <a:rPr lang="en-US" b="1" dirty="0"/>
              <a:t>pass arguments</a:t>
            </a:r>
            <a:r>
              <a:rPr lang="en-US" dirty="0"/>
              <a:t> to the function, </a:t>
            </a:r>
            <a:r>
              <a:rPr lang="en-US" dirty="0" err="1"/>
              <a:t>myThreadFun</a:t>
            </a:r>
            <a:endParaRPr lang="en-US" dirty="0"/>
          </a:p>
        </p:txBody>
      </p:sp>
    </p:spTree>
    <p:extLst>
      <p:ext uri="{BB962C8B-B14F-4D97-AF65-F5344CB8AC3E}">
        <p14:creationId xmlns:p14="http://schemas.microsoft.com/office/powerpoint/2010/main" val="3027314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call to </a:t>
            </a:r>
            <a:r>
              <a:rPr lang="en-US" altLang="en-US" dirty="0" err="1">
                <a:solidFill>
                  <a:srgbClr val="000000"/>
                </a:solidFill>
                <a:latin typeface="Consolas" panose="020B0609020204030204" pitchFamily="49" charset="0"/>
                <a:cs typeface="Consolas" panose="020B0609020204030204" pitchFamily="49" charset="0"/>
              </a:rPr>
              <a:t>pthread_join</a:t>
            </a:r>
            <a:r>
              <a:rPr lang="en-US" dirty="0" smtClean="0"/>
              <a:t> </a:t>
            </a:r>
            <a:r>
              <a:rPr lang="en-US" dirty="0"/>
              <a:t>waits for the termination of the thread whose id is given </a:t>
            </a:r>
            <a:r>
              <a:rPr lang="en-US" dirty="0" smtClean="0"/>
              <a:t>by </a:t>
            </a:r>
            <a:r>
              <a:rPr lang="en-US" dirty="0" err="1" smtClean="0"/>
              <a:t>thread_id</a:t>
            </a:r>
            <a:r>
              <a:rPr lang="en-US" dirty="0" smtClean="0"/>
              <a:t>. </a:t>
            </a:r>
          </a:p>
          <a:p>
            <a:endParaRPr lang="en-US" dirty="0" smtClean="0"/>
          </a:p>
          <a:p>
            <a:r>
              <a:rPr lang="en-US" dirty="0" smtClean="0"/>
              <a:t>On </a:t>
            </a:r>
            <a:r>
              <a:rPr lang="en-US" dirty="0"/>
              <a:t>a successful call to </a:t>
            </a:r>
            <a:r>
              <a:rPr lang="en-US" dirty="0" err="1"/>
              <a:t>pthread_join</a:t>
            </a:r>
            <a:r>
              <a:rPr lang="en-US" dirty="0"/>
              <a:t>, the value passed </a:t>
            </a:r>
            <a:r>
              <a:rPr lang="en-US" dirty="0" smtClean="0"/>
              <a:t>to </a:t>
            </a:r>
            <a:r>
              <a:rPr lang="en-US" dirty="0" err="1" smtClean="0"/>
              <a:t>pthread_exit</a:t>
            </a:r>
            <a:r>
              <a:rPr lang="en-US" dirty="0" smtClean="0"/>
              <a:t> is returned </a:t>
            </a:r>
            <a:r>
              <a:rPr lang="en-US" dirty="0"/>
              <a:t>in the location pointed to </a:t>
            </a:r>
            <a:r>
              <a:rPr lang="en-US" dirty="0" smtClean="0"/>
              <a:t>by the second argument.</a:t>
            </a:r>
          </a:p>
          <a:p>
            <a:endParaRPr lang="en-US" dirty="0" smtClean="0"/>
          </a:p>
          <a:p>
            <a:r>
              <a:rPr lang="en-US" dirty="0" smtClean="0"/>
              <a:t> </a:t>
            </a:r>
            <a:r>
              <a:rPr lang="en-US" dirty="0"/>
              <a:t>On successful completion, </a:t>
            </a:r>
            <a:r>
              <a:rPr lang="en-US" dirty="0" err="1" smtClean="0"/>
              <a:t>pthread_join</a:t>
            </a:r>
            <a:r>
              <a:rPr lang="en-US" dirty="0"/>
              <a:t> </a:t>
            </a:r>
            <a:r>
              <a:rPr lang="en-US" dirty="0" smtClean="0"/>
              <a:t>returns </a:t>
            </a:r>
            <a:r>
              <a:rPr lang="en-US" dirty="0"/>
              <a:t>0, else it returns an error-code. </a:t>
            </a:r>
          </a:p>
        </p:txBody>
      </p:sp>
    </p:spTree>
    <p:extLst>
      <p:ext uri="{BB962C8B-B14F-4D97-AF65-F5344CB8AC3E}">
        <p14:creationId xmlns:p14="http://schemas.microsoft.com/office/powerpoint/2010/main" val="3507721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Process creation is time consuming </a:t>
            </a:r>
            <a:r>
              <a:rPr lang="en-US" dirty="0" smtClean="0"/>
              <a:t>and resource </a:t>
            </a:r>
            <a:r>
              <a:rPr lang="en-US" dirty="0"/>
              <a:t>intensive, however. If the new process will perform the same tasks </a:t>
            </a:r>
            <a:r>
              <a:rPr lang="en-US" dirty="0" smtClean="0"/>
              <a:t>as the </a:t>
            </a:r>
            <a:r>
              <a:rPr lang="en-US" dirty="0"/>
              <a:t>existing process, why incur all that overhead</a:t>
            </a:r>
            <a:r>
              <a:rPr lang="en-US" dirty="0" smtClean="0"/>
              <a:t>?</a:t>
            </a:r>
          </a:p>
          <a:p>
            <a:pPr lvl="1"/>
            <a:r>
              <a:rPr lang="en-US" dirty="0"/>
              <a:t>It is generally more </a:t>
            </a:r>
            <a:r>
              <a:rPr lang="en-US" dirty="0" smtClean="0"/>
              <a:t>efficient to </a:t>
            </a:r>
            <a:r>
              <a:rPr lang="en-US" dirty="0"/>
              <a:t>use one process that contains multiple </a:t>
            </a:r>
            <a:r>
              <a:rPr lang="en-US" b="1" dirty="0"/>
              <a:t>threads</a:t>
            </a:r>
            <a:r>
              <a:rPr lang="en-US" dirty="0"/>
              <a:t> </a:t>
            </a:r>
            <a:endParaRPr lang="en-US" dirty="0" smtClean="0"/>
          </a:p>
          <a:p>
            <a:r>
              <a:rPr lang="en-US" dirty="0"/>
              <a:t>Most operating system kernels are also typically multithreaded. </a:t>
            </a:r>
            <a:endParaRPr lang="en-US" dirty="0" smtClean="0"/>
          </a:p>
          <a:p>
            <a:pPr lvl="1"/>
            <a:r>
              <a:rPr lang="en-US" dirty="0" smtClean="0"/>
              <a:t>As an example</a:t>
            </a:r>
            <a:r>
              <a:rPr lang="en-US" dirty="0"/>
              <a:t>, during system boot time on Linux systems, several kernel threads</a:t>
            </a:r>
            <a:br>
              <a:rPr lang="en-US" dirty="0"/>
            </a:br>
            <a:r>
              <a:rPr lang="en-US" dirty="0"/>
              <a:t>are created. Each thread performs a specific task, such as managing devices,</a:t>
            </a:r>
            <a:br>
              <a:rPr lang="en-US" dirty="0"/>
            </a:br>
            <a:r>
              <a:rPr lang="en-US" dirty="0"/>
              <a:t>memory management, or interrupt </a:t>
            </a:r>
            <a:r>
              <a:rPr lang="en-US" dirty="0" smtClean="0"/>
              <a:t>handling</a:t>
            </a:r>
            <a:endParaRPr lang="en-US" dirty="0"/>
          </a:p>
          <a:p>
            <a:r>
              <a:rPr lang="en-US" dirty="0" smtClean="0"/>
              <a:t>Most </a:t>
            </a:r>
            <a:r>
              <a:rPr lang="en-US" dirty="0"/>
              <a:t>software applications that run on modern computers and mobile </a:t>
            </a:r>
            <a:r>
              <a:rPr lang="en-US" dirty="0" smtClean="0"/>
              <a:t>devices are multithreaded</a:t>
            </a:r>
          </a:p>
          <a:p>
            <a:pPr lvl="1"/>
            <a:r>
              <a:rPr lang="en-US" dirty="0" smtClean="0"/>
              <a:t>An </a:t>
            </a:r>
            <a:r>
              <a:rPr lang="en-US" dirty="0"/>
              <a:t>application typically is implemented as a separate process with </a:t>
            </a:r>
            <a:r>
              <a:rPr lang="en-US" dirty="0" smtClean="0"/>
              <a:t>several threads </a:t>
            </a:r>
            <a:r>
              <a:rPr lang="en-US" dirty="0"/>
              <a:t>of </a:t>
            </a:r>
            <a:r>
              <a:rPr lang="en-US" dirty="0" smtClean="0"/>
              <a:t>control</a:t>
            </a:r>
            <a:endParaRPr lang="en-US" dirty="0"/>
          </a:p>
        </p:txBody>
      </p:sp>
    </p:spTree>
    <p:extLst>
      <p:ext uri="{BB962C8B-B14F-4D97-AF65-F5344CB8AC3E}">
        <p14:creationId xmlns:p14="http://schemas.microsoft.com/office/powerpoint/2010/main" val="610702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pitchFamily="34" charset="-128"/>
              </a:rPr>
              <a:t>POSIX: Thread ID</a:t>
            </a:r>
          </a:p>
        </p:txBody>
      </p:sp>
      <p:sp>
        <p:nvSpPr>
          <p:cNvPr id="3" name="Content Placeholder 2"/>
          <p:cNvSpPr>
            <a:spLocks noGrp="1"/>
          </p:cNvSpPr>
          <p:nvPr>
            <p:ph idx="1"/>
          </p:nvPr>
        </p:nvSpPr>
        <p:spPr/>
        <p:txBody>
          <a:bodyPr/>
          <a:lstStyle/>
          <a:p>
            <a:pPr marL="0" indent="0" eaLnBrk="0" hangingPunct="0">
              <a:spcBef>
                <a:spcPct val="0"/>
              </a:spcBef>
              <a:buNone/>
              <a:defRPr/>
            </a:pPr>
            <a:r>
              <a:rPr lang="en-US" b="1" kern="1200" dirty="0" smtClean="0">
                <a:latin typeface="Verdana" pitchFamily="34" charset="0"/>
              </a:rPr>
              <a:t> </a:t>
            </a:r>
            <a:r>
              <a:rPr lang="en-US" dirty="0"/>
              <a:t>The </a:t>
            </a:r>
            <a:r>
              <a:rPr lang="en-US" b="1" dirty="0" err="1"/>
              <a:t>pthread_self</a:t>
            </a:r>
            <a:r>
              <a:rPr lang="en-US" b="1" dirty="0"/>
              <a:t>()</a:t>
            </a:r>
            <a:r>
              <a:rPr lang="en-US" dirty="0"/>
              <a:t> function returns the ID of the thread in which it is invoked.</a:t>
            </a:r>
            <a:endParaRPr lang="en-US" b="1" kern="1200" dirty="0">
              <a:latin typeface="Verdana" pitchFamily="34" charset="0"/>
            </a:endParaRPr>
          </a:p>
        </p:txBody>
      </p:sp>
    </p:spTree>
    <p:extLst>
      <p:ext uri="{BB962C8B-B14F-4D97-AF65-F5344CB8AC3E}">
        <p14:creationId xmlns:p14="http://schemas.microsoft.com/office/powerpoint/2010/main" val="1704169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2076773" y="449785"/>
            <a:ext cx="772487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8200"/>
                </a:solidFill>
                <a:effectLst/>
                <a:latin typeface="Consolas" panose="020B0609020204030204" pitchFamily="49" charset="0"/>
                <a:cs typeface="Consolas" panose="020B0609020204030204" pitchFamily="49" charset="0"/>
              </a:rPr>
              <a:t>// C program to demonstrate working of pthread_self()</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#include &lt;stdio.h&gt;</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#include &lt;stdlib.h&gt;</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#include &lt;pthread.h&gt;</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calls(</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ptr)</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8200"/>
                </a:solidFill>
                <a:effectLst/>
                <a:latin typeface="Consolas" panose="020B0609020204030204" pitchFamily="49" charset="0"/>
                <a:cs typeface="Consolas" panose="020B0609020204030204" pitchFamily="49" charset="0"/>
              </a:rPr>
              <a:t>// using pthread_self() get current thread id</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1" i="0" u="none" strike="noStrike" cap="none" normalizeH="0" baseline="0"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"In function \nthread id = %d\n"</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pthread_self());</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pthread_exit(NULL);</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return</a:t>
            </a: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NULL;</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int</a:t>
            </a: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main()</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pthread_t </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thread</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8200"/>
                </a:solidFill>
                <a:effectLst/>
                <a:latin typeface="Consolas" panose="020B0609020204030204" pitchFamily="49" charset="0"/>
                <a:cs typeface="Consolas" panose="020B0609020204030204" pitchFamily="49" charset="0"/>
              </a:rPr>
              <a:t>// declare thread</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pthread_create(&amp;</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thread</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NULL, calls, NULL);</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1" i="0" u="none" strike="noStrike" cap="none" normalizeH="0" baseline="0"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"In main \nthread id = %d\n"</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thread</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pthread_join(</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thread</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NULL); </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1" i="0" u="none" strike="noStrike" cap="none" normalizeH="0" baseline="0" smtClean="0">
                <a:ln>
                  <a:noFill/>
                </a:ln>
                <a:solidFill>
                  <a:srgbClr val="006699"/>
                </a:solidFill>
                <a:effectLst/>
                <a:latin typeface="Consolas" panose="020B0609020204030204" pitchFamily="49" charset="0"/>
                <a:cs typeface="Consolas" panose="020B0609020204030204" pitchFamily="49" charset="0"/>
              </a:rPr>
              <a:t>return</a:t>
            </a:r>
            <a:r>
              <a:rPr kumimoji="0" lang="en-US" altLang="en-US"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 </a:t>
            </a: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0;</a:t>
            </a:r>
            <a:endParaRPr kumimoji="0" lang="en-US" alt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286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smtClean="0">
                <a:ea typeface="ＭＳ Ｐゴシック" pitchFamily="34" charset="-128"/>
              </a:rPr>
              <a:t>POSIX:  Wait for Thread Completion</a:t>
            </a:r>
          </a:p>
        </p:txBody>
      </p:sp>
      <p:sp>
        <p:nvSpPr>
          <p:cNvPr id="3" name="Rectangle 1"/>
          <p:cNvSpPr>
            <a:spLocks noGrp="1" noChangeArrowheads="1"/>
          </p:cNvSpPr>
          <p:nvPr>
            <p:ph idx="1"/>
          </p:nvPr>
        </p:nvSpPr>
        <p:spPr bwMode="auto">
          <a:xfrm>
            <a:off x="1097280" y="2672478"/>
            <a:ext cx="10108536" cy="2369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err="1" smtClean="0">
                <a:ln>
                  <a:noFill/>
                </a:ln>
                <a:solidFill>
                  <a:srgbClr val="273239"/>
                </a:solidFill>
                <a:effectLst/>
                <a:latin typeface="urw-din"/>
              </a:rPr>
              <a:t>pthread_join</a:t>
            </a:r>
            <a:r>
              <a:rPr kumimoji="0" lang="en-US" altLang="en-US" sz="1800" b="1" i="1" u="none" strike="noStrike" cap="none" normalizeH="0" baseline="0" dirty="0" smtClean="0">
                <a:ln>
                  <a:noFill/>
                </a:ln>
                <a:solidFill>
                  <a:srgbClr val="273239"/>
                </a:solidFill>
                <a:effectLst/>
                <a:latin typeface="urw-din"/>
              </a:rPr>
              <a:t>:</a:t>
            </a:r>
            <a:r>
              <a:rPr kumimoji="0" lang="en-US" altLang="en-US" sz="1800" b="0" i="0" u="none" strike="noStrike" cap="none" normalizeH="0" baseline="0" dirty="0" smtClean="0">
                <a:ln>
                  <a:noFill/>
                </a:ln>
                <a:solidFill>
                  <a:srgbClr val="273239"/>
                </a:solidFill>
                <a:effectLst/>
                <a:latin typeface="urw-din"/>
              </a:rPr>
              <a:t> used to wait for the termination of a thread.</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73239"/>
                </a:solidFill>
                <a:effectLst/>
                <a:latin typeface="urw-din"/>
              </a:rPr>
              <a:t>Syntax:</a:t>
            </a:r>
            <a:endPar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int</a:t>
            </a:r>
            <a:r>
              <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pthread_join</a:t>
            </a:r>
            <a:r>
              <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pthread_t</a:t>
            </a:r>
            <a:r>
              <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th</a:t>
            </a:r>
            <a:r>
              <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void **</a:t>
            </a:r>
            <a:r>
              <a:rPr kumimoji="0" lang="en-US" altLang="en-US" sz="1800"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thread_return</a:t>
            </a:r>
            <a:r>
              <a:rPr kumimoji="0" lang="en-US" alt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73239"/>
                </a:solidFill>
                <a:effectLst/>
                <a:latin typeface="urw-din"/>
              </a:rPr>
              <a:t>Parameter:</a:t>
            </a:r>
            <a:r>
              <a:rPr kumimoji="0" lang="en-US" altLang="en-US" sz="1800" b="0" i="0" u="none" strike="noStrike" cap="none" normalizeH="0" baseline="0" dirty="0" smtClean="0">
                <a:ln>
                  <a:noFill/>
                </a:ln>
                <a:solidFill>
                  <a:srgbClr val="273239"/>
                </a:solidFill>
                <a:effectLst/>
                <a:latin typeface="urw-din"/>
              </a:rPr>
              <a:t> This method accepts following parameters: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rgbClr val="273239"/>
                </a:solidFill>
                <a:effectLst/>
                <a:latin typeface="urw-din"/>
              </a:rPr>
              <a:t>th</a:t>
            </a:r>
            <a:r>
              <a:rPr kumimoji="0" lang="en-US" altLang="en-US" sz="1800" b="1" i="0" u="none" strike="noStrike" cap="none" normalizeH="0" baseline="0" dirty="0" smtClean="0">
                <a:ln>
                  <a:noFill/>
                </a:ln>
                <a:solidFill>
                  <a:srgbClr val="273239"/>
                </a:solidFill>
                <a:effectLst/>
                <a:latin typeface="urw-din"/>
              </a:rPr>
              <a:t>:</a:t>
            </a:r>
            <a:r>
              <a:rPr kumimoji="0" lang="en-US" altLang="en-US" sz="1800" b="0" i="0" u="none" strike="noStrike" cap="none" normalizeH="0" baseline="0" dirty="0" smtClean="0">
                <a:ln>
                  <a:noFill/>
                </a:ln>
                <a:solidFill>
                  <a:srgbClr val="273239"/>
                </a:solidFill>
                <a:effectLst/>
                <a:latin typeface="urw-din"/>
              </a:rPr>
              <a:t> thread id of the thread for which the current thread waits.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rgbClr val="273239"/>
                </a:solidFill>
                <a:effectLst/>
                <a:latin typeface="urw-din"/>
              </a:rPr>
              <a:t>thread_return</a:t>
            </a:r>
            <a:r>
              <a:rPr kumimoji="0" lang="en-US" altLang="en-US" sz="1800" b="1" i="0" u="none" strike="noStrike" cap="none" normalizeH="0" baseline="0" dirty="0" smtClean="0">
                <a:ln>
                  <a:noFill/>
                </a:ln>
                <a:solidFill>
                  <a:srgbClr val="273239"/>
                </a:solidFill>
                <a:effectLst/>
                <a:latin typeface="urw-din"/>
              </a:rPr>
              <a:t>:</a:t>
            </a:r>
            <a:r>
              <a:rPr kumimoji="0" lang="en-US" altLang="en-US" sz="1800" b="0" i="0" u="none" strike="noStrike" cap="none" normalizeH="0" baseline="0" dirty="0" smtClean="0">
                <a:ln>
                  <a:noFill/>
                </a:ln>
                <a:solidFill>
                  <a:srgbClr val="273239"/>
                </a:solidFill>
                <a:effectLst/>
                <a:latin typeface="urw-din"/>
              </a:rPr>
              <a:t> pointer to the location where the exit status of the thread mentioned in </a:t>
            </a:r>
            <a:r>
              <a:rPr kumimoji="0" lang="en-US" altLang="en-US" sz="1800" b="0" i="0" u="none" strike="noStrike" cap="none" normalizeH="0" baseline="0" dirty="0" err="1" smtClean="0">
                <a:ln>
                  <a:noFill/>
                </a:ln>
                <a:solidFill>
                  <a:srgbClr val="273239"/>
                </a:solidFill>
                <a:effectLst/>
                <a:latin typeface="urw-din"/>
              </a:rPr>
              <a:t>th</a:t>
            </a:r>
            <a:r>
              <a:rPr kumimoji="0" lang="en-US" altLang="en-US" sz="1800" b="0" i="0" u="none" strike="noStrike" cap="none" normalizeH="0" baseline="0" dirty="0" smtClean="0">
                <a:ln>
                  <a:noFill/>
                </a:ln>
                <a:solidFill>
                  <a:srgbClr val="273239"/>
                </a:solidFill>
                <a:effectLst/>
                <a:latin typeface="urw-din"/>
              </a:rPr>
              <a:t> is stored.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50394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ea typeface="ＭＳ Ｐゴシック" pitchFamily="34" charset="-128"/>
              </a:rPr>
              <a:t>POSIX: Thread Termination</a:t>
            </a:r>
          </a:p>
        </p:txBody>
      </p:sp>
      <p:sp>
        <p:nvSpPr>
          <p:cNvPr id="3" name="Content Placeholder 2"/>
          <p:cNvSpPr>
            <a:spLocks noGrp="1"/>
          </p:cNvSpPr>
          <p:nvPr>
            <p:ph idx="1"/>
          </p:nvPr>
        </p:nvSpPr>
        <p:spPr/>
        <p:txBody>
          <a:bodyPr/>
          <a:lstStyle/>
          <a:p>
            <a:pPr marL="0" indent="0" eaLnBrk="0" hangingPunct="0">
              <a:spcBef>
                <a:spcPct val="0"/>
              </a:spcBef>
              <a:buNone/>
              <a:defRPr/>
            </a:pPr>
            <a:r>
              <a:rPr lang="en-US" b="1" kern="1200" dirty="0" smtClean="0">
                <a:latin typeface="Verdana" pitchFamily="34" charset="0"/>
              </a:rPr>
              <a:t> </a:t>
            </a:r>
            <a:endParaRPr lang="en-US" b="1" kern="1200" dirty="0">
              <a:latin typeface="Verdana" pitchFamily="34" charset="0"/>
            </a:endParaRPr>
          </a:p>
        </p:txBody>
      </p:sp>
      <p:sp>
        <p:nvSpPr>
          <p:cNvPr id="5" name="Rectangle 2"/>
          <p:cNvSpPr>
            <a:spLocks noChangeArrowheads="1"/>
          </p:cNvSpPr>
          <p:nvPr/>
        </p:nvSpPr>
        <p:spPr bwMode="auto">
          <a:xfrm>
            <a:off x="1307295" y="2121811"/>
            <a:ext cx="9727497" cy="2646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1" u="none" strike="noStrike" cap="none" normalizeH="0" baseline="0" dirty="0" err="1" smtClean="0">
                <a:ln>
                  <a:noFill/>
                </a:ln>
                <a:solidFill>
                  <a:srgbClr val="273239"/>
                </a:solidFill>
                <a:effectLst/>
                <a:latin typeface="urw-din"/>
              </a:rPr>
              <a:t>pthread_exit</a:t>
            </a:r>
            <a:r>
              <a:rPr kumimoji="0" lang="en-US" altLang="en-US" b="1" i="1" u="none" strike="noStrike" cap="none" normalizeH="0" baseline="0" dirty="0" smtClean="0">
                <a:ln>
                  <a:noFill/>
                </a:ln>
                <a:solidFill>
                  <a:srgbClr val="273239"/>
                </a:solidFill>
                <a:effectLst/>
                <a:latin typeface="urw-din"/>
              </a:rPr>
              <a:t>:</a:t>
            </a:r>
            <a:r>
              <a:rPr kumimoji="0" lang="en-US" altLang="en-US" b="0" i="0" u="none" strike="noStrike" cap="none" normalizeH="0" baseline="0" dirty="0" smtClean="0">
                <a:ln>
                  <a:noFill/>
                </a:ln>
                <a:solidFill>
                  <a:srgbClr val="273239"/>
                </a:solidFill>
                <a:effectLst/>
                <a:latin typeface="urw-din"/>
              </a:rPr>
              <a:t> used to terminate a thread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73239"/>
                </a:solidFill>
                <a:effectLst/>
                <a:latin typeface="urw-din"/>
              </a:rPr>
              <a:t>Syntax:</a:t>
            </a:r>
            <a:endParaRPr kumimoji="0" lang="en-US" altLang="en-US"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void </a:t>
            </a:r>
            <a:r>
              <a:rPr kumimoji="0" lang="en-US" altLang="en-US"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pthread_exit</a:t>
            </a:r>
            <a:r>
              <a:rPr kumimoji="0" lang="en-US" altLang="en-US"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(void *</a:t>
            </a:r>
            <a:r>
              <a:rPr kumimoji="0" lang="en-US" altLang="en-US" b="0" i="0" u="none" strike="noStrike" cap="none" normalizeH="0" baseline="0" dirty="0" err="1" smtClean="0">
                <a:ln>
                  <a:noFill/>
                </a:ln>
                <a:solidFill>
                  <a:srgbClr val="273239"/>
                </a:solidFill>
                <a:effectLst/>
                <a:latin typeface="Consolas" panose="020B0609020204030204" pitchFamily="49" charset="0"/>
                <a:cs typeface="Consolas" panose="020B0609020204030204" pitchFamily="49" charset="0"/>
              </a:rPr>
              <a:t>retval</a:t>
            </a:r>
            <a:r>
              <a:rPr kumimoji="0" lang="en-US" altLang="en-US"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altLang="en-US"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73239"/>
                </a:solidFill>
                <a:effectLst/>
                <a:latin typeface="urw-din"/>
              </a:rPr>
              <a:t>Parameters:</a:t>
            </a:r>
            <a:r>
              <a:rPr kumimoji="0" lang="en-US" altLang="en-US" b="0" i="0" u="none" strike="noStrike" cap="none" normalizeH="0" baseline="0" dirty="0" smtClean="0">
                <a:ln>
                  <a:noFill/>
                </a:ln>
                <a:solidFill>
                  <a:srgbClr val="273239"/>
                </a:solidFill>
                <a:effectLst/>
                <a:latin typeface="urw-din"/>
              </a:rPr>
              <a:t> This method accepts a mandatory parameter </a:t>
            </a:r>
            <a:r>
              <a:rPr kumimoji="0" lang="en-US" altLang="en-US" b="1" i="0" u="none" strike="noStrike" cap="none" normalizeH="0" baseline="0" dirty="0" err="1" smtClean="0">
                <a:ln>
                  <a:noFill/>
                </a:ln>
                <a:solidFill>
                  <a:srgbClr val="273239"/>
                </a:solidFill>
                <a:effectLst/>
                <a:latin typeface="urw-din"/>
              </a:rPr>
              <a:t>retval</a:t>
            </a:r>
            <a:r>
              <a:rPr kumimoji="0" lang="en-US" altLang="en-US" b="0" i="0" u="none" strike="noStrike" cap="none" normalizeH="0" baseline="0" dirty="0" smtClean="0">
                <a:ln>
                  <a:noFill/>
                </a:ln>
                <a:solidFill>
                  <a:srgbClr val="273239"/>
                </a:solidFill>
                <a:effectLst/>
                <a:latin typeface="urw-din"/>
              </a:rPr>
              <a:t> which is the pointer to an integer that stores the return status of the thread terminated. The scope of this variable must be global so that any thread waiting to join this thread may read the return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9270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9268" y="453921"/>
            <a:ext cx="6096000" cy="4801314"/>
          </a:xfrm>
          <a:prstGeom prst="rect">
            <a:avLst/>
          </a:prstGeom>
        </p:spPr>
        <p:txBody>
          <a:bodyPr>
            <a:spAutoFit/>
          </a:bodyPr>
          <a:lstStyle/>
          <a:p>
            <a:r>
              <a:rPr lang="en-US" dirty="0"/>
              <a:t>// C program to show thread functions</a:t>
            </a:r>
          </a:p>
          <a:p>
            <a:endParaRPr lang="en-US" dirty="0"/>
          </a:p>
          <a:p>
            <a:r>
              <a:rPr lang="en-US" dirty="0"/>
              <a:t>#include &lt;</a:t>
            </a:r>
            <a:r>
              <a:rPr lang="en-US" dirty="0" err="1"/>
              <a:t>pthread.h</a:t>
            </a:r>
            <a:r>
              <a:rPr lang="en-US" dirty="0"/>
              <a:t>&gt;</a:t>
            </a:r>
          </a:p>
          <a:p>
            <a:r>
              <a:rPr lang="en-US" dirty="0"/>
              <a:t>#include &lt;</a:t>
            </a:r>
            <a:r>
              <a:rPr lang="en-US" dirty="0" err="1"/>
              <a:t>stdio.h</a:t>
            </a:r>
            <a:r>
              <a:rPr lang="en-US" dirty="0"/>
              <a:t>&gt;</a:t>
            </a:r>
          </a:p>
          <a:p>
            <a:r>
              <a:rPr lang="en-US" dirty="0"/>
              <a:t>#include &lt;</a:t>
            </a:r>
            <a:r>
              <a:rPr lang="en-US" dirty="0" err="1"/>
              <a:t>stdlib.h</a:t>
            </a:r>
            <a:r>
              <a:rPr lang="en-US" dirty="0"/>
              <a:t>&gt;</a:t>
            </a:r>
          </a:p>
          <a:p>
            <a:endParaRPr lang="en-US" dirty="0"/>
          </a:p>
          <a:p>
            <a:r>
              <a:rPr lang="en-US" dirty="0"/>
              <a:t>void* </a:t>
            </a:r>
            <a:r>
              <a:rPr lang="en-US" dirty="0" err="1"/>
              <a:t>func</a:t>
            </a:r>
            <a:r>
              <a:rPr lang="en-US" dirty="0"/>
              <a:t>(void* </a:t>
            </a:r>
            <a:r>
              <a:rPr lang="en-US" dirty="0" err="1"/>
              <a:t>arg</a:t>
            </a:r>
            <a:r>
              <a:rPr lang="en-US" dirty="0"/>
              <a:t>)</a:t>
            </a:r>
          </a:p>
          <a:p>
            <a:r>
              <a:rPr lang="en-US" dirty="0"/>
              <a:t>{</a:t>
            </a:r>
          </a:p>
          <a:p>
            <a:r>
              <a:rPr lang="en-US" dirty="0"/>
              <a:t>	// detach the current thread </a:t>
            </a:r>
            <a:endParaRPr lang="en-US" dirty="0" smtClean="0"/>
          </a:p>
          <a:p>
            <a:r>
              <a:rPr lang="en-US" dirty="0"/>
              <a:t> </a:t>
            </a:r>
            <a:r>
              <a:rPr lang="en-US" dirty="0" smtClean="0"/>
              <a:t>       //from </a:t>
            </a:r>
            <a:r>
              <a:rPr lang="en-US" dirty="0"/>
              <a:t>the calling thread</a:t>
            </a:r>
          </a:p>
          <a:p>
            <a:r>
              <a:rPr lang="en-US" dirty="0"/>
              <a:t>	</a:t>
            </a:r>
            <a:r>
              <a:rPr lang="en-US" dirty="0" err="1"/>
              <a:t>pthread_detach</a:t>
            </a:r>
            <a:r>
              <a:rPr lang="en-US" dirty="0"/>
              <a:t>(</a:t>
            </a:r>
            <a:r>
              <a:rPr lang="en-US" dirty="0" err="1"/>
              <a:t>pthread_self</a:t>
            </a:r>
            <a:r>
              <a:rPr lang="en-US" dirty="0"/>
              <a:t>());</a:t>
            </a:r>
          </a:p>
          <a:p>
            <a:endParaRPr lang="en-US" dirty="0"/>
          </a:p>
          <a:p>
            <a:r>
              <a:rPr lang="en-US" dirty="0"/>
              <a:t>	</a:t>
            </a:r>
            <a:r>
              <a:rPr lang="en-US" dirty="0" err="1"/>
              <a:t>printf</a:t>
            </a:r>
            <a:r>
              <a:rPr lang="en-US" dirty="0"/>
              <a:t>("Inside the thread\n");</a:t>
            </a:r>
          </a:p>
          <a:p>
            <a:endParaRPr lang="en-US" dirty="0"/>
          </a:p>
          <a:p>
            <a:r>
              <a:rPr lang="en-US" dirty="0"/>
              <a:t>	// exit the current thread</a:t>
            </a:r>
          </a:p>
          <a:p>
            <a:r>
              <a:rPr lang="en-US" dirty="0"/>
              <a:t>	</a:t>
            </a:r>
            <a:r>
              <a:rPr lang="en-US" dirty="0" err="1"/>
              <a:t>pthread_exit</a:t>
            </a:r>
            <a:r>
              <a:rPr lang="en-US" dirty="0"/>
              <a:t>(NULL);</a:t>
            </a:r>
          </a:p>
          <a:p>
            <a:r>
              <a:rPr lang="en-US" dirty="0"/>
              <a:t>}</a:t>
            </a:r>
          </a:p>
        </p:txBody>
      </p:sp>
    </p:spTree>
    <p:extLst>
      <p:ext uri="{BB962C8B-B14F-4D97-AF65-F5344CB8AC3E}">
        <p14:creationId xmlns:p14="http://schemas.microsoft.com/office/powerpoint/2010/main" val="2144421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3849" y="123987"/>
            <a:ext cx="6688810" cy="6463308"/>
          </a:xfrm>
          <a:prstGeom prst="rect">
            <a:avLst/>
          </a:prstGeom>
        </p:spPr>
        <p:txBody>
          <a:bodyPr wrap="square">
            <a:spAutoFit/>
          </a:bodyPr>
          <a:lstStyle/>
          <a:p>
            <a:r>
              <a:rPr lang="en-US" dirty="0" smtClean="0"/>
              <a:t>void </a:t>
            </a:r>
            <a:r>
              <a:rPr lang="en-US" dirty="0"/>
              <a:t>fun()</a:t>
            </a:r>
          </a:p>
          <a:p>
            <a:r>
              <a:rPr lang="en-US" dirty="0"/>
              <a:t>{</a:t>
            </a:r>
          </a:p>
          <a:p>
            <a:r>
              <a:rPr lang="en-US" dirty="0"/>
              <a:t>	</a:t>
            </a:r>
            <a:r>
              <a:rPr lang="en-US" dirty="0" err="1"/>
              <a:t>pthread_t</a:t>
            </a:r>
            <a:r>
              <a:rPr lang="en-US" dirty="0"/>
              <a:t> </a:t>
            </a:r>
            <a:r>
              <a:rPr lang="en-US" dirty="0" err="1"/>
              <a:t>ptid</a:t>
            </a:r>
            <a:r>
              <a:rPr lang="en-US" dirty="0"/>
              <a:t>;</a:t>
            </a:r>
          </a:p>
          <a:p>
            <a:r>
              <a:rPr lang="en-US" dirty="0"/>
              <a:t>	// Creating a new thread</a:t>
            </a:r>
          </a:p>
          <a:p>
            <a:r>
              <a:rPr lang="en-US" dirty="0"/>
              <a:t>	</a:t>
            </a:r>
            <a:r>
              <a:rPr lang="en-US" dirty="0" err="1"/>
              <a:t>pthread_create</a:t>
            </a:r>
            <a:r>
              <a:rPr lang="en-US" dirty="0"/>
              <a:t>(&amp;</a:t>
            </a:r>
            <a:r>
              <a:rPr lang="en-US" dirty="0" err="1"/>
              <a:t>ptid</a:t>
            </a:r>
            <a:r>
              <a:rPr lang="en-US" dirty="0"/>
              <a:t>, NULL, &amp;</a:t>
            </a:r>
            <a:r>
              <a:rPr lang="en-US" dirty="0" err="1"/>
              <a:t>func</a:t>
            </a:r>
            <a:r>
              <a:rPr lang="en-US" dirty="0"/>
              <a:t>, NULL);</a:t>
            </a:r>
          </a:p>
          <a:p>
            <a:r>
              <a:rPr lang="en-US" dirty="0"/>
              <a:t>	</a:t>
            </a:r>
            <a:r>
              <a:rPr lang="en-US" dirty="0" err="1"/>
              <a:t>printf</a:t>
            </a:r>
            <a:r>
              <a:rPr lang="en-US" dirty="0"/>
              <a:t>("This line may be printed"</a:t>
            </a:r>
          </a:p>
          <a:p>
            <a:r>
              <a:rPr lang="en-US" dirty="0"/>
              <a:t>		" before thread terminates\n");</a:t>
            </a:r>
          </a:p>
          <a:p>
            <a:endParaRPr lang="en-US" dirty="0"/>
          </a:p>
          <a:p>
            <a:r>
              <a:rPr lang="en-US" dirty="0"/>
              <a:t>	// The following line </a:t>
            </a:r>
            <a:r>
              <a:rPr lang="en-US" dirty="0" smtClean="0"/>
              <a:t>terminates the </a:t>
            </a:r>
            <a:r>
              <a:rPr lang="en-US" dirty="0"/>
              <a:t>thread manually</a:t>
            </a:r>
          </a:p>
          <a:p>
            <a:r>
              <a:rPr lang="en-US" dirty="0"/>
              <a:t>	// </a:t>
            </a:r>
            <a:r>
              <a:rPr lang="en-US" dirty="0" err="1"/>
              <a:t>pthread_cancel</a:t>
            </a:r>
            <a:r>
              <a:rPr lang="en-US" dirty="0"/>
              <a:t>(</a:t>
            </a:r>
            <a:r>
              <a:rPr lang="en-US" dirty="0" err="1"/>
              <a:t>ptid</a:t>
            </a:r>
            <a:r>
              <a:rPr lang="en-US" dirty="0"/>
              <a:t>);</a:t>
            </a:r>
          </a:p>
          <a:p>
            <a:endParaRPr lang="en-US" dirty="0"/>
          </a:p>
          <a:p>
            <a:r>
              <a:rPr lang="en-US" dirty="0"/>
              <a:t>	// Compare the two threads created</a:t>
            </a:r>
          </a:p>
          <a:p>
            <a:r>
              <a:rPr lang="en-US" dirty="0"/>
              <a:t>	if(</a:t>
            </a:r>
            <a:r>
              <a:rPr lang="en-US" dirty="0" err="1"/>
              <a:t>pthread_equal</a:t>
            </a:r>
            <a:r>
              <a:rPr lang="en-US" dirty="0"/>
              <a:t>(</a:t>
            </a:r>
            <a:r>
              <a:rPr lang="en-US" dirty="0" err="1"/>
              <a:t>ptid</a:t>
            </a:r>
            <a:r>
              <a:rPr lang="en-US" dirty="0"/>
              <a:t>, </a:t>
            </a:r>
            <a:r>
              <a:rPr lang="en-US" dirty="0" err="1"/>
              <a:t>pthread_self</a:t>
            </a:r>
            <a:r>
              <a:rPr lang="en-US" dirty="0"/>
              <a:t>())</a:t>
            </a:r>
          </a:p>
          <a:p>
            <a:r>
              <a:rPr lang="en-US" dirty="0"/>
              <a:t>		</a:t>
            </a:r>
            <a:r>
              <a:rPr lang="en-US" dirty="0" err="1"/>
              <a:t>printf</a:t>
            </a:r>
            <a:r>
              <a:rPr lang="en-US" dirty="0"/>
              <a:t>("Threads are equal\n");</a:t>
            </a:r>
          </a:p>
          <a:p>
            <a:r>
              <a:rPr lang="en-US" dirty="0"/>
              <a:t>	else</a:t>
            </a:r>
          </a:p>
          <a:p>
            <a:r>
              <a:rPr lang="en-US" dirty="0"/>
              <a:t>		</a:t>
            </a:r>
            <a:r>
              <a:rPr lang="en-US" dirty="0" err="1"/>
              <a:t>printf</a:t>
            </a:r>
            <a:r>
              <a:rPr lang="en-US" dirty="0"/>
              <a:t>("Threads are not equal\n");</a:t>
            </a:r>
          </a:p>
          <a:p>
            <a:endParaRPr lang="en-US" dirty="0"/>
          </a:p>
          <a:p>
            <a:r>
              <a:rPr lang="en-US" dirty="0"/>
              <a:t>	// Waiting for the created thread to terminate</a:t>
            </a:r>
          </a:p>
          <a:p>
            <a:r>
              <a:rPr lang="en-US" dirty="0"/>
              <a:t>	</a:t>
            </a:r>
            <a:r>
              <a:rPr lang="en-US" dirty="0" err="1"/>
              <a:t>pthread_join</a:t>
            </a:r>
            <a:r>
              <a:rPr lang="en-US" dirty="0"/>
              <a:t>(</a:t>
            </a:r>
            <a:r>
              <a:rPr lang="en-US" dirty="0" err="1"/>
              <a:t>ptid</a:t>
            </a:r>
            <a:r>
              <a:rPr lang="en-US" dirty="0"/>
              <a:t>, NULL);</a:t>
            </a:r>
          </a:p>
          <a:p>
            <a:endParaRPr lang="en-US" dirty="0"/>
          </a:p>
          <a:p>
            <a:r>
              <a:rPr lang="en-US" dirty="0"/>
              <a:t>	</a:t>
            </a:r>
            <a:r>
              <a:rPr lang="en-US" dirty="0" err="1"/>
              <a:t>printf</a:t>
            </a:r>
            <a:r>
              <a:rPr lang="en-US" dirty="0"/>
              <a:t>("This line will be </a:t>
            </a:r>
            <a:r>
              <a:rPr lang="en-US" dirty="0" smtClean="0"/>
              <a:t>printed </a:t>
            </a:r>
            <a:r>
              <a:rPr lang="en-US" dirty="0"/>
              <a:t>after thread ends\n");</a:t>
            </a:r>
          </a:p>
          <a:p>
            <a:r>
              <a:rPr lang="en-US" dirty="0"/>
              <a:t>	</a:t>
            </a:r>
            <a:r>
              <a:rPr lang="en-US" dirty="0" err="1"/>
              <a:t>pthread_exit</a:t>
            </a:r>
            <a:r>
              <a:rPr lang="en-US" dirty="0"/>
              <a:t>(NULL);</a:t>
            </a:r>
          </a:p>
          <a:p>
            <a:r>
              <a:rPr lang="en-US" dirty="0" smtClean="0"/>
              <a:t>}</a:t>
            </a:r>
            <a:endParaRPr lang="en-US" dirty="0"/>
          </a:p>
        </p:txBody>
      </p:sp>
    </p:spTree>
    <p:extLst>
      <p:ext uri="{BB962C8B-B14F-4D97-AF65-F5344CB8AC3E}">
        <p14:creationId xmlns:p14="http://schemas.microsoft.com/office/powerpoint/2010/main" val="4247717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075" y="2173639"/>
            <a:ext cx="4280115" cy="1754326"/>
          </a:xfrm>
          <a:prstGeom prst="rect">
            <a:avLst/>
          </a:prstGeom>
        </p:spPr>
        <p:txBody>
          <a:bodyPr wrap="square">
            <a:spAutoFit/>
          </a:bodyPr>
          <a:lstStyle/>
          <a:p>
            <a:r>
              <a:rPr lang="en-US" dirty="0"/>
              <a:t>// Driver code</a:t>
            </a:r>
          </a:p>
          <a:p>
            <a:r>
              <a:rPr lang="en-US" dirty="0" err="1"/>
              <a:t>int</a:t>
            </a:r>
            <a:r>
              <a:rPr lang="en-US" dirty="0"/>
              <a:t> main()</a:t>
            </a:r>
          </a:p>
          <a:p>
            <a:r>
              <a:rPr lang="en-US" dirty="0"/>
              <a:t>{</a:t>
            </a:r>
          </a:p>
          <a:p>
            <a:r>
              <a:rPr lang="en-US" dirty="0"/>
              <a:t>	fun();</a:t>
            </a:r>
          </a:p>
          <a:p>
            <a:r>
              <a:rPr lang="en-US" dirty="0"/>
              <a:t>	return 0;</a:t>
            </a:r>
          </a:p>
          <a:p>
            <a:r>
              <a:rPr lang="en-US" dirty="0"/>
              <a:t>}</a:t>
            </a:r>
          </a:p>
        </p:txBody>
      </p:sp>
    </p:spTree>
    <p:extLst>
      <p:ext uri="{BB962C8B-B14F-4D97-AF65-F5344CB8AC3E}">
        <p14:creationId xmlns:p14="http://schemas.microsoft.com/office/powerpoint/2010/main" val="390524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929" rIns="0" bIns="0" rtlCol="0" anchor="b">
            <a:spAutoFit/>
          </a:bodyPr>
          <a:lstStyle/>
          <a:p>
            <a:pPr marL="8929">
              <a:spcBef>
                <a:spcPts val="70"/>
              </a:spcBef>
            </a:pPr>
            <a:r>
              <a:rPr spc="-39" dirty="0"/>
              <a:t>Control</a:t>
            </a:r>
            <a:r>
              <a:rPr spc="-60" dirty="0"/>
              <a:t> </a:t>
            </a:r>
            <a:r>
              <a:rPr spc="-18" dirty="0"/>
              <a:t>Blocks</a:t>
            </a:r>
          </a:p>
        </p:txBody>
      </p:sp>
      <p:sp>
        <p:nvSpPr>
          <p:cNvPr id="4" name="Content Placeholder 3"/>
          <p:cNvSpPr>
            <a:spLocks noGrp="1"/>
          </p:cNvSpPr>
          <p:nvPr>
            <p:ph idx="1"/>
          </p:nvPr>
        </p:nvSpPr>
        <p:spPr/>
        <p:txBody>
          <a:bodyPr>
            <a:normAutofit/>
          </a:bodyPr>
          <a:lstStyle/>
          <a:p>
            <a:r>
              <a:rPr lang="en-US" dirty="0"/>
              <a:t>Information associated with each process: </a:t>
            </a:r>
            <a:r>
              <a:rPr lang="en-US" sz="2600" b="1" dirty="0"/>
              <a:t>Process Control Block</a:t>
            </a:r>
          </a:p>
          <a:p>
            <a:pPr lvl="1"/>
            <a:r>
              <a:rPr lang="en-US" dirty="0"/>
              <a:t>Memory management information</a:t>
            </a:r>
          </a:p>
          <a:p>
            <a:pPr lvl="1"/>
            <a:r>
              <a:rPr lang="en-US" dirty="0"/>
              <a:t>Accounting information</a:t>
            </a:r>
          </a:p>
          <a:p>
            <a:r>
              <a:rPr lang="en-US" dirty="0"/>
              <a:t>Information associated with each thread: Thread Control Block</a:t>
            </a:r>
          </a:p>
          <a:p>
            <a:pPr lvl="1"/>
            <a:r>
              <a:rPr lang="en-US" dirty="0"/>
              <a:t>Program counter</a:t>
            </a:r>
          </a:p>
          <a:p>
            <a:pPr lvl="1"/>
            <a:r>
              <a:rPr lang="en-US" dirty="0"/>
              <a:t>CPU registers</a:t>
            </a:r>
          </a:p>
          <a:p>
            <a:pPr lvl="1"/>
            <a:r>
              <a:rPr lang="en-US" dirty="0"/>
              <a:t>CPU scheduling information</a:t>
            </a:r>
          </a:p>
          <a:p>
            <a:pPr lvl="1"/>
            <a:r>
              <a:rPr lang="en-US" dirty="0"/>
              <a:t>Pending I/O information</a:t>
            </a:r>
          </a:p>
          <a:p>
            <a:endParaRPr lang="en-US" dirty="0"/>
          </a:p>
        </p:txBody>
      </p:sp>
      <p:sp>
        <p:nvSpPr>
          <p:cNvPr id="6" name="object 6"/>
          <p:cNvSpPr txBox="1"/>
          <p:nvPr/>
        </p:nvSpPr>
        <p:spPr>
          <a:xfrm>
            <a:off x="6096857" y="6524781"/>
            <a:ext cx="95548" cy="372939"/>
          </a:xfrm>
          <a:prstGeom prst="rect">
            <a:avLst/>
          </a:prstGeom>
        </p:spPr>
        <p:txBody>
          <a:bodyPr vert="horz" wrap="square" lIns="0" tIns="3572" rIns="0" bIns="0" rtlCol="0">
            <a:spAutoFit/>
          </a:bodyPr>
          <a:lstStyle/>
          <a:p>
            <a:pPr marL="17859">
              <a:spcBef>
                <a:spcPts val="28"/>
              </a:spcBef>
            </a:pPr>
            <a:fld id="{81D60167-4931-47E6-BA6A-407CBD079E47}" type="slidenum">
              <a:rPr sz="800" spc="-4" dirty="0">
                <a:latin typeface="Arial"/>
                <a:cs typeface="Arial"/>
              </a:rPr>
              <a:pPr marL="17859">
                <a:spcBef>
                  <a:spcPts val="28"/>
                </a:spcBef>
              </a:pPr>
              <a:t>5</a:t>
            </a:fld>
            <a:endParaRPr sz="800">
              <a:latin typeface="Arial"/>
              <a:cs typeface="Arial"/>
            </a:endParaRPr>
          </a:p>
        </p:txBody>
      </p:sp>
    </p:spTree>
    <p:extLst>
      <p:ext uri="{BB962C8B-B14F-4D97-AF65-F5344CB8AC3E}">
        <p14:creationId xmlns:p14="http://schemas.microsoft.com/office/powerpoint/2010/main" val="2183585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61880" y="1083894"/>
            <a:ext cx="2465487" cy="276816"/>
          </a:xfrm>
          <a:prstGeom prst="rect">
            <a:avLst/>
          </a:prstGeom>
          <a:ln w="15512">
            <a:solidFill>
              <a:srgbClr val="000000"/>
            </a:solidFill>
          </a:ln>
        </p:spPr>
        <p:txBody>
          <a:bodyPr vert="horz" wrap="square" lIns="0" tIns="45539" rIns="0" bIns="0" rtlCol="0">
            <a:spAutoFit/>
          </a:bodyPr>
          <a:lstStyle/>
          <a:p>
            <a:pPr marL="809001">
              <a:spcBef>
                <a:spcPts val="358"/>
              </a:spcBef>
            </a:pPr>
            <a:r>
              <a:rPr sz="1500" spc="-4" dirty="0">
                <a:latin typeface="Calibri"/>
                <a:cs typeface="Calibri"/>
              </a:rPr>
              <a:t>Parent</a:t>
            </a:r>
            <a:r>
              <a:rPr sz="1500" spc="-7" dirty="0">
                <a:latin typeface="Calibri"/>
                <a:cs typeface="Calibri"/>
              </a:rPr>
              <a:t> </a:t>
            </a:r>
            <a:r>
              <a:rPr sz="1500" spc="-4" dirty="0">
                <a:latin typeface="Calibri"/>
                <a:cs typeface="Calibri"/>
              </a:rPr>
              <a:t>PID</a:t>
            </a:r>
            <a:endParaRPr sz="1500">
              <a:latin typeface="Calibri"/>
              <a:cs typeface="Calibri"/>
            </a:endParaRPr>
          </a:p>
        </p:txBody>
      </p:sp>
      <p:sp>
        <p:nvSpPr>
          <p:cNvPr id="5" name="object 5"/>
          <p:cNvSpPr/>
          <p:nvPr/>
        </p:nvSpPr>
        <p:spPr>
          <a:xfrm>
            <a:off x="3061880" y="3898008"/>
            <a:ext cx="2465487" cy="523726"/>
          </a:xfrm>
          <a:custGeom>
            <a:avLst/>
            <a:gdLst/>
            <a:ahLst/>
            <a:cxnLst/>
            <a:rect l="l" t="t" r="r" b="b"/>
            <a:pathLst>
              <a:path w="3506470" h="744854">
                <a:moveTo>
                  <a:pt x="0" y="0"/>
                </a:moveTo>
                <a:lnTo>
                  <a:pt x="3505883" y="0"/>
                </a:lnTo>
                <a:lnTo>
                  <a:pt x="3505883" y="744612"/>
                </a:lnTo>
                <a:lnTo>
                  <a:pt x="0" y="744612"/>
                </a:lnTo>
                <a:lnTo>
                  <a:pt x="0" y="0"/>
                </a:lnTo>
                <a:close/>
              </a:path>
            </a:pathLst>
          </a:custGeom>
          <a:ln w="15512">
            <a:solidFill>
              <a:srgbClr val="000000"/>
            </a:solidFill>
          </a:ln>
        </p:spPr>
        <p:txBody>
          <a:bodyPr wrap="square" lIns="0" tIns="0" rIns="0" bIns="0" rtlCol="0"/>
          <a:lstStyle/>
          <a:p>
            <a:endParaRPr/>
          </a:p>
        </p:txBody>
      </p:sp>
      <p:sp>
        <p:nvSpPr>
          <p:cNvPr id="6" name="object 6"/>
          <p:cNvSpPr/>
          <p:nvPr/>
        </p:nvSpPr>
        <p:spPr>
          <a:xfrm>
            <a:off x="5417879" y="2458230"/>
            <a:ext cx="1553766" cy="2679"/>
          </a:xfrm>
          <a:custGeom>
            <a:avLst/>
            <a:gdLst/>
            <a:ahLst/>
            <a:cxnLst/>
            <a:rect l="l" t="t" r="r" b="b"/>
            <a:pathLst>
              <a:path w="2209800" h="3810">
                <a:moveTo>
                  <a:pt x="0" y="0"/>
                </a:moveTo>
                <a:lnTo>
                  <a:pt x="2209273" y="3789"/>
                </a:lnTo>
              </a:path>
            </a:pathLst>
          </a:custGeom>
          <a:ln w="15512">
            <a:solidFill>
              <a:srgbClr val="000000"/>
            </a:solidFill>
          </a:ln>
        </p:spPr>
        <p:txBody>
          <a:bodyPr wrap="square" lIns="0" tIns="0" rIns="0" bIns="0" rtlCol="0"/>
          <a:lstStyle/>
          <a:p>
            <a:endParaRPr/>
          </a:p>
        </p:txBody>
      </p:sp>
      <p:sp>
        <p:nvSpPr>
          <p:cNvPr id="7" name="object 7"/>
          <p:cNvSpPr txBox="1"/>
          <p:nvPr/>
        </p:nvSpPr>
        <p:spPr>
          <a:xfrm>
            <a:off x="6988549" y="2327340"/>
            <a:ext cx="1439912" cy="243907"/>
          </a:xfrm>
          <a:prstGeom prst="rect">
            <a:avLst/>
          </a:prstGeom>
          <a:ln w="15512">
            <a:solidFill>
              <a:srgbClr val="000000"/>
            </a:solidFill>
          </a:ln>
        </p:spPr>
        <p:txBody>
          <a:bodyPr vert="horz" wrap="square" lIns="0" tIns="12948" rIns="0" bIns="0" rtlCol="0">
            <a:spAutoFit/>
          </a:bodyPr>
          <a:lstStyle/>
          <a:p>
            <a:pPr marL="198232">
              <a:spcBef>
                <a:spcPts val="102"/>
              </a:spcBef>
            </a:pPr>
            <a:r>
              <a:rPr sz="1500" spc="-4" dirty="0">
                <a:latin typeface="Calibri"/>
                <a:cs typeface="Calibri"/>
              </a:rPr>
              <a:t>Handle</a:t>
            </a:r>
            <a:r>
              <a:rPr sz="1500" spc="-14" dirty="0">
                <a:latin typeface="Calibri"/>
                <a:cs typeface="Calibri"/>
              </a:rPr>
              <a:t> </a:t>
            </a:r>
            <a:r>
              <a:rPr sz="1500" spc="-4" dirty="0">
                <a:latin typeface="Calibri"/>
                <a:cs typeface="Calibri"/>
              </a:rPr>
              <a:t>Table</a:t>
            </a:r>
            <a:endParaRPr sz="1500">
              <a:latin typeface="Calibri"/>
              <a:cs typeface="Calibri"/>
            </a:endParaRPr>
          </a:p>
        </p:txBody>
      </p:sp>
      <p:sp>
        <p:nvSpPr>
          <p:cNvPr id="8" name="object 8"/>
          <p:cNvSpPr txBox="1"/>
          <p:nvPr/>
        </p:nvSpPr>
        <p:spPr>
          <a:xfrm>
            <a:off x="3061880" y="691224"/>
            <a:ext cx="2465487" cy="309727"/>
          </a:xfrm>
          <a:prstGeom prst="rect">
            <a:avLst/>
          </a:prstGeom>
          <a:ln w="15512">
            <a:solidFill>
              <a:srgbClr val="000000"/>
            </a:solidFill>
          </a:ln>
        </p:spPr>
        <p:txBody>
          <a:bodyPr vert="horz" wrap="square" lIns="0" tIns="78132" rIns="0" bIns="0" rtlCol="0">
            <a:spAutoFit/>
          </a:bodyPr>
          <a:lstStyle/>
          <a:p>
            <a:pPr marL="601840">
              <a:spcBef>
                <a:spcPts val="615"/>
              </a:spcBef>
            </a:pPr>
            <a:r>
              <a:rPr sz="1500" spc="-4" dirty="0">
                <a:latin typeface="Calibri"/>
                <a:cs typeface="Calibri"/>
              </a:rPr>
              <a:t>Process ID</a:t>
            </a:r>
            <a:r>
              <a:rPr sz="1500" spc="-7" dirty="0">
                <a:latin typeface="Calibri"/>
                <a:cs typeface="Calibri"/>
              </a:rPr>
              <a:t> </a:t>
            </a:r>
            <a:r>
              <a:rPr sz="1500" spc="-4" dirty="0">
                <a:latin typeface="Calibri"/>
                <a:cs typeface="Calibri"/>
              </a:rPr>
              <a:t>(PID)</a:t>
            </a:r>
            <a:endParaRPr sz="1500">
              <a:latin typeface="Calibri"/>
              <a:cs typeface="Calibri"/>
            </a:endParaRPr>
          </a:p>
        </p:txBody>
      </p:sp>
      <p:sp>
        <p:nvSpPr>
          <p:cNvPr id="9" name="object 9"/>
          <p:cNvSpPr txBox="1"/>
          <p:nvPr/>
        </p:nvSpPr>
        <p:spPr>
          <a:xfrm>
            <a:off x="3535064" y="1878836"/>
            <a:ext cx="1517600" cy="239398"/>
          </a:xfrm>
          <a:prstGeom prst="rect">
            <a:avLst/>
          </a:prstGeom>
        </p:spPr>
        <p:txBody>
          <a:bodyPr vert="horz" wrap="square" lIns="0" tIns="8483" rIns="0" bIns="0" rtlCol="0">
            <a:spAutoFit/>
          </a:bodyPr>
          <a:lstStyle/>
          <a:p>
            <a:pPr marL="8929">
              <a:spcBef>
                <a:spcPts val="67"/>
              </a:spcBef>
            </a:pPr>
            <a:r>
              <a:rPr sz="1500" spc="-4" dirty="0">
                <a:latin typeface="Calibri"/>
                <a:cs typeface="Calibri"/>
              </a:rPr>
              <a:t>Next Process</a:t>
            </a:r>
            <a:r>
              <a:rPr sz="1500" spc="-46" dirty="0">
                <a:latin typeface="Calibri"/>
                <a:cs typeface="Calibri"/>
              </a:rPr>
              <a:t> </a:t>
            </a:r>
            <a:r>
              <a:rPr sz="1500" spc="-4" dirty="0">
                <a:latin typeface="Calibri"/>
                <a:cs typeface="Calibri"/>
              </a:rPr>
              <a:t>Block</a:t>
            </a:r>
            <a:endParaRPr sz="1500">
              <a:latin typeface="Calibri"/>
              <a:cs typeface="Calibri"/>
            </a:endParaRPr>
          </a:p>
        </p:txBody>
      </p:sp>
      <p:sp>
        <p:nvSpPr>
          <p:cNvPr id="10" name="object 10"/>
          <p:cNvSpPr txBox="1"/>
          <p:nvPr/>
        </p:nvSpPr>
        <p:spPr>
          <a:xfrm>
            <a:off x="3061880" y="2665470"/>
            <a:ext cx="2465487" cy="337228"/>
          </a:xfrm>
          <a:prstGeom prst="rect">
            <a:avLst/>
          </a:prstGeom>
          <a:ln w="15512">
            <a:solidFill>
              <a:srgbClr val="000000"/>
            </a:solidFill>
          </a:ln>
        </p:spPr>
        <p:txBody>
          <a:bodyPr vert="horz" wrap="square" lIns="0" tIns="105367" rIns="0" bIns="0" rtlCol="0">
            <a:spAutoFit/>
          </a:bodyPr>
          <a:lstStyle/>
          <a:p>
            <a:pPr marL="569247">
              <a:spcBef>
                <a:spcPts val="830"/>
              </a:spcBef>
            </a:pPr>
            <a:r>
              <a:rPr sz="1500" spc="-4" dirty="0">
                <a:latin typeface="Calibri"/>
                <a:cs typeface="Calibri"/>
              </a:rPr>
              <a:t>Image File</a:t>
            </a:r>
            <a:r>
              <a:rPr sz="1500" spc="-11" dirty="0">
                <a:latin typeface="Calibri"/>
                <a:cs typeface="Calibri"/>
              </a:rPr>
              <a:t> </a:t>
            </a:r>
            <a:r>
              <a:rPr sz="1500" spc="-4" dirty="0">
                <a:latin typeface="Calibri"/>
                <a:cs typeface="Calibri"/>
              </a:rPr>
              <a:t>Name</a:t>
            </a:r>
            <a:endParaRPr sz="1500">
              <a:latin typeface="Calibri"/>
              <a:cs typeface="Calibri"/>
            </a:endParaRPr>
          </a:p>
        </p:txBody>
      </p:sp>
      <p:sp>
        <p:nvSpPr>
          <p:cNvPr id="11" name="object 11"/>
          <p:cNvSpPr txBox="1"/>
          <p:nvPr/>
        </p:nvSpPr>
        <p:spPr>
          <a:xfrm>
            <a:off x="6988551" y="1869228"/>
            <a:ext cx="1033611" cy="254275"/>
          </a:xfrm>
          <a:prstGeom prst="rect">
            <a:avLst/>
          </a:prstGeom>
          <a:ln w="15512">
            <a:solidFill>
              <a:srgbClr val="000000"/>
            </a:solidFill>
          </a:ln>
        </p:spPr>
        <p:txBody>
          <a:bodyPr vert="horz" wrap="square" lIns="0" tIns="23216" rIns="0" bIns="0" rtlCol="0">
            <a:spAutoFit/>
          </a:bodyPr>
          <a:lstStyle/>
          <a:p>
            <a:pPr marL="3572" algn="ctr">
              <a:spcBef>
                <a:spcPts val="182"/>
              </a:spcBef>
            </a:pPr>
            <a:r>
              <a:rPr sz="1500" spc="-4" dirty="0">
                <a:latin typeface="Calibri"/>
                <a:cs typeface="Calibri"/>
              </a:rPr>
              <a:t>PCB</a:t>
            </a:r>
            <a:endParaRPr sz="1500">
              <a:latin typeface="Calibri"/>
              <a:cs typeface="Calibri"/>
            </a:endParaRPr>
          </a:p>
        </p:txBody>
      </p:sp>
      <p:sp>
        <p:nvSpPr>
          <p:cNvPr id="12" name="object 12"/>
          <p:cNvSpPr txBox="1"/>
          <p:nvPr/>
        </p:nvSpPr>
        <p:spPr>
          <a:xfrm>
            <a:off x="3709577" y="3260813"/>
            <a:ext cx="1160859" cy="1026021"/>
          </a:xfrm>
          <a:prstGeom prst="rect">
            <a:avLst/>
          </a:prstGeom>
        </p:spPr>
        <p:txBody>
          <a:bodyPr vert="horz" wrap="square" lIns="0" tIns="21430" rIns="0" bIns="0" rtlCol="0">
            <a:spAutoFit/>
          </a:bodyPr>
          <a:lstStyle/>
          <a:p>
            <a:pPr marL="8483" marR="3572" indent="6697" algn="ctr">
              <a:lnSpc>
                <a:spcPts val="1807"/>
              </a:lnSpc>
              <a:spcBef>
                <a:spcPts val="169"/>
              </a:spcBef>
            </a:pPr>
            <a:r>
              <a:rPr sz="1500" spc="-4" dirty="0">
                <a:latin typeface="Calibri"/>
                <a:cs typeface="Calibri"/>
              </a:rPr>
              <a:t>List of Thread  Control</a:t>
            </a:r>
            <a:r>
              <a:rPr sz="1500" spc="-49" dirty="0">
                <a:latin typeface="Calibri"/>
                <a:cs typeface="Calibri"/>
              </a:rPr>
              <a:t> </a:t>
            </a:r>
            <a:r>
              <a:rPr sz="1500" spc="-4" dirty="0">
                <a:latin typeface="Calibri"/>
                <a:cs typeface="Calibri"/>
              </a:rPr>
              <a:t>Blocks</a:t>
            </a:r>
            <a:endParaRPr sz="1500">
              <a:latin typeface="Calibri"/>
              <a:cs typeface="Calibri"/>
            </a:endParaRPr>
          </a:p>
          <a:p>
            <a:pPr>
              <a:spcBef>
                <a:spcPts val="21"/>
              </a:spcBef>
            </a:pPr>
            <a:endParaRPr sz="2000">
              <a:latin typeface="Times New Roman"/>
              <a:cs typeface="Times New Roman"/>
            </a:endParaRPr>
          </a:p>
          <a:p>
            <a:pPr marL="17859" algn="ctr"/>
            <a:r>
              <a:rPr sz="1500" spc="-4" dirty="0">
                <a:latin typeface="Calibri"/>
                <a:cs typeface="Calibri"/>
              </a:rPr>
              <a:t>…</a:t>
            </a:r>
            <a:endParaRPr sz="1500">
              <a:latin typeface="Calibri"/>
              <a:cs typeface="Calibri"/>
            </a:endParaRPr>
          </a:p>
        </p:txBody>
      </p:sp>
      <p:sp>
        <p:nvSpPr>
          <p:cNvPr id="13" name="object 13"/>
          <p:cNvSpPr txBox="1"/>
          <p:nvPr/>
        </p:nvSpPr>
        <p:spPr>
          <a:xfrm>
            <a:off x="3633229" y="2309684"/>
            <a:ext cx="1315789" cy="239398"/>
          </a:xfrm>
          <a:prstGeom prst="rect">
            <a:avLst/>
          </a:prstGeom>
        </p:spPr>
        <p:txBody>
          <a:bodyPr vert="horz" wrap="square" lIns="0" tIns="8483" rIns="0" bIns="0" rtlCol="0">
            <a:spAutoFit/>
          </a:bodyPr>
          <a:lstStyle/>
          <a:p>
            <a:pPr marL="8929">
              <a:spcBef>
                <a:spcPts val="67"/>
              </a:spcBef>
            </a:pPr>
            <a:r>
              <a:rPr sz="1500" spc="-4" dirty="0">
                <a:latin typeface="Calibri"/>
                <a:cs typeface="Calibri"/>
              </a:rPr>
              <a:t>List of open</a:t>
            </a:r>
            <a:r>
              <a:rPr sz="1500" spc="-42" dirty="0">
                <a:latin typeface="Calibri"/>
                <a:cs typeface="Calibri"/>
              </a:rPr>
              <a:t> </a:t>
            </a:r>
            <a:r>
              <a:rPr sz="1500" spc="-4" dirty="0">
                <a:latin typeface="Calibri"/>
                <a:cs typeface="Calibri"/>
              </a:rPr>
              <a:t>ﬁles</a:t>
            </a:r>
            <a:endParaRPr sz="1500">
              <a:latin typeface="Calibri"/>
              <a:cs typeface="Calibri"/>
            </a:endParaRPr>
          </a:p>
        </p:txBody>
      </p:sp>
      <p:sp>
        <p:nvSpPr>
          <p:cNvPr id="14" name="object 14"/>
          <p:cNvSpPr txBox="1"/>
          <p:nvPr/>
        </p:nvSpPr>
        <p:spPr>
          <a:xfrm>
            <a:off x="4231160" y="1480723"/>
            <a:ext cx="144661" cy="239398"/>
          </a:xfrm>
          <a:prstGeom prst="rect">
            <a:avLst/>
          </a:prstGeom>
        </p:spPr>
        <p:txBody>
          <a:bodyPr vert="horz" wrap="square" lIns="0" tIns="8483" rIns="0" bIns="0" rtlCol="0">
            <a:spAutoFit/>
          </a:bodyPr>
          <a:lstStyle/>
          <a:p>
            <a:pPr>
              <a:spcBef>
                <a:spcPts val="67"/>
              </a:spcBef>
            </a:pPr>
            <a:r>
              <a:rPr sz="1500" spc="-4" dirty="0">
                <a:latin typeface="Calibri"/>
                <a:cs typeface="Calibri"/>
              </a:rPr>
              <a:t>…</a:t>
            </a:r>
            <a:endParaRPr sz="1500">
              <a:latin typeface="Calibri"/>
              <a:cs typeface="Calibri"/>
            </a:endParaRPr>
          </a:p>
        </p:txBody>
      </p:sp>
      <p:sp>
        <p:nvSpPr>
          <p:cNvPr id="15" name="object 15"/>
          <p:cNvSpPr txBox="1"/>
          <p:nvPr/>
        </p:nvSpPr>
        <p:spPr>
          <a:xfrm>
            <a:off x="6272818" y="3012120"/>
            <a:ext cx="2933849" cy="332184"/>
          </a:xfrm>
          <a:prstGeom prst="rect">
            <a:avLst/>
          </a:prstGeom>
        </p:spPr>
        <p:txBody>
          <a:bodyPr vert="horz" wrap="square" lIns="0" tIns="11608" rIns="0" bIns="0" rtlCol="0">
            <a:spAutoFit/>
          </a:bodyPr>
          <a:lstStyle/>
          <a:p>
            <a:pPr marL="8929">
              <a:spcBef>
                <a:spcPts val="91"/>
              </a:spcBef>
            </a:pPr>
            <a:r>
              <a:rPr sz="2000" b="1" spc="4" dirty="0">
                <a:solidFill>
                  <a:srgbClr val="1F497D"/>
                </a:solidFill>
                <a:latin typeface="Calibri"/>
                <a:cs typeface="Calibri"/>
              </a:rPr>
              <a:t>Thread Control Block</a:t>
            </a:r>
            <a:r>
              <a:rPr sz="2000" b="1" spc="-35" dirty="0">
                <a:solidFill>
                  <a:srgbClr val="1F497D"/>
                </a:solidFill>
                <a:latin typeface="Calibri"/>
                <a:cs typeface="Calibri"/>
              </a:rPr>
              <a:t> </a:t>
            </a:r>
            <a:r>
              <a:rPr sz="2000" b="1" spc="4" dirty="0">
                <a:solidFill>
                  <a:srgbClr val="1F497D"/>
                </a:solidFill>
                <a:latin typeface="Calibri"/>
                <a:cs typeface="Calibri"/>
              </a:rPr>
              <a:t>(TCB)</a:t>
            </a:r>
            <a:endParaRPr sz="2000">
              <a:latin typeface="Calibri"/>
              <a:cs typeface="Calibri"/>
            </a:endParaRPr>
          </a:p>
        </p:txBody>
      </p:sp>
      <p:graphicFrame>
        <p:nvGraphicFramePr>
          <p:cNvPr id="16" name="object 16"/>
          <p:cNvGraphicFramePr>
            <a:graphicFrameLocks noGrp="1"/>
          </p:cNvGraphicFramePr>
          <p:nvPr>
            <p:extLst>
              <p:ext uri="{D42A27DB-BD31-4B8C-83A1-F6EECF244321}">
                <p14:modId xmlns:p14="http://schemas.microsoft.com/office/powerpoint/2010/main" val="519901547"/>
              </p:ext>
            </p:extLst>
          </p:nvPr>
        </p:nvGraphicFramePr>
        <p:xfrm>
          <a:off x="6917649" y="3535330"/>
          <a:ext cx="2908398" cy="1393924"/>
        </p:xfrm>
        <a:graphic>
          <a:graphicData uri="http://schemas.openxmlformats.org/drawingml/2006/table">
            <a:tbl>
              <a:tblPr firstRow="1" bandRow="1">
                <a:tableStyleId>{2D5ABB26-0587-4C30-8999-92F81FD0307C}</a:tableStyleId>
              </a:tblPr>
              <a:tblGrid>
                <a:gridCol w="2356098">
                  <a:extLst>
                    <a:ext uri="{9D8B030D-6E8A-4147-A177-3AD203B41FA5}">
                      <a16:colId xmlns="" xmlns:a16="http://schemas.microsoft.com/office/drawing/2014/main" val="20000"/>
                    </a:ext>
                  </a:extLst>
                </a:gridCol>
                <a:gridCol w="130819">
                  <a:extLst>
                    <a:ext uri="{9D8B030D-6E8A-4147-A177-3AD203B41FA5}">
                      <a16:colId xmlns="" xmlns:a16="http://schemas.microsoft.com/office/drawing/2014/main" val="20001"/>
                    </a:ext>
                  </a:extLst>
                </a:gridCol>
                <a:gridCol w="421481">
                  <a:extLst>
                    <a:ext uri="{9D8B030D-6E8A-4147-A177-3AD203B41FA5}">
                      <a16:colId xmlns="" xmlns:a16="http://schemas.microsoft.com/office/drawing/2014/main" val="20002"/>
                    </a:ext>
                  </a:extLst>
                </a:gridCol>
              </a:tblGrid>
              <a:tr h="160734">
                <a:tc rowSpan="2">
                  <a:txBody>
                    <a:bodyPr/>
                    <a:lstStyle/>
                    <a:p>
                      <a:pPr marL="1251585">
                        <a:lnSpc>
                          <a:spcPct val="100000"/>
                        </a:lnSpc>
                        <a:spcBef>
                          <a:spcPts val="259"/>
                        </a:spcBef>
                      </a:pPr>
                      <a:r>
                        <a:rPr sz="1500" spc="-5" dirty="0">
                          <a:latin typeface="Calibri"/>
                          <a:cs typeface="Calibri"/>
                        </a:rPr>
                        <a:t>Next</a:t>
                      </a:r>
                      <a:r>
                        <a:rPr sz="1500" spc="-10" dirty="0">
                          <a:latin typeface="Calibri"/>
                          <a:cs typeface="Calibri"/>
                        </a:rPr>
                        <a:t> </a:t>
                      </a:r>
                      <a:r>
                        <a:rPr sz="1500" spc="-5" dirty="0">
                          <a:latin typeface="Calibri"/>
                          <a:cs typeface="Calibri"/>
                        </a:rPr>
                        <a:t>TCB</a:t>
                      </a:r>
                      <a:endParaRPr sz="1500">
                        <a:latin typeface="Calibri"/>
                        <a:cs typeface="Calibri"/>
                      </a:endParaRPr>
                    </a:p>
                  </a:txBody>
                  <a:tcPr marL="0" marR="0" marT="23216" marB="0">
                    <a:lnL w="19050">
                      <a:solidFill>
                        <a:srgbClr val="000000"/>
                      </a:solidFill>
                      <a:prstDash val="solid"/>
                    </a:lnL>
                    <a:lnT w="19050">
                      <a:solidFill>
                        <a:srgbClr val="000000"/>
                      </a:solidFill>
                      <a:prstDash val="solid"/>
                    </a:lnT>
                    <a:lnB w="381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B w="19050">
                      <a:solidFill>
                        <a:srgbClr val="000000"/>
                      </a:solidFill>
                      <a:prstDash val="solid"/>
                    </a:lnB>
                  </a:tcPr>
                </a:tc>
                <a:extLst>
                  <a:ext uri="{0D108BD9-81ED-4DB2-BD59-A6C34878D82A}">
                    <a16:rowId xmlns="" xmlns:a16="http://schemas.microsoft.com/office/drawing/2014/main" val="10000"/>
                  </a:ext>
                </a:extLst>
              </a:tr>
              <a:tr h="126355">
                <a:tc vMerge="1">
                  <a:txBody>
                    <a:bodyPr/>
                    <a:lstStyle/>
                    <a:p>
                      <a:endParaRPr/>
                    </a:p>
                  </a:txBody>
                  <a:tcPr marL="0" marR="0" marT="33019" marB="0">
                    <a:lnL w="19050">
                      <a:solidFill>
                        <a:srgbClr val="000000"/>
                      </a:solidFill>
                      <a:prstDash val="solid"/>
                    </a:lnL>
                    <a:lnT w="19050">
                      <a:solidFill>
                        <a:srgbClr val="000000"/>
                      </a:solidFill>
                      <a:prstDash val="solid"/>
                    </a:lnT>
                    <a:lnB w="38100">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R w="19050">
                      <a:solidFill>
                        <a:srgbClr val="000000"/>
                      </a:solidFill>
                      <a:prstDash val="solid"/>
                    </a:lnR>
                    <a:lnT w="19050">
                      <a:solidFill>
                        <a:srgbClr val="000000"/>
                      </a:solidFill>
                      <a:prstDash val="solid"/>
                    </a:lnT>
                    <a:lnB w="38100">
                      <a:solidFill>
                        <a:srgbClr val="000000"/>
                      </a:solidFill>
                      <a:prstDash val="solid"/>
                    </a:lnB>
                  </a:tcPr>
                </a:tc>
                <a:tc rowSpan="4">
                  <a:txBody>
                    <a:bodyPr/>
                    <a:lstStyle/>
                    <a:p>
                      <a:pPr>
                        <a:lnSpc>
                          <a:spcPct val="100000"/>
                        </a:lnSpc>
                      </a:pPr>
                      <a:endParaRPr sz="1500">
                        <a:latin typeface="Times New Roman"/>
                        <a:cs typeface="Times New Roman"/>
                      </a:endParaRPr>
                    </a:p>
                  </a:txBody>
                  <a:tcPr marL="0" marR="0" marT="0" marB="0">
                    <a:lnL w="19050">
                      <a:solidFill>
                        <a:srgbClr val="000000"/>
                      </a:solidFill>
                      <a:prstDash val="solid"/>
                    </a:lnL>
                    <a:lnT w="19050">
                      <a:solidFill>
                        <a:srgbClr val="000000"/>
                      </a:solidFill>
                      <a:prstDash val="solid"/>
                    </a:lnT>
                  </a:tcPr>
                </a:tc>
                <a:extLst>
                  <a:ext uri="{0D108BD9-81ED-4DB2-BD59-A6C34878D82A}">
                    <a16:rowId xmlns="" xmlns:a16="http://schemas.microsoft.com/office/drawing/2014/main" val="10001"/>
                  </a:ext>
                </a:extLst>
              </a:tr>
              <a:tr h="332631">
                <a:tc gridSpan="2">
                  <a:txBody>
                    <a:bodyPr/>
                    <a:lstStyle/>
                    <a:p>
                      <a:pPr marL="802005">
                        <a:lnSpc>
                          <a:spcPct val="100000"/>
                        </a:lnSpc>
                        <a:spcBef>
                          <a:spcPts val="570"/>
                        </a:spcBef>
                      </a:pPr>
                      <a:r>
                        <a:rPr sz="1500" spc="-5" dirty="0">
                          <a:latin typeface="Calibri"/>
                          <a:cs typeface="Calibri"/>
                        </a:rPr>
                        <a:t>Program</a:t>
                      </a:r>
                      <a:r>
                        <a:rPr sz="1500" spc="-10" dirty="0">
                          <a:latin typeface="Calibri"/>
                          <a:cs typeface="Calibri"/>
                        </a:rPr>
                        <a:t> </a:t>
                      </a:r>
                      <a:r>
                        <a:rPr sz="1500" spc="-5" dirty="0">
                          <a:latin typeface="Calibri"/>
                          <a:cs typeface="Calibri"/>
                        </a:rPr>
                        <a:t>Counter</a:t>
                      </a:r>
                      <a:endParaRPr sz="1500">
                        <a:latin typeface="Calibri"/>
                        <a:cs typeface="Calibri"/>
                      </a:endParaRPr>
                    </a:p>
                  </a:txBody>
                  <a:tcPr marL="0" marR="0" marT="50899"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hMerge="1">
                  <a:txBody>
                    <a:bodyPr/>
                    <a:lstStyle/>
                    <a:p>
                      <a:endParaRPr/>
                    </a:p>
                  </a:txBody>
                  <a:tcPr marL="0" marR="0" marT="0" marB="0"/>
                </a:tc>
                <a:tc vMerge="1">
                  <a:txBody>
                    <a:bodyPr/>
                    <a:lstStyle/>
                    <a:p>
                      <a:endParaRPr/>
                    </a:p>
                  </a:txBody>
                  <a:tcPr marL="0" marR="0" marT="0" marB="0">
                    <a:lnL w="19050">
                      <a:solidFill>
                        <a:srgbClr val="000000"/>
                      </a:solidFill>
                      <a:prstDash val="solid"/>
                    </a:lnL>
                    <a:lnT w="19050">
                      <a:solidFill>
                        <a:srgbClr val="000000"/>
                      </a:solidFill>
                      <a:prstDash val="solid"/>
                    </a:lnT>
                  </a:tcPr>
                </a:tc>
                <a:extLst>
                  <a:ext uri="{0D108BD9-81ED-4DB2-BD59-A6C34878D82A}">
                    <a16:rowId xmlns="" xmlns:a16="http://schemas.microsoft.com/office/drawing/2014/main" val="10002"/>
                  </a:ext>
                </a:extLst>
              </a:tr>
              <a:tr h="381744">
                <a:tc gridSpan="2">
                  <a:txBody>
                    <a:bodyPr/>
                    <a:lstStyle/>
                    <a:p>
                      <a:pPr marL="635" algn="ctr">
                        <a:lnSpc>
                          <a:spcPct val="100000"/>
                        </a:lnSpc>
                        <a:spcBef>
                          <a:spcPts val="815"/>
                        </a:spcBef>
                      </a:pPr>
                      <a:r>
                        <a:rPr sz="1500" spc="-5" dirty="0">
                          <a:latin typeface="Calibri"/>
                          <a:cs typeface="Calibri"/>
                        </a:rPr>
                        <a:t>Registers</a:t>
                      </a:r>
                      <a:endParaRPr sz="1500">
                        <a:latin typeface="Calibri"/>
                        <a:cs typeface="Calibri"/>
                      </a:endParaRPr>
                    </a:p>
                  </a:txBody>
                  <a:tcPr marL="0" marR="0" marT="7277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vMerge="1">
                  <a:txBody>
                    <a:bodyPr/>
                    <a:lstStyle/>
                    <a:p>
                      <a:endParaRPr/>
                    </a:p>
                  </a:txBody>
                  <a:tcPr marL="0" marR="0" marT="0" marB="0">
                    <a:lnL w="19050">
                      <a:solidFill>
                        <a:srgbClr val="000000"/>
                      </a:solidFill>
                      <a:prstDash val="solid"/>
                    </a:lnL>
                    <a:lnT w="19050">
                      <a:solidFill>
                        <a:srgbClr val="000000"/>
                      </a:solidFill>
                      <a:prstDash val="solid"/>
                    </a:lnT>
                  </a:tcPr>
                </a:tc>
                <a:extLst>
                  <a:ext uri="{0D108BD9-81ED-4DB2-BD59-A6C34878D82A}">
                    <a16:rowId xmlns="" xmlns:a16="http://schemas.microsoft.com/office/drawing/2014/main" val="10003"/>
                  </a:ext>
                </a:extLst>
              </a:tr>
              <a:tr h="392460">
                <a:tc gridSpan="2">
                  <a:txBody>
                    <a:bodyPr/>
                    <a:lstStyle/>
                    <a:p>
                      <a:pPr marL="27940" algn="ctr">
                        <a:lnSpc>
                          <a:spcPct val="100000"/>
                        </a:lnSpc>
                        <a:spcBef>
                          <a:spcPts val="875"/>
                        </a:spcBef>
                      </a:pPr>
                      <a:r>
                        <a:rPr sz="1500" dirty="0">
                          <a:latin typeface="Calibri"/>
                          <a:cs typeface="Calibri"/>
                        </a:rPr>
                        <a:t>…</a:t>
                      </a:r>
                      <a:endParaRPr sz="1500">
                        <a:latin typeface="Calibri"/>
                        <a:cs typeface="Calibri"/>
                      </a:endParaRPr>
                    </a:p>
                  </a:txBody>
                  <a:tcPr marL="0" marR="0" marT="781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vMerge="1">
                  <a:txBody>
                    <a:bodyPr/>
                    <a:lstStyle/>
                    <a:p>
                      <a:endParaRPr/>
                    </a:p>
                  </a:txBody>
                  <a:tcPr marL="0" marR="0" marT="0" marB="0">
                    <a:lnL w="19050">
                      <a:solidFill>
                        <a:srgbClr val="000000"/>
                      </a:solidFill>
                      <a:prstDash val="solid"/>
                    </a:lnL>
                    <a:lnT w="19050">
                      <a:solidFill>
                        <a:srgbClr val="000000"/>
                      </a:solidFill>
                      <a:prstDash val="solid"/>
                    </a:lnT>
                  </a:tcPr>
                </a:tc>
                <a:extLst>
                  <a:ext uri="{0D108BD9-81ED-4DB2-BD59-A6C34878D82A}">
                    <a16:rowId xmlns="" xmlns:a16="http://schemas.microsoft.com/office/drawing/2014/main" val="10004"/>
                  </a:ext>
                </a:extLst>
              </a:tr>
            </a:tbl>
          </a:graphicData>
        </a:graphic>
      </p:graphicFrame>
      <p:sp>
        <p:nvSpPr>
          <p:cNvPr id="17" name="object 17"/>
          <p:cNvSpPr/>
          <p:nvPr/>
        </p:nvSpPr>
        <p:spPr>
          <a:xfrm>
            <a:off x="5385162" y="2425503"/>
            <a:ext cx="65445" cy="65445"/>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6898512" y="2428048"/>
            <a:ext cx="109389" cy="65633"/>
          </a:xfrm>
          <a:custGeom>
            <a:avLst/>
            <a:gdLst/>
            <a:ahLst/>
            <a:cxnLst/>
            <a:rect l="l" t="t" r="r" b="b"/>
            <a:pathLst>
              <a:path w="155575" h="93345">
                <a:moveTo>
                  <a:pt x="152" y="0"/>
                </a:moveTo>
                <a:lnTo>
                  <a:pt x="62128" y="46647"/>
                </a:lnTo>
                <a:lnTo>
                  <a:pt x="0" y="93078"/>
                </a:lnTo>
                <a:lnTo>
                  <a:pt x="155206" y="46799"/>
                </a:lnTo>
                <a:lnTo>
                  <a:pt x="152" y="0"/>
                </a:lnTo>
                <a:close/>
              </a:path>
            </a:pathLst>
          </a:custGeom>
          <a:solidFill>
            <a:srgbClr val="000000"/>
          </a:solidFill>
        </p:spPr>
        <p:txBody>
          <a:bodyPr wrap="square" lIns="0" tIns="0" rIns="0" bIns="0" rtlCol="0"/>
          <a:lstStyle/>
          <a:p>
            <a:endParaRPr/>
          </a:p>
        </p:txBody>
      </p:sp>
      <p:sp>
        <p:nvSpPr>
          <p:cNvPr id="19" name="object 19"/>
          <p:cNvSpPr/>
          <p:nvPr/>
        </p:nvSpPr>
        <p:spPr>
          <a:xfrm>
            <a:off x="3061880" y="691223"/>
            <a:ext cx="2465487" cy="4450556"/>
          </a:xfrm>
          <a:custGeom>
            <a:avLst/>
            <a:gdLst/>
            <a:ahLst/>
            <a:cxnLst/>
            <a:rect l="l" t="t" r="r" b="b"/>
            <a:pathLst>
              <a:path w="3506470" h="6329680">
                <a:moveTo>
                  <a:pt x="0" y="0"/>
                </a:moveTo>
                <a:lnTo>
                  <a:pt x="3505883" y="0"/>
                </a:lnTo>
                <a:lnTo>
                  <a:pt x="3505883" y="6329205"/>
                </a:lnTo>
                <a:lnTo>
                  <a:pt x="0" y="6329205"/>
                </a:lnTo>
                <a:lnTo>
                  <a:pt x="0" y="0"/>
                </a:lnTo>
                <a:close/>
              </a:path>
            </a:pathLst>
          </a:custGeom>
          <a:ln w="15512">
            <a:solidFill>
              <a:srgbClr val="000000"/>
            </a:solidFill>
          </a:ln>
        </p:spPr>
        <p:txBody>
          <a:bodyPr wrap="square" lIns="0" tIns="0" rIns="0" bIns="0" rtlCol="0"/>
          <a:lstStyle/>
          <a:p>
            <a:endParaRPr/>
          </a:p>
        </p:txBody>
      </p:sp>
      <p:sp>
        <p:nvSpPr>
          <p:cNvPr id="20" name="object 20"/>
          <p:cNvSpPr/>
          <p:nvPr/>
        </p:nvSpPr>
        <p:spPr>
          <a:xfrm>
            <a:off x="3061880" y="1814694"/>
            <a:ext cx="2465487" cy="382191"/>
          </a:xfrm>
          <a:custGeom>
            <a:avLst/>
            <a:gdLst/>
            <a:ahLst/>
            <a:cxnLst/>
            <a:rect l="l" t="t" r="r" b="b"/>
            <a:pathLst>
              <a:path w="3506470" h="543560">
                <a:moveTo>
                  <a:pt x="0" y="0"/>
                </a:moveTo>
                <a:lnTo>
                  <a:pt x="3505883" y="0"/>
                </a:lnTo>
                <a:lnTo>
                  <a:pt x="3505883" y="542946"/>
                </a:lnTo>
                <a:lnTo>
                  <a:pt x="0" y="542946"/>
                </a:lnTo>
                <a:lnTo>
                  <a:pt x="0" y="0"/>
                </a:lnTo>
                <a:close/>
              </a:path>
            </a:pathLst>
          </a:custGeom>
          <a:ln w="15512">
            <a:solidFill>
              <a:srgbClr val="000000"/>
            </a:solidFill>
          </a:ln>
        </p:spPr>
        <p:txBody>
          <a:bodyPr wrap="square" lIns="0" tIns="0" rIns="0" bIns="0" rtlCol="0"/>
          <a:lstStyle/>
          <a:p>
            <a:endParaRPr/>
          </a:p>
        </p:txBody>
      </p:sp>
      <p:sp>
        <p:nvSpPr>
          <p:cNvPr id="21" name="object 21"/>
          <p:cNvSpPr/>
          <p:nvPr/>
        </p:nvSpPr>
        <p:spPr>
          <a:xfrm>
            <a:off x="5417879" y="2000120"/>
            <a:ext cx="1553766" cy="2679"/>
          </a:xfrm>
          <a:custGeom>
            <a:avLst/>
            <a:gdLst/>
            <a:ahLst/>
            <a:cxnLst/>
            <a:rect l="l" t="t" r="r" b="b"/>
            <a:pathLst>
              <a:path w="2209800" h="3810">
                <a:moveTo>
                  <a:pt x="0" y="0"/>
                </a:moveTo>
                <a:lnTo>
                  <a:pt x="2209273" y="3789"/>
                </a:lnTo>
              </a:path>
            </a:pathLst>
          </a:custGeom>
          <a:ln w="15512">
            <a:solidFill>
              <a:srgbClr val="000000"/>
            </a:solidFill>
          </a:ln>
        </p:spPr>
        <p:txBody>
          <a:bodyPr wrap="square" lIns="0" tIns="0" rIns="0" bIns="0" rtlCol="0"/>
          <a:lstStyle/>
          <a:p>
            <a:endParaRPr/>
          </a:p>
        </p:txBody>
      </p:sp>
      <p:sp>
        <p:nvSpPr>
          <p:cNvPr id="22" name="object 22"/>
          <p:cNvSpPr/>
          <p:nvPr/>
        </p:nvSpPr>
        <p:spPr>
          <a:xfrm>
            <a:off x="5385162" y="1967392"/>
            <a:ext cx="65445" cy="65445"/>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6898512" y="1969938"/>
            <a:ext cx="109389" cy="65633"/>
          </a:xfrm>
          <a:custGeom>
            <a:avLst/>
            <a:gdLst/>
            <a:ahLst/>
            <a:cxnLst/>
            <a:rect l="l" t="t" r="r" b="b"/>
            <a:pathLst>
              <a:path w="155575" h="93345">
                <a:moveTo>
                  <a:pt x="152" y="0"/>
                </a:moveTo>
                <a:lnTo>
                  <a:pt x="62128" y="46634"/>
                </a:lnTo>
                <a:lnTo>
                  <a:pt x="0" y="93065"/>
                </a:lnTo>
                <a:lnTo>
                  <a:pt x="155206" y="46799"/>
                </a:lnTo>
                <a:lnTo>
                  <a:pt x="152" y="0"/>
                </a:lnTo>
                <a:close/>
              </a:path>
            </a:pathLst>
          </a:custGeom>
          <a:solidFill>
            <a:srgbClr val="000000"/>
          </a:solidFill>
        </p:spPr>
        <p:txBody>
          <a:bodyPr wrap="square" lIns="0" tIns="0" rIns="0" bIns="0" rtlCol="0"/>
          <a:lstStyle/>
          <a:p>
            <a:endParaRPr/>
          </a:p>
        </p:txBody>
      </p:sp>
      <p:sp>
        <p:nvSpPr>
          <p:cNvPr id="24" name="object 24"/>
          <p:cNvSpPr/>
          <p:nvPr/>
        </p:nvSpPr>
        <p:spPr>
          <a:xfrm>
            <a:off x="3061880" y="3112669"/>
            <a:ext cx="2465487" cy="785366"/>
          </a:xfrm>
          <a:custGeom>
            <a:avLst/>
            <a:gdLst/>
            <a:ahLst/>
            <a:cxnLst/>
            <a:rect l="l" t="t" r="r" b="b"/>
            <a:pathLst>
              <a:path w="3506470" h="1116965">
                <a:moveTo>
                  <a:pt x="0" y="0"/>
                </a:moveTo>
                <a:lnTo>
                  <a:pt x="3505883" y="0"/>
                </a:lnTo>
                <a:lnTo>
                  <a:pt x="3505883" y="1116918"/>
                </a:lnTo>
                <a:lnTo>
                  <a:pt x="0" y="1116918"/>
                </a:lnTo>
                <a:lnTo>
                  <a:pt x="0" y="0"/>
                </a:lnTo>
                <a:close/>
              </a:path>
            </a:pathLst>
          </a:custGeom>
          <a:ln w="15512">
            <a:solidFill>
              <a:srgbClr val="000000"/>
            </a:solidFill>
          </a:ln>
        </p:spPr>
        <p:txBody>
          <a:bodyPr wrap="square" lIns="0" tIns="0" rIns="0" bIns="0" rtlCol="0"/>
          <a:lstStyle/>
          <a:p>
            <a:endParaRPr/>
          </a:p>
        </p:txBody>
      </p:sp>
      <p:sp>
        <p:nvSpPr>
          <p:cNvPr id="25" name="object 25"/>
          <p:cNvSpPr/>
          <p:nvPr/>
        </p:nvSpPr>
        <p:spPr>
          <a:xfrm>
            <a:off x="3061880" y="2207360"/>
            <a:ext cx="2465487" cy="458539"/>
          </a:xfrm>
          <a:custGeom>
            <a:avLst/>
            <a:gdLst/>
            <a:ahLst/>
            <a:cxnLst/>
            <a:rect l="l" t="t" r="r" b="b"/>
            <a:pathLst>
              <a:path w="3506470" h="652145">
                <a:moveTo>
                  <a:pt x="0" y="0"/>
                </a:moveTo>
                <a:lnTo>
                  <a:pt x="3505883" y="0"/>
                </a:lnTo>
                <a:lnTo>
                  <a:pt x="3505883" y="651535"/>
                </a:lnTo>
                <a:lnTo>
                  <a:pt x="0" y="651535"/>
                </a:lnTo>
                <a:lnTo>
                  <a:pt x="0" y="0"/>
                </a:lnTo>
                <a:close/>
              </a:path>
            </a:pathLst>
          </a:custGeom>
          <a:ln w="15512">
            <a:solidFill>
              <a:srgbClr val="000000"/>
            </a:solidFill>
          </a:ln>
        </p:spPr>
        <p:txBody>
          <a:bodyPr wrap="square" lIns="0" tIns="0" rIns="0" bIns="0" rtlCol="0"/>
          <a:lstStyle/>
          <a:p>
            <a:endParaRPr/>
          </a:p>
        </p:txBody>
      </p:sp>
      <p:sp>
        <p:nvSpPr>
          <p:cNvPr id="26" name="object 26"/>
          <p:cNvSpPr/>
          <p:nvPr/>
        </p:nvSpPr>
        <p:spPr>
          <a:xfrm>
            <a:off x="3061880" y="1411117"/>
            <a:ext cx="2465487" cy="392906"/>
          </a:xfrm>
          <a:custGeom>
            <a:avLst/>
            <a:gdLst/>
            <a:ahLst/>
            <a:cxnLst/>
            <a:rect l="l" t="t" r="r" b="b"/>
            <a:pathLst>
              <a:path w="3506470" h="558800">
                <a:moveTo>
                  <a:pt x="0" y="0"/>
                </a:moveTo>
                <a:lnTo>
                  <a:pt x="3505883" y="0"/>
                </a:lnTo>
                <a:lnTo>
                  <a:pt x="3505883" y="558459"/>
                </a:lnTo>
                <a:lnTo>
                  <a:pt x="0" y="558459"/>
                </a:lnTo>
                <a:lnTo>
                  <a:pt x="0" y="0"/>
                </a:lnTo>
                <a:close/>
              </a:path>
            </a:pathLst>
          </a:custGeom>
          <a:ln w="15512">
            <a:solidFill>
              <a:srgbClr val="000000"/>
            </a:solidFill>
          </a:ln>
        </p:spPr>
        <p:txBody>
          <a:bodyPr wrap="square" lIns="0" tIns="0" rIns="0" bIns="0" rtlCol="0"/>
          <a:lstStyle/>
          <a:p>
            <a:endParaRPr/>
          </a:p>
        </p:txBody>
      </p:sp>
      <p:sp>
        <p:nvSpPr>
          <p:cNvPr id="27" name="object 27"/>
          <p:cNvSpPr/>
          <p:nvPr/>
        </p:nvSpPr>
        <p:spPr>
          <a:xfrm>
            <a:off x="5417879" y="3692124"/>
            <a:ext cx="1468934" cy="0"/>
          </a:xfrm>
          <a:custGeom>
            <a:avLst/>
            <a:gdLst/>
            <a:ahLst/>
            <a:cxnLst/>
            <a:rect l="l" t="t" r="r" b="b"/>
            <a:pathLst>
              <a:path w="2089150">
                <a:moveTo>
                  <a:pt x="0" y="0"/>
                </a:moveTo>
                <a:lnTo>
                  <a:pt x="2089055" y="0"/>
                </a:lnTo>
              </a:path>
            </a:pathLst>
          </a:custGeom>
          <a:ln w="15512">
            <a:solidFill>
              <a:srgbClr val="000000"/>
            </a:solidFill>
          </a:ln>
        </p:spPr>
        <p:txBody>
          <a:bodyPr wrap="square" lIns="0" tIns="0" rIns="0" bIns="0" rtlCol="0"/>
          <a:lstStyle/>
          <a:p>
            <a:endParaRPr/>
          </a:p>
        </p:txBody>
      </p:sp>
      <p:sp>
        <p:nvSpPr>
          <p:cNvPr id="28" name="object 28"/>
          <p:cNvSpPr/>
          <p:nvPr/>
        </p:nvSpPr>
        <p:spPr>
          <a:xfrm>
            <a:off x="5385162" y="3659408"/>
            <a:ext cx="65445" cy="65445"/>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6814028" y="3659408"/>
            <a:ext cx="109389" cy="65633"/>
          </a:xfrm>
          <a:custGeom>
            <a:avLst/>
            <a:gdLst/>
            <a:ahLst/>
            <a:cxnLst/>
            <a:rect l="l" t="t" r="r" b="b"/>
            <a:pathLst>
              <a:path w="155575" h="93345">
                <a:moveTo>
                  <a:pt x="0" y="0"/>
                </a:moveTo>
                <a:lnTo>
                  <a:pt x="62052" y="46532"/>
                </a:lnTo>
                <a:lnTo>
                  <a:pt x="0" y="93078"/>
                </a:lnTo>
                <a:lnTo>
                  <a:pt x="155130" y="46532"/>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9246385" y="3668953"/>
            <a:ext cx="65436" cy="65436"/>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9759030" y="3668954"/>
            <a:ext cx="109389" cy="65633"/>
          </a:xfrm>
          <a:custGeom>
            <a:avLst/>
            <a:gdLst/>
            <a:ahLst/>
            <a:cxnLst/>
            <a:rect l="l" t="t" r="r" b="b"/>
            <a:pathLst>
              <a:path w="155575" h="93345">
                <a:moveTo>
                  <a:pt x="0" y="0"/>
                </a:moveTo>
                <a:lnTo>
                  <a:pt x="62052" y="46532"/>
                </a:lnTo>
                <a:lnTo>
                  <a:pt x="0" y="93065"/>
                </a:lnTo>
                <a:lnTo>
                  <a:pt x="155130" y="46532"/>
                </a:lnTo>
                <a:lnTo>
                  <a:pt x="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946946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486532" y="6496169"/>
            <a:ext cx="741611" cy="153888"/>
          </a:xfrm>
          <a:prstGeom prst="rect">
            <a:avLst/>
          </a:prstGeom>
        </p:spPr>
        <p:txBody>
          <a:bodyPr vert="horz" wrap="square" lIns="0" tIns="0" rIns="0" bIns="0" rtlCol="0">
            <a:spAutoFit/>
          </a:bodyPr>
          <a:lstStyle/>
          <a:p>
            <a:pPr>
              <a:lnSpc>
                <a:spcPts val="1150"/>
              </a:lnSpc>
            </a:pPr>
            <a:r>
              <a:rPr sz="1000" spc="-46" dirty="0">
                <a:latin typeface="Arial"/>
                <a:cs typeface="Arial"/>
              </a:rPr>
              <a:t>PT </a:t>
            </a:r>
            <a:r>
              <a:rPr sz="1000" spc="53" dirty="0">
                <a:latin typeface="Arial"/>
                <a:cs typeface="Arial"/>
              </a:rPr>
              <a:t>/ </a:t>
            </a:r>
            <a:r>
              <a:rPr sz="1000" spc="-74" dirty="0">
                <a:latin typeface="Arial"/>
                <a:cs typeface="Arial"/>
              </a:rPr>
              <a:t>FF</a:t>
            </a:r>
            <a:r>
              <a:rPr sz="1000" spc="11" dirty="0">
                <a:latin typeface="Arial"/>
                <a:cs typeface="Arial"/>
              </a:rPr>
              <a:t> </a:t>
            </a:r>
            <a:r>
              <a:rPr sz="1000" spc="-4" dirty="0">
                <a:latin typeface="Arial"/>
                <a:cs typeface="Arial"/>
              </a:rPr>
              <a:t>2014</a:t>
            </a:r>
            <a:endParaRPr sz="1000">
              <a:latin typeface="Arial"/>
              <a:cs typeface="Arial"/>
            </a:endParaRPr>
          </a:p>
        </p:txBody>
      </p:sp>
      <p:sp>
        <p:nvSpPr>
          <p:cNvPr id="4" name="object 4"/>
          <p:cNvSpPr txBox="1">
            <a:spLocks noGrp="1"/>
          </p:cNvSpPr>
          <p:nvPr>
            <p:ph type="title"/>
          </p:nvPr>
        </p:nvSpPr>
        <p:spPr>
          <a:prstGeom prst="rect">
            <a:avLst/>
          </a:prstGeom>
        </p:spPr>
        <p:txBody>
          <a:bodyPr vert="horz" wrap="square" lIns="0" tIns="8929" rIns="0" bIns="0" rtlCol="0" anchor="b">
            <a:spAutoFit/>
          </a:bodyPr>
          <a:lstStyle/>
          <a:p>
            <a:pPr marL="8929">
              <a:spcBef>
                <a:spcPts val="70"/>
              </a:spcBef>
            </a:pPr>
            <a:r>
              <a:rPr lang="en-US" spc="-39" dirty="0"/>
              <a:t>Single &amp; </a:t>
            </a:r>
            <a:r>
              <a:rPr spc="-39" dirty="0"/>
              <a:t>Multith</a:t>
            </a:r>
            <a:r>
              <a:rPr spc="-84" dirty="0"/>
              <a:t>r</a:t>
            </a:r>
            <a:r>
              <a:rPr spc="-56" dirty="0"/>
              <a:t>eading</a:t>
            </a:r>
            <a:r>
              <a:rPr lang="en-US" spc="-56" dirty="0"/>
              <a:t> Process</a:t>
            </a:r>
            <a:endParaRPr spc="-56" dirty="0"/>
          </a:p>
        </p:txBody>
      </p:sp>
      <p:sp>
        <p:nvSpPr>
          <p:cNvPr id="2" name="Content Placeholder 1"/>
          <p:cNvSpPr>
            <a:spLocks noGrp="1"/>
          </p:cNvSpPr>
          <p:nvPr>
            <p:ph idx="1"/>
          </p:nvPr>
        </p:nvSpPr>
        <p:spPr>
          <a:xfrm>
            <a:off x="1097280" y="1845734"/>
            <a:ext cx="6806856" cy="4353588"/>
          </a:xfrm>
        </p:spPr>
        <p:txBody>
          <a:bodyPr>
            <a:normAutofit fontScale="92500" lnSpcReduction="10000"/>
          </a:bodyPr>
          <a:lstStyle/>
          <a:p>
            <a:r>
              <a:rPr lang="en-US" dirty="0"/>
              <a:t>Each thread </a:t>
            </a:r>
            <a:r>
              <a:rPr lang="en-US" dirty="0" smtClean="0"/>
              <a:t>has</a:t>
            </a:r>
          </a:p>
          <a:p>
            <a:pPr lvl="1"/>
            <a:r>
              <a:rPr lang="en-US" dirty="0" smtClean="0"/>
              <a:t>An </a:t>
            </a:r>
            <a:r>
              <a:rPr lang="en-US" dirty="0"/>
              <a:t>execution state (Running, Ready, etc.)</a:t>
            </a:r>
          </a:p>
          <a:p>
            <a:pPr lvl="1"/>
            <a:r>
              <a:rPr lang="en-US" dirty="0"/>
              <a:t>Saved thread context when not running</a:t>
            </a:r>
          </a:p>
          <a:p>
            <a:pPr lvl="1"/>
            <a:r>
              <a:rPr lang="en-US" dirty="0"/>
              <a:t>An execution stack</a:t>
            </a:r>
          </a:p>
          <a:p>
            <a:pPr lvl="1"/>
            <a:r>
              <a:rPr lang="en-US" dirty="0" smtClean="0"/>
              <a:t>Some </a:t>
            </a:r>
            <a:r>
              <a:rPr lang="en-US" dirty="0"/>
              <a:t>per-thread static storage for local variables</a:t>
            </a:r>
          </a:p>
          <a:p>
            <a:pPr lvl="1"/>
            <a:r>
              <a:rPr lang="en-US" dirty="0"/>
              <a:t>Access to the memory and resources of its  process (all threads of a process share this)</a:t>
            </a:r>
          </a:p>
          <a:p>
            <a:r>
              <a:rPr lang="en-US" dirty="0"/>
              <a:t>Suspending a process involves suspending  all threads of the process</a:t>
            </a:r>
          </a:p>
          <a:p>
            <a:r>
              <a:rPr lang="en-US" dirty="0"/>
              <a:t>Termination of a process terminates all threads  within the process</a:t>
            </a:r>
          </a:p>
          <a:p>
            <a:endParaRPr lang="en-US" dirty="0"/>
          </a:p>
        </p:txBody>
      </p:sp>
      <p:sp>
        <p:nvSpPr>
          <p:cNvPr id="6" name="object 6"/>
          <p:cNvSpPr txBox="1"/>
          <p:nvPr/>
        </p:nvSpPr>
        <p:spPr>
          <a:xfrm>
            <a:off x="6105787" y="6519637"/>
            <a:ext cx="77688" cy="132127"/>
          </a:xfrm>
          <a:prstGeom prst="rect">
            <a:avLst/>
          </a:prstGeom>
        </p:spPr>
        <p:txBody>
          <a:bodyPr vert="horz" wrap="square" lIns="0" tIns="8929" rIns="0" bIns="0" rtlCol="0">
            <a:spAutoFit/>
          </a:bodyPr>
          <a:lstStyle/>
          <a:p>
            <a:pPr marL="8929">
              <a:spcBef>
                <a:spcPts val="70"/>
              </a:spcBef>
            </a:pPr>
            <a:r>
              <a:rPr sz="800" spc="-4" dirty="0">
                <a:latin typeface="Arial"/>
                <a:cs typeface="Arial"/>
              </a:rPr>
              <a:t>6</a:t>
            </a:r>
            <a:endParaRPr sz="800">
              <a:latin typeface="Arial"/>
              <a:cs typeface="Arial"/>
            </a:endParaRPr>
          </a:p>
        </p:txBody>
      </p:sp>
      <p:sp>
        <p:nvSpPr>
          <p:cNvPr id="7" name="object 7"/>
          <p:cNvSpPr/>
          <p:nvPr/>
        </p:nvSpPr>
        <p:spPr>
          <a:xfrm>
            <a:off x="9275049" y="1774422"/>
            <a:ext cx="1945328" cy="222723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617512" y="4065729"/>
            <a:ext cx="3477469" cy="280421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32699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1094965"/>
            <a:ext cx="10058400" cy="642395"/>
          </a:xfrm>
          <a:prstGeom prst="rect">
            <a:avLst/>
          </a:prstGeom>
        </p:spPr>
        <p:txBody>
          <a:bodyPr vert="horz" wrap="square" lIns="0" tIns="8929" rIns="0" bIns="0" rtlCol="0" anchor="b">
            <a:spAutoFit/>
          </a:bodyPr>
          <a:lstStyle/>
          <a:p>
            <a:pPr marL="8929">
              <a:spcBef>
                <a:spcPts val="70"/>
              </a:spcBef>
            </a:pPr>
            <a:r>
              <a:rPr lang="en-US" spc="-39" dirty="0"/>
              <a:t>Why </a:t>
            </a:r>
            <a:r>
              <a:rPr spc="-39" dirty="0" smtClean="0"/>
              <a:t>Multith</a:t>
            </a:r>
            <a:r>
              <a:rPr spc="-84" dirty="0" smtClean="0"/>
              <a:t>r</a:t>
            </a:r>
            <a:r>
              <a:rPr spc="-56" dirty="0" smtClean="0"/>
              <a:t>eading</a:t>
            </a:r>
            <a:r>
              <a:rPr lang="en-US" spc="-56" dirty="0" smtClean="0"/>
              <a:t>?</a:t>
            </a:r>
            <a:endParaRPr spc="-56" dirty="0"/>
          </a:p>
        </p:txBody>
      </p:sp>
      <p:sp>
        <p:nvSpPr>
          <p:cNvPr id="6" name="Content Placeholder 5"/>
          <p:cNvSpPr>
            <a:spLocks noGrp="1"/>
          </p:cNvSpPr>
          <p:nvPr>
            <p:ph idx="1"/>
          </p:nvPr>
        </p:nvSpPr>
        <p:spPr/>
        <p:txBody>
          <a:bodyPr>
            <a:normAutofit fontScale="92500" lnSpcReduction="10000"/>
          </a:bodyPr>
          <a:lstStyle/>
          <a:p>
            <a:r>
              <a:rPr lang="en-US" dirty="0"/>
              <a:t>Advantages</a:t>
            </a:r>
          </a:p>
          <a:p>
            <a:pPr lvl="1"/>
            <a:r>
              <a:rPr lang="en-US" dirty="0"/>
              <a:t>Better responsiveness - dedicated threads for handling user events</a:t>
            </a:r>
          </a:p>
          <a:p>
            <a:pPr lvl="1"/>
            <a:r>
              <a:rPr lang="en-US" dirty="0"/>
              <a:t>Simpler resource sharing - all threads in a process share same address space</a:t>
            </a:r>
          </a:p>
          <a:p>
            <a:pPr lvl="1"/>
            <a:r>
              <a:rPr lang="en-US" dirty="0"/>
              <a:t>Utilization of multiple </a:t>
            </a:r>
            <a:r>
              <a:rPr lang="en-US" dirty="0" smtClean="0"/>
              <a:t>cores for </a:t>
            </a:r>
            <a:r>
              <a:rPr lang="en-US" dirty="0"/>
              <a:t>parallel execution</a:t>
            </a:r>
          </a:p>
          <a:p>
            <a:pPr lvl="1"/>
            <a:r>
              <a:rPr lang="en-US" dirty="0"/>
              <a:t>Faster creation and  termination of activities</a:t>
            </a:r>
          </a:p>
          <a:p>
            <a:r>
              <a:rPr lang="en-US" dirty="0"/>
              <a:t>Disadvantages</a:t>
            </a:r>
          </a:p>
          <a:p>
            <a:pPr lvl="1"/>
            <a:r>
              <a:rPr lang="en-US" dirty="0"/>
              <a:t>Coordinated termination</a:t>
            </a:r>
          </a:p>
          <a:p>
            <a:pPr lvl="1"/>
            <a:r>
              <a:rPr lang="en-US" dirty="0"/>
              <a:t>Signal and error handling</a:t>
            </a:r>
          </a:p>
          <a:p>
            <a:r>
              <a:rPr lang="en-US" dirty="0"/>
              <a:t>Reentrant vs. non-reentrant system calls: reentrant if it can be interrupted in the middle of its execution, and then be safely called again</a:t>
            </a:r>
          </a:p>
          <a:p>
            <a:endParaRPr lang="en-US" dirty="0"/>
          </a:p>
        </p:txBody>
      </p:sp>
    </p:spTree>
    <p:extLst>
      <p:ext uri="{BB962C8B-B14F-4D97-AF65-F5344CB8AC3E}">
        <p14:creationId xmlns:p14="http://schemas.microsoft.com/office/powerpoint/2010/main" val="1251594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929" rIns="0" bIns="0" rtlCol="0" anchor="b">
            <a:spAutoFit/>
          </a:bodyPr>
          <a:lstStyle/>
          <a:p>
            <a:pPr marL="8929">
              <a:spcBef>
                <a:spcPts val="70"/>
              </a:spcBef>
            </a:pPr>
            <a:r>
              <a:rPr spc="-80" dirty="0"/>
              <a:t>Thread</a:t>
            </a:r>
            <a:r>
              <a:rPr spc="-42" dirty="0"/>
              <a:t> </a:t>
            </a:r>
            <a:r>
              <a:rPr spc="-46" dirty="0"/>
              <a:t>States</a:t>
            </a:r>
          </a:p>
        </p:txBody>
      </p:sp>
      <p:sp>
        <p:nvSpPr>
          <p:cNvPr id="4" name="Content Placeholder 3"/>
          <p:cNvSpPr>
            <a:spLocks noGrp="1"/>
          </p:cNvSpPr>
          <p:nvPr>
            <p:ph idx="1"/>
          </p:nvPr>
        </p:nvSpPr>
        <p:spPr/>
        <p:txBody>
          <a:bodyPr>
            <a:normAutofit lnSpcReduction="10000"/>
          </a:bodyPr>
          <a:lstStyle/>
          <a:p>
            <a:r>
              <a:rPr lang="en-US" dirty="0"/>
              <a:t>The typical states for a thread are running, ready, blocked</a:t>
            </a:r>
          </a:p>
          <a:p>
            <a:r>
              <a:rPr lang="en-US" dirty="0"/>
              <a:t>Typical </a:t>
            </a:r>
            <a:r>
              <a:rPr lang="en-US" b="1" dirty="0"/>
              <a:t>thread operations</a:t>
            </a:r>
            <a:r>
              <a:rPr lang="en-US" dirty="0"/>
              <a:t> associated with a change in thread state are:</a:t>
            </a:r>
          </a:p>
          <a:p>
            <a:pPr lvl="1"/>
            <a:r>
              <a:rPr lang="en-US" b="1" dirty="0"/>
              <a:t>Spawn</a:t>
            </a:r>
            <a:r>
              <a:rPr lang="en-US" dirty="0"/>
              <a:t>: a thread within a process may spawn another thread</a:t>
            </a:r>
          </a:p>
          <a:p>
            <a:pPr lvl="2"/>
            <a:r>
              <a:rPr lang="en-US" dirty="0"/>
              <a:t>Provides instruction pointer and arguments for the new thread</a:t>
            </a:r>
          </a:p>
          <a:p>
            <a:pPr lvl="2"/>
            <a:r>
              <a:rPr lang="en-US" dirty="0"/>
              <a:t>New thread gets its own register context and stack space</a:t>
            </a:r>
          </a:p>
          <a:p>
            <a:pPr lvl="1"/>
            <a:r>
              <a:rPr lang="en-US" b="1" dirty="0"/>
              <a:t>Block</a:t>
            </a:r>
            <a:r>
              <a:rPr lang="en-US" dirty="0"/>
              <a:t>: a thread needs to wait for an event</a:t>
            </a:r>
          </a:p>
          <a:p>
            <a:pPr lvl="2"/>
            <a:r>
              <a:rPr lang="en-US" dirty="0"/>
              <a:t>Saving its user registers, program counter, and stack pointers</a:t>
            </a:r>
          </a:p>
          <a:p>
            <a:pPr lvl="1"/>
            <a:r>
              <a:rPr lang="en-US" b="1" dirty="0"/>
              <a:t>Unblock</a:t>
            </a:r>
            <a:r>
              <a:rPr lang="en-US" dirty="0"/>
              <a:t>: When the event for which a thread is blocked occurs</a:t>
            </a:r>
          </a:p>
          <a:p>
            <a:pPr lvl="1"/>
            <a:r>
              <a:rPr lang="en-US" b="1" dirty="0"/>
              <a:t>Finish</a:t>
            </a:r>
            <a:r>
              <a:rPr lang="en-US" dirty="0"/>
              <a:t>: When a thread completes, its register context and stacks are </a:t>
            </a:r>
            <a:r>
              <a:rPr lang="en-US" dirty="0" err="1"/>
              <a:t>deallocated</a:t>
            </a:r>
            <a:r>
              <a:rPr lang="en-US" dirty="0"/>
              <a:t>.</a:t>
            </a:r>
          </a:p>
          <a:p>
            <a:endParaRPr lang="en-US" dirty="0"/>
          </a:p>
        </p:txBody>
      </p:sp>
    </p:spTree>
    <p:extLst>
      <p:ext uri="{BB962C8B-B14F-4D97-AF65-F5344CB8AC3E}">
        <p14:creationId xmlns:p14="http://schemas.microsoft.com/office/powerpoint/2010/main" val="181855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22595</TotalTime>
  <Words>1652</Words>
  <Application>Microsoft Office PowerPoint</Application>
  <PresentationFormat>Widescreen</PresentationFormat>
  <Paragraphs>368</Paragraphs>
  <Slides>46</Slides>
  <Notes>9</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ＭＳ Ｐゴシック</vt:lpstr>
      <vt:lpstr>Arial</vt:lpstr>
      <vt:lpstr>Calibri</vt:lpstr>
      <vt:lpstr>Calibri Light</vt:lpstr>
      <vt:lpstr>Consolas</vt:lpstr>
      <vt:lpstr>Helvetica</vt:lpstr>
      <vt:lpstr>Monotype Sorts</vt:lpstr>
      <vt:lpstr>Times New Roman</vt:lpstr>
      <vt:lpstr>urw-din</vt:lpstr>
      <vt:lpstr>Verdana</vt:lpstr>
      <vt:lpstr>Wingdings</vt:lpstr>
      <vt:lpstr>Retrospect</vt:lpstr>
      <vt:lpstr>CS2006 Operating Systems</vt:lpstr>
      <vt:lpstr>PowerPoint Presentation</vt:lpstr>
      <vt:lpstr>Process Concept</vt:lpstr>
      <vt:lpstr>PowerPoint Presentation</vt:lpstr>
      <vt:lpstr>Control Blocks</vt:lpstr>
      <vt:lpstr>PowerPoint Presentation</vt:lpstr>
      <vt:lpstr>Single &amp; Multithreading Process</vt:lpstr>
      <vt:lpstr>Why Multithreading?</vt:lpstr>
      <vt:lpstr>Thread States</vt:lpstr>
      <vt:lpstr>PowerPoint Presentation</vt:lpstr>
      <vt:lpstr>Thread Dispatching</vt:lpstr>
      <vt:lpstr>Threads  </vt:lpstr>
      <vt:lpstr>PowerPoint Presentation</vt:lpstr>
      <vt:lpstr>Concurrent Execution on a Single-core System</vt:lpstr>
      <vt:lpstr>Multicore Programming</vt:lpstr>
      <vt:lpstr>Types of Parallelism</vt:lpstr>
      <vt:lpstr>PowerPoint Presentation</vt:lpstr>
      <vt:lpstr>Data vs. Task Parallelism</vt:lpstr>
      <vt:lpstr>Amdahl’s Law</vt:lpstr>
      <vt:lpstr>Amdahl’s Law</vt:lpstr>
      <vt:lpstr>Amdahl’s Law Example</vt:lpstr>
      <vt:lpstr>Fork – Join Model</vt:lpstr>
      <vt:lpstr>Multithreading Models</vt:lpstr>
      <vt:lpstr>User Threads</vt:lpstr>
      <vt:lpstr>Kernel Threads</vt:lpstr>
      <vt:lpstr>User vs. Kernel Thread</vt:lpstr>
      <vt:lpstr>Multithreading Models</vt:lpstr>
      <vt:lpstr>Many-to-One</vt:lpstr>
      <vt:lpstr>One-to-One</vt:lpstr>
      <vt:lpstr>Many-to-Many Model</vt:lpstr>
      <vt:lpstr>Thread Libraries</vt:lpstr>
      <vt:lpstr>Thread Libraries</vt:lpstr>
      <vt:lpstr>POSIX Compilation on Linux</vt:lpstr>
      <vt:lpstr>POSIX: Thread Creation</vt:lpstr>
      <vt:lpstr>PowerPoint Presentation</vt:lpstr>
      <vt:lpstr>PowerPoint Presentation</vt:lpstr>
      <vt:lpstr>Thread Basics: Creation and Termination </vt:lpstr>
      <vt:lpstr>PowerPoint Presentation</vt:lpstr>
      <vt:lpstr>PowerPoint Presentation</vt:lpstr>
      <vt:lpstr>POSIX: Thread ID</vt:lpstr>
      <vt:lpstr>PowerPoint Presentation</vt:lpstr>
      <vt:lpstr>POSIX:  Wait for Thread Completion</vt:lpstr>
      <vt:lpstr>POSIX: Thread Termination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730</cp:revision>
  <dcterms:created xsi:type="dcterms:W3CDTF">2021-02-06T08:07:10Z</dcterms:created>
  <dcterms:modified xsi:type="dcterms:W3CDTF">2023-03-30T03:35:21Z</dcterms:modified>
</cp:coreProperties>
</file>