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63"/>
  </p:notesMasterIdLst>
  <p:sldIdLst>
    <p:sldId id="256" r:id="rId2"/>
    <p:sldId id="257" r:id="rId3"/>
    <p:sldId id="262" r:id="rId4"/>
    <p:sldId id="261" r:id="rId5"/>
    <p:sldId id="263" r:id="rId6"/>
    <p:sldId id="265" r:id="rId7"/>
    <p:sldId id="267" r:id="rId8"/>
    <p:sldId id="268" r:id="rId9"/>
    <p:sldId id="264" r:id="rId10"/>
    <p:sldId id="266" r:id="rId11"/>
    <p:sldId id="313" r:id="rId12"/>
    <p:sldId id="314" r:id="rId13"/>
    <p:sldId id="269" r:id="rId14"/>
    <p:sldId id="270" r:id="rId15"/>
    <p:sldId id="271" r:id="rId16"/>
    <p:sldId id="276" r:id="rId17"/>
    <p:sldId id="275" r:id="rId18"/>
    <p:sldId id="272" r:id="rId19"/>
    <p:sldId id="273" r:id="rId20"/>
    <p:sldId id="274" r:id="rId21"/>
    <p:sldId id="277" r:id="rId22"/>
    <p:sldId id="278" r:id="rId23"/>
    <p:sldId id="280" r:id="rId24"/>
    <p:sldId id="279" r:id="rId25"/>
    <p:sldId id="281" r:id="rId26"/>
    <p:sldId id="282" r:id="rId27"/>
    <p:sldId id="306" r:id="rId28"/>
    <p:sldId id="283" r:id="rId29"/>
    <p:sldId id="284" r:id="rId30"/>
    <p:sldId id="286" r:id="rId31"/>
    <p:sldId id="285" r:id="rId32"/>
    <p:sldId id="287" r:id="rId33"/>
    <p:sldId id="290" r:id="rId34"/>
    <p:sldId id="288" r:id="rId35"/>
    <p:sldId id="296" r:id="rId36"/>
    <p:sldId id="291" r:id="rId37"/>
    <p:sldId id="297" r:id="rId38"/>
    <p:sldId id="292" r:id="rId39"/>
    <p:sldId id="293" r:id="rId40"/>
    <p:sldId id="302" r:id="rId41"/>
    <p:sldId id="304" r:id="rId42"/>
    <p:sldId id="305" r:id="rId43"/>
    <p:sldId id="307" r:id="rId44"/>
    <p:sldId id="309" r:id="rId45"/>
    <p:sldId id="308" r:id="rId46"/>
    <p:sldId id="299" r:id="rId47"/>
    <p:sldId id="300" r:id="rId48"/>
    <p:sldId id="298" r:id="rId49"/>
    <p:sldId id="301" r:id="rId50"/>
    <p:sldId id="311" r:id="rId51"/>
    <p:sldId id="312" r:id="rId52"/>
    <p:sldId id="303" r:id="rId53"/>
    <p:sldId id="315" r:id="rId54"/>
    <p:sldId id="316" r:id="rId55"/>
    <p:sldId id="318" r:id="rId56"/>
    <p:sldId id="319" r:id="rId57"/>
    <p:sldId id="320" r:id="rId58"/>
    <p:sldId id="321" r:id="rId59"/>
    <p:sldId id="317" r:id="rId60"/>
    <p:sldId id="322" r:id="rId61"/>
    <p:sldId id="323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117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outlineViewPr>
    <p:cViewPr>
      <p:scale>
        <a:sx n="33" d="100"/>
        <a:sy n="33" d="100"/>
      </p:scale>
      <p:origin x="0" y="-263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The central themes of operating system design are all concerned with the management of processes and threads:</a:t>
            </a:r>
          </a:p>
          <a:p>
            <a:pPr lvl="1"/>
            <a:r>
              <a:rPr lang="en-NZ" dirty="0" smtClean="0"/>
              <a:t>• Multiprogramming: </a:t>
            </a:r>
          </a:p>
          <a:p>
            <a:pPr lvl="2"/>
            <a:r>
              <a:rPr lang="en-NZ" dirty="0" smtClean="0"/>
              <a:t>The management of multiple processes within a </a:t>
            </a:r>
            <a:r>
              <a:rPr lang="en-NZ" dirty="0" err="1" smtClean="0"/>
              <a:t>uniprocessor</a:t>
            </a:r>
            <a:r>
              <a:rPr lang="en-NZ" dirty="0" smtClean="0"/>
              <a:t> system.</a:t>
            </a:r>
          </a:p>
          <a:p>
            <a:pPr lvl="1"/>
            <a:r>
              <a:rPr lang="en-NZ" dirty="0" smtClean="0"/>
              <a:t>• Multiprocessing: </a:t>
            </a:r>
          </a:p>
          <a:p>
            <a:pPr lvl="2"/>
            <a:r>
              <a:rPr lang="en-NZ" dirty="0" smtClean="0"/>
              <a:t>The management of multiple processes within a multiprocessor.</a:t>
            </a:r>
          </a:p>
          <a:p>
            <a:pPr lvl="1"/>
            <a:r>
              <a:rPr lang="en-NZ" dirty="0" smtClean="0"/>
              <a:t>• Distributed processing: </a:t>
            </a:r>
          </a:p>
          <a:p>
            <a:pPr lvl="2"/>
            <a:r>
              <a:rPr lang="en-NZ" dirty="0" smtClean="0"/>
              <a:t>The management of multiple processes executing on multiple, distributed computer systems.</a:t>
            </a:r>
          </a:p>
          <a:p>
            <a:pPr lvl="2"/>
            <a:r>
              <a:rPr lang="en-NZ" dirty="0" smtClean="0"/>
              <a:t>E. G clusters</a:t>
            </a:r>
          </a:p>
          <a:p>
            <a:endParaRPr lang="en-NZ" dirty="0" smtClean="0"/>
          </a:p>
          <a:p>
            <a:r>
              <a:rPr lang="en-NZ" dirty="0" smtClean="0"/>
              <a:t>Concurrency encompasses a host of design issues, including </a:t>
            </a:r>
          </a:p>
          <a:p>
            <a:pPr lvl="1">
              <a:buFontTx/>
              <a:buChar char="•"/>
            </a:pPr>
            <a:r>
              <a:rPr lang="en-NZ" dirty="0" smtClean="0"/>
              <a:t> communication among processes, </a:t>
            </a:r>
          </a:p>
          <a:p>
            <a:pPr lvl="1">
              <a:buFontTx/>
              <a:buChar char="•"/>
            </a:pPr>
            <a:r>
              <a:rPr lang="en-NZ" dirty="0" smtClean="0"/>
              <a:t> sharing of and competing for resources (such as memory, files, and I/O access),</a:t>
            </a:r>
          </a:p>
          <a:p>
            <a:pPr lvl="1">
              <a:buFontTx/>
              <a:buChar char="•"/>
            </a:pPr>
            <a:r>
              <a:rPr lang="en-NZ" dirty="0" smtClean="0"/>
              <a:t> synchronization of the activities of multiple processes, and </a:t>
            </a:r>
          </a:p>
          <a:p>
            <a:pPr lvl="1">
              <a:buFontTx/>
              <a:buChar char="•"/>
            </a:pPr>
            <a:r>
              <a:rPr lang="en-NZ" dirty="0" smtClean="0"/>
              <a:t> allocation of processor time to processes.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E16389-A081-4BB1-AAD0-999BC59E84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0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as an example a kernel data structure that maintains a list of all open files in the system. This list must be modified when a new file is opened or closed (adding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file to the list or removing it from the list). If two processes were to open files simultaneously, the separate updates to this list could result in a race condition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kernel data structures that are prone to possible race conditions include structures for maintaining memory allocation, for maintaining process lists, and for interrupt handling.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0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semaphore has an integer value and a list of processes list. When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process must wait on a semaphore, it is added to the list of processes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5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62CD373-D389-4E54-8A3C-16B164779C8F}" type="slidenum">
              <a:rPr lang="en-US" sz="1400">
                <a:latin typeface="Times New Roman" pitchFamily="18" charset="0"/>
              </a:rPr>
              <a:pPr/>
              <a:t>57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5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BDF68E2-58F2-4D09-BE8B-E3BD06533059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Calibri" panose="020F0502020204030204" pitchFamily="34" charset="0"/>
              <a:buChar char="→"/>
              <a:defRPr sz="2800" b="0"/>
            </a:lvl1pPr>
            <a:lvl2pPr algn="just">
              <a:defRPr sz="24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77163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tevidyalay.com/semaphore-in-os-practice-problems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itical_section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CS2006 Operating Systems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SPRING 2023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prominence of multicore systems has brought an increased emphasis on developing multithreaded </a:t>
            </a:r>
            <a:r>
              <a:rPr lang="en-US" dirty="0" smtClean="0"/>
              <a:t>applications.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such applications, several threads—which are quite possibly sharing data—are running in parallel on different processing </a:t>
            </a:r>
            <a:r>
              <a:rPr lang="en-US" dirty="0" smtClean="0"/>
              <a:t>cores.</a:t>
            </a:r>
          </a:p>
          <a:p>
            <a:r>
              <a:rPr lang="en-US" dirty="0" smtClean="0"/>
              <a:t>Clearly</a:t>
            </a:r>
            <a:r>
              <a:rPr lang="en-US" dirty="0"/>
              <a:t>, </a:t>
            </a:r>
            <a:r>
              <a:rPr lang="en-US" dirty="0" smtClean="0"/>
              <a:t>we want </a:t>
            </a:r>
            <a:r>
              <a:rPr lang="en-US" dirty="0"/>
              <a:t>any changes that result from such activities not to </a:t>
            </a:r>
            <a:r>
              <a:rPr lang="en-US" dirty="0" smtClean="0"/>
              <a:t>interfere with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25" dirty="0"/>
              <a:t>Example for Race condition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784440"/>
            <a:ext cx="9199247" cy="1487487"/>
          </a:xfrm>
        </p:spPr>
        <p:txBody>
          <a:bodyPr/>
          <a:lstStyle/>
          <a:p>
            <a:pPr eaLnBrk="1" hangingPunct="1"/>
            <a:r>
              <a:rPr lang="en-US" sz="2175" dirty="0"/>
              <a:t>Suppose a customer wants to book a seat on UAL 56. Ticket agent will check the #-of-seats. If it is greater than 0, he will grab a seat and decrement #-of-seats by 1.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81276" y="2881763"/>
            <a:ext cx="6661549" cy="3106737"/>
            <a:chOff x="912" y="2208"/>
            <a:chExt cx="3730" cy="1957"/>
          </a:xfrm>
        </p:grpSpPr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1920" y="2208"/>
              <a:ext cx="1728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27" name="Text Box 6"/>
            <p:cNvSpPr txBox="1">
              <a:spLocks noChangeArrowheads="1"/>
            </p:cNvSpPr>
            <p:nvPr/>
          </p:nvSpPr>
          <p:spPr bwMode="auto">
            <a:xfrm>
              <a:off x="1958" y="2228"/>
              <a:ext cx="1381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950" dirty="0"/>
                <a:t>UAL 56:  #-of-seats=12</a:t>
              </a:r>
            </a:p>
          </p:txBody>
        </p:sp>
        <p:sp>
          <p:nvSpPr>
            <p:cNvPr id="5128" name="Text Box 7"/>
            <p:cNvSpPr txBox="1">
              <a:spLocks noChangeArrowheads="1"/>
            </p:cNvSpPr>
            <p:nvPr/>
          </p:nvSpPr>
          <p:spPr bwMode="auto">
            <a:xfrm>
              <a:off x="3734" y="2372"/>
              <a:ext cx="90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950" dirty="0"/>
                <a:t>Main memory</a:t>
              </a:r>
            </a:p>
          </p:txBody>
        </p:sp>
        <p:sp>
          <p:nvSpPr>
            <p:cNvPr id="5129" name="Rectangle 8"/>
            <p:cNvSpPr>
              <a:spLocks noChangeArrowheads="1"/>
            </p:cNvSpPr>
            <p:nvPr/>
          </p:nvSpPr>
          <p:spPr bwMode="auto">
            <a:xfrm>
              <a:off x="1104" y="360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950" dirty="0"/>
                <a:t>Terminal</a:t>
              </a:r>
            </a:p>
          </p:txBody>
        </p:sp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1920" y="360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950" dirty="0"/>
                <a:t>Terminal</a:t>
              </a:r>
            </a:p>
          </p:txBody>
        </p:sp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3696" y="360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950" dirty="0"/>
                <a:t>Terminal</a:t>
              </a:r>
            </a:p>
          </p:txBody>
        </p:sp>
        <p:sp>
          <p:nvSpPr>
            <p:cNvPr id="5132" name="Text Box 11"/>
            <p:cNvSpPr txBox="1">
              <a:spLocks noChangeArrowheads="1"/>
            </p:cNvSpPr>
            <p:nvPr/>
          </p:nvSpPr>
          <p:spPr bwMode="auto">
            <a:xfrm>
              <a:off x="2822" y="3398"/>
              <a:ext cx="378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350"/>
                <a:t>…</a:t>
              </a:r>
            </a:p>
          </p:txBody>
        </p:sp>
        <p:sp>
          <p:nvSpPr>
            <p:cNvPr id="5133" name="Text Box 12"/>
            <p:cNvSpPr txBox="1">
              <a:spLocks noChangeArrowheads="1"/>
            </p:cNvSpPr>
            <p:nvPr/>
          </p:nvSpPr>
          <p:spPr bwMode="auto">
            <a:xfrm>
              <a:off x="912" y="3936"/>
              <a:ext cx="8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725" dirty="0"/>
                <a:t>Ticket Agent 1</a:t>
              </a:r>
            </a:p>
          </p:txBody>
        </p:sp>
        <p:sp>
          <p:nvSpPr>
            <p:cNvPr id="5134" name="Text Box 13"/>
            <p:cNvSpPr txBox="1">
              <a:spLocks noChangeArrowheads="1"/>
            </p:cNvSpPr>
            <p:nvPr/>
          </p:nvSpPr>
          <p:spPr bwMode="auto">
            <a:xfrm>
              <a:off x="1852" y="3940"/>
              <a:ext cx="8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725" dirty="0"/>
                <a:t>Ticket Agent 2</a:t>
              </a:r>
            </a:p>
          </p:txBody>
        </p:sp>
        <p:sp>
          <p:nvSpPr>
            <p:cNvPr id="5135" name="Text Box 14"/>
            <p:cNvSpPr txBox="1">
              <a:spLocks noChangeArrowheads="1"/>
            </p:cNvSpPr>
            <p:nvPr/>
          </p:nvSpPr>
          <p:spPr bwMode="auto">
            <a:xfrm>
              <a:off x="3600" y="3936"/>
              <a:ext cx="8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725" dirty="0"/>
                <a:t>Ticket Agent n</a:t>
              </a:r>
            </a:p>
          </p:txBody>
        </p:sp>
        <p:sp>
          <p:nvSpPr>
            <p:cNvPr id="5136" name="Line 15"/>
            <p:cNvSpPr>
              <a:spLocks noChangeShapeType="1"/>
            </p:cNvSpPr>
            <p:nvPr/>
          </p:nvSpPr>
          <p:spPr bwMode="auto">
            <a:xfrm flipV="1">
              <a:off x="1632" y="326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137" name="Line 16"/>
            <p:cNvSpPr>
              <a:spLocks noChangeShapeType="1"/>
            </p:cNvSpPr>
            <p:nvPr/>
          </p:nvSpPr>
          <p:spPr bwMode="auto">
            <a:xfrm>
              <a:off x="2256" y="32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138" name="Line 17"/>
            <p:cNvSpPr>
              <a:spLocks noChangeShapeType="1"/>
            </p:cNvSpPr>
            <p:nvPr/>
          </p:nvSpPr>
          <p:spPr bwMode="auto">
            <a:xfrm>
              <a:off x="3408" y="3264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005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25" dirty="0"/>
              <a:t>Example for Race condition(cont.)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3841751"/>
            <a:ext cx="10058400" cy="20273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instructions are interleaved as P1,Q1,R1,P2,Q2,R2,P3,Q3,R3</a:t>
            </a:r>
          </a:p>
          <a:p>
            <a:r>
              <a:rPr lang="en-US" dirty="0"/>
              <a:t>To solve the above problem, we must make sure that:</a:t>
            </a:r>
          </a:p>
          <a:p>
            <a:pPr lvl="1"/>
            <a:r>
              <a:rPr lang="en-US" dirty="0"/>
              <a:t>P1,P2,P3 must be completely executed before we execute Q1 or R1, or</a:t>
            </a:r>
          </a:p>
          <a:p>
            <a:pPr lvl="1"/>
            <a:r>
              <a:rPr lang="en-US" dirty="0"/>
              <a:t>Q1,Q2,Q3 must be completely executed before we execute P1 or R1, or</a:t>
            </a:r>
          </a:p>
          <a:p>
            <a:pPr lvl="1"/>
            <a:r>
              <a:rPr lang="en-US" dirty="0"/>
              <a:t>R1,R2,R3 must be completely executed before we execute P1 or Q1.</a:t>
            </a:r>
          </a:p>
          <a:p>
            <a:endParaRPr lang="en-US" dirty="0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963342" y="2057401"/>
            <a:ext cx="2294703" cy="159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967" tIns="48983" rIns="97967" bIns="48983">
            <a:spAutoFit/>
          </a:bodyPr>
          <a:lstStyle/>
          <a:p>
            <a:r>
              <a:rPr lang="en-US" sz="1950" dirty="0"/>
              <a:t>Ticket Agent 1</a:t>
            </a:r>
          </a:p>
          <a:p>
            <a:endParaRPr lang="en-US" sz="1950" dirty="0"/>
          </a:p>
          <a:p>
            <a:r>
              <a:rPr lang="en-US" sz="1950" dirty="0"/>
              <a:t>P1: LOAD #-of-seats</a:t>
            </a:r>
          </a:p>
          <a:p>
            <a:r>
              <a:rPr lang="en-US" sz="1950" dirty="0"/>
              <a:t>P2: DEC 1</a:t>
            </a:r>
          </a:p>
          <a:p>
            <a:r>
              <a:rPr lang="en-US" sz="1950" dirty="0"/>
              <a:t>P3: STORE #-of-seats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810126" y="2058988"/>
            <a:ext cx="2333176" cy="159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967" tIns="48983" rIns="97967" bIns="48983">
            <a:spAutoFit/>
          </a:bodyPr>
          <a:lstStyle/>
          <a:p>
            <a:r>
              <a:rPr lang="en-US" sz="1950" dirty="0"/>
              <a:t>Ticket Agent 2</a:t>
            </a:r>
          </a:p>
          <a:p>
            <a:endParaRPr lang="en-US" sz="1950" dirty="0"/>
          </a:p>
          <a:p>
            <a:r>
              <a:rPr lang="en-US" sz="1950" dirty="0"/>
              <a:t>Q1: LOAD #-of-seats</a:t>
            </a:r>
          </a:p>
          <a:p>
            <a:r>
              <a:rPr lang="en-US" sz="1950" dirty="0"/>
              <a:t>Q2: DEC 1</a:t>
            </a:r>
          </a:p>
          <a:p>
            <a:r>
              <a:rPr lang="en-US" sz="1950" dirty="0"/>
              <a:t>Q3: STORE #-of-seats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7853364" y="2058988"/>
            <a:ext cx="2301116" cy="159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967" tIns="48983" rIns="97967" bIns="48983">
            <a:spAutoFit/>
          </a:bodyPr>
          <a:lstStyle/>
          <a:p>
            <a:r>
              <a:rPr lang="en-US" sz="1950" dirty="0"/>
              <a:t>Ticket Agent 3</a:t>
            </a:r>
          </a:p>
          <a:p>
            <a:endParaRPr lang="en-US" sz="1950" dirty="0"/>
          </a:p>
          <a:p>
            <a:r>
              <a:rPr lang="en-US" sz="1950" dirty="0"/>
              <a:t>R1: LOAD #-of-seats</a:t>
            </a:r>
          </a:p>
          <a:p>
            <a:r>
              <a:rPr lang="en-US" sz="1950" dirty="0"/>
              <a:t>R2: DEC 1</a:t>
            </a:r>
          </a:p>
          <a:p>
            <a:r>
              <a:rPr lang="en-US" sz="1950" dirty="0"/>
              <a:t>R3: STORE #-of-seats</a:t>
            </a:r>
          </a:p>
        </p:txBody>
      </p:sp>
    </p:spTree>
    <p:extLst>
      <p:ext uri="{BB962C8B-B14F-4D97-AF65-F5344CB8AC3E}">
        <p14:creationId xmlns:p14="http://schemas.microsoft.com/office/powerpoint/2010/main" val="7281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Critical-Section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system consisting of </a:t>
            </a:r>
            <a:r>
              <a:rPr lang="en-US" i="1" dirty="0"/>
              <a:t>n </a:t>
            </a:r>
            <a:r>
              <a:rPr lang="en-US" dirty="0" smtClean="0"/>
              <a:t>processes {</a:t>
            </a:r>
            <a:r>
              <a:rPr lang="en-US" i="1" dirty="0" smtClean="0"/>
              <a:t>P</a:t>
            </a:r>
            <a:r>
              <a:rPr lang="en-US" dirty="0" smtClean="0"/>
              <a:t>0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1, </a:t>
            </a:r>
            <a:r>
              <a:rPr lang="en-US" i="1" dirty="0"/>
              <a:t>...</a:t>
            </a:r>
            <a:r>
              <a:rPr lang="en-US" dirty="0"/>
              <a:t>, </a:t>
            </a:r>
            <a:r>
              <a:rPr lang="en-US" i="1" dirty="0"/>
              <a:t>Pn</a:t>
            </a:r>
            <a:r>
              <a:rPr lang="en-US" dirty="0"/>
              <a:t>-1}. Each process has a segment of code, called a </a:t>
            </a:r>
            <a:r>
              <a:rPr lang="en-US" b="1" dirty="0" smtClean="0"/>
              <a:t>critical section</a:t>
            </a:r>
            <a:r>
              <a:rPr lang="en-US" dirty="0" smtClean="0"/>
              <a:t>, in </a:t>
            </a:r>
            <a:r>
              <a:rPr lang="en-US" dirty="0"/>
              <a:t>which the process may be accessing — and updating — data that is </a:t>
            </a:r>
            <a:r>
              <a:rPr lang="en-US" dirty="0" smtClean="0"/>
              <a:t>shared with </a:t>
            </a:r>
            <a:r>
              <a:rPr lang="en-US" dirty="0"/>
              <a:t>at least one other process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one process is executing in its critical section, no other process is </a:t>
            </a:r>
            <a:r>
              <a:rPr lang="en-US" dirty="0" smtClean="0"/>
              <a:t>allowed to </a:t>
            </a:r>
            <a:r>
              <a:rPr lang="en-US" dirty="0"/>
              <a:t>execute in its critical section.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critical-section problem </a:t>
            </a:r>
            <a:r>
              <a:rPr lang="en-US" dirty="0"/>
              <a:t>is to </a:t>
            </a:r>
            <a:r>
              <a:rPr lang="en-US" dirty="0" smtClean="0"/>
              <a:t>design a </a:t>
            </a:r>
            <a:r>
              <a:rPr lang="en-US" dirty="0"/>
              <a:t>protocol that the processes can use to synchronize their activity so as </a:t>
            </a:r>
            <a:r>
              <a:rPr lang="en-US" dirty="0" smtClean="0"/>
              <a:t>to cooperatively </a:t>
            </a:r>
            <a:r>
              <a:rPr lang="en-US" dirty="0"/>
              <a:t>share data </a:t>
            </a:r>
          </a:p>
        </p:txBody>
      </p:sp>
    </p:spTree>
    <p:extLst>
      <p:ext uri="{BB962C8B-B14F-4D97-AF65-F5344CB8AC3E}">
        <p14:creationId xmlns:p14="http://schemas.microsoft.com/office/powerpoint/2010/main" val="30233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Critical-Section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20496" cy="4023360"/>
          </a:xfrm>
        </p:spPr>
        <p:txBody>
          <a:bodyPr>
            <a:normAutofit/>
          </a:bodyPr>
          <a:lstStyle/>
          <a:p>
            <a:r>
              <a:rPr lang="en-US" dirty="0"/>
              <a:t>The section of code implementing this request is the </a:t>
            </a:r>
            <a:r>
              <a:rPr lang="en-US" b="1" dirty="0">
                <a:solidFill>
                  <a:srgbClr val="0070C0"/>
                </a:solidFill>
              </a:rPr>
              <a:t>entry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section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critical section may be followed by an </a:t>
            </a:r>
            <a:r>
              <a:rPr lang="en-US" b="1" dirty="0">
                <a:solidFill>
                  <a:srgbClr val="0070C0"/>
                </a:solidFill>
              </a:rPr>
              <a:t>exit section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remaining code </a:t>
            </a:r>
            <a:r>
              <a:rPr lang="en-US" dirty="0"/>
              <a:t>is the </a:t>
            </a:r>
            <a:r>
              <a:rPr lang="en-US" b="1" dirty="0">
                <a:solidFill>
                  <a:srgbClr val="0070C0"/>
                </a:solidFill>
              </a:rPr>
              <a:t>remainder section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216" y="2278008"/>
            <a:ext cx="37338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to the critical-section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Mutual exclusion</a:t>
            </a:r>
            <a:r>
              <a:rPr lang="en-US" dirty="0"/>
              <a:t>. If process </a:t>
            </a:r>
            <a:r>
              <a:rPr lang="en-US" i="1" dirty="0"/>
              <a:t>Pi </a:t>
            </a:r>
            <a:r>
              <a:rPr lang="en-US" dirty="0"/>
              <a:t>is executing in its critical section, then </a:t>
            </a:r>
            <a:r>
              <a:rPr lang="en-US" dirty="0" smtClean="0"/>
              <a:t>no other </a:t>
            </a:r>
            <a:r>
              <a:rPr lang="en-US" dirty="0"/>
              <a:t>processes can be executing in their critical </a:t>
            </a:r>
            <a:r>
              <a:rPr lang="en-US" dirty="0" smtClean="0"/>
              <a:t>sections.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Progress</a:t>
            </a:r>
            <a:r>
              <a:rPr lang="en-US" dirty="0"/>
              <a:t>. If no process is executing in its critical section and some processes wish to enter their critical sections, then only those processes </a:t>
            </a:r>
            <a:r>
              <a:rPr lang="en-US" dirty="0" smtClean="0"/>
              <a:t>that are </a:t>
            </a:r>
            <a:r>
              <a:rPr lang="en-US" dirty="0"/>
              <a:t>not executing in their remainder sections can participate in deciding which will enter its critical section </a:t>
            </a:r>
            <a:r>
              <a:rPr lang="en-US" dirty="0" smtClean="0"/>
              <a:t>next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Bounded waiting</a:t>
            </a:r>
            <a:r>
              <a:rPr lang="en-US" dirty="0"/>
              <a:t>. There exists a bound, or limit, on the number of </a:t>
            </a:r>
            <a:r>
              <a:rPr lang="en-US" dirty="0" smtClean="0"/>
              <a:t>times that </a:t>
            </a:r>
            <a:r>
              <a:rPr lang="en-US" dirty="0"/>
              <a:t>other processes are allowed to enter their critical </a:t>
            </a:r>
            <a:r>
              <a:rPr lang="en-US" dirty="0" smtClean="0"/>
              <a:t>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02-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67" y="713893"/>
            <a:ext cx="109347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29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two processes may be simultaneously inside their </a:t>
            </a:r>
            <a:r>
              <a:rPr lang="en-US" dirty="0" smtClean="0"/>
              <a:t>critical regions</a:t>
            </a:r>
            <a:r>
              <a:rPr lang="en-US" dirty="0"/>
              <a:t>.</a:t>
            </a:r>
          </a:p>
          <a:p>
            <a:r>
              <a:rPr lang="en-US" dirty="0"/>
              <a:t>No assumptions may be made about speeds or the number </a:t>
            </a:r>
            <a:r>
              <a:rPr lang="en-US" dirty="0" smtClean="0"/>
              <a:t>of CPUs</a:t>
            </a:r>
            <a:r>
              <a:rPr lang="en-US" dirty="0"/>
              <a:t>.</a:t>
            </a:r>
          </a:p>
          <a:p>
            <a:r>
              <a:rPr lang="en-US" dirty="0"/>
              <a:t>No process running outside its critical region may block </a:t>
            </a:r>
            <a:r>
              <a:rPr lang="en-US" dirty="0" smtClean="0"/>
              <a:t>other processes</a:t>
            </a:r>
            <a:r>
              <a:rPr lang="en-US" dirty="0"/>
              <a:t>.</a:t>
            </a:r>
          </a:p>
          <a:p>
            <a:r>
              <a:rPr lang="en-US" dirty="0"/>
              <a:t>No process should have to wait forever to enter its critical region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66600"/>
            <a:ext cx="66675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general approaches are used to handle critical sections in </a:t>
            </a:r>
            <a:r>
              <a:rPr lang="en-US" dirty="0" smtClean="0"/>
              <a:t>operating systems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preemptive kernels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non-preemptive kernels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preemptive kernel allows a process to be preempted while it is running in kernel mode. </a:t>
            </a:r>
            <a:endParaRPr lang="en-US" dirty="0" smtClean="0"/>
          </a:p>
          <a:p>
            <a:pPr lvl="1"/>
            <a:r>
              <a:rPr lang="en-US" dirty="0" smtClean="0"/>
              <a:t>A non-preemptive </a:t>
            </a:r>
            <a:r>
              <a:rPr lang="en-US" dirty="0"/>
              <a:t>kernel does not allow a process running in kernel mode to </a:t>
            </a:r>
            <a:r>
              <a:rPr lang="en-US" dirty="0" smtClean="0"/>
              <a:t>be preempted</a:t>
            </a:r>
            <a:r>
              <a:rPr lang="en-US" dirty="0"/>
              <a:t>; a kernel-mode process will run until it exits kernel mode, </a:t>
            </a:r>
            <a:r>
              <a:rPr lang="en-US" dirty="0" smtClean="0"/>
              <a:t>blocks, or </a:t>
            </a:r>
            <a:r>
              <a:rPr lang="en-US" dirty="0"/>
              <a:t>voluntarily yields control of the CPU. </a:t>
            </a:r>
            <a:endParaRPr lang="en-US" dirty="0" smtClean="0"/>
          </a:p>
          <a:p>
            <a:pPr lvl="2"/>
            <a:r>
              <a:rPr lang="en-US" dirty="0"/>
              <a:t>free from race </a:t>
            </a:r>
            <a:r>
              <a:rPr lang="en-US" dirty="0" smtClean="0"/>
              <a:t>conditions on </a:t>
            </a:r>
            <a:r>
              <a:rPr lang="en-US" dirty="0"/>
              <a:t>kernel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21957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95252" y="2375481"/>
            <a:ext cx="10058400" cy="2049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Chapter 6</a:t>
            </a:r>
            <a:r>
              <a:rPr lang="en-US" sz="6600" dirty="0" smtClean="0"/>
              <a:t> </a:t>
            </a:r>
          </a:p>
          <a:p>
            <a:pPr algn="ctr"/>
            <a:r>
              <a:rPr lang="en-US" sz="6600" dirty="0" smtClean="0"/>
              <a:t>Synchronization Tools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790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Peterson’s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</a:t>
            </a:r>
            <a:r>
              <a:rPr lang="en-US" dirty="0"/>
              <a:t>to the critical-section </a:t>
            </a:r>
            <a:r>
              <a:rPr lang="en-US" dirty="0" smtClean="0"/>
              <a:t>problem.</a:t>
            </a:r>
          </a:p>
          <a:p>
            <a:pPr lvl="1"/>
            <a:r>
              <a:rPr lang="en-US" dirty="0"/>
              <a:t>it provides </a:t>
            </a:r>
            <a:r>
              <a:rPr lang="en-US" dirty="0" smtClean="0"/>
              <a:t>a good </a:t>
            </a:r>
            <a:r>
              <a:rPr lang="en-US" dirty="0"/>
              <a:t>algorithmic description of solving the critical-section </a:t>
            </a:r>
            <a:r>
              <a:rPr lang="en-US" dirty="0" smtClean="0"/>
              <a:t>problem</a:t>
            </a:r>
          </a:p>
          <a:p>
            <a:endParaRPr lang="en-US" dirty="0" smtClean="0"/>
          </a:p>
          <a:p>
            <a:r>
              <a:rPr lang="en-US" dirty="0" smtClean="0"/>
              <a:t>Peterson’s </a:t>
            </a:r>
            <a:r>
              <a:rPr lang="en-US" dirty="0"/>
              <a:t>solution is restricted to </a:t>
            </a:r>
            <a:r>
              <a:rPr lang="en-US" b="1" dirty="0"/>
              <a:t>two</a:t>
            </a:r>
            <a:r>
              <a:rPr lang="en-US" dirty="0"/>
              <a:t> processes that alternate </a:t>
            </a:r>
            <a:r>
              <a:rPr lang="en-US" dirty="0" smtClean="0"/>
              <a:t>execution between </a:t>
            </a:r>
            <a:r>
              <a:rPr lang="en-US" dirty="0"/>
              <a:t>their critical sections and remainder </a:t>
            </a:r>
            <a:r>
              <a:rPr lang="en-US" dirty="0" smtClean="0"/>
              <a:t>sections.</a:t>
            </a:r>
          </a:p>
          <a:p>
            <a:endParaRPr lang="en-US" dirty="0"/>
          </a:p>
          <a:p>
            <a:r>
              <a:rPr lang="en-US" dirty="0"/>
              <a:t>Peterson’s solution requires the two processes to share two data items: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turn;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flag[2]; </a:t>
            </a:r>
          </a:p>
        </p:txBody>
      </p:sp>
    </p:spTree>
    <p:extLst>
      <p:ext uri="{BB962C8B-B14F-4D97-AF65-F5344CB8AC3E}">
        <p14:creationId xmlns:p14="http://schemas.microsoft.com/office/powerpoint/2010/main" val="8851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72" y="364047"/>
            <a:ext cx="8738078" cy="59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4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Peterson’s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dirty="0"/>
              <a:t> indicates whose turn it is to enter its critical section. </a:t>
            </a:r>
            <a:endParaRPr lang="en-US" dirty="0" smtClean="0"/>
          </a:p>
          <a:p>
            <a:pPr lvl="1"/>
            <a:r>
              <a:rPr lang="en-US" dirty="0" smtClean="0"/>
              <a:t>That is,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turn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, then process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i="1" dirty="0"/>
              <a:t> </a:t>
            </a:r>
            <a:r>
              <a:rPr lang="en-US" dirty="0"/>
              <a:t>is allowed to execute in its critical </a:t>
            </a:r>
            <a:r>
              <a:rPr lang="en-US" dirty="0" smtClean="0"/>
              <a:t>section</a:t>
            </a:r>
          </a:p>
          <a:p>
            <a:r>
              <a:rPr lang="en-US" dirty="0" smtClean="0"/>
              <a:t>The flag </a:t>
            </a:r>
            <a:r>
              <a:rPr lang="en-US" dirty="0"/>
              <a:t>array is used to indicate if a process is ready to enter its critical </a:t>
            </a:r>
            <a:r>
              <a:rPr lang="en-US" dirty="0" smtClean="0"/>
              <a:t>section</a:t>
            </a:r>
          </a:p>
          <a:p>
            <a:pPr lvl="1"/>
            <a:r>
              <a:rPr lang="en-US" dirty="0"/>
              <a:t>For example,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flag[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is true,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i="1" dirty="0"/>
              <a:t> </a:t>
            </a:r>
            <a:r>
              <a:rPr lang="en-US" dirty="0"/>
              <a:t>is ready to enter its critical section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enter the critical section, process </a:t>
            </a:r>
            <a:r>
              <a:rPr lang="en-US" b="1" i="1" dirty="0"/>
              <a:t>Pi</a:t>
            </a:r>
            <a:r>
              <a:rPr lang="en-US" i="1" dirty="0"/>
              <a:t> </a:t>
            </a:r>
            <a:r>
              <a:rPr lang="en-US" dirty="0"/>
              <a:t>first sets </a:t>
            </a:r>
            <a:r>
              <a:rPr lang="en-US" b="1" dirty="0"/>
              <a:t>flag[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 to be </a:t>
            </a:r>
            <a:r>
              <a:rPr lang="en-US" b="1" dirty="0"/>
              <a:t>true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then sets turn to the value j, thereby asserting that if the other </a:t>
            </a:r>
            <a:r>
              <a:rPr lang="en-US" dirty="0" smtClean="0"/>
              <a:t>process wishes to </a:t>
            </a:r>
            <a:r>
              <a:rPr lang="en-US" dirty="0"/>
              <a:t>enter the critical section, it can do </a:t>
            </a:r>
            <a:r>
              <a:rPr lang="en-US" dirty="0" smtClean="0"/>
              <a:t>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both processes try to enter at the </a:t>
            </a:r>
            <a:r>
              <a:rPr lang="en-US" dirty="0" smtClean="0"/>
              <a:t>same time</a:t>
            </a:r>
            <a:r>
              <a:rPr lang="en-US" dirty="0"/>
              <a:t>, </a:t>
            </a:r>
            <a:r>
              <a:rPr lang="en-US" b="1" dirty="0"/>
              <a:t>turn</a:t>
            </a:r>
            <a:r>
              <a:rPr lang="en-US" dirty="0"/>
              <a:t> will </a:t>
            </a:r>
            <a:r>
              <a:rPr lang="en-US" dirty="0" smtClean="0"/>
              <a:t>be the decider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Peterson’s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Provable the three CS requirements are met: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Mutual Exclusion is preserved: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000" dirty="0" smtClean="0"/>
              <a:t>Pi enters CS only if either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flag[j] == 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or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turn==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/>
              <a:t> 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sz="2000" dirty="0" smtClean="0"/>
              <a:t> </a:t>
            </a:r>
            <a:r>
              <a:rPr lang="en-US" sz="2000" dirty="0"/>
              <a:t>can be either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/>
              <a:t> 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/>
              <a:t> but cannot be both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Progress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Requirement is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satisfied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Bounded-Waiting is met</a:t>
            </a:r>
          </a:p>
          <a:p>
            <a:pPr lvl="1"/>
            <a:r>
              <a:rPr lang="en-US" dirty="0" smtClean="0"/>
              <a:t>Once </a:t>
            </a:r>
            <a:r>
              <a:rPr lang="en-US" i="1" dirty="0" err="1" smtClean="0"/>
              <a:t>Pj</a:t>
            </a:r>
            <a:r>
              <a:rPr lang="en-US" i="1" dirty="0" smtClean="0"/>
              <a:t> </a:t>
            </a:r>
            <a:r>
              <a:rPr lang="en-US" dirty="0"/>
              <a:t>exits its critical section, it will reset flag[j] to false, allowing </a:t>
            </a:r>
            <a:r>
              <a:rPr lang="en-US" i="1" dirty="0"/>
              <a:t>Pi </a:t>
            </a: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enter its critical section.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b="1" i="1" dirty="0" err="1" smtClean="0"/>
              <a:t>Pj</a:t>
            </a:r>
            <a:r>
              <a:rPr lang="en-US" i="1" dirty="0" smtClean="0"/>
              <a:t> </a:t>
            </a:r>
            <a:r>
              <a:rPr lang="en-US" dirty="0"/>
              <a:t>resets </a:t>
            </a:r>
            <a:r>
              <a:rPr lang="en-US" b="1" dirty="0"/>
              <a:t>flag[j]</a:t>
            </a:r>
            <a:r>
              <a:rPr lang="en-US" dirty="0"/>
              <a:t> to true, it must also set </a:t>
            </a:r>
            <a:r>
              <a:rPr lang="en-US" b="1" dirty="0"/>
              <a:t>turn</a:t>
            </a:r>
            <a:r>
              <a:rPr lang="en-US" dirty="0"/>
              <a:t> to </a:t>
            </a:r>
            <a:r>
              <a:rPr lang="en-US" b="1" dirty="0" err="1"/>
              <a:t>i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In Peterson's algorithm, a process will never wait longer than one turn for entrance to the critical section.</a:t>
            </a:r>
          </a:p>
        </p:txBody>
      </p:sp>
    </p:spTree>
    <p:extLst>
      <p:ext uri="{BB962C8B-B14F-4D97-AF65-F5344CB8AC3E}">
        <p14:creationId xmlns:p14="http://schemas.microsoft.com/office/powerpoint/2010/main" val="31867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Support for Synchronization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software-based </a:t>
            </a:r>
            <a:r>
              <a:rPr lang="en-US" dirty="0" smtClean="0"/>
              <a:t>solutions are </a:t>
            </a:r>
            <a:r>
              <a:rPr lang="en-US" dirty="0"/>
              <a:t>not guaranteed to work on modern computer </a:t>
            </a:r>
            <a:r>
              <a:rPr lang="en-US" dirty="0" smtClean="0"/>
              <a:t>architecture</a:t>
            </a:r>
          </a:p>
          <a:p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modern computer systems provide special hardware instructions </a:t>
            </a:r>
            <a:r>
              <a:rPr lang="en-US" dirty="0" smtClean="0"/>
              <a:t>that allow </a:t>
            </a:r>
            <a:r>
              <a:rPr lang="en-US" dirty="0"/>
              <a:t>us either to test and modify the content of a word or to swap the </a:t>
            </a:r>
            <a:r>
              <a:rPr lang="en-US" dirty="0" smtClean="0"/>
              <a:t>contents of </a:t>
            </a:r>
            <a:r>
              <a:rPr lang="en-US" dirty="0"/>
              <a:t>two words </a:t>
            </a:r>
            <a:r>
              <a:rPr lang="en-US" b="1" dirty="0" smtClean="0"/>
              <a:t>atomically.</a:t>
            </a:r>
          </a:p>
          <a:p>
            <a:pPr lvl="1"/>
            <a:r>
              <a:rPr lang="en-US" b="1" dirty="0" smtClean="0"/>
              <a:t>Atomic: </a:t>
            </a:r>
            <a:r>
              <a:rPr lang="en-US" dirty="0" smtClean="0"/>
              <a:t>one </a:t>
            </a:r>
            <a:r>
              <a:rPr lang="en-US" dirty="0"/>
              <a:t>uninterruptible unit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know that </a:t>
            </a:r>
            <a:r>
              <a:rPr lang="en-US" dirty="0"/>
              <a:t>incrementing or decrementing </a:t>
            </a:r>
            <a:r>
              <a:rPr lang="en-US" dirty="0" smtClean="0"/>
              <a:t>an integer </a:t>
            </a:r>
            <a:r>
              <a:rPr lang="en-US" dirty="0"/>
              <a:t>value may produce a race </a:t>
            </a:r>
            <a:r>
              <a:rPr lang="en-US" dirty="0" smtClean="0"/>
              <a:t>condition.</a:t>
            </a:r>
          </a:p>
          <a:p>
            <a:r>
              <a:rPr lang="en-US" b="1" dirty="0" smtClean="0"/>
              <a:t>Atomic </a:t>
            </a:r>
            <a:r>
              <a:rPr lang="en-US" b="1" dirty="0"/>
              <a:t>variables </a:t>
            </a:r>
            <a:r>
              <a:rPr lang="en-US" dirty="0"/>
              <a:t>can be used </a:t>
            </a:r>
            <a:r>
              <a:rPr lang="en-US" dirty="0" smtClean="0"/>
              <a:t>in to </a:t>
            </a:r>
            <a:r>
              <a:rPr lang="en-US" dirty="0"/>
              <a:t>ensure mutual exclusion in situations where there may be a data race on </a:t>
            </a:r>
            <a:r>
              <a:rPr lang="en-US" dirty="0" smtClean="0"/>
              <a:t>a single </a:t>
            </a:r>
            <a:r>
              <a:rPr lang="en-US" dirty="0"/>
              <a:t>variable </a:t>
            </a:r>
            <a:r>
              <a:rPr lang="en-US" dirty="0" smtClean="0"/>
              <a:t>while it </a:t>
            </a:r>
            <a:r>
              <a:rPr lang="en-US" dirty="0"/>
              <a:t>is being </a:t>
            </a:r>
            <a:r>
              <a:rPr lang="en-US" dirty="0" smtClean="0"/>
              <a:t>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6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</a:t>
            </a:r>
            <a:r>
              <a:rPr lang="en-US" dirty="0" smtClean="0"/>
              <a:t>Disabling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To </a:t>
            </a:r>
            <a:r>
              <a:rPr lang="en-US" dirty="0"/>
              <a:t>guarantee mutual exclusion, it is sufficient to prevent a process from being </a:t>
            </a:r>
            <a:r>
              <a:rPr lang="en-US" dirty="0" smtClean="0"/>
              <a:t>interrupted.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disabling interrupts guarantees mutual exclusion.</a:t>
            </a:r>
          </a:p>
          <a:p>
            <a:pPr lvl="1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/>
              <a:t>Because the critical section cannot be interrupted, mutual exclusion is </a:t>
            </a:r>
            <a:r>
              <a:rPr lang="en-US" dirty="0" smtClean="0"/>
              <a:t>guaranteed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54" y="3122472"/>
            <a:ext cx="4314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err="1" smtClean="0"/>
              <a:t>Mutex</a:t>
            </a:r>
            <a:r>
              <a:rPr lang="en-US" b="1" i="1" dirty="0" smtClean="0"/>
              <a:t>: mut</a:t>
            </a:r>
            <a:r>
              <a:rPr lang="en-US" dirty="0" smtClean="0"/>
              <a:t>ual </a:t>
            </a:r>
            <a:r>
              <a:rPr lang="en-US" b="1" i="1" dirty="0"/>
              <a:t>ex</a:t>
            </a:r>
            <a:r>
              <a:rPr lang="en-US" dirty="0"/>
              <a:t>clusion </a:t>
            </a:r>
          </a:p>
          <a:p>
            <a:r>
              <a:rPr lang="en-US" dirty="0"/>
              <a:t>We use </a:t>
            </a:r>
            <a:r>
              <a:rPr lang="en-US" dirty="0" smtClean="0"/>
              <a:t>the </a:t>
            </a:r>
            <a:r>
              <a:rPr lang="en-US" b="1" dirty="0" err="1" smtClean="0"/>
              <a:t>mutex</a:t>
            </a:r>
            <a:r>
              <a:rPr lang="en-US" b="1" dirty="0" smtClean="0"/>
              <a:t> </a:t>
            </a:r>
            <a:r>
              <a:rPr lang="en-US" b="1" dirty="0"/>
              <a:t>lock</a:t>
            </a:r>
            <a:r>
              <a:rPr lang="en-US" dirty="0"/>
              <a:t> to protect critical sections and thus prevent </a:t>
            </a:r>
            <a:r>
              <a:rPr lang="en-US" dirty="0" smtClean="0"/>
              <a:t>race conditions.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process must </a:t>
            </a:r>
            <a:r>
              <a:rPr lang="en-US" b="1" dirty="0"/>
              <a:t>acquire</a:t>
            </a:r>
            <a:r>
              <a:rPr lang="en-US" dirty="0"/>
              <a:t> the lock before entering a critical section; it </a:t>
            </a:r>
            <a:r>
              <a:rPr lang="en-US" b="1" dirty="0"/>
              <a:t>releases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lock when it exits the critical section.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acquire</a:t>
            </a:r>
            <a:r>
              <a:rPr lang="en-US" b="1" dirty="0" smtClean="0"/>
              <a:t>()</a:t>
            </a:r>
            <a:r>
              <a:rPr lang="en-US" dirty="0" smtClean="0"/>
              <a:t> function </a:t>
            </a:r>
            <a:r>
              <a:rPr lang="en-US" dirty="0"/>
              <a:t>acquires </a:t>
            </a:r>
            <a:r>
              <a:rPr lang="en-US" dirty="0" smtClean="0"/>
              <a:t>the lock</a:t>
            </a:r>
            <a:r>
              <a:rPr lang="en-US" dirty="0"/>
              <a:t>, and the </a:t>
            </a:r>
            <a:r>
              <a:rPr lang="en-US" b="1" dirty="0"/>
              <a:t>release()</a:t>
            </a:r>
            <a:r>
              <a:rPr lang="en-US" dirty="0"/>
              <a:t> function releases the lock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dirty="0" err="1"/>
              <a:t>mutex</a:t>
            </a:r>
            <a:r>
              <a:rPr lang="en-US" dirty="0"/>
              <a:t> lock has a </a:t>
            </a:r>
            <a:r>
              <a:rPr lang="en-US" dirty="0" err="1"/>
              <a:t>boolean</a:t>
            </a:r>
            <a:r>
              <a:rPr lang="en-US" dirty="0"/>
              <a:t> variable available whose </a:t>
            </a:r>
            <a:r>
              <a:rPr lang="en-US" dirty="0" smtClean="0"/>
              <a:t>value indicates if the </a:t>
            </a:r>
            <a:r>
              <a:rPr lang="en-US" dirty="0"/>
              <a:t>lock is available or </a:t>
            </a:r>
            <a:r>
              <a:rPr lang="en-US" dirty="0" smtClean="0"/>
              <a:t>not</a:t>
            </a:r>
          </a:p>
          <a:p>
            <a:pPr lvl="1"/>
            <a:r>
              <a:rPr lang="en-US" dirty="0"/>
              <a:t>If the lock is available, a call to acquire() </a:t>
            </a:r>
            <a:r>
              <a:rPr lang="en-US" dirty="0" smtClean="0"/>
              <a:t>succeeds, and </a:t>
            </a:r>
            <a:r>
              <a:rPr lang="en-US" dirty="0"/>
              <a:t>the lock is then considered </a:t>
            </a:r>
            <a:r>
              <a:rPr lang="en-US" dirty="0" smtClean="0"/>
              <a:t>unavailable</a:t>
            </a:r>
          </a:p>
          <a:p>
            <a:pPr lvl="1"/>
            <a:r>
              <a:rPr lang="en-US" dirty="0" smtClean="0"/>
              <a:t>A process </a:t>
            </a:r>
            <a:r>
              <a:rPr lang="en-US" dirty="0"/>
              <a:t>that attempts to </a:t>
            </a:r>
            <a:r>
              <a:rPr lang="en-US" dirty="0" smtClean="0"/>
              <a:t>acquire an </a:t>
            </a:r>
            <a:r>
              <a:rPr lang="en-US" dirty="0"/>
              <a:t>unavailable lock is blocked until the lock is released </a:t>
            </a:r>
          </a:p>
        </p:txBody>
      </p:sp>
    </p:spTree>
    <p:extLst>
      <p:ext uri="{BB962C8B-B14F-4D97-AF65-F5344CB8AC3E}">
        <p14:creationId xmlns:p14="http://schemas.microsoft.com/office/powerpoint/2010/main" val="41714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48" y="712922"/>
            <a:ext cx="8920713" cy="526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9" y="2551837"/>
            <a:ext cx="72738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chapter, we </a:t>
            </a:r>
            <a:r>
              <a:rPr lang="en-US" sz="2400" dirty="0" smtClean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various </a:t>
            </a:r>
            <a:r>
              <a:rPr lang="en-US" sz="24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mechanisms to ensure the orderly execution of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cooperating processes</a:t>
            </a:r>
            <a:r>
              <a:rPr lang="en-US" sz="2400" dirty="0" smtClean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24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a logical address space, so that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consistency</a:t>
            </a:r>
            <a:r>
              <a:rPr lang="en-US" sz="24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maintained.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8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27" y="697423"/>
            <a:ext cx="5258014" cy="2068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68" y="3509480"/>
            <a:ext cx="4125714" cy="1449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52054" y="5702573"/>
            <a:ext cx="7521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PalatinoLTStd-Roman"/>
              </a:rPr>
              <a:t>Calls to either </a:t>
            </a:r>
            <a:r>
              <a:rPr lang="en-US" dirty="0">
                <a:solidFill>
                  <a:srgbClr val="242021"/>
                </a:solidFill>
                <a:latin typeface="CMTT10"/>
              </a:rPr>
              <a:t>acquire() </a:t>
            </a:r>
            <a:r>
              <a:rPr lang="en-US" dirty="0">
                <a:solidFill>
                  <a:srgbClr val="242021"/>
                </a:solidFill>
                <a:latin typeface="PalatinoLTStd-Roman"/>
              </a:rPr>
              <a:t>or </a:t>
            </a:r>
            <a:r>
              <a:rPr lang="en-US" dirty="0">
                <a:solidFill>
                  <a:srgbClr val="242021"/>
                </a:solidFill>
                <a:latin typeface="CMTT10"/>
              </a:rPr>
              <a:t>release() </a:t>
            </a:r>
            <a:r>
              <a:rPr lang="en-US" dirty="0">
                <a:solidFill>
                  <a:srgbClr val="242021"/>
                </a:solidFill>
                <a:latin typeface="PalatinoLTStd-Roman"/>
              </a:rPr>
              <a:t>must be performed atomically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Disadvantage: </a:t>
            </a:r>
            <a:r>
              <a:rPr lang="en-US" b="1" dirty="0" smtClean="0"/>
              <a:t>busy </a:t>
            </a:r>
            <a:r>
              <a:rPr lang="en-US" b="1" dirty="0"/>
              <a:t>waiting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While </a:t>
            </a:r>
            <a:r>
              <a:rPr lang="en-US" dirty="0"/>
              <a:t>a process is in its critical section, any other process that</a:t>
            </a:r>
            <a:br>
              <a:rPr lang="en-US" dirty="0"/>
            </a:br>
            <a:r>
              <a:rPr lang="en-US" dirty="0"/>
              <a:t>tries to enter </a:t>
            </a:r>
            <a:r>
              <a:rPr lang="en-US" dirty="0" smtClean="0"/>
              <a:t>is </a:t>
            </a:r>
            <a:r>
              <a:rPr lang="en-US" dirty="0"/>
              <a:t>critical section must loop continuously in the call to acquire</a:t>
            </a:r>
            <a:r>
              <a:rPr lang="en-US" dirty="0" smtClean="0"/>
              <a:t>().</a:t>
            </a:r>
          </a:p>
          <a:p>
            <a:pPr lvl="1"/>
            <a:endParaRPr lang="en-US" dirty="0"/>
          </a:p>
          <a:p>
            <a:r>
              <a:rPr lang="en-US" dirty="0"/>
              <a:t>The type of </a:t>
            </a:r>
            <a:r>
              <a:rPr lang="en-US" dirty="0" err="1"/>
              <a:t>mutex</a:t>
            </a:r>
            <a:r>
              <a:rPr lang="en-US" dirty="0"/>
              <a:t> lock we have been describing is also called </a:t>
            </a:r>
            <a:r>
              <a:rPr lang="en-US" dirty="0" smtClean="0"/>
              <a:t>a </a:t>
            </a:r>
            <a:r>
              <a:rPr lang="en-US" b="1" dirty="0" smtClean="0"/>
              <a:t>spinlock </a:t>
            </a:r>
            <a:r>
              <a:rPr lang="en-US" dirty="0"/>
              <a:t>because the process “spins” while waiting for the lock to become available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79" y="1202814"/>
            <a:ext cx="9621374" cy="36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mutex</a:t>
            </a:r>
            <a:r>
              <a:rPr lang="en-US" dirty="0"/>
              <a:t> is acquired and released with the </a:t>
            </a:r>
            <a:r>
              <a:rPr lang="en-US" b="1" dirty="0" err="1" smtClean="0"/>
              <a:t>pthread_mutex_lock</a:t>
            </a:r>
            <a:r>
              <a:rPr lang="en-US" b="1" dirty="0" smtClean="0"/>
              <a:t>()</a:t>
            </a:r>
            <a:r>
              <a:rPr lang="en-US" dirty="0" smtClean="0"/>
              <a:t> and </a:t>
            </a:r>
            <a:r>
              <a:rPr lang="en-US" b="1" dirty="0" err="1" smtClean="0"/>
              <a:t>pthread</a:t>
            </a:r>
            <a:r>
              <a:rPr lang="en-US" b="1" dirty="0" err="1"/>
              <a:t>_</a:t>
            </a:r>
            <a:r>
              <a:rPr lang="en-US" b="1" dirty="0" err="1" smtClean="0"/>
              <a:t>mutex_unlock</a:t>
            </a:r>
            <a:r>
              <a:rPr lang="en-US" b="1" dirty="0"/>
              <a:t>()</a:t>
            </a:r>
            <a:r>
              <a:rPr lang="en-US" dirty="0"/>
              <a:t> functions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mutex</a:t>
            </a:r>
            <a:r>
              <a:rPr lang="en-US" dirty="0"/>
              <a:t> lock is </a:t>
            </a:r>
            <a:r>
              <a:rPr lang="en-US" dirty="0" smtClean="0"/>
              <a:t>unavailable when </a:t>
            </a:r>
            <a:r>
              <a:rPr lang="en-US" b="1" dirty="0" err="1" smtClean="0"/>
              <a:t>pthread_mutex_lock</a:t>
            </a:r>
            <a:r>
              <a:rPr lang="en-US" b="1" dirty="0"/>
              <a:t>()</a:t>
            </a:r>
            <a:r>
              <a:rPr lang="en-US" dirty="0"/>
              <a:t> is invoked, the calling thread is blocked </a:t>
            </a:r>
            <a:r>
              <a:rPr lang="en-US" dirty="0" smtClean="0"/>
              <a:t>until the </a:t>
            </a:r>
            <a:r>
              <a:rPr lang="en-US" dirty="0"/>
              <a:t>owner invokes </a:t>
            </a:r>
            <a:r>
              <a:rPr lang="en-US" b="1" dirty="0" err="1" smtClean="0"/>
              <a:t>pthread_mutex</a:t>
            </a:r>
            <a:r>
              <a:rPr lang="en-US" b="1" dirty="0" smtClean="0"/>
              <a:t>_ </a:t>
            </a:r>
            <a:r>
              <a:rPr lang="en-US" b="1" dirty="0"/>
              <a:t>unlock()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Pthreads</a:t>
            </a:r>
            <a:r>
              <a:rPr lang="en-US" dirty="0"/>
              <a:t> Synchronization – </a:t>
            </a:r>
            <a:r>
              <a:rPr lang="en-US" dirty="0" err="1"/>
              <a:t>Mutex</a:t>
            </a:r>
            <a:r>
              <a:rPr lang="en-US" dirty="0"/>
              <a:t> Lock</a:t>
            </a:r>
          </a:p>
        </p:txBody>
      </p:sp>
    </p:spTree>
    <p:extLst>
      <p:ext uri="{BB962C8B-B14F-4D97-AF65-F5344CB8AC3E}">
        <p14:creationId xmlns:p14="http://schemas.microsoft.com/office/powerpoint/2010/main" val="6761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</a:t>
            </a:r>
            <a:r>
              <a:rPr lang="en-US" dirty="0" smtClean="0"/>
              <a:t>locks </a:t>
            </a:r>
            <a:r>
              <a:rPr lang="en-US" dirty="0"/>
              <a:t>are generally considered the simplest </a:t>
            </a:r>
            <a:r>
              <a:rPr lang="en-US" dirty="0" smtClean="0"/>
              <a:t>of synchronization tools.</a:t>
            </a:r>
          </a:p>
          <a:p>
            <a:r>
              <a:rPr lang="en-US" dirty="0"/>
              <a:t>a </a:t>
            </a:r>
            <a:r>
              <a:rPr lang="en-US" b="1" dirty="0"/>
              <a:t>semaphore</a:t>
            </a:r>
            <a:r>
              <a:rPr lang="en-US" dirty="0"/>
              <a:t> is a variable or abstract data type used to control access to a common resource by multiple processes in a concurrent </a:t>
            </a:r>
            <a:r>
              <a:rPr lang="en-US" b="1" dirty="0"/>
              <a:t>system </a:t>
            </a:r>
            <a:endParaRPr lang="en-US" b="1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/>
              <a:t>semaphore </a:t>
            </a:r>
            <a:r>
              <a:rPr lang="en-US" dirty="0"/>
              <a:t>S is an integer variable that, apart from initialization, </a:t>
            </a:r>
            <a:r>
              <a:rPr lang="en-US" dirty="0" smtClean="0"/>
              <a:t>is accessed </a:t>
            </a:r>
            <a:r>
              <a:rPr lang="en-US" dirty="0"/>
              <a:t>only through two standard atomic operations: </a:t>
            </a:r>
            <a:r>
              <a:rPr lang="en-US" b="1" dirty="0"/>
              <a:t>wait()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signal()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Semaphores: Fundamental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</a:t>
            </a:r>
            <a:r>
              <a:rPr lang="en-US" dirty="0"/>
              <a:t>or more processes can cooperate by means of simple signals, such that a process can be forced to stop at a specified place until it has received a specific signal.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signaling, </a:t>
            </a:r>
            <a:r>
              <a:rPr lang="en-US" b="1" dirty="0" smtClean="0"/>
              <a:t>semaphores</a:t>
            </a:r>
            <a:r>
              <a:rPr lang="en-US" dirty="0" smtClean="0"/>
              <a:t> </a:t>
            </a:r>
            <a:r>
              <a:rPr lang="en-US" dirty="0"/>
              <a:t>are used. </a:t>
            </a:r>
          </a:p>
          <a:p>
            <a:r>
              <a:rPr lang="en-US" dirty="0" smtClean="0"/>
              <a:t>To </a:t>
            </a:r>
            <a:r>
              <a:rPr lang="en-US" dirty="0"/>
              <a:t>transmit a signal via semaphore s, a process executes the primitive </a:t>
            </a:r>
            <a:r>
              <a:rPr lang="en-US" b="1" dirty="0" smtClean="0"/>
              <a:t>Signal </a:t>
            </a:r>
            <a:r>
              <a:rPr lang="en-US" b="1" dirty="0"/>
              <a:t>(s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receive a signal via semaphore s, a process executes the primitive </a:t>
            </a:r>
            <a:r>
              <a:rPr lang="en-US" b="1" dirty="0" smtClean="0"/>
              <a:t>Wait(s</a:t>
            </a:r>
            <a:r>
              <a:rPr lang="en-US" b="1" dirty="0"/>
              <a:t>)</a:t>
            </a:r>
            <a:r>
              <a:rPr lang="en-US" dirty="0"/>
              <a:t> ; </a:t>
            </a:r>
          </a:p>
          <a:p>
            <a:r>
              <a:rPr lang="en-US" dirty="0" smtClean="0"/>
              <a:t>If </a:t>
            </a:r>
            <a:r>
              <a:rPr lang="en-US" dirty="0"/>
              <a:t>the corresponding signal has not yet been transmitted, the process is suspended until the transmission takes </a:t>
            </a:r>
            <a:r>
              <a:rPr lang="en-US"/>
              <a:t>place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/>
              <a:t>We can view the semaphore as a variable </a:t>
            </a:r>
            <a:r>
              <a:rPr lang="en-US" dirty="0" smtClean="0"/>
              <a:t>that has </a:t>
            </a:r>
            <a:r>
              <a:rPr lang="en-US" dirty="0"/>
              <a:t>an integer value upon which only three operations are defined:</a:t>
            </a:r>
          </a:p>
          <a:p>
            <a:pPr marL="544068" lvl="1" indent="-3429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semaphore may be </a:t>
            </a:r>
            <a:r>
              <a:rPr lang="en-US" b="1" dirty="0"/>
              <a:t>initialized</a:t>
            </a:r>
            <a:r>
              <a:rPr lang="en-US" dirty="0"/>
              <a:t> to a nonnegative integer </a:t>
            </a:r>
            <a:r>
              <a:rPr lang="en-US" dirty="0" smtClean="0"/>
              <a:t>value.</a:t>
            </a:r>
          </a:p>
          <a:p>
            <a:pPr marL="544068" lvl="1" indent="-3429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Wait()</a:t>
            </a:r>
            <a:r>
              <a:rPr lang="en-US" dirty="0" smtClean="0"/>
              <a:t> </a:t>
            </a:r>
            <a:r>
              <a:rPr lang="en-US" dirty="0"/>
              <a:t>operation decrements the semaphore value. If the value becomes negative, then the process executing the </a:t>
            </a:r>
            <a:r>
              <a:rPr lang="en-US" dirty="0" smtClean="0"/>
              <a:t>Wait </a:t>
            </a:r>
            <a:r>
              <a:rPr lang="en-US" dirty="0"/>
              <a:t>is blocked. Otherwise, the process continues </a:t>
            </a:r>
            <a:r>
              <a:rPr lang="en-US" dirty="0" smtClean="0"/>
              <a:t>execution.</a:t>
            </a:r>
          </a:p>
          <a:p>
            <a:pPr marL="544068" lvl="1" indent="-3429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Signal()</a:t>
            </a:r>
            <a:r>
              <a:rPr lang="en-US" dirty="0" smtClean="0"/>
              <a:t> </a:t>
            </a:r>
            <a:r>
              <a:rPr lang="en-US" dirty="0"/>
              <a:t>operation increments the semaphore value. If the resulting value is less than or equal to zero, then a process blocked by a </a:t>
            </a:r>
            <a:r>
              <a:rPr lang="en-US" dirty="0" err="1"/>
              <a:t>semWait</a:t>
            </a:r>
            <a:r>
              <a:rPr lang="en-US" dirty="0"/>
              <a:t> operation, if any, is unblocked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Semaphores are integer variables, their value acts as a signal, which allows or does not allow a process to access the </a:t>
            </a:r>
            <a:r>
              <a:rPr lang="en-US" b="1" dirty="0"/>
              <a:t>critical section</a:t>
            </a:r>
            <a:r>
              <a:rPr lang="en-US" dirty="0"/>
              <a:t> of code or certain other resources.</a:t>
            </a:r>
          </a:p>
        </p:txBody>
      </p:sp>
    </p:spTree>
    <p:extLst>
      <p:ext uri="{BB962C8B-B14F-4D97-AF65-F5344CB8AC3E}">
        <p14:creationId xmlns:p14="http://schemas.microsoft.com/office/powerpoint/2010/main" val="8690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0169"/>
          <a:stretch/>
        </p:blipFill>
        <p:spPr>
          <a:xfrm>
            <a:off x="883403" y="593761"/>
            <a:ext cx="10697259" cy="56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begin, the semaphore has a zero or positive value.</a:t>
            </a:r>
          </a:p>
          <a:p>
            <a:r>
              <a:rPr lang="en-US" dirty="0" smtClean="0"/>
              <a:t>If </a:t>
            </a:r>
            <a:r>
              <a:rPr lang="en-US" dirty="0"/>
              <a:t>the value is positive, that value equals the number of </a:t>
            </a:r>
            <a:r>
              <a:rPr lang="en-US" dirty="0" smtClean="0"/>
              <a:t>processes that can </a:t>
            </a:r>
            <a:r>
              <a:rPr lang="en-US" dirty="0"/>
              <a:t>issue a wait and immediately continue to execute.</a:t>
            </a:r>
          </a:p>
          <a:p>
            <a:r>
              <a:rPr lang="en-US" dirty="0" smtClean="0"/>
              <a:t>If </a:t>
            </a:r>
            <a:r>
              <a:rPr lang="en-US" dirty="0"/>
              <a:t>the value is zero the next process to issue a </a:t>
            </a:r>
            <a:r>
              <a:rPr lang="en-US" b="1" dirty="0"/>
              <a:t>wait</a:t>
            </a:r>
            <a:r>
              <a:rPr lang="en-US" dirty="0"/>
              <a:t> is blocked, and the semaphore value goes </a:t>
            </a:r>
            <a:r>
              <a:rPr lang="en-US" dirty="0" smtClean="0"/>
              <a:t>negative</a:t>
            </a:r>
          </a:p>
          <a:p>
            <a:r>
              <a:rPr lang="en-US" dirty="0" smtClean="0"/>
              <a:t>Each </a:t>
            </a:r>
            <a:r>
              <a:rPr lang="en-US" dirty="0"/>
              <a:t>subsequent </a:t>
            </a:r>
            <a:r>
              <a:rPr lang="en-US" b="1" dirty="0"/>
              <a:t>wait</a:t>
            </a:r>
            <a:r>
              <a:rPr lang="en-US" dirty="0"/>
              <a:t> drives the semaphore value further </a:t>
            </a:r>
            <a:r>
              <a:rPr lang="en-US" dirty="0" smtClean="0"/>
              <a:t>into minus </a:t>
            </a:r>
            <a:r>
              <a:rPr lang="en-US" dirty="0"/>
              <a:t>territory. The negative value equals the number of processes waiting to be unblocked. </a:t>
            </a:r>
          </a:p>
        </p:txBody>
      </p:sp>
    </p:spTree>
    <p:extLst>
      <p:ext uri="{BB962C8B-B14F-4D97-AF65-F5344CB8AC3E}">
        <p14:creationId xmlns:p14="http://schemas.microsoft.com/office/powerpoint/2010/main" val="7357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 Processes</a:t>
            </a:r>
          </a:p>
        </p:txBody>
      </p:sp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Operating Systems is managing multiple processes: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Multiprogramming- The management of multiple processes within a uniprocessor system.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Multiprocessing- The management of multiple processes within a multiprocessor.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Distributed Processing- The management of multiple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processes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executing on multiple, distributed computer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systems .e.g.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clusters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Big Issue is Concurrency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15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565" y="0"/>
            <a:ext cx="3029903" cy="6745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755" y="172618"/>
            <a:ext cx="2868930" cy="65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The </a:t>
            </a:r>
            <a:r>
              <a:rPr lang="en-US" dirty="0"/>
              <a:t>semaphore is initialized to 1. </a:t>
            </a:r>
            <a:endParaRPr lang="en-US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Thus</a:t>
            </a:r>
            <a:r>
              <a:rPr lang="en-US" dirty="0"/>
              <a:t>, the first process that executes a </a:t>
            </a:r>
            <a:r>
              <a:rPr lang="en-US" sz="2600" dirty="0" smtClean="0">
                <a:latin typeface="Courier" pitchFamily="49" charset="0"/>
              </a:rPr>
              <a:t>Wait</a:t>
            </a:r>
            <a:r>
              <a:rPr lang="en-US" dirty="0" smtClean="0"/>
              <a:t> </a:t>
            </a:r>
            <a:r>
              <a:rPr lang="en-US" dirty="0"/>
              <a:t>will be able to enter </a:t>
            </a:r>
            <a:r>
              <a:rPr lang="en-US" dirty="0" smtClean="0"/>
              <a:t>the critical </a:t>
            </a:r>
            <a:r>
              <a:rPr lang="en-US" dirty="0"/>
              <a:t>section immediately, setting the value of </a:t>
            </a:r>
            <a:r>
              <a:rPr lang="en-US" dirty="0" smtClean="0"/>
              <a:t>s to </a:t>
            </a:r>
            <a:r>
              <a:rPr lang="en-US" dirty="0"/>
              <a:t>0. </a:t>
            </a:r>
            <a:endParaRPr lang="en-US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Any </a:t>
            </a:r>
            <a:r>
              <a:rPr lang="en-US" dirty="0"/>
              <a:t>other process attempting to enter the critical section will find it </a:t>
            </a:r>
            <a:r>
              <a:rPr lang="en-US" dirty="0" smtClean="0"/>
              <a:t>busy and will </a:t>
            </a:r>
            <a:r>
              <a:rPr lang="en-US" dirty="0"/>
              <a:t>be blocked, setting the value of s to −1. </a:t>
            </a:r>
            <a:endParaRPr lang="en-US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Any </a:t>
            </a:r>
            <a:r>
              <a:rPr lang="en-US" dirty="0"/>
              <a:t>number of processes may </a:t>
            </a:r>
            <a:r>
              <a:rPr lang="en-US" dirty="0" smtClean="0"/>
              <a:t>attempt entry</a:t>
            </a:r>
            <a:r>
              <a:rPr lang="en-US" dirty="0"/>
              <a:t>; each such unsuccessful attempt results in a further decrement of the </a:t>
            </a:r>
            <a:r>
              <a:rPr lang="en-US" dirty="0" smtClean="0"/>
              <a:t>value of </a:t>
            </a:r>
            <a:r>
              <a:rPr lang="en-US" b="1" dirty="0">
                <a:latin typeface="Courier" pitchFamily="49" charset="0"/>
              </a:rPr>
              <a:t>s</a:t>
            </a:r>
            <a:r>
              <a:rPr lang="en-US" dirty="0" smtClean="0"/>
              <a:t>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When </a:t>
            </a:r>
            <a:r>
              <a:rPr lang="en-US" dirty="0"/>
              <a:t>the process that initially entered its critical section departs, </a:t>
            </a:r>
            <a:r>
              <a:rPr lang="en-US" sz="2100" dirty="0">
                <a:latin typeface="Courier" pitchFamily="49" charset="0"/>
              </a:rPr>
              <a:t>s</a:t>
            </a:r>
            <a:r>
              <a:rPr lang="en-US" dirty="0"/>
              <a:t> is incremented and one of the blocked processes (if any) is removed </a:t>
            </a:r>
            <a:r>
              <a:rPr lang="en-US" dirty="0" smtClean="0"/>
              <a:t>from the </a:t>
            </a:r>
            <a:r>
              <a:rPr lang="en-US" dirty="0"/>
              <a:t>queue </a:t>
            </a:r>
            <a:r>
              <a:rPr lang="en-US" dirty="0" smtClean="0"/>
              <a:t>of blocked </a:t>
            </a:r>
            <a:r>
              <a:rPr lang="en-US" dirty="0"/>
              <a:t>processes associated with the semaphore and put in a Ready state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3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9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that the implementation of </a:t>
            </a:r>
            <a:r>
              <a:rPr lang="en-US" dirty="0" err="1"/>
              <a:t>mutex</a:t>
            </a:r>
            <a:r>
              <a:rPr lang="en-US" dirty="0"/>
              <a:t> locks </a:t>
            </a:r>
            <a:r>
              <a:rPr lang="en-US" dirty="0" smtClean="0"/>
              <a:t>suffers from </a:t>
            </a:r>
            <a:r>
              <a:rPr lang="en-US" dirty="0"/>
              <a:t>busy waiting.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definitions of the wait() and signal() </a:t>
            </a:r>
            <a:r>
              <a:rPr lang="en-US" dirty="0" smtClean="0"/>
              <a:t>semaphore operations </a:t>
            </a:r>
            <a:r>
              <a:rPr lang="en-US" dirty="0"/>
              <a:t>just described present the same problem.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overcome this problem, we can modify the definition of the </a:t>
            </a:r>
            <a:r>
              <a:rPr lang="en-US" b="1" dirty="0"/>
              <a:t>wait()</a:t>
            </a:r>
            <a:r>
              <a:rPr lang="en-US" dirty="0"/>
              <a:t> and </a:t>
            </a:r>
            <a:r>
              <a:rPr lang="en-US" b="1" dirty="0"/>
              <a:t>signal()</a:t>
            </a:r>
            <a:r>
              <a:rPr lang="en-US" dirty="0"/>
              <a:t> </a:t>
            </a:r>
            <a:r>
              <a:rPr lang="en-US" dirty="0" smtClean="0"/>
              <a:t>operations as </a:t>
            </a:r>
            <a:r>
              <a:rPr lang="en-US" dirty="0"/>
              <a:t>follows: </a:t>
            </a:r>
            <a:endParaRPr lang="en-US" dirty="0" smtClean="0"/>
          </a:p>
          <a:p>
            <a:pPr lvl="1"/>
            <a:r>
              <a:rPr lang="en-US" dirty="0"/>
              <a:t>When a process executes the wait() operation and finds that </a:t>
            </a:r>
            <a:r>
              <a:rPr lang="en-US" dirty="0" smtClean="0"/>
              <a:t>the semaphore </a:t>
            </a:r>
            <a:r>
              <a:rPr lang="en-US" dirty="0"/>
              <a:t>value is not positive, it must wait. However, rather than engaging</a:t>
            </a:r>
            <a:br>
              <a:rPr lang="en-US" dirty="0"/>
            </a:br>
            <a:r>
              <a:rPr lang="en-US" dirty="0"/>
              <a:t>in busy waiting, the process can suspend </a:t>
            </a:r>
            <a:r>
              <a:rPr lang="en-US" dirty="0" smtClean="0"/>
              <a:t>itself</a:t>
            </a:r>
          </a:p>
          <a:p>
            <a:pPr lvl="1"/>
            <a:r>
              <a:rPr lang="en-US" dirty="0"/>
              <a:t>A process that is suspended, waiting on a semaphore S, should be </a:t>
            </a:r>
            <a:r>
              <a:rPr lang="en-US" dirty="0" smtClean="0"/>
              <a:t>restarted when </a:t>
            </a:r>
            <a:r>
              <a:rPr lang="en-US" dirty="0"/>
              <a:t>some other process executes a </a:t>
            </a:r>
            <a:r>
              <a:rPr lang="en-US" b="1" dirty="0"/>
              <a:t>signal()</a:t>
            </a:r>
            <a:r>
              <a:rPr lang="en-US" dirty="0"/>
              <a:t> operation. </a:t>
            </a:r>
          </a:p>
        </p:txBody>
      </p:sp>
    </p:spTree>
    <p:extLst>
      <p:ext uri="{BB962C8B-B14F-4D97-AF65-F5344CB8AC3E}">
        <p14:creationId xmlns:p14="http://schemas.microsoft.com/office/powerpoint/2010/main" val="5217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41" y="767811"/>
            <a:ext cx="5973886" cy="1944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677" y="3674389"/>
            <a:ext cx="6060797" cy="196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sleep()</a:t>
            </a:r>
            <a:r>
              <a:rPr lang="en-US" dirty="0"/>
              <a:t> operation suspends the process that invokes it. </a:t>
            </a:r>
            <a:r>
              <a:rPr lang="en-US" dirty="0" smtClean="0"/>
              <a:t>The </a:t>
            </a:r>
            <a:r>
              <a:rPr lang="en-US" b="1" dirty="0" smtClean="0"/>
              <a:t>wakeup(P)</a:t>
            </a:r>
            <a:r>
              <a:rPr lang="en-US" dirty="0" smtClean="0"/>
              <a:t> operation </a:t>
            </a:r>
            <a:r>
              <a:rPr lang="en-US" dirty="0"/>
              <a:t>resumes the execution of a suspended process P </a:t>
            </a:r>
          </a:p>
        </p:txBody>
      </p:sp>
    </p:spTree>
    <p:extLst>
      <p:ext uri="{BB962C8B-B14F-4D97-AF65-F5344CB8AC3E}">
        <p14:creationId xmlns:p14="http://schemas.microsoft.com/office/powerpoint/2010/main" val="1704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more restricted version, known as the </a:t>
            </a:r>
            <a:r>
              <a:rPr lang="en-US" b="1" dirty="0"/>
              <a:t>binary semaphore</a:t>
            </a:r>
            <a:r>
              <a:rPr lang="en-US" dirty="0"/>
              <a:t>, may only take on the values 0 and 1 and can be defined by the following three operations: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binary semaphore may be initialized to 0 or </a:t>
            </a:r>
            <a:r>
              <a:rPr lang="en-US" dirty="0" smtClean="0"/>
              <a:t>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err="1" smtClean="0"/>
              <a:t>semWaitB</a:t>
            </a:r>
            <a:r>
              <a:rPr lang="en-US" dirty="0" smtClean="0"/>
              <a:t> (</a:t>
            </a:r>
            <a:r>
              <a:rPr lang="en-US" b="1" dirty="0" smtClean="0"/>
              <a:t>Wait</a:t>
            </a:r>
            <a:r>
              <a:rPr lang="en-US" dirty="0" smtClean="0"/>
              <a:t>) </a:t>
            </a:r>
            <a:r>
              <a:rPr lang="en-US" dirty="0"/>
              <a:t>operation checks the semaphore value. If the value is zero, then the process executing the </a:t>
            </a:r>
            <a:r>
              <a:rPr lang="en-US" b="1" dirty="0" err="1"/>
              <a:t>semWaitB</a:t>
            </a:r>
            <a:r>
              <a:rPr lang="en-US" dirty="0"/>
              <a:t> is blocked. If the value is one, then the value is changed to zero and the process continues </a:t>
            </a:r>
            <a:r>
              <a:rPr lang="en-US" dirty="0" smtClean="0"/>
              <a:t>execution.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err="1" smtClean="0"/>
              <a:t>semSignalB</a:t>
            </a:r>
            <a:r>
              <a:rPr lang="en-US" b="1" dirty="0" smtClean="0"/>
              <a:t> (Signal)</a:t>
            </a:r>
            <a:r>
              <a:rPr lang="en-US" dirty="0" smtClean="0"/>
              <a:t> </a:t>
            </a:r>
            <a:r>
              <a:rPr lang="en-US" dirty="0"/>
              <a:t>operation checks to see if any processes are blocked on this semaphore (semaphore value equals 0). If so, then a process blocked by a </a:t>
            </a:r>
            <a:r>
              <a:rPr lang="en-US" b="1" dirty="0" err="1"/>
              <a:t>semWaitB</a:t>
            </a:r>
            <a:r>
              <a:rPr lang="en-US" dirty="0"/>
              <a:t> operation is unblocked. If no processes are blocked, then the value of the semaphore is set to 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198"/>
          <a:stretch/>
        </p:blipFill>
        <p:spPr>
          <a:xfrm>
            <a:off x="1162372" y="414847"/>
            <a:ext cx="9999749" cy="58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both counting semaphores and binary semaphores, a queue is used to </a:t>
            </a:r>
            <a:r>
              <a:rPr lang="en-US" dirty="0" smtClean="0"/>
              <a:t>hold processes </a:t>
            </a:r>
            <a:r>
              <a:rPr lang="en-US" dirty="0"/>
              <a:t>waiting on the semaphore. </a:t>
            </a:r>
            <a:endParaRPr lang="en-US" dirty="0" smtClean="0"/>
          </a:p>
          <a:p>
            <a:r>
              <a:rPr lang="en-US" b="1" dirty="0"/>
              <a:t>Which processes are removed from such a queue? </a:t>
            </a:r>
          </a:p>
          <a:p>
            <a:pPr lvl="1"/>
            <a:r>
              <a:rPr lang="en-US" dirty="0"/>
              <a:t>The fairest removal policy is first-in-first-out (FIFO): a semaphore whose definition includes this policy is called a strong semaphore.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semaphore that does not specify the order in which processes are removed from the queue is a weak semaphore.</a:t>
            </a:r>
          </a:p>
          <a:p>
            <a:r>
              <a:rPr lang="en-US" dirty="0" smtClean="0"/>
              <a:t>Strong </a:t>
            </a:r>
            <a:r>
              <a:rPr lang="en-US" dirty="0"/>
              <a:t>semaphores guarantee freedom from starvation, while weak semaphores do </a:t>
            </a:r>
            <a:r>
              <a:rPr lang="en-US" dirty="0" smtClean="0"/>
              <a:t>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MUTEX VS Binary Semaphores???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23" y="2159672"/>
            <a:ext cx="7326881" cy="3326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1756" y="867905"/>
            <a:ext cx="717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modified PRODUCER()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89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756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756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7560" indent="0">
              <a:buNone/>
            </a:pPr>
            <a:r>
              <a:rPr lang="en-US" dirty="0"/>
              <a:t>/* Create the semaphore and initialize it to 1 */</a:t>
            </a:r>
          </a:p>
          <a:p>
            <a:pPr marL="11756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Sem_init(&amp;sem, 0, 1);</a:t>
            </a:r>
          </a:p>
          <a:p>
            <a:pPr marL="117560" indent="0">
              <a:buNone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 is passed three parameters:</a:t>
            </a:r>
          </a:p>
          <a:p>
            <a:pPr marL="63191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pointer to the </a:t>
            </a:r>
            <a:r>
              <a:rPr lang="en-US" dirty="0" smtClean="0"/>
              <a:t>semaphore</a:t>
            </a:r>
          </a:p>
          <a:p>
            <a:pPr marL="63191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flag indicating the level of </a:t>
            </a:r>
            <a:r>
              <a:rPr lang="en-US" dirty="0" smtClean="0"/>
              <a:t>sharing</a:t>
            </a:r>
          </a:p>
          <a:p>
            <a:pPr marL="63191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semaphore’s initial value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- Semaphores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7560" indent="0">
              <a:buNone/>
            </a:pPr>
            <a:r>
              <a:rPr lang="en-US" dirty="0"/>
              <a:t>/* acquire the semaphore */</a:t>
            </a:r>
          </a:p>
          <a:p>
            <a:pPr marL="117560" indent="0">
              <a:lnSpc>
                <a:spcPct val="80000"/>
              </a:lnSpc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7560" indent="0">
              <a:buNone/>
            </a:pPr>
            <a:endParaRPr lang="en-US" dirty="0" smtClean="0"/>
          </a:p>
          <a:p>
            <a:pPr marL="117560" indent="0">
              <a:buNone/>
            </a:pPr>
            <a:r>
              <a:rPr lang="en-US" dirty="0" smtClean="0"/>
              <a:t>/* </a:t>
            </a:r>
            <a:r>
              <a:rPr lang="en-US" dirty="0"/>
              <a:t>critical section */</a:t>
            </a:r>
          </a:p>
          <a:p>
            <a:pPr marL="117560" indent="0">
              <a:buNone/>
            </a:pPr>
            <a:endParaRPr lang="en-US" dirty="0" smtClean="0"/>
          </a:p>
          <a:p>
            <a:pPr marL="117560" indent="0">
              <a:buNone/>
            </a:pPr>
            <a:r>
              <a:rPr lang="en-US" dirty="0" smtClean="0"/>
              <a:t>/* </a:t>
            </a:r>
            <a:r>
              <a:rPr lang="en-US" dirty="0"/>
              <a:t>release the semaphore */</a:t>
            </a:r>
          </a:p>
          <a:p>
            <a:pPr marL="117560" indent="0">
              <a:lnSpc>
                <a:spcPct val="80000"/>
              </a:lnSpc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- Semaphores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https://www.gatevidyalay.com/semaphore-in-os-practice-problems/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: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Liveness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refers to a set of properties that a system must satisfy to </a:t>
            </a:r>
            <a:r>
              <a:rPr lang="en-US" dirty="0" smtClean="0"/>
              <a:t>ensure that </a:t>
            </a:r>
            <a:r>
              <a:rPr lang="en-US" dirty="0"/>
              <a:t>processes make progress during their execution life </a:t>
            </a:r>
            <a:r>
              <a:rPr lang="en-US" dirty="0" smtClean="0"/>
              <a:t>cycle.</a:t>
            </a:r>
          </a:p>
          <a:p>
            <a:r>
              <a:rPr lang="en-US" b="1" dirty="0" err="1" smtClean="0"/>
              <a:t>DeadLock</a:t>
            </a:r>
            <a:r>
              <a:rPr lang="en-US" dirty="0" smtClean="0"/>
              <a:t>: a situation where </a:t>
            </a:r>
            <a:r>
              <a:rPr lang="en-US" dirty="0"/>
              <a:t>a set of blocked </a:t>
            </a:r>
            <a:r>
              <a:rPr lang="en-US" dirty="0" smtClean="0"/>
              <a:t>processes where </a:t>
            </a:r>
            <a:r>
              <a:rPr lang="en-US" dirty="0"/>
              <a:t>each holding a resource and waiting to acquire a resource held </a:t>
            </a:r>
            <a:r>
              <a:rPr lang="en-US" dirty="0" smtClean="0"/>
              <a:t>the other </a:t>
            </a:r>
            <a:r>
              <a:rPr lang="en-US" dirty="0"/>
              <a:t>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83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87" y="766456"/>
            <a:ext cx="6679768" cy="47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810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Starvation</a:t>
            </a:r>
            <a:r>
              <a:rPr lang="en-US" dirty="0"/>
              <a:t> is the name given to the indefinite postponement of a process because it requires some resource before it can run, but the resource, though available for allocation, is never allocated to this process.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refers to the situation when processes are stuck in circular waiting for the resources.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 </a:t>
            </a:r>
            <a:r>
              <a:rPr lang="en-US" dirty="0"/>
              <a:t>the other hand, starvation occurs when a process waits for a resource indefinitely.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Vs. Starvation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Priority Inversion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020491" algn="ctr"/>
                <a:tab pos="4897041" algn="ctr"/>
              </a:tabLst>
            </a:pPr>
            <a:r>
              <a:rPr lang="en-US" b="1" dirty="0" smtClean="0">
                <a:solidFill>
                  <a:srgbClr val="3366FF"/>
                </a:solidFill>
              </a:rPr>
              <a:t>Priority Inversion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Scheduling problem when lower-priority process holds a lock needed by higher-priority process</a:t>
            </a:r>
          </a:p>
          <a:p>
            <a:pPr lvl="1">
              <a:tabLst>
                <a:tab pos="2020491" algn="ctr"/>
                <a:tab pos="4897041" algn="ctr"/>
              </a:tabLst>
            </a:pPr>
            <a:r>
              <a:rPr lang="en-US" dirty="0" smtClean="0"/>
              <a:t>Solved via </a:t>
            </a:r>
            <a:r>
              <a:rPr lang="en-US" b="1" dirty="0" smtClean="0">
                <a:solidFill>
                  <a:srgbClr val="3366FF"/>
                </a:solidFill>
              </a:rPr>
              <a:t>priority-inheritance protocol</a:t>
            </a:r>
          </a:p>
        </p:txBody>
      </p:sp>
    </p:spTree>
    <p:extLst>
      <p:ext uri="{BB962C8B-B14F-4D97-AF65-F5344CB8AC3E}">
        <p14:creationId xmlns:p14="http://schemas.microsoft.com/office/powerpoint/2010/main" val="15837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when a job blocks one or more high-priority jobs, it ignores its original priority assignment and executes its </a:t>
            </a:r>
            <a:r>
              <a:rPr lang="en-US" dirty="0">
                <a:hlinkClick r:id="rId2" tooltip="Critical section"/>
              </a:rPr>
              <a:t>critical section</a:t>
            </a:r>
            <a:r>
              <a:rPr lang="en-US" dirty="0"/>
              <a:t> at an elevated priority level.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executing its critical section and releasing its locks, the process returns to its original priority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Inheritance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Dining-Philosophers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82" y="2174767"/>
            <a:ext cx="49911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4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224366" y="1661555"/>
            <a:ext cx="717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Modified CONSUMER()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43" y="2184776"/>
            <a:ext cx="5422734" cy="2557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443" y="2184775"/>
            <a:ext cx="5154220" cy="23402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5443" y="1399945"/>
            <a:ext cx="425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modified PRODUCER()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8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dining-philosophers problem </a:t>
            </a:r>
            <a:r>
              <a:rPr lang="en-US" dirty="0"/>
              <a:t>is considered a </a:t>
            </a:r>
            <a:r>
              <a:rPr lang="en-US" dirty="0" smtClean="0"/>
              <a:t>classic synchronization problem because </a:t>
            </a:r>
            <a:r>
              <a:rPr lang="en-US" dirty="0"/>
              <a:t>it is an example of a large class</a:t>
            </a:r>
            <a:br>
              <a:rPr lang="en-US" dirty="0"/>
            </a:br>
            <a:r>
              <a:rPr lang="en-US" dirty="0"/>
              <a:t>of concurrency-control </a:t>
            </a:r>
            <a:r>
              <a:rPr lang="en-US" dirty="0" smtClean="0"/>
              <a:t>problems.</a:t>
            </a:r>
          </a:p>
          <a:p>
            <a:pPr lvl="1"/>
            <a:r>
              <a:rPr lang="en-US" dirty="0"/>
              <a:t>It is a simple representation of the need to allocate several resources among several processes in a deadlock-free </a:t>
            </a:r>
            <a:r>
              <a:rPr lang="en-US" dirty="0" smtClean="0"/>
              <a:t>and starvation-free </a:t>
            </a:r>
            <a:r>
              <a:rPr lang="en-US" dirty="0"/>
              <a:t>manner </a:t>
            </a:r>
          </a:p>
        </p:txBody>
      </p:sp>
    </p:spTree>
    <p:extLst>
      <p:ext uri="{BB962C8B-B14F-4D97-AF65-F5344CB8AC3E}">
        <p14:creationId xmlns:p14="http://schemas.microsoft.com/office/powerpoint/2010/main" val="125806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Semaphore Solution to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Producer-Consumer Problem</a:t>
            </a:r>
          </a:p>
          <a:p>
            <a:r>
              <a:rPr lang="en-US" dirty="0" smtClean="0"/>
              <a:t>Reader-Writer Problem</a:t>
            </a:r>
          </a:p>
          <a:p>
            <a:r>
              <a:rPr lang="en-US" dirty="0" smtClean="0"/>
              <a:t>Dining-Philosophers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67" y="681926"/>
            <a:ext cx="3580088" cy="13445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363" y="3465322"/>
            <a:ext cx="3719076" cy="141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42" y="1906453"/>
            <a:ext cx="8336383" cy="22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producer and consumer routines shown above are correct</a:t>
            </a:r>
            <a:br>
              <a:rPr lang="en-US" dirty="0"/>
            </a:br>
            <a:r>
              <a:rPr lang="en-US" dirty="0"/>
              <a:t>separately, they may not function correctly when executed </a:t>
            </a:r>
            <a:r>
              <a:rPr lang="en-US" i="1" dirty="0" smtClean="0"/>
              <a:t>concurrently.</a:t>
            </a:r>
          </a:p>
          <a:p>
            <a:r>
              <a:rPr lang="en-US" dirty="0"/>
              <a:t>We would arrive at this incorrect state because we allowed both </a:t>
            </a:r>
            <a:r>
              <a:rPr lang="en-US" dirty="0" smtClean="0"/>
              <a:t>processes to </a:t>
            </a:r>
            <a:r>
              <a:rPr lang="en-US" dirty="0"/>
              <a:t>manipulate the variable </a:t>
            </a:r>
            <a:r>
              <a:rPr lang="en-US" b="1" dirty="0">
                <a:solidFill>
                  <a:srgbClr val="0070C0"/>
                </a:solidFill>
              </a:rPr>
              <a:t>count</a:t>
            </a:r>
            <a:r>
              <a:rPr lang="en-US" dirty="0"/>
              <a:t> concurrently.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situation like this, </a:t>
            </a:r>
            <a:r>
              <a:rPr lang="en-US" dirty="0" smtClean="0"/>
              <a:t>where several </a:t>
            </a:r>
            <a:r>
              <a:rPr lang="en-US" dirty="0"/>
              <a:t>processes access </a:t>
            </a:r>
            <a:r>
              <a:rPr lang="en-US" dirty="0" smtClean="0"/>
              <a:t>and manipulate </a:t>
            </a:r>
            <a:r>
              <a:rPr lang="en-US" dirty="0"/>
              <a:t>the same data concurrently </a:t>
            </a:r>
            <a:r>
              <a:rPr lang="en-US" dirty="0" smtClean="0"/>
              <a:t>and the</a:t>
            </a:r>
            <a:r>
              <a:rPr lang="en-US" dirty="0"/>
              <a:t> </a:t>
            </a:r>
            <a:r>
              <a:rPr lang="en-US" dirty="0" smtClean="0"/>
              <a:t>outcome </a:t>
            </a:r>
            <a:r>
              <a:rPr lang="en-US" dirty="0"/>
              <a:t>of the execution depends on the particular order in which the </a:t>
            </a:r>
            <a:r>
              <a:rPr lang="en-US" dirty="0" smtClean="0"/>
              <a:t>access takes </a:t>
            </a:r>
            <a:r>
              <a:rPr lang="en-US" dirty="0"/>
              <a:t>place, is called a </a:t>
            </a:r>
            <a:r>
              <a:rPr lang="en-US" b="1" dirty="0">
                <a:solidFill>
                  <a:srgbClr val="0070C0"/>
                </a:solidFill>
              </a:rPr>
              <a:t>race condition</a:t>
            </a:r>
            <a:r>
              <a:rPr lang="en-US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296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27012</TotalTime>
  <Words>2378</Words>
  <Application>Microsoft Office PowerPoint</Application>
  <PresentationFormat>Widescreen</PresentationFormat>
  <Paragraphs>246</Paragraphs>
  <Slides>61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MS PGothic</vt:lpstr>
      <vt:lpstr>Arial</vt:lpstr>
      <vt:lpstr>Calibri</vt:lpstr>
      <vt:lpstr>Calibri Light</vt:lpstr>
      <vt:lpstr>CMTT10</vt:lpstr>
      <vt:lpstr>Courier</vt:lpstr>
      <vt:lpstr>Courier New</vt:lpstr>
      <vt:lpstr>PalatinoLTStd-Roman</vt:lpstr>
      <vt:lpstr>Times New Roman</vt:lpstr>
      <vt:lpstr>Retrospect</vt:lpstr>
      <vt:lpstr>CS2006 Operating Systems</vt:lpstr>
      <vt:lpstr>PowerPoint Presentation</vt:lpstr>
      <vt:lpstr>PowerPoint Presentation</vt:lpstr>
      <vt:lpstr>Multiple  Processes</vt:lpstr>
      <vt:lpstr>PowerPoint Presentation</vt:lpstr>
      <vt:lpstr>PowerPoint Presentation</vt:lpstr>
      <vt:lpstr>PowerPoint Presentation</vt:lpstr>
      <vt:lpstr>PowerPoint Presentation</vt:lpstr>
      <vt:lpstr>Race Condition</vt:lpstr>
      <vt:lpstr>PowerPoint Presentation</vt:lpstr>
      <vt:lpstr>Example for Race condition</vt:lpstr>
      <vt:lpstr>Example for Race condition(cont.)</vt:lpstr>
      <vt:lpstr>The Critical-Section Problem </vt:lpstr>
      <vt:lpstr>The Critical-Section Problem </vt:lpstr>
      <vt:lpstr>Solution to the critical-section problem </vt:lpstr>
      <vt:lpstr>PowerPoint Presentation</vt:lpstr>
      <vt:lpstr>PowerPoint Presentation</vt:lpstr>
      <vt:lpstr>PowerPoint Presentation</vt:lpstr>
      <vt:lpstr>PowerPoint Presentation</vt:lpstr>
      <vt:lpstr>Peterson’s Solution</vt:lpstr>
      <vt:lpstr>PowerPoint Presentation</vt:lpstr>
      <vt:lpstr>Peterson’s Solution</vt:lpstr>
      <vt:lpstr>PowerPoint Presentation</vt:lpstr>
      <vt:lpstr>Peterson’s Solution</vt:lpstr>
      <vt:lpstr>Hardware Support for Synchronization </vt:lpstr>
      <vt:lpstr>Atomic Variables</vt:lpstr>
      <vt:lpstr>Interrupt Disabling</vt:lpstr>
      <vt:lpstr>Mutex Locks</vt:lpstr>
      <vt:lpstr>PowerPoint Presentation</vt:lpstr>
      <vt:lpstr>PowerPoint Presentation</vt:lpstr>
      <vt:lpstr>PowerPoint Presentation</vt:lpstr>
      <vt:lpstr>PowerPoint Presentation</vt:lpstr>
      <vt:lpstr>Pthreads Synchronization – Mutex Lock</vt:lpstr>
      <vt:lpstr>Semaphores</vt:lpstr>
      <vt:lpstr>Semaphores: Fundamental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Mutual Exclusion</vt:lpstr>
      <vt:lpstr>PowerPoint Presentation</vt:lpstr>
      <vt:lpstr>Semaphore Implementation</vt:lpstr>
      <vt:lpstr>PowerPoint Presentation</vt:lpstr>
      <vt:lpstr>PowerPoint Presentation</vt:lpstr>
      <vt:lpstr>Binary Semaphores</vt:lpstr>
      <vt:lpstr>PowerPoint Presentation</vt:lpstr>
      <vt:lpstr>PowerPoint Presentation</vt:lpstr>
      <vt:lpstr>MUTEX VS Binary Semaphores???</vt:lpstr>
      <vt:lpstr>POSIX - Semaphores</vt:lpstr>
      <vt:lpstr>POSIX - Semaphores</vt:lpstr>
      <vt:lpstr>Recommended</vt:lpstr>
      <vt:lpstr>Liveness: Deadlock</vt:lpstr>
      <vt:lpstr>PowerPoint Presentation</vt:lpstr>
      <vt:lpstr>Starvation</vt:lpstr>
      <vt:lpstr>Deadlock Vs. Starvation</vt:lpstr>
      <vt:lpstr>Priority Inversion</vt:lpstr>
      <vt:lpstr>Priority Inheritance Protocol</vt:lpstr>
      <vt:lpstr>The Dining-Philosophers Problem</vt:lpstr>
      <vt:lpstr>PowerPoint Presentation</vt:lpstr>
      <vt:lpstr>Task: Semaphore Solution to the following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891</cp:revision>
  <dcterms:created xsi:type="dcterms:W3CDTF">2021-02-06T08:07:10Z</dcterms:created>
  <dcterms:modified xsi:type="dcterms:W3CDTF">2023-04-12T07:28:52Z</dcterms:modified>
</cp:coreProperties>
</file>