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60"/>
  </p:notesMasterIdLst>
  <p:sldIdLst>
    <p:sldId id="256" r:id="rId2"/>
    <p:sldId id="257" r:id="rId3"/>
    <p:sldId id="262" r:id="rId4"/>
    <p:sldId id="263" r:id="rId5"/>
    <p:sldId id="265" r:id="rId6"/>
    <p:sldId id="266" r:id="rId7"/>
    <p:sldId id="267" r:id="rId8"/>
    <p:sldId id="264" r:id="rId9"/>
    <p:sldId id="268" r:id="rId10"/>
    <p:sldId id="269" r:id="rId11"/>
    <p:sldId id="270" r:id="rId12"/>
    <p:sldId id="271" r:id="rId13"/>
    <p:sldId id="273" r:id="rId14"/>
    <p:sldId id="272" r:id="rId15"/>
    <p:sldId id="274" r:id="rId16"/>
    <p:sldId id="275" r:id="rId17"/>
    <p:sldId id="278" r:id="rId18"/>
    <p:sldId id="276"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5" r:id="rId35"/>
    <p:sldId id="294" r:id="rId36"/>
    <p:sldId id="296" r:id="rId37"/>
    <p:sldId id="297" r:id="rId38"/>
    <p:sldId id="298" r:id="rId39"/>
    <p:sldId id="299" r:id="rId40"/>
    <p:sldId id="300" r:id="rId41"/>
    <p:sldId id="303" r:id="rId42"/>
    <p:sldId id="301" r:id="rId43"/>
    <p:sldId id="302" r:id="rId44"/>
    <p:sldId id="306" r:id="rId45"/>
    <p:sldId id="308" r:id="rId46"/>
    <p:sldId id="307" r:id="rId47"/>
    <p:sldId id="311" r:id="rId48"/>
    <p:sldId id="314" r:id="rId49"/>
    <p:sldId id="310" r:id="rId50"/>
    <p:sldId id="315" r:id="rId51"/>
    <p:sldId id="309" r:id="rId52"/>
    <p:sldId id="305" r:id="rId53"/>
    <p:sldId id="312" r:id="rId54"/>
    <p:sldId id="313" r:id="rId55"/>
    <p:sldId id="316" r:id="rId56"/>
    <p:sldId id="317" r:id="rId57"/>
    <p:sldId id="318" r:id="rId58"/>
    <p:sldId id="319"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6E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117" autoAdjust="0"/>
  </p:normalViewPr>
  <p:slideViewPr>
    <p:cSldViewPr snapToGrid="0">
      <p:cViewPr varScale="1">
        <p:scale>
          <a:sx n="62" d="100"/>
          <a:sy n="62" d="100"/>
        </p:scale>
        <p:origin x="978" y="66"/>
      </p:cViewPr>
      <p:guideLst/>
    </p:cSldViewPr>
  </p:slideViewPr>
  <p:outlineViewPr>
    <p:cViewPr>
      <p:scale>
        <a:sx n="33" d="100"/>
        <a:sy n="33" d="100"/>
      </p:scale>
      <p:origin x="0" y="-263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DB25-9E96-4CC1-9F8D-8A6AD2D7927F}" type="datetimeFigureOut">
              <a:rPr lang="en-US" smtClean="0"/>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73FDC-0BE3-4045-A18D-ED2B343B8695}" type="slidenum">
              <a:rPr lang="en-US" smtClean="0"/>
              <a:t>‹#›</a:t>
            </a:fld>
            <a:endParaRPr lang="en-US"/>
          </a:p>
        </p:txBody>
      </p:sp>
    </p:spTree>
    <p:extLst>
      <p:ext uri="{BB962C8B-B14F-4D97-AF65-F5344CB8AC3E}">
        <p14:creationId xmlns:p14="http://schemas.microsoft.com/office/powerpoint/2010/main" val="54693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69057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Address binding refers to the process of associating a logical or symbolic address used in a program with a physical address in memory</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When a program is executed, it may contain references to memory locations that are not yet known or fixed. To execute the program, the system needs to map these logical addresses to physical addresses that correspond to actual memory locations in the system. This process is called address binding.</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8</a:t>
            </a:fld>
            <a:endParaRPr lang="en-US"/>
          </a:p>
        </p:txBody>
      </p:sp>
    </p:spTree>
    <p:extLst>
      <p:ext uri="{BB962C8B-B14F-4D97-AF65-F5344CB8AC3E}">
        <p14:creationId xmlns:p14="http://schemas.microsoft.com/office/powerpoint/2010/main" val="410799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relocation-register scheme provides an effective way to allow the operating system’s size to change dynamically.</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19</a:t>
            </a:fld>
            <a:endParaRPr lang="en-US"/>
          </a:p>
        </p:txBody>
      </p:sp>
    </p:spTree>
    <p:extLst>
      <p:ext uri="{BB962C8B-B14F-4D97-AF65-F5344CB8AC3E}">
        <p14:creationId xmlns:p14="http://schemas.microsoft.com/office/powerpoint/2010/main" val="4289976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xfrm>
            <a:off x="6056205" y="7183158"/>
            <a:ext cx="4634775" cy="3784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charset="-128"/>
              </a:defRPr>
            </a:lvl1pPr>
            <a:lvl2pPr marL="742950" indent="-285750" defTabSz="930275">
              <a:defRPr>
                <a:solidFill>
                  <a:schemeClr val="tx1"/>
                </a:solidFill>
                <a:latin typeface="Verdana" pitchFamily="34" charset="0"/>
                <a:ea typeface="ＭＳ Ｐゴシック" charset="-128"/>
              </a:defRPr>
            </a:lvl2pPr>
            <a:lvl3pPr marL="1143000" indent="-228600" defTabSz="930275">
              <a:defRPr>
                <a:solidFill>
                  <a:schemeClr val="tx1"/>
                </a:solidFill>
                <a:latin typeface="Verdana" pitchFamily="34" charset="0"/>
                <a:ea typeface="ＭＳ Ｐゴシック" charset="-128"/>
              </a:defRPr>
            </a:lvl3pPr>
            <a:lvl4pPr marL="1600200" indent="-228600" defTabSz="930275">
              <a:defRPr>
                <a:solidFill>
                  <a:schemeClr val="tx1"/>
                </a:solidFill>
                <a:latin typeface="Verdana" pitchFamily="34" charset="0"/>
                <a:ea typeface="ＭＳ Ｐゴシック" charset="-128"/>
              </a:defRPr>
            </a:lvl4pPr>
            <a:lvl5pPr marL="2057400" indent="-228600" defTabSz="930275">
              <a:defRPr>
                <a:solidFill>
                  <a:schemeClr val="tx1"/>
                </a:solidFill>
                <a:latin typeface="Verdana" pitchFamily="34"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charset="-128"/>
              </a:defRPr>
            </a:lvl9pPr>
          </a:lstStyle>
          <a:p>
            <a:fld id="{F4EB6330-1446-4094-94AD-9E88DFC192BA}" type="slidenum">
              <a:rPr lang="en-US" altLang="en-US" smtClean="0">
                <a:latin typeface="Helvetica" charset="0"/>
              </a:rPr>
              <a:pPr/>
              <a:t>33</a:t>
            </a:fld>
            <a:endParaRPr lang="en-US" altLang="en-US" smtClean="0">
              <a:latin typeface="Helvetica" charset="0"/>
            </a:endParaRPr>
          </a:p>
        </p:txBody>
      </p:sp>
      <p:sp>
        <p:nvSpPr>
          <p:cNvPr id="96259" name="Rectangle 2"/>
          <p:cNvSpPr>
            <a:spLocks noGrp="1" noRot="1" noChangeAspect="1" noChangeArrowheads="1" noTextEdit="1"/>
          </p:cNvSpPr>
          <p:nvPr>
            <p:ph type="sldImg"/>
          </p:nvPr>
        </p:nvSpPr>
        <p:spPr>
          <a:xfrm>
            <a:off x="2825750" y="566738"/>
            <a:ext cx="5041900" cy="2836862"/>
          </a:xfrm>
          <a:prstGeom prst="rect">
            <a:avLst/>
          </a:prstGeom>
          <a:ln/>
        </p:spPr>
      </p:sp>
      <p:sp>
        <p:nvSpPr>
          <p:cNvPr id="96260" name="Rectangle 3"/>
          <p:cNvSpPr>
            <a:spLocks noGrp="1" noChangeArrowheads="1"/>
          </p:cNvSpPr>
          <p:nvPr>
            <p:ph type="body" idx="1"/>
          </p:nvPr>
        </p:nvSpPr>
        <p:spPr>
          <a:xfrm>
            <a:off x="1070309" y="3592871"/>
            <a:ext cx="8552783" cy="34030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290124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xfrm>
            <a:off x="6056205" y="7183158"/>
            <a:ext cx="4634775" cy="3784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charset="-128"/>
              </a:defRPr>
            </a:lvl1pPr>
            <a:lvl2pPr marL="742950" indent="-285750" defTabSz="930275">
              <a:defRPr>
                <a:solidFill>
                  <a:schemeClr val="tx1"/>
                </a:solidFill>
                <a:latin typeface="Verdana" pitchFamily="34" charset="0"/>
                <a:ea typeface="ＭＳ Ｐゴシック" charset="-128"/>
              </a:defRPr>
            </a:lvl2pPr>
            <a:lvl3pPr marL="1143000" indent="-228600" defTabSz="930275">
              <a:defRPr>
                <a:solidFill>
                  <a:schemeClr val="tx1"/>
                </a:solidFill>
                <a:latin typeface="Verdana" pitchFamily="34" charset="0"/>
                <a:ea typeface="ＭＳ Ｐゴシック" charset="-128"/>
              </a:defRPr>
            </a:lvl3pPr>
            <a:lvl4pPr marL="1600200" indent="-228600" defTabSz="930275">
              <a:defRPr>
                <a:solidFill>
                  <a:schemeClr val="tx1"/>
                </a:solidFill>
                <a:latin typeface="Verdana" pitchFamily="34" charset="0"/>
                <a:ea typeface="ＭＳ Ｐゴシック" charset="-128"/>
              </a:defRPr>
            </a:lvl4pPr>
            <a:lvl5pPr marL="2057400" indent="-228600" defTabSz="930275">
              <a:defRPr>
                <a:solidFill>
                  <a:schemeClr val="tx1"/>
                </a:solidFill>
                <a:latin typeface="Verdana" pitchFamily="34"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charset="-128"/>
              </a:defRPr>
            </a:lvl9pPr>
          </a:lstStyle>
          <a:p>
            <a:fld id="{BEB48E15-224C-4C31-89AF-9541E2E80DFF}" type="slidenum">
              <a:rPr lang="en-US" altLang="en-US" smtClean="0">
                <a:latin typeface="Helvetica" charset="0"/>
              </a:rPr>
              <a:pPr/>
              <a:t>39</a:t>
            </a:fld>
            <a:endParaRPr lang="en-US" altLang="en-US" smtClean="0">
              <a:latin typeface="Helvetica" charset="0"/>
            </a:endParaRPr>
          </a:p>
        </p:txBody>
      </p:sp>
      <p:sp>
        <p:nvSpPr>
          <p:cNvPr id="104451" name="Rectangle 2"/>
          <p:cNvSpPr>
            <a:spLocks noGrp="1" noRot="1" noChangeAspect="1" noChangeArrowheads="1" noTextEdit="1"/>
          </p:cNvSpPr>
          <p:nvPr>
            <p:ph type="sldImg"/>
          </p:nvPr>
        </p:nvSpPr>
        <p:spPr>
          <a:xfrm>
            <a:off x="2825750" y="566738"/>
            <a:ext cx="5041900" cy="2836862"/>
          </a:xfrm>
          <a:prstGeom prst="rect">
            <a:avLst/>
          </a:prstGeom>
          <a:ln/>
        </p:spPr>
      </p:sp>
      <p:sp>
        <p:nvSpPr>
          <p:cNvPr id="104452" name="Rectangle 3"/>
          <p:cNvSpPr>
            <a:spLocks noGrp="1" noChangeArrowheads="1"/>
          </p:cNvSpPr>
          <p:nvPr>
            <p:ph type="body" idx="1"/>
          </p:nvPr>
        </p:nvSpPr>
        <p:spPr>
          <a:xfrm>
            <a:off x="1070309" y="3592871"/>
            <a:ext cx="8552783" cy="34030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348862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xfrm>
            <a:off x="6056205" y="7183158"/>
            <a:ext cx="4634775" cy="3784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charset="-128"/>
              </a:defRPr>
            </a:lvl1pPr>
            <a:lvl2pPr marL="742950" indent="-285750" defTabSz="930275">
              <a:defRPr>
                <a:solidFill>
                  <a:schemeClr val="tx1"/>
                </a:solidFill>
                <a:latin typeface="Verdana" pitchFamily="34" charset="0"/>
                <a:ea typeface="ＭＳ Ｐゴシック" charset="-128"/>
              </a:defRPr>
            </a:lvl2pPr>
            <a:lvl3pPr marL="1143000" indent="-228600" defTabSz="930275">
              <a:defRPr>
                <a:solidFill>
                  <a:schemeClr val="tx1"/>
                </a:solidFill>
                <a:latin typeface="Verdana" pitchFamily="34" charset="0"/>
                <a:ea typeface="ＭＳ Ｐゴシック" charset="-128"/>
              </a:defRPr>
            </a:lvl3pPr>
            <a:lvl4pPr marL="1600200" indent="-228600" defTabSz="930275">
              <a:defRPr>
                <a:solidFill>
                  <a:schemeClr val="tx1"/>
                </a:solidFill>
                <a:latin typeface="Verdana" pitchFamily="34" charset="0"/>
                <a:ea typeface="ＭＳ Ｐゴシック" charset="-128"/>
              </a:defRPr>
            </a:lvl4pPr>
            <a:lvl5pPr marL="2057400" indent="-228600" defTabSz="930275">
              <a:defRPr>
                <a:solidFill>
                  <a:schemeClr val="tx1"/>
                </a:solidFill>
                <a:latin typeface="Verdana" pitchFamily="34"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charset="-128"/>
              </a:defRPr>
            </a:lvl9pPr>
          </a:lstStyle>
          <a:p>
            <a:fld id="{BEB48E15-224C-4C31-89AF-9541E2E80DFF}" type="slidenum">
              <a:rPr lang="en-US" altLang="en-US" smtClean="0">
                <a:latin typeface="Helvetica" charset="0"/>
              </a:rPr>
              <a:pPr/>
              <a:t>40</a:t>
            </a:fld>
            <a:endParaRPr lang="en-US" altLang="en-US" smtClean="0">
              <a:latin typeface="Helvetica" charset="0"/>
            </a:endParaRPr>
          </a:p>
        </p:txBody>
      </p:sp>
      <p:sp>
        <p:nvSpPr>
          <p:cNvPr id="104451" name="Rectangle 2"/>
          <p:cNvSpPr>
            <a:spLocks noGrp="1" noRot="1" noChangeAspect="1" noChangeArrowheads="1" noTextEdit="1"/>
          </p:cNvSpPr>
          <p:nvPr>
            <p:ph type="sldImg"/>
          </p:nvPr>
        </p:nvSpPr>
        <p:spPr>
          <a:xfrm>
            <a:off x="2825750" y="566738"/>
            <a:ext cx="5041900" cy="2836862"/>
          </a:xfrm>
          <a:prstGeom prst="rect">
            <a:avLst/>
          </a:prstGeom>
          <a:ln/>
        </p:spPr>
      </p:sp>
      <p:sp>
        <p:nvSpPr>
          <p:cNvPr id="104452" name="Rectangle 3"/>
          <p:cNvSpPr>
            <a:spLocks noGrp="1" noChangeArrowheads="1"/>
          </p:cNvSpPr>
          <p:nvPr>
            <p:ph type="body" idx="1"/>
          </p:nvPr>
        </p:nvSpPr>
        <p:spPr>
          <a:xfrm>
            <a:off x="1070309" y="3592871"/>
            <a:ext cx="8552783" cy="34030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235772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BDF68E2-58F2-4D09-BE8B-E3BD06533059}" type="datetimeFigureOut">
              <a:rPr lang="en-US" smtClean="0"/>
              <a:t>4/14/2023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470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E2D6473-DF6D-4702-B328-E0DD40540A4E}" type="datetimeFigureOut">
              <a:rPr lang="en-US" smtClean="0"/>
              <a:t>4/14/2023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122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E26F7E3A-B166-407D-9866-32884E7D5B37}" type="datetimeFigureOut">
              <a:rPr lang="en-US" smtClean="0"/>
              <a:t>4/14/2023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914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12333" y="76200"/>
            <a:ext cx="10363200" cy="838200"/>
          </a:xfrm>
        </p:spPr>
        <p:txBody>
          <a:bodyPr/>
          <a:lstStyle/>
          <a:p>
            <a:r>
              <a:rPr lang="en-US"/>
              <a:t>Click to edit Master title style</a:t>
            </a:r>
          </a:p>
        </p:txBody>
      </p:sp>
      <p:sp>
        <p:nvSpPr>
          <p:cNvPr id="3" name="Table Placeholder 2"/>
          <p:cNvSpPr>
            <a:spLocks noGrp="1"/>
          </p:cNvSpPr>
          <p:nvPr>
            <p:ph type="tbl" idx="1"/>
          </p:nvPr>
        </p:nvSpPr>
        <p:spPr>
          <a:xfrm>
            <a:off x="914400" y="1524000"/>
            <a:ext cx="10363200" cy="4419600"/>
          </a:xfrm>
        </p:spPr>
        <p:txBody>
          <a:bodyPr/>
          <a:lstStyle/>
          <a:p>
            <a:pPr lvl="0"/>
            <a:endParaRPr lang="en-US" noProof="0"/>
          </a:p>
        </p:txBody>
      </p:sp>
    </p:spTree>
    <p:extLst>
      <p:ext uri="{BB962C8B-B14F-4D97-AF65-F5344CB8AC3E}">
        <p14:creationId xmlns:p14="http://schemas.microsoft.com/office/powerpoint/2010/main" val="138855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lvl1pPr marL="91440" indent="-91440" algn="just">
              <a:buFont typeface="Calibri" panose="020F0502020204030204" pitchFamily="34" charset="0"/>
              <a:buChar char="→"/>
              <a:defRPr sz="2800" b="0"/>
            </a:lvl1pPr>
            <a:lvl2pPr algn="just">
              <a:defRPr sz="2400"/>
            </a:lvl2pPr>
            <a:lvl3pPr algn="just">
              <a:defRPr sz="1800"/>
            </a:lvl3pPr>
            <a:lvl4pPr algn="just">
              <a:defRPr sz="1600"/>
            </a:lvl4pPr>
            <a:lvl5pPr algn="ju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837119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0EBB0C4-6273-4C6E-B9BD-2EDC30F1CD52}" type="datetimeFigureOut">
              <a:rPr lang="en-US" smtClean="0"/>
              <a:t>4/14/2023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49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19AB4D41-86C1-4908-B66A-0B50CEB3BF29}" type="datetimeFigureOut">
              <a:rPr lang="en-US" smtClean="0"/>
              <a:t>4/14/2023</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76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E6426E2C-56C1-4E0D-A793-0088A7FDD37E}" type="datetimeFigureOut">
              <a:rPr lang="en-US" smtClean="0"/>
              <a:t>4/14/2023</a:t>
            </a:fld>
            <a:endParaRPr lang="en-US" dirty="0"/>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153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11909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p:cNvSpPr/>
          <p:nvPr/>
        </p:nvSpPr>
        <p:spPr>
          <a:xfrm>
            <a:off x="15" y="677163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36274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32ABBEA6-7C60-4B02-AE87-00D78D8422AF}" type="datetimeFigureOut">
              <a:rPr lang="en-US" smtClean="0"/>
              <a:t>4/14/2023</a:t>
            </a:fld>
            <a:endParaRPr lang="en-US" dirty="0"/>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24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9CAD897-D46E-4AD2-BD9B-49DD3E640873}" type="datetimeFigureOut">
              <a:rPr lang="en-US" smtClean="0"/>
              <a:t>4/14/2023</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848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01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accent6">
              <a:lumMod val="50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accent6">
              <a:lumMod val="50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CS2006 Operating Systems</a:t>
            </a:r>
            <a:endParaRPr lang="en-US" sz="7200" dirty="0"/>
          </a:p>
        </p:txBody>
      </p:sp>
      <p:sp>
        <p:nvSpPr>
          <p:cNvPr id="3" name="Subtitle 2"/>
          <p:cNvSpPr>
            <a:spLocks noGrp="1"/>
          </p:cNvSpPr>
          <p:nvPr>
            <p:ph type="subTitle" idx="1"/>
          </p:nvPr>
        </p:nvSpPr>
        <p:spPr/>
        <p:txBody>
          <a:bodyPr/>
          <a:lstStyle/>
          <a:p>
            <a:r>
              <a:rPr lang="en-US" b="1" dirty="0" smtClean="0"/>
              <a:t>SPRING 2023</a:t>
            </a:r>
          </a:p>
          <a:p>
            <a:r>
              <a:rPr lang="en-US" dirty="0" smtClean="0"/>
              <a:t>National University of Computer and Emerging Sciences</a:t>
            </a:r>
            <a:endParaRPr lang="en-US" dirty="0"/>
          </a:p>
        </p:txBody>
      </p:sp>
    </p:spTree>
    <p:extLst>
      <p:ext uri="{BB962C8B-B14F-4D97-AF65-F5344CB8AC3E}">
        <p14:creationId xmlns:p14="http://schemas.microsoft.com/office/powerpoint/2010/main" val="3532861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04095" y="123986"/>
            <a:ext cx="3938714" cy="6579031"/>
          </a:xfrm>
          <a:prstGeom prst="rect">
            <a:avLst/>
          </a:prstGeom>
        </p:spPr>
      </p:pic>
    </p:spTree>
    <p:extLst>
      <p:ext uri="{BB962C8B-B14F-4D97-AF65-F5344CB8AC3E}">
        <p14:creationId xmlns:p14="http://schemas.microsoft.com/office/powerpoint/2010/main" val="2602221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Vs Physical Address Space</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solidFill>
                  <a:srgbClr val="0070C0"/>
                </a:solidFill>
              </a:rPr>
              <a:t>Logical </a:t>
            </a:r>
            <a:r>
              <a:rPr lang="en-US" b="1" dirty="0">
                <a:solidFill>
                  <a:srgbClr val="0070C0"/>
                </a:solidFill>
              </a:rPr>
              <a:t>address</a:t>
            </a:r>
            <a:r>
              <a:rPr lang="en-US" dirty="0"/>
              <a:t> – generated by the CPU; also referred to as </a:t>
            </a:r>
            <a:r>
              <a:rPr lang="en-US" dirty="0">
                <a:solidFill>
                  <a:srgbClr val="0070C0"/>
                </a:solidFill>
              </a:rPr>
              <a:t>virtual </a:t>
            </a:r>
            <a:r>
              <a:rPr lang="en-US" dirty="0" smtClean="0">
                <a:solidFill>
                  <a:srgbClr val="0070C0"/>
                </a:solidFill>
              </a:rPr>
              <a:t>address</a:t>
            </a:r>
          </a:p>
          <a:p>
            <a:r>
              <a:rPr lang="en-US" b="1" dirty="0" smtClean="0">
                <a:solidFill>
                  <a:srgbClr val="0070C0"/>
                </a:solidFill>
              </a:rPr>
              <a:t>Physical </a:t>
            </a:r>
            <a:r>
              <a:rPr lang="en-US" b="1" dirty="0">
                <a:solidFill>
                  <a:srgbClr val="0070C0"/>
                </a:solidFill>
              </a:rPr>
              <a:t>address </a:t>
            </a:r>
            <a:r>
              <a:rPr lang="en-US" dirty="0"/>
              <a:t>– address seen by the memory unit</a:t>
            </a:r>
          </a:p>
          <a:p>
            <a:endParaRPr lang="en-US" dirty="0" smtClean="0"/>
          </a:p>
          <a:p>
            <a:r>
              <a:rPr lang="en-US" dirty="0" smtClean="0"/>
              <a:t>Logical </a:t>
            </a:r>
            <a:r>
              <a:rPr lang="en-US" dirty="0"/>
              <a:t>and physical addresses are the same in compile-time and load-time address-binding schemes; logical (virtual) and physical addresses differ in execution-time address-binding scheme</a:t>
            </a:r>
          </a:p>
          <a:p>
            <a:r>
              <a:rPr lang="en-US" dirty="0">
                <a:solidFill>
                  <a:srgbClr val="0070C0"/>
                </a:solidFill>
              </a:rPr>
              <a:t>Logical address space</a:t>
            </a:r>
            <a:r>
              <a:rPr lang="en-US" dirty="0"/>
              <a:t> is the set of all logical addresses generated by a program</a:t>
            </a:r>
          </a:p>
          <a:p>
            <a:r>
              <a:rPr lang="en-US" dirty="0">
                <a:solidFill>
                  <a:srgbClr val="0070C0"/>
                </a:solidFill>
              </a:rPr>
              <a:t>Physical address space </a:t>
            </a:r>
            <a:r>
              <a:rPr lang="en-US" dirty="0"/>
              <a:t>is the set of all physical addresses </a:t>
            </a:r>
            <a:r>
              <a:rPr lang="en-US" dirty="0" smtClean="0"/>
              <a:t>corresponding to logical addresses</a:t>
            </a:r>
            <a:endParaRPr lang="en-US" dirty="0"/>
          </a:p>
        </p:txBody>
      </p:sp>
    </p:spTree>
    <p:extLst>
      <p:ext uri="{BB962C8B-B14F-4D97-AF65-F5344CB8AC3E}">
        <p14:creationId xmlns:p14="http://schemas.microsoft.com/office/powerpoint/2010/main" val="4199932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 Unit (MMU)</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MMU </a:t>
            </a:r>
            <a:r>
              <a:rPr lang="en-US" dirty="0"/>
              <a:t>is a hardware component of a computer system that manages the mapping between a program's logical memory addresses and the physical memory addresses where the data is stored. </a:t>
            </a:r>
            <a:endParaRPr lang="en-US" dirty="0" smtClean="0"/>
          </a:p>
          <a:p>
            <a:pPr lvl="1"/>
            <a:r>
              <a:rPr lang="en-US" dirty="0" smtClean="0"/>
              <a:t>The </a:t>
            </a:r>
            <a:r>
              <a:rPr lang="en-US" dirty="0"/>
              <a:t>MMU is typically part of the central processing unit (CPU) or chipset and is responsible for translating logical addresses generated by a program into physical memory </a:t>
            </a:r>
            <a:r>
              <a:rPr lang="en-US" dirty="0" smtClean="0"/>
              <a:t>addresses</a:t>
            </a:r>
          </a:p>
          <a:p>
            <a:r>
              <a:rPr lang="en-US" dirty="0" smtClean="0"/>
              <a:t>Many </a:t>
            </a:r>
            <a:r>
              <a:rPr lang="en-US" dirty="0"/>
              <a:t>different methods to accomplish such </a:t>
            </a:r>
            <a:r>
              <a:rPr lang="en-US" dirty="0" smtClean="0"/>
              <a:t>mapping</a:t>
            </a:r>
          </a:p>
          <a:p>
            <a:pPr lvl="1"/>
            <a:r>
              <a:rPr lang="en-US" dirty="0" smtClean="0"/>
              <a:t>One simple </a:t>
            </a:r>
            <a:r>
              <a:rPr lang="en-US" dirty="0"/>
              <a:t>MMU scheme that is a generalization of the </a:t>
            </a:r>
            <a:r>
              <a:rPr lang="en-US" b="1" dirty="0" smtClean="0"/>
              <a:t>base register</a:t>
            </a:r>
            <a:r>
              <a:rPr lang="en-US" dirty="0" smtClean="0"/>
              <a:t> scheme. The </a:t>
            </a:r>
            <a:r>
              <a:rPr lang="en-US" dirty="0"/>
              <a:t>base register is now </a:t>
            </a:r>
            <a:r>
              <a:rPr lang="en-US" dirty="0" smtClean="0"/>
              <a:t>called a </a:t>
            </a:r>
            <a:r>
              <a:rPr lang="en-US" b="1" dirty="0"/>
              <a:t>relocation register</a:t>
            </a:r>
            <a:r>
              <a:rPr lang="en-US" dirty="0"/>
              <a:t>. </a:t>
            </a:r>
            <a:endParaRPr lang="en-US" dirty="0" smtClean="0"/>
          </a:p>
          <a:p>
            <a:pPr lvl="1"/>
            <a:r>
              <a:rPr lang="en-US" dirty="0" smtClean="0"/>
              <a:t>The </a:t>
            </a:r>
            <a:r>
              <a:rPr lang="en-US" dirty="0"/>
              <a:t>value in the relocation register is added to </a:t>
            </a:r>
            <a:r>
              <a:rPr lang="en-US" dirty="0" smtClean="0"/>
              <a:t>every address </a:t>
            </a:r>
            <a:r>
              <a:rPr lang="en-US" dirty="0"/>
              <a:t>generated by a user process at the time the address is sent to </a:t>
            </a:r>
            <a:r>
              <a:rPr lang="en-US" dirty="0" smtClean="0"/>
              <a:t>memory, e.g. </a:t>
            </a:r>
            <a:r>
              <a:rPr lang="en-US" dirty="0"/>
              <a:t>if the base is at </a:t>
            </a:r>
            <a:r>
              <a:rPr lang="en-US" b="1" dirty="0"/>
              <a:t>14000</a:t>
            </a:r>
            <a:r>
              <a:rPr lang="en-US" dirty="0"/>
              <a:t> an </a:t>
            </a:r>
            <a:r>
              <a:rPr lang="en-US" dirty="0" smtClean="0"/>
              <a:t>access to </a:t>
            </a:r>
            <a:r>
              <a:rPr lang="en-US" dirty="0"/>
              <a:t>location </a:t>
            </a:r>
            <a:r>
              <a:rPr lang="en-US" b="1" dirty="0"/>
              <a:t>346</a:t>
            </a:r>
            <a:r>
              <a:rPr lang="en-US" dirty="0"/>
              <a:t> is mapped to location </a:t>
            </a:r>
            <a:r>
              <a:rPr lang="en-US" b="1" dirty="0" smtClean="0"/>
              <a:t>14346</a:t>
            </a:r>
            <a:r>
              <a:rPr lang="en-US" dirty="0" smtClean="0"/>
              <a:t>.  </a:t>
            </a:r>
            <a:endParaRPr lang="en-US" dirty="0"/>
          </a:p>
        </p:txBody>
      </p:sp>
    </p:spTree>
    <p:extLst>
      <p:ext uri="{BB962C8B-B14F-4D97-AF65-F5344CB8AC3E}">
        <p14:creationId xmlns:p14="http://schemas.microsoft.com/office/powerpoint/2010/main" val="2196840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05573" y="2802581"/>
            <a:ext cx="5594890" cy="3901813"/>
          </a:xfrm>
          <a:prstGeom prst="rect">
            <a:avLst/>
          </a:prstGeom>
        </p:spPr>
      </p:pic>
      <p:pic>
        <p:nvPicPr>
          <p:cNvPr id="2" name="Picture 1"/>
          <p:cNvPicPr>
            <a:picLocks noChangeAspect="1"/>
          </p:cNvPicPr>
          <p:nvPr/>
        </p:nvPicPr>
        <p:blipFill>
          <a:blip r:embed="rId3"/>
          <a:stretch>
            <a:fillRect/>
          </a:stretch>
        </p:blipFill>
        <p:spPr>
          <a:xfrm>
            <a:off x="2822080" y="77490"/>
            <a:ext cx="6678383" cy="2619816"/>
          </a:xfrm>
          <a:prstGeom prst="rect">
            <a:avLst/>
          </a:prstGeom>
        </p:spPr>
      </p:pic>
    </p:spTree>
    <p:extLst>
      <p:ext uri="{BB962C8B-B14F-4D97-AF65-F5344CB8AC3E}">
        <p14:creationId xmlns:p14="http://schemas.microsoft.com/office/powerpoint/2010/main" val="1285572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user program deals with logical addresses; it never sees the real physical addresses</a:t>
            </a:r>
          </a:p>
          <a:p>
            <a:pPr lvl="1"/>
            <a:r>
              <a:rPr lang="en-US" dirty="0"/>
              <a:t>Execution-time binding occurs when reference is made to location in memory</a:t>
            </a:r>
          </a:p>
          <a:p>
            <a:endParaRPr lang="en-US" dirty="0"/>
          </a:p>
        </p:txBody>
      </p:sp>
    </p:spTree>
    <p:extLst>
      <p:ext uri="{BB962C8B-B14F-4D97-AF65-F5344CB8AC3E}">
        <p14:creationId xmlns:p14="http://schemas.microsoft.com/office/powerpoint/2010/main" val="3070862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Loading </a:t>
            </a:r>
          </a:p>
        </p:txBody>
      </p:sp>
      <p:sp>
        <p:nvSpPr>
          <p:cNvPr id="3" name="Content Placeholder 2"/>
          <p:cNvSpPr>
            <a:spLocks noGrp="1"/>
          </p:cNvSpPr>
          <p:nvPr>
            <p:ph idx="1"/>
          </p:nvPr>
        </p:nvSpPr>
        <p:spPr/>
        <p:txBody>
          <a:bodyPr>
            <a:normAutofit/>
          </a:bodyPr>
          <a:lstStyle/>
          <a:p>
            <a:r>
              <a:rPr lang="en-US" b="1" dirty="0" smtClean="0"/>
              <a:t>Dynamic loading </a:t>
            </a:r>
            <a:r>
              <a:rPr lang="en-US" dirty="0" smtClean="0"/>
              <a:t>obtains better memory-space utilization. </a:t>
            </a:r>
          </a:p>
          <a:p>
            <a:r>
              <a:rPr lang="en-US" dirty="0" smtClean="0"/>
              <a:t>With dynamic loading</a:t>
            </a:r>
            <a:r>
              <a:rPr lang="en-US" dirty="0"/>
              <a:t>, a routine is not loaded until it is called. </a:t>
            </a:r>
            <a:endParaRPr lang="en-US" dirty="0" smtClean="0"/>
          </a:p>
          <a:p>
            <a:pPr lvl="1"/>
            <a:r>
              <a:rPr lang="en-US" dirty="0" smtClean="0"/>
              <a:t>All </a:t>
            </a:r>
            <a:r>
              <a:rPr lang="en-US" dirty="0"/>
              <a:t>routines are kept on </a:t>
            </a:r>
            <a:r>
              <a:rPr lang="en-US" dirty="0" smtClean="0"/>
              <a:t>disk in </a:t>
            </a:r>
            <a:r>
              <a:rPr lang="en-US" dirty="0"/>
              <a:t>a </a:t>
            </a:r>
            <a:r>
              <a:rPr lang="en-US" dirty="0" err="1"/>
              <a:t>relocatable</a:t>
            </a:r>
            <a:r>
              <a:rPr lang="en-US" dirty="0"/>
              <a:t> load format. </a:t>
            </a:r>
            <a:endParaRPr lang="en-US" dirty="0" smtClean="0"/>
          </a:p>
          <a:p>
            <a:pPr lvl="1"/>
            <a:r>
              <a:rPr lang="en-US" dirty="0" smtClean="0"/>
              <a:t>The </a:t>
            </a:r>
            <a:r>
              <a:rPr lang="en-US" dirty="0"/>
              <a:t>main program is loaded into memory </a:t>
            </a:r>
            <a:r>
              <a:rPr lang="en-US" dirty="0" smtClean="0"/>
              <a:t>and is </a:t>
            </a:r>
            <a:r>
              <a:rPr lang="en-US" dirty="0"/>
              <a:t>executed. </a:t>
            </a:r>
            <a:endParaRPr lang="en-US" dirty="0" smtClean="0"/>
          </a:p>
          <a:p>
            <a:pPr lvl="1"/>
            <a:r>
              <a:rPr lang="en-US" dirty="0" smtClean="0"/>
              <a:t>When </a:t>
            </a:r>
            <a:r>
              <a:rPr lang="en-US" dirty="0"/>
              <a:t>a routine needs to call another routine, the calling routine</a:t>
            </a:r>
            <a:br>
              <a:rPr lang="en-US" dirty="0"/>
            </a:br>
            <a:r>
              <a:rPr lang="en-US" dirty="0"/>
              <a:t>first checks to see whether the other routine has been </a:t>
            </a:r>
            <a:r>
              <a:rPr lang="en-US" dirty="0" smtClean="0"/>
              <a:t>loaded.</a:t>
            </a:r>
          </a:p>
          <a:p>
            <a:r>
              <a:rPr lang="en-US" dirty="0" smtClean="0"/>
              <a:t>This </a:t>
            </a:r>
            <a:r>
              <a:rPr lang="en-US" dirty="0"/>
              <a:t>method is particularly useful when large amounts of code are</a:t>
            </a:r>
            <a:br>
              <a:rPr lang="en-US" dirty="0"/>
            </a:br>
            <a:r>
              <a:rPr lang="en-US" dirty="0"/>
              <a:t>needed to handle infrequently occurring cases, such as error routines </a:t>
            </a:r>
          </a:p>
        </p:txBody>
      </p:sp>
    </p:spTree>
    <p:extLst>
      <p:ext uri="{BB962C8B-B14F-4D97-AF65-F5344CB8AC3E}">
        <p14:creationId xmlns:p14="http://schemas.microsoft.com/office/powerpoint/2010/main" val="928259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Linking and Shared Libraries </a:t>
            </a:r>
          </a:p>
        </p:txBody>
      </p:sp>
      <p:sp>
        <p:nvSpPr>
          <p:cNvPr id="3" name="Content Placeholder 2"/>
          <p:cNvSpPr>
            <a:spLocks noGrp="1"/>
          </p:cNvSpPr>
          <p:nvPr>
            <p:ph idx="1"/>
          </p:nvPr>
        </p:nvSpPr>
        <p:spPr/>
        <p:txBody>
          <a:bodyPr/>
          <a:lstStyle/>
          <a:p>
            <a:r>
              <a:rPr lang="en-US" b="1" dirty="0" smtClean="0"/>
              <a:t>Dynamically </a:t>
            </a:r>
            <a:r>
              <a:rPr lang="en-US" b="1" dirty="0"/>
              <a:t>linked libraries </a:t>
            </a:r>
            <a:r>
              <a:rPr lang="en-US" dirty="0"/>
              <a:t>(</a:t>
            </a:r>
            <a:r>
              <a:rPr lang="en-US" b="1" dirty="0"/>
              <a:t>DLLs</a:t>
            </a:r>
            <a:r>
              <a:rPr lang="en-US" dirty="0"/>
              <a:t>) are system libraries that are linked to </a:t>
            </a:r>
            <a:r>
              <a:rPr lang="en-US" dirty="0" smtClean="0"/>
              <a:t>user programs </a:t>
            </a:r>
            <a:r>
              <a:rPr lang="en-US" dirty="0"/>
              <a:t>when the programs are </a:t>
            </a:r>
            <a:r>
              <a:rPr lang="en-US" dirty="0" smtClean="0"/>
              <a:t>run.</a:t>
            </a:r>
          </a:p>
          <a:p>
            <a:pPr lvl="1"/>
            <a:r>
              <a:rPr lang="en-US" dirty="0"/>
              <a:t>dynamic linking loads the library code from a shared library file at </a:t>
            </a:r>
            <a:r>
              <a:rPr lang="en-US" dirty="0" smtClean="0"/>
              <a:t>runtime</a:t>
            </a:r>
          </a:p>
          <a:p>
            <a:pPr lvl="1"/>
            <a:endParaRPr lang="en-US" dirty="0" smtClean="0"/>
          </a:p>
          <a:p>
            <a:r>
              <a:rPr lang="en-US" dirty="0"/>
              <a:t>Some </a:t>
            </a:r>
            <a:r>
              <a:rPr lang="en-US" dirty="0" smtClean="0"/>
              <a:t>operating systems </a:t>
            </a:r>
            <a:r>
              <a:rPr lang="en-US" dirty="0"/>
              <a:t>support only </a:t>
            </a:r>
            <a:r>
              <a:rPr lang="en-US" b="1" dirty="0"/>
              <a:t>static linking</a:t>
            </a:r>
            <a:r>
              <a:rPr lang="en-US" dirty="0"/>
              <a:t>, in which system libraries are treated like any other object module and are combined by the loader into the </a:t>
            </a:r>
            <a:r>
              <a:rPr lang="en-US" dirty="0" smtClean="0"/>
              <a:t>binary program </a:t>
            </a:r>
            <a:r>
              <a:rPr lang="en-US" dirty="0"/>
              <a:t>image </a:t>
            </a:r>
            <a:endParaRPr lang="en-US" dirty="0" smtClean="0"/>
          </a:p>
          <a:p>
            <a:pPr lvl="1"/>
            <a:r>
              <a:rPr lang="en-US" dirty="0"/>
              <a:t>static linking embeds the library code into the application code at </a:t>
            </a:r>
            <a:r>
              <a:rPr lang="en-US" dirty="0" smtClean="0"/>
              <a:t>compile-time</a:t>
            </a:r>
            <a:endParaRPr lang="en-US" dirty="0"/>
          </a:p>
        </p:txBody>
      </p:sp>
    </p:spTree>
    <p:extLst>
      <p:ext uri="{BB962C8B-B14F-4D97-AF65-F5344CB8AC3E}">
        <p14:creationId xmlns:p14="http://schemas.microsoft.com/office/powerpoint/2010/main" val="1057732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a:t>A second advantage </a:t>
            </a:r>
            <a:r>
              <a:rPr lang="en-US" dirty="0" smtClean="0"/>
              <a:t>of DLLs </a:t>
            </a:r>
            <a:r>
              <a:rPr lang="en-US" dirty="0"/>
              <a:t>is that these libraries can be </a:t>
            </a:r>
            <a:r>
              <a:rPr lang="en-US" i="1" dirty="0"/>
              <a:t>shared</a:t>
            </a:r>
            <a:r>
              <a:rPr lang="en-US" dirty="0"/>
              <a:t> among multiple processes, so </a:t>
            </a:r>
            <a:r>
              <a:rPr lang="en-US" dirty="0" smtClean="0"/>
              <a:t>that only </a:t>
            </a:r>
            <a:r>
              <a:rPr lang="en-US" dirty="0"/>
              <a:t>one instance of the DLL in main </a:t>
            </a:r>
            <a:r>
              <a:rPr lang="en-US" dirty="0" smtClean="0"/>
              <a:t>memory.</a:t>
            </a:r>
          </a:p>
          <a:p>
            <a:r>
              <a:rPr lang="en-US" dirty="0"/>
              <a:t>For this reason, DLLs are </a:t>
            </a:r>
            <a:r>
              <a:rPr lang="en-US" dirty="0" smtClean="0"/>
              <a:t>also known </a:t>
            </a:r>
            <a:r>
              <a:rPr lang="en-US" dirty="0"/>
              <a:t>as </a:t>
            </a:r>
            <a:r>
              <a:rPr lang="en-US" b="1" dirty="0"/>
              <a:t>shared libraries</a:t>
            </a:r>
            <a:r>
              <a:rPr lang="en-US" dirty="0"/>
              <a:t>, and are used extensively in Windows </a:t>
            </a:r>
            <a:r>
              <a:rPr lang="en-US" dirty="0" smtClean="0"/>
              <a:t>and Linux systems</a:t>
            </a:r>
            <a:r>
              <a:rPr lang="en-US" dirty="0"/>
              <a:t>. </a:t>
            </a:r>
            <a:endParaRPr lang="en-US" dirty="0" smtClean="0"/>
          </a:p>
          <a:p>
            <a:endParaRPr lang="en-US" dirty="0"/>
          </a:p>
          <a:p>
            <a:r>
              <a:rPr lang="en-US" smtClean="0"/>
              <a:t>A </a:t>
            </a:r>
            <a:r>
              <a:rPr lang="en-US" dirty="0"/>
              <a:t>library may be replaced by a new version, and all</a:t>
            </a:r>
            <a:br>
              <a:rPr lang="en-US" dirty="0"/>
            </a:br>
            <a:r>
              <a:rPr lang="en-US" dirty="0"/>
              <a:t>programs that reference the library will automatically use the new version. </a:t>
            </a:r>
          </a:p>
        </p:txBody>
      </p:sp>
    </p:spTree>
    <p:extLst>
      <p:ext uri="{BB962C8B-B14F-4D97-AF65-F5344CB8AC3E}">
        <p14:creationId xmlns:p14="http://schemas.microsoft.com/office/powerpoint/2010/main" val="389110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Contiguous Memory Allocation </a:t>
            </a:r>
          </a:p>
        </p:txBody>
      </p:sp>
      <p:sp>
        <p:nvSpPr>
          <p:cNvPr id="3" name="Content Placeholder 2"/>
          <p:cNvSpPr>
            <a:spLocks noGrp="1"/>
          </p:cNvSpPr>
          <p:nvPr>
            <p:ph idx="1"/>
          </p:nvPr>
        </p:nvSpPr>
        <p:spPr/>
        <p:txBody>
          <a:bodyPr/>
          <a:lstStyle/>
          <a:p>
            <a:r>
              <a:rPr lang="en-US" dirty="0"/>
              <a:t>The main memory must accommodate both the operating system and </a:t>
            </a:r>
            <a:r>
              <a:rPr lang="en-US" dirty="0" smtClean="0"/>
              <a:t>the various </a:t>
            </a:r>
            <a:r>
              <a:rPr lang="en-US" dirty="0"/>
              <a:t>user </a:t>
            </a:r>
            <a:r>
              <a:rPr lang="en-US" dirty="0" smtClean="0"/>
              <a:t>processes</a:t>
            </a:r>
          </a:p>
          <a:p>
            <a:pPr lvl="1"/>
            <a:r>
              <a:rPr lang="en-US" dirty="0" smtClean="0"/>
              <a:t>The </a:t>
            </a:r>
            <a:r>
              <a:rPr lang="en-US" dirty="0"/>
              <a:t>memory is usually divided into two partitions: one for the operating</a:t>
            </a:r>
            <a:br>
              <a:rPr lang="en-US" dirty="0"/>
            </a:br>
            <a:r>
              <a:rPr lang="en-US" dirty="0"/>
              <a:t>system and one for the user </a:t>
            </a:r>
            <a:r>
              <a:rPr lang="en-US" dirty="0" smtClean="0"/>
              <a:t>processes.</a:t>
            </a:r>
          </a:p>
          <a:p>
            <a:r>
              <a:rPr lang="en-US" dirty="0"/>
              <a:t>In </a:t>
            </a:r>
            <a:r>
              <a:rPr lang="en-US" b="1" dirty="0"/>
              <a:t>contiguous memory allocation</a:t>
            </a:r>
            <a:r>
              <a:rPr lang="en-US" dirty="0"/>
              <a:t>, each process is contained in a single section of memory </a:t>
            </a:r>
            <a:r>
              <a:rPr lang="en-US" dirty="0" smtClean="0"/>
              <a:t>that is </a:t>
            </a:r>
            <a:r>
              <a:rPr lang="en-US" dirty="0"/>
              <a:t>contiguous to the section containing the next process </a:t>
            </a:r>
          </a:p>
        </p:txBody>
      </p:sp>
    </p:spTree>
    <p:extLst>
      <p:ext uri="{BB962C8B-B14F-4D97-AF65-F5344CB8AC3E}">
        <p14:creationId xmlns:p14="http://schemas.microsoft.com/office/powerpoint/2010/main" val="2380988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t>
            </a:r>
            <a:r>
              <a:rPr lang="en-US" dirty="0" smtClean="0"/>
              <a:t>Protection: How? </a:t>
            </a:r>
            <a:endParaRPr lang="en-US" dirty="0"/>
          </a:p>
        </p:txBody>
      </p:sp>
      <p:sp>
        <p:nvSpPr>
          <p:cNvPr id="3" name="Content Placeholder 2"/>
          <p:cNvSpPr>
            <a:spLocks noGrp="1"/>
          </p:cNvSpPr>
          <p:nvPr>
            <p:ph idx="1"/>
          </p:nvPr>
        </p:nvSpPr>
        <p:spPr/>
        <p:txBody>
          <a:bodyPr>
            <a:normAutofit/>
          </a:bodyPr>
          <a:lstStyle/>
          <a:p>
            <a:r>
              <a:rPr lang="en-US" dirty="0" smtClean="0">
                <a:solidFill>
                  <a:srgbClr val="0070C0"/>
                </a:solidFill>
              </a:rPr>
              <a:t>Relocation Register + Limit Register </a:t>
            </a:r>
            <a:r>
              <a:rPr lang="en-US" dirty="0" smtClean="0"/>
              <a:t>serve the purpose.</a:t>
            </a:r>
          </a:p>
          <a:p>
            <a:r>
              <a:rPr lang="en-US" dirty="0"/>
              <a:t>When the CPU scheduler selects a process for execution, </a:t>
            </a:r>
            <a:r>
              <a:rPr lang="en-US" dirty="0" smtClean="0"/>
              <a:t>the dispatcher loads </a:t>
            </a:r>
            <a:r>
              <a:rPr lang="en-US" dirty="0"/>
              <a:t>the relocation and limit registers with the correct values as part of </a:t>
            </a:r>
            <a:r>
              <a:rPr lang="en-US" dirty="0" smtClean="0"/>
              <a:t>the context </a:t>
            </a:r>
            <a:r>
              <a:rPr lang="en-US" dirty="0"/>
              <a:t>switch. </a:t>
            </a:r>
            <a:endParaRPr lang="en-US" dirty="0" smtClean="0"/>
          </a:p>
          <a:p>
            <a:r>
              <a:rPr lang="en-US" dirty="0" smtClean="0"/>
              <a:t>Because </a:t>
            </a:r>
            <a:r>
              <a:rPr lang="en-US" dirty="0"/>
              <a:t>every address generated by a CPU is checked against</a:t>
            </a:r>
            <a:br>
              <a:rPr lang="en-US" dirty="0"/>
            </a:br>
            <a:r>
              <a:rPr lang="en-US" dirty="0"/>
              <a:t>these registers, we can protect both the operating system and the other </a:t>
            </a:r>
            <a:r>
              <a:rPr lang="en-US" dirty="0" smtClean="0"/>
              <a:t>users’ programs </a:t>
            </a:r>
            <a:r>
              <a:rPr lang="en-US" dirty="0"/>
              <a:t>and data from being modified by this running process</a:t>
            </a:r>
            <a:r>
              <a:rPr lang="en-US" dirty="0" smtClean="0"/>
              <a:t>.</a:t>
            </a:r>
            <a:endParaRPr lang="en-US" dirty="0"/>
          </a:p>
        </p:txBody>
      </p:sp>
    </p:spTree>
    <p:extLst>
      <p:ext uri="{BB962C8B-B14F-4D97-AF65-F5344CB8AC3E}">
        <p14:creationId xmlns:p14="http://schemas.microsoft.com/office/powerpoint/2010/main" val="1072622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195252" y="2375481"/>
            <a:ext cx="10058400" cy="204956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smtClean="0"/>
              <a:t>Chapter 9</a:t>
            </a:r>
            <a:r>
              <a:rPr lang="en-US" sz="6600" dirty="0" smtClean="0"/>
              <a:t> </a:t>
            </a:r>
          </a:p>
          <a:p>
            <a:pPr algn="ctr"/>
            <a:r>
              <a:rPr lang="en-US" sz="6600" dirty="0" smtClean="0"/>
              <a:t>Main Memory</a:t>
            </a:r>
            <a:endParaRPr lang="en-US" sz="6600" dirty="0"/>
          </a:p>
        </p:txBody>
      </p:sp>
    </p:spTree>
    <p:extLst>
      <p:ext uri="{BB962C8B-B14F-4D97-AF65-F5344CB8AC3E}">
        <p14:creationId xmlns:p14="http://schemas.microsoft.com/office/powerpoint/2010/main" val="2779098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78251" y="860754"/>
            <a:ext cx="8090115" cy="4846497"/>
          </a:xfrm>
          <a:prstGeom prst="rect">
            <a:avLst/>
          </a:prstGeom>
        </p:spPr>
      </p:pic>
    </p:spTree>
    <p:extLst>
      <p:ext uri="{BB962C8B-B14F-4D97-AF65-F5344CB8AC3E}">
        <p14:creationId xmlns:p14="http://schemas.microsoft.com/office/powerpoint/2010/main" val="363949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 </a:t>
            </a:r>
          </a:p>
        </p:txBody>
      </p:sp>
      <p:sp>
        <p:nvSpPr>
          <p:cNvPr id="3" name="Content Placeholder 2"/>
          <p:cNvSpPr>
            <a:spLocks noGrp="1"/>
          </p:cNvSpPr>
          <p:nvPr>
            <p:ph idx="1"/>
          </p:nvPr>
        </p:nvSpPr>
        <p:spPr/>
        <p:txBody>
          <a:bodyPr/>
          <a:lstStyle/>
          <a:p>
            <a:r>
              <a:rPr lang="en-US" dirty="0"/>
              <a:t>One of the simplest methods </a:t>
            </a:r>
            <a:r>
              <a:rPr lang="en-US" dirty="0" smtClean="0"/>
              <a:t>of allocating </a:t>
            </a:r>
            <a:r>
              <a:rPr lang="en-US" dirty="0"/>
              <a:t>memory is to assign processes to </a:t>
            </a:r>
            <a:r>
              <a:rPr lang="en-US" b="1" dirty="0"/>
              <a:t>variably sized partitions</a:t>
            </a:r>
            <a:r>
              <a:rPr lang="en-US" dirty="0"/>
              <a:t> in memory, where </a:t>
            </a:r>
            <a:r>
              <a:rPr lang="en-US" dirty="0" smtClean="0"/>
              <a:t>each partition </a:t>
            </a:r>
            <a:r>
              <a:rPr lang="en-US" dirty="0"/>
              <a:t>may contain exactly one </a:t>
            </a:r>
            <a:r>
              <a:rPr lang="en-US" dirty="0" smtClean="0"/>
              <a:t>process</a:t>
            </a:r>
          </a:p>
          <a:p>
            <a:pPr lvl="1"/>
            <a:r>
              <a:rPr lang="en-US" dirty="0"/>
              <a:t>In this </a:t>
            </a:r>
            <a:r>
              <a:rPr lang="en-US" b="1" dirty="0" smtClean="0"/>
              <a:t>variable partition </a:t>
            </a:r>
            <a:r>
              <a:rPr lang="en-US" dirty="0"/>
              <a:t>scheme, the operating system keeps a table indicating which parts </a:t>
            </a:r>
            <a:r>
              <a:rPr lang="en-US" dirty="0" smtClean="0"/>
              <a:t>of memory </a:t>
            </a:r>
            <a:r>
              <a:rPr lang="en-US" dirty="0"/>
              <a:t>are available and which are </a:t>
            </a:r>
            <a:r>
              <a:rPr lang="en-US" dirty="0" smtClean="0"/>
              <a:t>occupied.</a:t>
            </a:r>
          </a:p>
          <a:p>
            <a:r>
              <a:rPr lang="en-US" dirty="0"/>
              <a:t>Initially, all memory is </a:t>
            </a:r>
            <a:r>
              <a:rPr lang="en-US" dirty="0" smtClean="0"/>
              <a:t>available</a:t>
            </a:r>
            <a:r>
              <a:rPr lang="en-US" dirty="0"/>
              <a:t> </a:t>
            </a:r>
            <a:r>
              <a:rPr lang="en-US" dirty="0" smtClean="0"/>
              <a:t>for </a:t>
            </a:r>
            <a:r>
              <a:rPr lang="en-US" dirty="0"/>
              <a:t>user processes and is considered one large block of available </a:t>
            </a:r>
            <a:r>
              <a:rPr lang="en-US" dirty="0" smtClean="0"/>
              <a:t>memory</a:t>
            </a:r>
            <a:endParaRPr lang="en-US" dirty="0"/>
          </a:p>
        </p:txBody>
      </p:sp>
    </p:spTree>
    <p:extLst>
      <p:ext uri="{BB962C8B-B14F-4D97-AF65-F5344CB8AC3E}">
        <p14:creationId xmlns:p14="http://schemas.microsoft.com/office/powerpoint/2010/main" val="3877682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854" y="1253667"/>
            <a:ext cx="9324986" cy="3891770"/>
          </a:xfrm>
          <a:prstGeom prst="rect">
            <a:avLst/>
          </a:prstGeom>
        </p:spPr>
      </p:pic>
    </p:spTree>
    <p:extLst>
      <p:ext uri="{BB962C8B-B14F-4D97-AF65-F5344CB8AC3E}">
        <p14:creationId xmlns:p14="http://schemas.microsoft.com/office/powerpoint/2010/main" val="4186981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As processes enter the system, the operating system takes into account </a:t>
            </a:r>
            <a:r>
              <a:rPr lang="en-US" dirty="0" smtClean="0"/>
              <a:t>the memory </a:t>
            </a:r>
            <a:r>
              <a:rPr lang="en-US" dirty="0"/>
              <a:t>requirements of each process and the amount of available </a:t>
            </a:r>
            <a:r>
              <a:rPr lang="en-US" dirty="0" smtClean="0"/>
              <a:t>memory space </a:t>
            </a:r>
            <a:r>
              <a:rPr lang="en-US" dirty="0"/>
              <a:t>in determining which processes are allocated </a:t>
            </a:r>
            <a:r>
              <a:rPr lang="en-US" dirty="0" smtClean="0"/>
              <a:t>memory.</a:t>
            </a:r>
          </a:p>
          <a:p>
            <a:pPr lvl="1"/>
            <a:r>
              <a:rPr lang="en-US" dirty="0" smtClean="0"/>
              <a:t>When </a:t>
            </a:r>
            <a:r>
              <a:rPr lang="en-US" dirty="0"/>
              <a:t>a </a:t>
            </a:r>
            <a:r>
              <a:rPr lang="en-US" dirty="0" smtClean="0"/>
              <a:t>process is </a:t>
            </a:r>
            <a:r>
              <a:rPr lang="en-US" dirty="0"/>
              <a:t>allocated space, it is loaded into memory, where it can then compete for </a:t>
            </a:r>
            <a:r>
              <a:rPr lang="en-US" dirty="0" smtClean="0"/>
              <a:t>CPU time</a:t>
            </a:r>
            <a:r>
              <a:rPr lang="en-US" dirty="0"/>
              <a:t>. </a:t>
            </a:r>
            <a:endParaRPr lang="en-US" dirty="0" smtClean="0"/>
          </a:p>
          <a:p>
            <a:r>
              <a:rPr lang="en-US" dirty="0"/>
              <a:t>When a process terminates, it releases its memory, which the </a:t>
            </a:r>
            <a:r>
              <a:rPr lang="en-US" dirty="0" smtClean="0"/>
              <a:t>operating system </a:t>
            </a:r>
            <a:r>
              <a:rPr lang="en-US" dirty="0"/>
              <a:t>may then provide to another process </a:t>
            </a:r>
          </a:p>
        </p:txBody>
      </p:sp>
    </p:spTree>
    <p:extLst>
      <p:ext uri="{BB962C8B-B14F-4D97-AF65-F5344CB8AC3E}">
        <p14:creationId xmlns:p14="http://schemas.microsoft.com/office/powerpoint/2010/main" val="1972330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a process </a:t>
            </a:r>
            <a:r>
              <a:rPr lang="en-US" dirty="0" smtClean="0"/>
              <a:t>arrives and </a:t>
            </a:r>
            <a:r>
              <a:rPr lang="en-US" dirty="0"/>
              <a:t>needs memory, the system searches the set for a hole that is large </a:t>
            </a:r>
            <a:r>
              <a:rPr lang="en-US" dirty="0" smtClean="0"/>
              <a:t>enough for </a:t>
            </a:r>
            <a:r>
              <a:rPr lang="en-US" dirty="0"/>
              <a:t>this process. </a:t>
            </a:r>
            <a:endParaRPr lang="en-US" dirty="0" smtClean="0"/>
          </a:p>
          <a:p>
            <a:r>
              <a:rPr lang="en-US" dirty="0"/>
              <a:t>This procedure is a particular instance of the general </a:t>
            </a:r>
            <a:r>
              <a:rPr lang="en-US" b="1" dirty="0"/>
              <a:t>dynamic </a:t>
            </a:r>
            <a:r>
              <a:rPr lang="en-US" b="1" dirty="0" smtClean="0"/>
              <a:t>storage allocation problem</a:t>
            </a:r>
            <a:endParaRPr lang="en-US" dirty="0"/>
          </a:p>
          <a:p>
            <a:pPr lvl="1"/>
            <a:r>
              <a:rPr lang="en-US" dirty="0"/>
              <a:t>There are many solutions to this problem. The </a:t>
            </a:r>
            <a:r>
              <a:rPr lang="en-US" b="1" dirty="0"/>
              <a:t>first-fit</a:t>
            </a:r>
            <a:r>
              <a:rPr lang="en-US" dirty="0"/>
              <a:t>, </a:t>
            </a:r>
            <a:r>
              <a:rPr lang="en-US" b="1" dirty="0" smtClean="0"/>
              <a:t>best-fit </a:t>
            </a:r>
            <a:r>
              <a:rPr lang="en-US" dirty="0"/>
              <a:t>,</a:t>
            </a:r>
            <a:br>
              <a:rPr lang="en-US" dirty="0"/>
            </a:br>
            <a:r>
              <a:rPr lang="en-US" dirty="0"/>
              <a:t>and </a:t>
            </a:r>
            <a:r>
              <a:rPr lang="en-US" b="1" dirty="0" smtClean="0"/>
              <a:t>worst-fit </a:t>
            </a:r>
            <a:r>
              <a:rPr lang="en-US" dirty="0"/>
              <a:t>strategies are the ones most commonly used to select a free </a:t>
            </a:r>
            <a:r>
              <a:rPr lang="en-US" dirty="0" smtClean="0"/>
              <a:t>space from </a:t>
            </a:r>
            <a:r>
              <a:rPr lang="en-US" dirty="0"/>
              <a:t>the set of available holes </a:t>
            </a:r>
          </a:p>
        </p:txBody>
      </p:sp>
    </p:spTree>
    <p:extLst>
      <p:ext uri="{BB962C8B-B14F-4D97-AF65-F5344CB8AC3E}">
        <p14:creationId xmlns:p14="http://schemas.microsoft.com/office/powerpoint/2010/main" val="47838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rst Fit Allocation in OS ex"/>
          <p:cNvPicPr>
            <a:picLocks noChangeAspect="1" noChangeArrowheads="1"/>
          </p:cNvPicPr>
          <p:nvPr/>
        </p:nvPicPr>
        <p:blipFill rotWithShape="1">
          <a:blip r:embed="rId2">
            <a:extLst>
              <a:ext uri="{28A0092B-C50C-407E-A947-70E740481C1C}">
                <a14:useLocalDpi xmlns:a14="http://schemas.microsoft.com/office/drawing/2010/main" val="0"/>
              </a:ext>
            </a:extLst>
          </a:blip>
          <a:srcRect l="6804" t="5422" r="6555" b="5443"/>
          <a:stretch/>
        </p:blipFill>
        <p:spPr bwMode="auto">
          <a:xfrm>
            <a:off x="3037668" y="239939"/>
            <a:ext cx="6199321" cy="637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068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repinsta.com/wp-content/uploads/2022/04/Best-Fit-Allocation-in-OS-ex-1024x1024.png"/>
          <p:cNvPicPr>
            <a:picLocks noChangeAspect="1" noChangeArrowheads="1"/>
          </p:cNvPicPr>
          <p:nvPr/>
        </p:nvPicPr>
        <p:blipFill rotWithShape="1">
          <a:blip r:embed="rId2">
            <a:extLst>
              <a:ext uri="{28A0092B-C50C-407E-A947-70E740481C1C}">
                <a14:useLocalDpi xmlns:a14="http://schemas.microsoft.com/office/drawing/2010/main" val="0"/>
              </a:ext>
            </a:extLst>
          </a:blip>
          <a:srcRect l="6191" t="5381" r="5779" b="4365"/>
          <a:stretch/>
        </p:blipFill>
        <p:spPr bwMode="auto">
          <a:xfrm>
            <a:off x="2464231" y="0"/>
            <a:ext cx="6540284" cy="670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482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repinsta.com/wp-content/uploads/2022/04/Best-Fit-Allocation-Example-new-1809x2048.png"/>
          <p:cNvPicPr>
            <a:picLocks noChangeAspect="1" noChangeArrowheads="1"/>
          </p:cNvPicPr>
          <p:nvPr/>
        </p:nvPicPr>
        <p:blipFill rotWithShape="1">
          <a:blip r:embed="rId2">
            <a:extLst>
              <a:ext uri="{28A0092B-C50C-407E-A947-70E740481C1C}">
                <a14:useLocalDpi xmlns:a14="http://schemas.microsoft.com/office/drawing/2010/main" val="0"/>
              </a:ext>
            </a:extLst>
          </a:blip>
          <a:srcRect l="2376" t="1864" r="1832" b="47395"/>
          <a:stretch/>
        </p:blipFill>
        <p:spPr bwMode="auto">
          <a:xfrm>
            <a:off x="1395663" y="336884"/>
            <a:ext cx="10299249" cy="6176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179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repinsta.com/wp-content/uploads/2022/04/Best-Fit-Allocation-Example-new-1809x2048.png"/>
          <p:cNvPicPr>
            <a:picLocks noChangeAspect="1" noChangeArrowheads="1"/>
          </p:cNvPicPr>
          <p:nvPr/>
        </p:nvPicPr>
        <p:blipFill rotWithShape="1">
          <a:blip r:embed="rId2">
            <a:extLst>
              <a:ext uri="{28A0092B-C50C-407E-A947-70E740481C1C}">
                <a14:useLocalDpi xmlns:a14="http://schemas.microsoft.com/office/drawing/2010/main" val="0"/>
              </a:ext>
            </a:extLst>
          </a:blip>
          <a:srcRect l="2376" t="51918" r="2452" b="2141"/>
          <a:stretch/>
        </p:blipFill>
        <p:spPr bwMode="auto">
          <a:xfrm>
            <a:off x="1507958" y="802106"/>
            <a:ext cx="9833811" cy="537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2866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612"/>
          <a:stretch/>
        </p:blipFill>
        <p:spPr>
          <a:xfrm>
            <a:off x="763093" y="1270861"/>
            <a:ext cx="11201600" cy="4370522"/>
          </a:xfrm>
          <a:prstGeom prst="rect">
            <a:avLst/>
          </a:prstGeom>
        </p:spPr>
      </p:pic>
    </p:spTree>
    <p:extLst>
      <p:ext uri="{BB962C8B-B14F-4D97-AF65-F5344CB8AC3E}">
        <p14:creationId xmlns:p14="http://schemas.microsoft.com/office/powerpoint/2010/main" val="2617361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2551837"/>
            <a:ext cx="7273871" cy="830997"/>
          </a:xfrm>
          <a:prstGeom prst="rect">
            <a:avLst/>
          </a:prstGeom>
        </p:spPr>
        <p:txBody>
          <a:bodyPr wrap="square">
            <a:spAutoFit/>
          </a:bodyPr>
          <a:lstStyle/>
          <a:p>
            <a:pPr algn="ctr"/>
            <a:r>
              <a:rPr lang="en-US" sz="2400" dirty="0">
                <a:solidFill>
                  <a:srgbClr val="242021"/>
                </a:solidFill>
                <a:latin typeface="Arial" panose="020B0604020202020204" pitchFamily="34" charset="0"/>
                <a:cs typeface="Arial" panose="020B0604020202020204" pitchFamily="34" charset="0"/>
              </a:rPr>
              <a:t>In this chapter, we </a:t>
            </a:r>
            <a:r>
              <a:rPr lang="en-US" sz="2400" dirty="0" smtClean="0">
                <a:solidFill>
                  <a:srgbClr val="242021"/>
                </a:solidFill>
                <a:latin typeface="Arial" panose="020B0604020202020204" pitchFamily="34" charset="0"/>
                <a:cs typeface="Arial" panose="020B0604020202020204" pitchFamily="34" charset="0"/>
              </a:rPr>
              <a:t>discuss various ways to manage (shared) memory</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8828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4896" y="650929"/>
            <a:ext cx="10035395" cy="5486808"/>
          </a:xfrm>
          <a:prstGeom prst="rect">
            <a:avLst/>
          </a:prstGeom>
        </p:spPr>
      </p:pic>
    </p:spTree>
    <p:extLst>
      <p:ext uri="{BB962C8B-B14F-4D97-AF65-F5344CB8AC3E}">
        <p14:creationId xmlns:p14="http://schemas.microsoft.com/office/powerpoint/2010/main" val="42660560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6417" y="1889824"/>
            <a:ext cx="11300953" cy="2480697"/>
          </a:xfrm>
          <a:prstGeom prst="rect">
            <a:avLst/>
          </a:prstGeom>
        </p:spPr>
      </p:pic>
    </p:spTree>
    <p:extLst>
      <p:ext uri="{BB962C8B-B14F-4D97-AF65-F5344CB8AC3E}">
        <p14:creationId xmlns:p14="http://schemas.microsoft.com/office/powerpoint/2010/main" val="28670208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Simulations have shown that both first fit and best fit are better than </a:t>
            </a:r>
            <a:r>
              <a:rPr lang="en-US" dirty="0" smtClean="0"/>
              <a:t>worst fit </a:t>
            </a:r>
            <a:r>
              <a:rPr lang="en-US" dirty="0"/>
              <a:t>in terms of decreasing time and storage </a:t>
            </a:r>
            <a:r>
              <a:rPr lang="en-US" dirty="0" smtClean="0"/>
              <a:t>utilization.</a:t>
            </a:r>
          </a:p>
          <a:p>
            <a:endParaRPr lang="en-US" dirty="0" smtClean="0"/>
          </a:p>
          <a:p>
            <a:r>
              <a:rPr lang="en-US" dirty="0" smtClean="0"/>
              <a:t>Neither </a:t>
            </a:r>
            <a:r>
              <a:rPr lang="en-US" dirty="0"/>
              <a:t>first fit nor </a:t>
            </a:r>
            <a:r>
              <a:rPr lang="en-US" dirty="0" smtClean="0"/>
              <a:t>best fit </a:t>
            </a:r>
            <a:r>
              <a:rPr lang="en-US" dirty="0"/>
              <a:t>is clearly better than the other in terms of storage utilization, but first fit </a:t>
            </a:r>
            <a:r>
              <a:rPr lang="en-US" dirty="0" smtClean="0"/>
              <a:t>is generally </a:t>
            </a:r>
            <a:r>
              <a:rPr lang="en-US" dirty="0"/>
              <a:t>faster. </a:t>
            </a:r>
          </a:p>
        </p:txBody>
      </p:sp>
    </p:spTree>
    <p:extLst>
      <p:ext uri="{BB962C8B-B14F-4D97-AF65-F5344CB8AC3E}">
        <p14:creationId xmlns:p14="http://schemas.microsoft.com/office/powerpoint/2010/main" val="662164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normAutofit/>
          </a:bodyPr>
          <a:lstStyle/>
          <a:p>
            <a:pPr eaLnBrk="1" hangingPunct="1"/>
            <a:r>
              <a:rPr lang="en-US" altLang="en-US" smtClean="0"/>
              <a:t>Fragmentation</a:t>
            </a:r>
          </a:p>
        </p:txBody>
      </p:sp>
      <p:sp>
        <p:nvSpPr>
          <p:cNvPr id="2" name="Content Placeholder 1"/>
          <p:cNvSpPr>
            <a:spLocks noGrp="1"/>
          </p:cNvSpPr>
          <p:nvPr>
            <p:ph idx="1"/>
          </p:nvPr>
        </p:nvSpPr>
        <p:spPr/>
        <p:txBody>
          <a:bodyPr>
            <a:normAutofit/>
          </a:bodyPr>
          <a:lstStyle/>
          <a:p>
            <a:r>
              <a:rPr lang="en-US" altLang="en-US" b="1" dirty="0">
                <a:solidFill>
                  <a:srgbClr val="3366FF"/>
                </a:solidFill>
              </a:rPr>
              <a:t>External Fragmentation</a:t>
            </a:r>
            <a:r>
              <a:rPr lang="en-US" altLang="en-US" dirty="0">
                <a:solidFill>
                  <a:srgbClr val="3366FF"/>
                </a:solidFill>
              </a:rPr>
              <a:t> </a:t>
            </a:r>
            <a:r>
              <a:rPr lang="en-US" altLang="en-US" dirty="0"/>
              <a:t>– total memory space exists to satisfy a request, but it is not contiguous</a:t>
            </a:r>
            <a:endParaRPr lang="en-US" altLang="en-US" b="1" dirty="0">
              <a:solidFill>
                <a:srgbClr val="3366FF"/>
              </a:solidFill>
            </a:endParaRPr>
          </a:p>
          <a:p>
            <a:r>
              <a:rPr lang="en-US" altLang="en-US" b="1" dirty="0">
                <a:solidFill>
                  <a:srgbClr val="3366FF"/>
                </a:solidFill>
              </a:rPr>
              <a:t>Internal Fragmentation</a:t>
            </a:r>
            <a:r>
              <a:rPr lang="en-US" altLang="en-US" dirty="0">
                <a:solidFill>
                  <a:srgbClr val="3366FF"/>
                </a:solidFill>
              </a:rPr>
              <a:t> </a:t>
            </a:r>
            <a:r>
              <a:rPr lang="en-US" altLang="en-US" dirty="0"/>
              <a:t>– allocated memory may be slightly larger than requested memory; this size difference is memory internal to a partition, but not being used</a:t>
            </a:r>
          </a:p>
          <a:p>
            <a:r>
              <a:rPr lang="en-US" altLang="en-US" dirty="0"/>
              <a:t>First fit analysis reveals that given </a:t>
            </a:r>
            <a:r>
              <a:rPr lang="en-US" altLang="en-US" i="1" dirty="0"/>
              <a:t>N</a:t>
            </a:r>
            <a:r>
              <a:rPr lang="en-US" altLang="en-US" dirty="0"/>
              <a:t> blocks allocated, 0.5 </a:t>
            </a:r>
            <a:r>
              <a:rPr lang="en-US" altLang="en-US" i="1" dirty="0"/>
              <a:t>N</a:t>
            </a:r>
            <a:r>
              <a:rPr lang="en-US" altLang="en-US" dirty="0"/>
              <a:t> blocks lost to fragmentation</a:t>
            </a:r>
          </a:p>
          <a:p>
            <a:pPr lvl="1"/>
            <a:r>
              <a:rPr lang="en-US" altLang="en-US" dirty="0"/>
              <a:t>1/3 may be unusable -&gt; </a:t>
            </a:r>
            <a:r>
              <a:rPr lang="en-US" altLang="en-US" b="1" dirty="0">
                <a:solidFill>
                  <a:srgbClr val="3366FF"/>
                </a:solidFill>
              </a:rPr>
              <a:t>50-percent rule</a:t>
            </a:r>
          </a:p>
          <a:p>
            <a:endParaRPr lang="en-US" dirty="0"/>
          </a:p>
        </p:txBody>
      </p:sp>
    </p:spTree>
    <p:extLst>
      <p:ext uri="{BB962C8B-B14F-4D97-AF65-F5344CB8AC3E}">
        <p14:creationId xmlns:p14="http://schemas.microsoft.com/office/powerpoint/2010/main" val="13873525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Compaction</a:t>
            </a:r>
            <a:endParaRPr lang="en-US" dirty="0"/>
          </a:p>
        </p:txBody>
      </p:sp>
      <p:sp>
        <p:nvSpPr>
          <p:cNvPr id="3" name="Content Placeholder 2"/>
          <p:cNvSpPr>
            <a:spLocks noGrp="1"/>
          </p:cNvSpPr>
          <p:nvPr>
            <p:ph idx="1"/>
          </p:nvPr>
        </p:nvSpPr>
        <p:spPr/>
        <p:txBody>
          <a:bodyPr/>
          <a:lstStyle/>
          <a:p>
            <a:r>
              <a:rPr lang="en-US" altLang="en-US" dirty="0"/>
              <a:t>Reduce external fragmentation by </a:t>
            </a:r>
            <a:r>
              <a:rPr lang="en-US" altLang="en-US" b="1" dirty="0">
                <a:solidFill>
                  <a:srgbClr val="3366FF"/>
                </a:solidFill>
              </a:rPr>
              <a:t>compaction</a:t>
            </a:r>
          </a:p>
          <a:p>
            <a:pPr lvl="1"/>
            <a:r>
              <a:rPr lang="en-US" altLang="en-US" dirty="0"/>
              <a:t>Shuffle memory contents to place all free memory together in one large block</a:t>
            </a:r>
          </a:p>
          <a:p>
            <a:pPr lvl="1"/>
            <a:r>
              <a:rPr lang="en-US" altLang="en-US" dirty="0"/>
              <a:t>Compaction is possible </a:t>
            </a:r>
            <a:r>
              <a:rPr lang="en-US" altLang="en-US" i="1" dirty="0"/>
              <a:t>only</a:t>
            </a:r>
            <a:r>
              <a:rPr lang="en-US" altLang="en-US" dirty="0"/>
              <a:t> if relocation is dynamic, and is done at execution time</a:t>
            </a:r>
          </a:p>
          <a:p>
            <a:r>
              <a:rPr lang="en-US" dirty="0" smtClean="0"/>
              <a:t>From time </a:t>
            </a:r>
            <a:r>
              <a:rPr lang="en-US" dirty="0"/>
              <a:t>to time, the OS shifts the processes so they are contiguous and all of the </a:t>
            </a:r>
            <a:r>
              <a:rPr lang="en-US" dirty="0" smtClean="0"/>
              <a:t>free memory </a:t>
            </a:r>
            <a:r>
              <a:rPr lang="en-US" dirty="0"/>
              <a:t>is together in one block </a:t>
            </a:r>
          </a:p>
        </p:txBody>
      </p:sp>
    </p:spTree>
    <p:extLst>
      <p:ext uri="{BB962C8B-B14F-4D97-AF65-F5344CB8AC3E}">
        <p14:creationId xmlns:p14="http://schemas.microsoft.com/office/powerpoint/2010/main" val="23018245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Paging</a:t>
            </a:r>
            <a:r>
              <a:rPr lang="en-US" dirty="0"/>
              <a:t>, a </a:t>
            </a:r>
            <a:r>
              <a:rPr lang="en-US" dirty="0" smtClean="0"/>
              <a:t>memory management </a:t>
            </a:r>
            <a:r>
              <a:rPr lang="en-US" dirty="0"/>
              <a:t>scheme that permits a process’s physical address space to be </a:t>
            </a:r>
            <a:r>
              <a:rPr lang="en-US" dirty="0" smtClean="0">
                <a:solidFill>
                  <a:srgbClr val="0070C0"/>
                </a:solidFill>
              </a:rPr>
              <a:t>noncontiguous.</a:t>
            </a:r>
            <a:r>
              <a:rPr lang="en-US" dirty="0" smtClean="0"/>
              <a:t> </a:t>
            </a:r>
          </a:p>
          <a:p>
            <a:pPr lvl="1"/>
            <a:r>
              <a:rPr lang="en-US" dirty="0"/>
              <a:t>Paging avoids external fragmentation and the </a:t>
            </a:r>
            <a:r>
              <a:rPr lang="en-US" dirty="0" smtClean="0"/>
              <a:t>need for compaction</a:t>
            </a:r>
          </a:p>
          <a:p>
            <a:pPr lvl="1"/>
            <a:endParaRPr lang="en-US" dirty="0"/>
          </a:p>
          <a:p>
            <a:r>
              <a:rPr lang="en-US" dirty="0" smtClean="0"/>
              <a:t>Paging </a:t>
            </a:r>
            <a:r>
              <a:rPr lang="en-US" dirty="0"/>
              <a:t>involves breaking physical memory into fixed-sized blocks called </a:t>
            </a:r>
            <a:r>
              <a:rPr lang="en-US" b="1" dirty="0"/>
              <a:t>frames </a:t>
            </a:r>
            <a:r>
              <a:rPr lang="en-US" dirty="0"/>
              <a:t>and breaking </a:t>
            </a:r>
            <a:r>
              <a:rPr lang="en-US" dirty="0" smtClean="0"/>
              <a:t>the program(process) into blocks </a:t>
            </a:r>
            <a:r>
              <a:rPr lang="en-US" dirty="0"/>
              <a:t>of the same size called </a:t>
            </a:r>
            <a:r>
              <a:rPr lang="en-US" b="1" dirty="0" smtClean="0"/>
              <a:t>pages</a:t>
            </a:r>
          </a:p>
          <a:p>
            <a:pPr lvl="1"/>
            <a:r>
              <a:rPr lang="en-US" dirty="0"/>
              <a:t>When a process is to be executed, its </a:t>
            </a:r>
            <a:r>
              <a:rPr lang="en-US" dirty="0" smtClean="0"/>
              <a:t>pages are </a:t>
            </a:r>
            <a:r>
              <a:rPr lang="en-US" dirty="0"/>
              <a:t>loaded into any available memory </a:t>
            </a:r>
            <a:r>
              <a:rPr lang="en-US" dirty="0" smtClean="0"/>
              <a:t>frames</a:t>
            </a:r>
            <a:endParaRPr lang="en-US" dirty="0"/>
          </a:p>
          <a:p>
            <a:pPr lvl="1"/>
            <a:r>
              <a:rPr lang="en-US" dirty="0"/>
              <a:t>At a given point in </a:t>
            </a:r>
            <a:r>
              <a:rPr lang="en-US" dirty="0" smtClean="0"/>
              <a:t>time, some </a:t>
            </a:r>
            <a:r>
              <a:rPr lang="en-US" dirty="0"/>
              <a:t>of the frames in memory are in use, and some are free. A list of free frames </a:t>
            </a:r>
            <a:r>
              <a:rPr lang="en-US" dirty="0" smtClean="0"/>
              <a:t>is maintained </a:t>
            </a:r>
            <a:r>
              <a:rPr lang="en-US" dirty="0"/>
              <a:t>by the OS </a:t>
            </a:r>
            <a:endParaRPr lang="en-US" dirty="0" smtClean="0"/>
          </a:p>
        </p:txBody>
      </p:sp>
    </p:spTree>
    <p:extLst>
      <p:ext uri="{BB962C8B-B14F-4D97-AF65-F5344CB8AC3E}">
        <p14:creationId xmlns:p14="http://schemas.microsoft.com/office/powerpoint/2010/main" val="40315567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26939" y="1336891"/>
            <a:ext cx="2247900" cy="3905250"/>
          </a:xfrm>
          <a:prstGeom prst="rect">
            <a:avLst/>
          </a:prstGeom>
        </p:spPr>
      </p:pic>
      <p:pic>
        <p:nvPicPr>
          <p:cNvPr id="8" name="Picture 7"/>
          <p:cNvPicPr>
            <a:picLocks noChangeAspect="1"/>
          </p:cNvPicPr>
          <p:nvPr/>
        </p:nvPicPr>
        <p:blipFill>
          <a:blip r:embed="rId3"/>
          <a:stretch>
            <a:fillRect/>
          </a:stretch>
        </p:blipFill>
        <p:spPr>
          <a:xfrm>
            <a:off x="2943786" y="1432141"/>
            <a:ext cx="1447800" cy="3810000"/>
          </a:xfrm>
          <a:prstGeom prst="rect">
            <a:avLst/>
          </a:prstGeom>
        </p:spPr>
      </p:pic>
      <p:pic>
        <p:nvPicPr>
          <p:cNvPr id="9" name="Picture 8"/>
          <p:cNvPicPr>
            <a:picLocks noChangeAspect="1"/>
          </p:cNvPicPr>
          <p:nvPr/>
        </p:nvPicPr>
        <p:blipFill>
          <a:blip r:embed="rId4"/>
          <a:stretch>
            <a:fillRect/>
          </a:stretch>
        </p:blipFill>
        <p:spPr>
          <a:xfrm>
            <a:off x="4560532" y="1432140"/>
            <a:ext cx="1639191" cy="3914775"/>
          </a:xfrm>
          <a:prstGeom prst="rect">
            <a:avLst/>
          </a:prstGeom>
        </p:spPr>
      </p:pic>
      <p:pic>
        <p:nvPicPr>
          <p:cNvPr id="10" name="Picture 9"/>
          <p:cNvPicPr>
            <a:picLocks noChangeAspect="1"/>
          </p:cNvPicPr>
          <p:nvPr/>
        </p:nvPicPr>
        <p:blipFill>
          <a:blip r:embed="rId5"/>
          <a:stretch>
            <a:fillRect/>
          </a:stretch>
        </p:blipFill>
        <p:spPr>
          <a:xfrm>
            <a:off x="6595330" y="1447720"/>
            <a:ext cx="1567419" cy="3899196"/>
          </a:xfrm>
          <a:prstGeom prst="rect">
            <a:avLst/>
          </a:prstGeom>
        </p:spPr>
      </p:pic>
      <p:pic>
        <p:nvPicPr>
          <p:cNvPr id="11" name="Picture 10"/>
          <p:cNvPicPr>
            <a:picLocks noChangeAspect="1"/>
          </p:cNvPicPr>
          <p:nvPr/>
        </p:nvPicPr>
        <p:blipFill>
          <a:blip r:embed="rId6"/>
          <a:stretch>
            <a:fillRect/>
          </a:stretch>
        </p:blipFill>
        <p:spPr>
          <a:xfrm>
            <a:off x="8684534" y="1536916"/>
            <a:ext cx="1543940" cy="3859850"/>
          </a:xfrm>
          <a:prstGeom prst="rect">
            <a:avLst/>
          </a:prstGeom>
        </p:spPr>
      </p:pic>
      <p:pic>
        <p:nvPicPr>
          <p:cNvPr id="12" name="Picture 11"/>
          <p:cNvPicPr>
            <a:picLocks noChangeAspect="1"/>
          </p:cNvPicPr>
          <p:nvPr/>
        </p:nvPicPr>
        <p:blipFill>
          <a:blip r:embed="rId7"/>
          <a:stretch>
            <a:fillRect/>
          </a:stretch>
        </p:blipFill>
        <p:spPr>
          <a:xfrm>
            <a:off x="10379663" y="1536916"/>
            <a:ext cx="1581150" cy="3810000"/>
          </a:xfrm>
          <a:prstGeom prst="rect">
            <a:avLst/>
          </a:prstGeom>
        </p:spPr>
      </p:pic>
    </p:spTree>
    <p:extLst>
      <p:ext uri="{BB962C8B-B14F-4D97-AF65-F5344CB8AC3E}">
        <p14:creationId xmlns:p14="http://schemas.microsoft.com/office/powerpoint/2010/main" val="38006439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simple base address register will no longer suffice. Rather, the operating </a:t>
            </a:r>
            <a:r>
              <a:rPr lang="en-US" dirty="0" smtClean="0"/>
              <a:t>system maintains </a:t>
            </a:r>
            <a:r>
              <a:rPr lang="en-US" dirty="0"/>
              <a:t>a </a:t>
            </a:r>
            <a:r>
              <a:rPr lang="en-US" b="1" dirty="0"/>
              <a:t>page table </a:t>
            </a:r>
            <a:r>
              <a:rPr lang="en-US" dirty="0"/>
              <a:t>for each process </a:t>
            </a:r>
          </a:p>
        </p:txBody>
      </p:sp>
      <p:pic>
        <p:nvPicPr>
          <p:cNvPr id="4" name="Picture 3"/>
          <p:cNvPicPr>
            <a:picLocks noChangeAspect="1"/>
          </p:cNvPicPr>
          <p:nvPr/>
        </p:nvPicPr>
        <p:blipFill>
          <a:blip r:embed="rId2"/>
          <a:stretch>
            <a:fillRect/>
          </a:stretch>
        </p:blipFill>
        <p:spPr>
          <a:xfrm>
            <a:off x="1683124" y="3204839"/>
            <a:ext cx="8264850" cy="2033588"/>
          </a:xfrm>
          <a:prstGeom prst="rect">
            <a:avLst/>
          </a:prstGeom>
        </p:spPr>
      </p:pic>
    </p:spTree>
    <p:extLst>
      <p:ext uri="{BB962C8B-B14F-4D97-AF65-F5344CB8AC3E}">
        <p14:creationId xmlns:p14="http://schemas.microsoft.com/office/powerpoint/2010/main" val="12961658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page size (like the frame size) is defined by the hardware. </a:t>
            </a:r>
            <a:endParaRPr lang="en-US" dirty="0" smtClean="0"/>
          </a:p>
          <a:p>
            <a:pPr lvl="1"/>
            <a:r>
              <a:rPr lang="en-US" dirty="0" smtClean="0"/>
              <a:t>The size of </a:t>
            </a:r>
            <a:r>
              <a:rPr lang="en-US" dirty="0"/>
              <a:t>a page is a power of 2, typically varying between 4 KB and 1 GB per </a:t>
            </a:r>
            <a:r>
              <a:rPr lang="en-US" dirty="0" smtClean="0"/>
              <a:t>page  </a:t>
            </a:r>
            <a:endParaRPr lang="en-US" dirty="0"/>
          </a:p>
        </p:txBody>
      </p:sp>
    </p:spTree>
    <p:extLst>
      <p:ext uri="{BB962C8B-B14F-4D97-AF65-F5344CB8AC3E}">
        <p14:creationId xmlns:p14="http://schemas.microsoft.com/office/powerpoint/2010/main" val="6286106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p:txBody>
          <a:bodyPr>
            <a:normAutofit/>
          </a:bodyPr>
          <a:lstStyle/>
          <a:p>
            <a:pPr eaLnBrk="1" hangingPunct="1"/>
            <a:r>
              <a:rPr lang="en-US" altLang="en-US" smtClean="0"/>
              <a:t>Address Translation Scheme</a:t>
            </a:r>
          </a:p>
        </p:txBody>
      </p:sp>
      <p:sp>
        <p:nvSpPr>
          <p:cNvPr id="33795" name="Rectangle 1027"/>
          <p:cNvSpPr>
            <a:spLocks noGrp="1" noChangeArrowheads="1"/>
          </p:cNvSpPr>
          <p:nvPr>
            <p:ph idx="1"/>
          </p:nvPr>
        </p:nvSpPr>
        <p:spPr/>
        <p:txBody>
          <a:bodyPr>
            <a:normAutofit/>
          </a:bodyPr>
          <a:lstStyle/>
          <a:p>
            <a:pPr>
              <a:defRPr/>
            </a:pPr>
            <a:r>
              <a:rPr lang="en-US" altLang="en-US" dirty="0" smtClean="0">
                <a:ea typeface="MS PGothic" pitchFamily="34" charset="-128"/>
              </a:rPr>
              <a:t>Address generated by CPU is divided into:</a:t>
            </a:r>
          </a:p>
          <a:p>
            <a:pPr lvl="1">
              <a:defRPr/>
            </a:pPr>
            <a:r>
              <a:rPr lang="en-US" altLang="en-US" b="1" dirty="0" smtClean="0">
                <a:solidFill>
                  <a:srgbClr val="3366FF"/>
                </a:solidFill>
                <a:ea typeface="MS PGothic" pitchFamily="34" charset="-128"/>
              </a:rPr>
              <a:t>Page number </a:t>
            </a:r>
            <a:r>
              <a:rPr lang="en-US" altLang="en-US" dirty="0" smtClean="0">
                <a:ea typeface="MS PGothic" pitchFamily="34" charset="-128"/>
              </a:rPr>
              <a:t>(</a:t>
            </a:r>
            <a:r>
              <a:rPr lang="en-US" altLang="en-US" b="1" i="1" dirty="0" smtClean="0">
                <a:solidFill>
                  <a:srgbClr val="3366FF"/>
                </a:solidFill>
                <a:ea typeface="MS PGothic" pitchFamily="34" charset="-128"/>
              </a:rPr>
              <a:t>p</a:t>
            </a:r>
            <a:r>
              <a:rPr lang="en-US" altLang="en-US" dirty="0" smtClean="0">
                <a:ea typeface="MS PGothic" pitchFamily="34" charset="-128"/>
              </a:rPr>
              <a:t>)</a:t>
            </a:r>
            <a:r>
              <a:rPr lang="en-US" altLang="en-US" dirty="0" smtClean="0">
                <a:solidFill>
                  <a:srgbClr val="3366FF"/>
                </a:solidFill>
                <a:ea typeface="MS PGothic" pitchFamily="34" charset="-128"/>
              </a:rPr>
              <a:t> </a:t>
            </a:r>
            <a:r>
              <a:rPr lang="en-US" altLang="en-US" dirty="0" smtClean="0">
                <a:ea typeface="MS PGothic" pitchFamily="34" charset="-128"/>
              </a:rPr>
              <a:t>– used as an index into a </a:t>
            </a:r>
            <a:r>
              <a:rPr lang="en-US" altLang="en-US" b="1" dirty="0" smtClean="0">
                <a:solidFill>
                  <a:srgbClr val="3366FF"/>
                </a:solidFill>
                <a:ea typeface="MS PGothic" pitchFamily="34" charset="-128"/>
              </a:rPr>
              <a:t>page table </a:t>
            </a:r>
            <a:r>
              <a:rPr lang="en-US" altLang="en-US" dirty="0" smtClean="0">
                <a:ea typeface="MS PGothic" pitchFamily="34" charset="-128"/>
              </a:rPr>
              <a:t>which contains base address of each page in physical memory</a:t>
            </a:r>
          </a:p>
          <a:p>
            <a:pPr lvl="1">
              <a:defRPr/>
            </a:pPr>
            <a:r>
              <a:rPr lang="en-US" altLang="en-US" b="1" dirty="0" smtClean="0">
                <a:solidFill>
                  <a:srgbClr val="3366FF"/>
                </a:solidFill>
                <a:ea typeface="MS PGothic" pitchFamily="34" charset="-128"/>
              </a:rPr>
              <a:t>Page offset </a:t>
            </a:r>
            <a:r>
              <a:rPr lang="en-US" altLang="en-US" dirty="0" smtClean="0">
                <a:ea typeface="MS PGothic" pitchFamily="34" charset="-128"/>
              </a:rPr>
              <a:t>(</a:t>
            </a:r>
            <a:r>
              <a:rPr lang="en-US" altLang="en-US" b="1" i="1" dirty="0" smtClean="0">
                <a:solidFill>
                  <a:srgbClr val="3366FF"/>
                </a:solidFill>
                <a:ea typeface="MS PGothic" pitchFamily="34" charset="-128"/>
              </a:rPr>
              <a:t>d</a:t>
            </a:r>
            <a:r>
              <a:rPr lang="en-US" altLang="en-US" dirty="0" smtClean="0">
                <a:ea typeface="MS PGothic" pitchFamily="34" charset="-128"/>
              </a:rPr>
              <a:t>)</a:t>
            </a:r>
            <a:r>
              <a:rPr lang="en-US" altLang="en-US" dirty="0" smtClean="0">
                <a:solidFill>
                  <a:srgbClr val="3366FF"/>
                </a:solidFill>
                <a:ea typeface="MS PGothic" pitchFamily="34" charset="-128"/>
              </a:rPr>
              <a:t> </a:t>
            </a:r>
            <a:r>
              <a:rPr lang="en-US" altLang="en-US" dirty="0" smtClean="0">
                <a:ea typeface="MS PGothic" pitchFamily="34" charset="-128"/>
              </a:rPr>
              <a:t>– combined with base address to define the physical memory address that is sent to the memory unit</a:t>
            </a:r>
          </a:p>
          <a:p>
            <a:pPr lvl="1">
              <a:buFont typeface="Monotype Sorts" pitchFamily="-84" charset="2"/>
              <a:buChar char="l"/>
              <a:defRPr/>
            </a:pPr>
            <a:endParaRPr lang="en-US" altLang="en-US" dirty="0" smtClean="0">
              <a:ea typeface="MS PGothic" pitchFamily="34" charset="-128"/>
            </a:endParaRPr>
          </a:p>
          <a:p>
            <a:pPr lvl="1">
              <a:buFont typeface="Monotype Sorts" pitchFamily="-84" charset="2"/>
              <a:buChar char="l"/>
              <a:defRPr/>
            </a:pPr>
            <a:endParaRPr lang="en-US" altLang="en-US" dirty="0" smtClean="0">
              <a:ea typeface="MS PGothic" pitchFamily="34" charset="-128"/>
            </a:endParaRPr>
          </a:p>
          <a:p>
            <a:pPr marL="472963" lvl="1" indent="0">
              <a:buNone/>
              <a:defRPr/>
            </a:pPr>
            <a:endParaRPr lang="en-US" altLang="en-US" dirty="0" smtClean="0">
              <a:ea typeface="MS PGothic" pitchFamily="34" charset="-128"/>
            </a:endParaRPr>
          </a:p>
          <a:p>
            <a:pPr lvl="1">
              <a:buFont typeface="Monotype Sorts" pitchFamily="-84" charset="2"/>
              <a:buChar char="l"/>
              <a:defRPr/>
            </a:pPr>
            <a:endParaRPr lang="en-US" altLang="en-US" dirty="0" smtClean="0">
              <a:ea typeface="MS PGothic" pitchFamily="34"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819" y="4465474"/>
            <a:ext cx="3420363" cy="846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7216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Program must be brought (from disk)  into memory </a:t>
            </a:r>
            <a:r>
              <a:rPr lang="en-US" dirty="0" smtClean="0"/>
              <a:t>shaping it </a:t>
            </a:r>
            <a:r>
              <a:rPr lang="en-US" dirty="0"/>
              <a:t>a </a:t>
            </a:r>
            <a:r>
              <a:rPr lang="en-US" dirty="0" smtClean="0"/>
              <a:t>process to </a:t>
            </a:r>
            <a:r>
              <a:rPr lang="en-US" dirty="0"/>
              <a:t>be </a:t>
            </a:r>
            <a:r>
              <a:rPr lang="en-US" dirty="0" smtClean="0"/>
              <a:t>run</a:t>
            </a:r>
            <a:endParaRPr lang="en-US" dirty="0"/>
          </a:p>
          <a:p>
            <a:r>
              <a:rPr lang="en-US" dirty="0"/>
              <a:t>Main memory and registers are only storage, CPU can access </a:t>
            </a:r>
            <a:r>
              <a:rPr lang="en-US" dirty="0" smtClean="0"/>
              <a:t>directly</a:t>
            </a:r>
          </a:p>
          <a:p>
            <a:pPr lvl="1"/>
            <a:r>
              <a:rPr lang="en-US" dirty="0"/>
              <a:t>any instructions in execution, and any data being </a:t>
            </a:r>
            <a:r>
              <a:rPr lang="en-US" dirty="0" smtClean="0"/>
              <a:t>used</a:t>
            </a:r>
            <a:r>
              <a:rPr lang="en-US" dirty="0"/>
              <a:t> </a:t>
            </a:r>
            <a:r>
              <a:rPr lang="en-US" dirty="0" smtClean="0"/>
              <a:t>by </a:t>
            </a:r>
            <a:r>
              <a:rPr lang="en-US" dirty="0"/>
              <a:t>the instructions, must be in one of these direct-access storage devices </a:t>
            </a:r>
          </a:p>
          <a:p>
            <a:r>
              <a:rPr lang="en-US" dirty="0" smtClean="0"/>
              <a:t>Register </a:t>
            </a:r>
            <a:r>
              <a:rPr lang="en-US" dirty="0"/>
              <a:t>access in one CPU clock (or </a:t>
            </a:r>
            <a:r>
              <a:rPr lang="en-US" dirty="0" smtClean="0"/>
              <a:t>less), Main </a:t>
            </a:r>
            <a:r>
              <a:rPr lang="en-US" dirty="0"/>
              <a:t>memory can take many cycles, causing a </a:t>
            </a:r>
            <a:r>
              <a:rPr lang="en-US" b="1" dirty="0" smtClean="0"/>
              <a:t>stall</a:t>
            </a:r>
            <a:endParaRPr lang="en-US" b="1" dirty="0"/>
          </a:p>
          <a:p>
            <a:r>
              <a:rPr lang="en-US" dirty="0" smtClean="0"/>
              <a:t>So </a:t>
            </a:r>
            <a:r>
              <a:rPr lang="en-US" b="1" dirty="0" smtClean="0"/>
              <a:t>Cache</a:t>
            </a:r>
            <a:r>
              <a:rPr lang="en-US" dirty="0" smtClean="0"/>
              <a:t> </a:t>
            </a:r>
            <a:r>
              <a:rPr lang="en-US" dirty="0"/>
              <a:t>sits between main memory and CPU </a:t>
            </a:r>
            <a:r>
              <a:rPr lang="en-US" dirty="0" smtClean="0"/>
              <a:t>registers</a:t>
            </a:r>
            <a:endParaRPr lang="en-US" dirty="0"/>
          </a:p>
          <a:p>
            <a:r>
              <a:rPr lang="en-US" dirty="0"/>
              <a:t>Protection of memory required to ensure correct operation</a:t>
            </a:r>
          </a:p>
          <a:p>
            <a:endParaRPr lang="en-US" dirty="0"/>
          </a:p>
        </p:txBody>
      </p:sp>
    </p:spTree>
    <p:extLst>
      <p:ext uri="{BB962C8B-B14F-4D97-AF65-F5344CB8AC3E}">
        <p14:creationId xmlns:p14="http://schemas.microsoft.com/office/powerpoint/2010/main" val="6596895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p:txBody>
          <a:bodyPr>
            <a:normAutofit/>
          </a:bodyPr>
          <a:lstStyle/>
          <a:p>
            <a:pPr eaLnBrk="1" hangingPunct="1"/>
            <a:r>
              <a:rPr lang="en-US" altLang="en-US" smtClean="0"/>
              <a:t>Address Translation Scheme</a:t>
            </a:r>
          </a:p>
        </p:txBody>
      </p:sp>
      <p:sp>
        <p:nvSpPr>
          <p:cNvPr id="33795" name="Rectangle 1027"/>
          <p:cNvSpPr>
            <a:spLocks noGrp="1" noChangeArrowheads="1"/>
          </p:cNvSpPr>
          <p:nvPr>
            <p:ph idx="1"/>
          </p:nvPr>
        </p:nvSpPr>
        <p:spPr/>
        <p:txBody>
          <a:bodyPr>
            <a:normAutofit/>
          </a:bodyPr>
          <a:lstStyle/>
          <a:p>
            <a:pPr>
              <a:defRPr/>
            </a:pPr>
            <a:r>
              <a:rPr lang="en-US" dirty="0"/>
              <a:t>The following outlines the steps taken by the MMU to translate a </a:t>
            </a:r>
            <a:r>
              <a:rPr lang="en-US" dirty="0" smtClean="0"/>
              <a:t>logical address </a:t>
            </a:r>
            <a:r>
              <a:rPr lang="en-US" dirty="0"/>
              <a:t>generated by the CPU to a physical address:</a:t>
            </a:r>
            <a:br>
              <a:rPr lang="en-US" dirty="0"/>
            </a:br>
            <a:endParaRPr lang="en-US" b="1" dirty="0"/>
          </a:p>
          <a:p>
            <a:pPr marL="806958" lvl="1" indent="-514350">
              <a:buFont typeface="+mj-lt"/>
              <a:buAutoNum type="arabicPeriod"/>
              <a:defRPr/>
            </a:pPr>
            <a:r>
              <a:rPr lang="en-US" dirty="0" smtClean="0"/>
              <a:t>Extract </a:t>
            </a:r>
            <a:r>
              <a:rPr lang="en-US" dirty="0"/>
              <a:t>the page number </a:t>
            </a:r>
            <a:r>
              <a:rPr lang="en-US" i="1" dirty="0"/>
              <a:t>p </a:t>
            </a:r>
            <a:r>
              <a:rPr lang="en-US" dirty="0"/>
              <a:t>and use it as an index into the page </a:t>
            </a:r>
            <a:r>
              <a:rPr lang="en-US" dirty="0" smtClean="0"/>
              <a:t>table.</a:t>
            </a:r>
          </a:p>
          <a:p>
            <a:pPr marL="806958" lvl="1" indent="-514350">
              <a:buFont typeface="+mj-lt"/>
              <a:buAutoNum type="arabicPeriod"/>
              <a:defRPr/>
            </a:pPr>
            <a:r>
              <a:rPr lang="en-US" dirty="0" smtClean="0"/>
              <a:t>Extract </a:t>
            </a:r>
            <a:r>
              <a:rPr lang="en-US" dirty="0"/>
              <a:t>the corresponding frame number </a:t>
            </a:r>
            <a:r>
              <a:rPr lang="en-US" i="1" dirty="0"/>
              <a:t>f </a:t>
            </a:r>
            <a:r>
              <a:rPr lang="en-US" dirty="0"/>
              <a:t>from the page </a:t>
            </a:r>
            <a:r>
              <a:rPr lang="en-US" dirty="0" smtClean="0"/>
              <a:t>table.</a:t>
            </a:r>
            <a:endParaRPr lang="en-US" dirty="0"/>
          </a:p>
          <a:p>
            <a:pPr marL="806958" lvl="1" indent="-514350">
              <a:buFont typeface="+mj-lt"/>
              <a:buAutoNum type="arabicPeriod"/>
              <a:defRPr/>
            </a:pPr>
            <a:r>
              <a:rPr lang="en-US" dirty="0" smtClean="0"/>
              <a:t>Replace </a:t>
            </a:r>
            <a:r>
              <a:rPr lang="en-US" dirty="0"/>
              <a:t>the page number </a:t>
            </a:r>
            <a:r>
              <a:rPr lang="en-US" i="1" dirty="0"/>
              <a:t>p </a:t>
            </a:r>
            <a:r>
              <a:rPr lang="en-US" dirty="0"/>
              <a:t>in the logical address with the </a:t>
            </a:r>
            <a:r>
              <a:rPr lang="en-US" dirty="0" smtClean="0"/>
              <a:t>frame number</a:t>
            </a:r>
            <a:r>
              <a:rPr lang="en-US" dirty="0"/>
              <a:t> </a:t>
            </a:r>
            <a:r>
              <a:rPr lang="en-US" i="1" dirty="0" smtClean="0"/>
              <a:t>f</a:t>
            </a:r>
            <a:r>
              <a:rPr lang="en-US" dirty="0"/>
              <a:t>. </a:t>
            </a:r>
            <a:endParaRPr lang="en-US" altLang="en-US" dirty="0" smtClean="0">
              <a:ea typeface="MS PGothic" pitchFamily="34" charset="-128"/>
            </a:endParaRPr>
          </a:p>
        </p:txBody>
      </p:sp>
    </p:spTree>
    <p:extLst>
      <p:ext uri="{BB962C8B-B14F-4D97-AF65-F5344CB8AC3E}">
        <p14:creationId xmlns:p14="http://schemas.microsoft.com/office/powerpoint/2010/main" val="14697869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the size of the logical address space is 2</a:t>
            </a:r>
            <a:r>
              <a:rPr lang="en-US" i="1" baseline="30000" dirty="0"/>
              <a:t>m</a:t>
            </a:r>
            <a:r>
              <a:rPr lang="en-US" dirty="0"/>
              <a:t>, and </a:t>
            </a:r>
            <a:r>
              <a:rPr lang="en-US" dirty="0" smtClean="0"/>
              <a:t>a page </a:t>
            </a:r>
            <a:r>
              <a:rPr lang="en-US" dirty="0"/>
              <a:t>size is 2</a:t>
            </a:r>
            <a:r>
              <a:rPr lang="en-US" i="1" baseline="30000" dirty="0"/>
              <a:t>n</a:t>
            </a:r>
            <a:r>
              <a:rPr lang="en-US" i="1" dirty="0"/>
              <a:t> </a:t>
            </a:r>
            <a:r>
              <a:rPr lang="en-US" dirty="0"/>
              <a:t>bytes, then the high-order </a:t>
            </a:r>
            <a:r>
              <a:rPr lang="en-US" i="1" dirty="0" smtClean="0"/>
              <a:t>m </a:t>
            </a:r>
            <a:r>
              <a:rPr lang="en-US" dirty="0" smtClean="0"/>
              <a:t>– </a:t>
            </a:r>
            <a:r>
              <a:rPr lang="en-US" i="1" dirty="0" smtClean="0"/>
              <a:t>n </a:t>
            </a:r>
            <a:r>
              <a:rPr lang="en-US" dirty="0" smtClean="0"/>
              <a:t>bits </a:t>
            </a:r>
            <a:r>
              <a:rPr lang="en-US" dirty="0"/>
              <a:t>of a </a:t>
            </a:r>
            <a:r>
              <a:rPr lang="en-US" dirty="0" smtClean="0"/>
              <a:t>logical address designate the </a:t>
            </a:r>
            <a:r>
              <a:rPr lang="en-US" dirty="0"/>
              <a:t>page number, and the </a:t>
            </a:r>
            <a:r>
              <a:rPr lang="en-US" i="1" dirty="0"/>
              <a:t>n </a:t>
            </a:r>
            <a:r>
              <a:rPr lang="en-US" dirty="0"/>
              <a:t>low-order </a:t>
            </a:r>
            <a:r>
              <a:rPr lang="en-US" dirty="0" smtClean="0"/>
              <a:t>bits designate </a:t>
            </a:r>
            <a:r>
              <a:rPr lang="en-US" dirty="0"/>
              <a:t>the page offset </a:t>
            </a:r>
          </a:p>
        </p:txBody>
      </p:sp>
      <p:pic>
        <p:nvPicPr>
          <p:cNvPr id="4" name="Picture 3"/>
          <p:cNvPicPr>
            <a:picLocks noChangeAspect="1"/>
          </p:cNvPicPr>
          <p:nvPr/>
        </p:nvPicPr>
        <p:blipFill>
          <a:blip r:embed="rId2"/>
          <a:stretch>
            <a:fillRect/>
          </a:stretch>
        </p:blipFill>
        <p:spPr>
          <a:xfrm>
            <a:off x="3718796" y="4049497"/>
            <a:ext cx="5201447" cy="1219927"/>
          </a:xfrm>
          <a:prstGeom prst="rect">
            <a:avLst/>
          </a:prstGeom>
        </p:spPr>
      </p:pic>
    </p:spTree>
    <p:extLst>
      <p:ext uri="{BB962C8B-B14F-4D97-AF65-F5344CB8AC3E}">
        <p14:creationId xmlns:p14="http://schemas.microsoft.com/office/powerpoint/2010/main" val="32374712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05194" y="0"/>
            <a:ext cx="6044340" cy="6763470"/>
          </a:xfrm>
          <a:prstGeom prst="rect">
            <a:avLst/>
          </a:prstGeom>
        </p:spPr>
      </p:pic>
      <p:sp>
        <p:nvSpPr>
          <p:cNvPr id="2" name="TextBox 1"/>
          <p:cNvSpPr txBox="1"/>
          <p:nvPr/>
        </p:nvSpPr>
        <p:spPr>
          <a:xfrm>
            <a:off x="994611" y="4700337"/>
            <a:ext cx="3801978" cy="830997"/>
          </a:xfrm>
          <a:prstGeom prst="rect">
            <a:avLst/>
          </a:prstGeom>
          <a:noFill/>
        </p:spPr>
        <p:txBody>
          <a:bodyPr wrap="square" rtlCol="0">
            <a:spAutoFit/>
          </a:bodyPr>
          <a:lstStyle/>
          <a:p>
            <a:r>
              <a:rPr lang="en-US" sz="2400" dirty="0" smtClean="0"/>
              <a:t>m = 4</a:t>
            </a:r>
          </a:p>
          <a:p>
            <a:r>
              <a:rPr lang="en-US" sz="2400" dirty="0"/>
              <a:t>n</a:t>
            </a:r>
            <a:r>
              <a:rPr lang="en-US" sz="2400" dirty="0" smtClean="0"/>
              <a:t> = 2</a:t>
            </a:r>
            <a:endParaRPr lang="en-US" sz="2400" dirty="0"/>
          </a:p>
        </p:txBody>
      </p:sp>
    </p:spTree>
    <p:extLst>
      <p:ext uri="{BB962C8B-B14F-4D97-AF65-F5344CB8AC3E}">
        <p14:creationId xmlns:p14="http://schemas.microsoft.com/office/powerpoint/2010/main" val="41091623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e.g.</a:t>
            </a:r>
            <a:endParaRPr lang="en-US" dirty="0"/>
          </a:p>
        </p:txBody>
      </p:sp>
      <p:sp>
        <p:nvSpPr>
          <p:cNvPr id="5" name="Content Placeholder 4"/>
          <p:cNvSpPr>
            <a:spLocks noGrp="1"/>
          </p:cNvSpPr>
          <p:nvPr>
            <p:ph idx="1"/>
          </p:nvPr>
        </p:nvSpPr>
        <p:spPr/>
        <p:txBody>
          <a:bodyPr>
            <a:normAutofit lnSpcReduction="10000"/>
          </a:bodyPr>
          <a:lstStyle/>
          <a:p>
            <a:r>
              <a:rPr lang="en-US" dirty="0"/>
              <a:t>Using a page </a:t>
            </a:r>
            <a:r>
              <a:rPr lang="en-US" dirty="0" smtClean="0"/>
              <a:t>size of </a:t>
            </a:r>
            <a:r>
              <a:rPr lang="en-US" dirty="0"/>
              <a:t>4 bytes and a physical memory of 32 bytes (8 pages), we show how </a:t>
            </a:r>
            <a:r>
              <a:rPr lang="en-US" dirty="0" smtClean="0"/>
              <a:t>the programmer’s </a:t>
            </a:r>
            <a:r>
              <a:rPr lang="en-US" dirty="0"/>
              <a:t>view of memory can be mapped into physical memory</a:t>
            </a:r>
            <a:r>
              <a:rPr lang="en-US" dirty="0" smtClean="0"/>
              <a:t>.</a:t>
            </a:r>
          </a:p>
          <a:p>
            <a:pPr lvl="1"/>
            <a:r>
              <a:rPr lang="en-US" dirty="0" smtClean="0"/>
              <a:t>Logical address </a:t>
            </a:r>
            <a:r>
              <a:rPr lang="en-US" b="1" dirty="0"/>
              <a:t>0</a:t>
            </a:r>
            <a:r>
              <a:rPr lang="en-US" dirty="0"/>
              <a:t> is page </a:t>
            </a:r>
            <a:r>
              <a:rPr lang="en-US" b="1" dirty="0" smtClean="0"/>
              <a:t>0</a:t>
            </a:r>
            <a:r>
              <a:rPr lang="en-US" dirty="0" smtClean="0"/>
              <a:t> </a:t>
            </a:r>
            <a:r>
              <a:rPr lang="en-US" dirty="0"/>
              <a:t>offset </a:t>
            </a:r>
            <a:r>
              <a:rPr lang="en-US" b="1" dirty="0"/>
              <a:t>0</a:t>
            </a:r>
            <a:r>
              <a:rPr lang="en-US" dirty="0"/>
              <a:t>. Indexing into the page table, we find that page </a:t>
            </a:r>
            <a:r>
              <a:rPr lang="en-US" dirty="0" smtClean="0"/>
              <a:t>0 is </a:t>
            </a:r>
            <a:r>
              <a:rPr lang="en-US" dirty="0"/>
              <a:t>in frame 5. Thus, logical address 0 maps to physical address 20 [= (</a:t>
            </a:r>
            <a:r>
              <a:rPr lang="en-US" dirty="0" smtClean="0"/>
              <a:t>5 × </a:t>
            </a:r>
            <a:r>
              <a:rPr lang="en-US" dirty="0"/>
              <a:t>4) </a:t>
            </a:r>
            <a:r>
              <a:rPr lang="en-US" dirty="0" smtClean="0"/>
              <a:t>+0].</a:t>
            </a:r>
          </a:p>
          <a:p>
            <a:pPr lvl="1"/>
            <a:r>
              <a:rPr lang="en-US" dirty="0" smtClean="0"/>
              <a:t>Logical </a:t>
            </a:r>
            <a:r>
              <a:rPr lang="en-US" dirty="0"/>
              <a:t>address </a:t>
            </a:r>
            <a:r>
              <a:rPr lang="en-US" b="1" dirty="0"/>
              <a:t>3</a:t>
            </a:r>
            <a:r>
              <a:rPr lang="en-US" dirty="0"/>
              <a:t> (page </a:t>
            </a:r>
            <a:r>
              <a:rPr lang="en-US" b="1" dirty="0"/>
              <a:t>0</a:t>
            </a:r>
            <a:r>
              <a:rPr lang="en-US" dirty="0"/>
              <a:t>, offset </a:t>
            </a:r>
            <a:r>
              <a:rPr lang="en-US" b="1" dirty="0"/>
              <a:t>3</a:t>
            </a:r>
            <a:r>
              <a:rPr lang="en-US" dirty="0"/>
              <a:t>) maps to physical address </a:t>
            </a:r>
            <a:r>
              <a:rPr lang="en-US" b="1" dirty="0"/>
              <a:t>23 [= (5 × 4) </a:t>
            </a:r>
            <a:r>
              <a:rPr lang="en-US" b="1" dirty="0" smtClean="0"/>
              <a:t>+3]</a:t>
            </a:r>
          </a:p>
          <a:p>
            <a:pPr lvl="1"/>
            <a:r>
              <a:rPr lang="en-US" dirty="0"/>
              <a:t>Logical address </a:t>
            </a:r>
            <a:r>
              <a:rPr lang="en-US" b="1" dirty="0"/>
              <a:t>4</a:t>
            </a:r>
            <a:r>
              <a:rPr lang="en-US" dirty="0"/>
              <a:t> is page 1, offset </a:t>
            </a:r>
            <a:r>
              <a:rPr lang="en-US" b="1" dirty="0"/>
              <a:t>0</a:t>
            </a:r>
            <a:r>
              <a:rPr lang="en-US" dirty="0"/>
              <a:t>; according to the page table, page </a:t>
            </a:r>
            <a:r>
              <a:rPr lang="en-US" b="1" dirty="0"/>
              <a:t>1</a:t>
            </a:r>
            <a:r>
              <a:rPr lang="en-US" dirty="0"/>
              <a:t> is</a:t>
            </a:r>
            <a:br>
              <a:rPr lang="en-US" dirty="0"/>
            </a:br>
            <a:r>
              <a:rPr lang="en-US" dirty="0"/>
              <a:t>mapped to frame 6. Thus, logical address 4 maps to physical address 24 [= (6</a:t>
            </a:r>
            <a:br>
              <a:rPr lang="en-US" dirty="0"/>
            </a:br>
            <a:r>
              <a:rPr lang="en-US" dirty="0"/>
              <a:t>× 4) + 0]. </a:t>
            </a:r>
            <a:endParaRPr lang="en-US" dirty="0" smtClean="0"/>
          </a:p>
          <a:p>
            <a:pPr lvl="1"/>
            <a:r>
              <a:rPr lang="en-US" dirty="0" smtClean="0"/>
              <a:t>Logical </a:t>
            </a:r>
            <a:r>
              <a:rPr lang="en-US" dirty="0"/>
              <a:t>address 13 maps to physical address 9 </a:t>
            </a:r>
            <a:endParaRPr lang="en-US" dirty="0" smtClean="0"/>
          </a:p>
        </p:txBody>
      </p:sp>
    </p:spTree>
    <p:extLst>
      <p:ext uri="{BB962C8B-B14F-4D97-AF65-F5344CB8AC3E}">
        <p14:creationId xmlns:p14="http://schemas.microsoft.com/office/powerpoint/2010/main" val="37393979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Frames</a:t>
            </a:r>
            <a:endParaRPr lang="en-US" dirty="0"/>
          </a:p>
        </p:txBody>
      </p:sp>
      <p:sp>
        <p:nvSpPr>
          <p:cNvPr id="3" name="Content Placeholder 2"/>
          <p:cNvSpPr>
            <a:spLocks noGrp="1"/>
          </p:cNvSpPr>
          <p:nvPr>
            <p:ph idx="1"/>
          </p:nvPr>
        </p:nvSpPr>
        <p:spPr/>
        <p:txBody>
          <a:bodyPr/>
          <a:lstStyle/>
          <a:p>
            <a:r>
              <a:rPr lang="en-US" dirty="0"/>
              <a:t>Since the operating system is managing physical memory, it must be </a:t>
            </a:r>
            <a:r>
              <a:rPr lang="en-US" dirty="0" smtClean="0"/>
              <a:t>aware of </a:t>
            </a:r>
            <a:r>
              <a:rPr lang="en-US" dirty="0"/>
              <a:t>the allocation details of physical memory—which frames </a:t>
            </a:r>
            <a:r>
              <a:rPr lang="en-US" dirty="0" smtClean="0"/>
              <a:t>are allocated, which </a:t>
            </a:r>
            <a:r>
              <a:rPr lang="en-US" dirty="0"/>
              <a:t>frames are available, how many total frames there are, and so on. </a:t>
            </a:r>
            <a:endParaRPr lang="en-US" dirty="0" smtClean="0"/>
          </a:p>
          <a:p>
            <a:endParaRPr lang="en-US" dirty="0" smtClean="0"/>
          </a:p>
          <a:p>
            <a:r>
              <a:rPr lang="en-US" dirty="0" smtClean="0"/>
              <a:t>This information </a:t>
            </a:r>
            <a:r>
              <a:rPr lang="en-US" dirty="0"/>
              <a:t>is generally kept in a single, system-wide data structure </a:t>
            </a:r>
            <a:r>
              <a:rPr lang="en-US" dirty="0" smtClean="0"/>
              <a:t>called a </a:t>
            </a:r>
            <a:r>
              <a:rPr lang="en-US" b="1" dirty="0"/>
              <a:t>frame table</a:t>
            </a:r>
            <a:r>
              <a:rPr lang="en-US" dirty="0"/>
              <a:t> </a:t>
            </a:r>
          </a:p>
        </p:txBody>
      </p:sp>
    </p:spTree>
    <p:extLst>
      <p:ext uri="{BB962C8B-B14F-4D97-AF65-F5344CB8AC3E}">
        <p14:creationId xmlns:p14="http://schemas.microsoft.com/office/powerpoint/2010/main" val="36059888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85261" y="160264"/>
            <a:ext cx="8489929" cy="6411017"/>
          </a:xfrm>
          <a:prstGeom prst="rect">
            <a:avLst/>
          </a:prstGeom>
        </p:spPr>
      </p:pic>
    </p:spTree>
    <p:extLst>
      <p:ext uri="{BB962C8B-B14F-4D97-AF65-F5344CB8AC3E}">
        <p14:creationId xmlns:p14="http://schemas.microsoft.com/office/powerpoint/2010/main" val="28780672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p:txBody>
          <a:bodyPr>
            <a:normAutofit/>
          </a:bodyPr>
          <a:lstStyle/>
          <a:p>
            <a:r>
              <a:rPr lang="en-US" dirty="0"/>
              <a:t>As page tables are per-process data structures, a pointer to the page </a:t>
            </a:r>
            <a:r>
              <a:rPr lang="en-US" dirty="0" smtClean="0"/>
              <a:t>table is </a:t>
            </a:r>
            <a:r>
              <a:rPr lang="en-US" dirty="0"/>
              <a:t>stored with the other register values (like </a:t>
            </a:r>
            <a:r>
              <a:rPr lang="en-US" dirty="0" smtClean="0"/>
              <a:t>the instruction </a:t>
            </a:r>
            <a:r>
              <a:rPr lang="en-US" dirty="0"/>
              <a:t>pointer) in </a:t>
            </a:r>
            <a:r>
              <a:rPr lang="en-US" dirty="0" smtClean="0"/>
              <a:t>the process </a:t>
            </a:r>
            <a:r>
              <a:rPr lang="en-US" dirty="0"/>
              <a:t>control block of each process. </a:t>
            </a:r>
            <a:endParaRPr lang="en-US" dirty="0" smtClean="0"/>
          </a:p>
          <a:p>
            <a:r>
              <a:rPr lang="en-US" dirty="0"/>
              <a:t>For </a:t>
            </a:r>
            <a:r>
              <a:rPr lang="en-US" dirty="0" smtClean="0"/>
              <a:t>the machines with huge page tables,</a:t>
            </a:r>
            <a:r>
              <a:rPr lang="en-US" dirty="0"/>
              <a:t> </a:t>
            </a:r>
            <a:r>
              <a:rPr lang="en-US" dirty="0" smtClean="0"/>
              <a:t>the </a:t>
            </a:r>
            <a:r>
              <a:rPr lang="en-US" dirty="0"/>
              <a:t>page table is kept in main memory, and a </a:t>
            </a:r>
            <a:r>
              <a:rPr lang="en-US" b="1" dirty="0"/>
              <a:t>page-table base register </a:t>
            </a:r>
            <a:r>
              <a:rPr lang="en-US" dirty="0"/>
              <a:t>(</a:t>
            </a:r>
            <a:r>
              <a:rPr lang="en-US" b="1" dirty="0" smtClean="0"/>
              <a:t>PTBR</a:t>
            </a:r>
            <a:r>
              <a:rPr lang="en-US" dirty="0" smtClean="0"/>
              <a:t>) points </a:t>
            </a:r>
            <a:r>
              <a:rPr lang="en-US" dirty="0"/>
              <a:t>to the page table </a:t>
            </a:r>
            <a:endParaRPr lang="en-US" dirty="0" smtClean="0"/>
          </a:p>
          <a:p>
            <a:r>
              <a:rPr lang="en-US" b="1" dirty="0" smtClean="0"/>
              <a:t>PTLR</a:t>
            </a:r>
            <a:r>
              <a:rPr lang="en-US" dirty="0" smtClean="0"/>
              <a:t> </a:t>
            </a:r>
            <a:r>
              <a:rPr lang="en-US" dirty="0" err="1" smtClean="0"/>
              <a:t>asdfasd</a:t>
            </a:r>
            <a:endParaRPr lang="en-US" dirty="0"/>
          </a:p>
        </p:txBody>
      </p:sp>
    </p:spTree>
    <p:extLst>
      <p:ext uri="{BB962C8B-B14F-4D97-AF65-F5344CB8AC3E}">
        <p14:creationId xmlns:p14="http://schemas.microsoft.com/office/powerpoint/2010/main" val="1385407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a:t>
            </a:r>
            <a:r>
              <a:rPr lang="en-US" dirty="0"/>
              <a:t> </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dirty="0" smtClean="0"/>
              <a:t>Memory </a:t>
            </a:r>
            <a:r>
              <a:rPr lang="en-US" altLang="en-US" dirty="0"/>
              <a:t>protection </a:t>
            </a:r>
            <a:r>
              <a:rPr lang="en-US" altLang="en-US" dirty="0" smtClean="0"/>
              <a:t>is implemented </a:t>
            </a:r>
            <a:r>
              <a:rPr lang="en-US" altLang="en-US" dirty="0"/>
              <a:t>by associating </a:t>
            </a:r>
            <a:r>
              <a:rPr lang="en-US" altLang="en-US" b="1" dirty="0"/>
              <a:t>protection bit</a:t>
            </a:r>
            <a:r>
              <a:rPr lang="en-US" altLang="en-US" dirty="0"/>
              <a:t> with each frame to indicate if </a:t>
            </a:r>
            <a:r>
              <a:rPr lang="en-US" altLang="en-US" b="1" dirty="0"/>
              <a:t>read-only</a:t>
            </a:r>
            <a:r>
              <a:rPr lang="en-US" altLang="en-US" dirty="0"/>
              <a:t> or </a:t>
            </a:r>
            <a:r>
              <a:rPr lang="en-US" altLang="en-US" b="1" dirty="0"/>
              <a:t>read-write</a:t>
            </a:r>
            <a:r>
              <a:rPr lang="en-US" altLang="en-US" dirty="0"/>
              <a:t> access is </a:t>
            </a:r>
            <a:r>
              <a:rPr lang="en-US" altLang="en-US" dirty="0" smtClean="0"/>
              <a:t>allowed</a:t>
            </a:r>
          </a:p>
          <a:p>
            <a:pPr lvl="1"/>
            <a:r>
              <a:rPr lang="en-US" dirty="0" smtClean="0"/>
              <a:t>At the </a:t>
            </a:r>
            <a:r>
              <a:rPr lang="en-US" dirty="0"/>
              <a:t>same time that the physical address is being computed, the protection bits</a:t>
            </a:r>
            <a:br>
              <a:rPr lang="en-US" dirty="0"/>
            </a:br>
            <a:r>
              <a:rPr lang="en-US" dirty="0"/>
              <a:t>can be checked to verify that no writes are being made to a read-only page</a:t>
            </a:r>
            <a:r>
              <a:rPr lang="en-US" dirty="0"/>
              <a:t> </a:t>
            </a:r>
            <a:endParaRPr lang="en-US" altLang="en-US" dirty="0"/>
          </a:p>
          <a:p>
            <a:pPr marL="448553" lvl="1" indent="0">
              <a:buNone/>
            </a:pPr>
            <a:endParaRPr lang="en-US" altLang="en-US" dirty="0"/>
          </a:p>
          <a:p>
            <a:r>
              <a:rPr lang="en-US" altLang="en-US" b="1" dirty="0">
                <a:solidFill>
                  <a:srgbClr val="3366FF"/>
                </a:solidFill>
              </a:rPr>
              <a:t>Valid-invalid</a:t>
            </a:r>
            <a:r>
              <a:rPr lang="en-US" altLang="en-US" dirty="0">
                <a:solidFill>
                  <a:srgbClr val="3366FF"/>
                </a:solidFill>
              </a:rPr>
              <a:t> </a:t>
            </a:r>
            <a:r>
              <a:rPr lang="en-US" altLang="en-US" dirty="0"/>
              <a:t>bit attached to each entry in the page table:</a:t>
            </a:r>
          </a:p>
          <a:p>
            <a:pPr lvl="1"/>
            <a:r>
              <a:rPr lang="ja-JP" altLang="en-US" dirty="0"/>
              <a:t>“</a:t>
            </a:r>
            <a:r>
              <a:rPr lang="en-US" altLang="ja-JP" b="1" dirty="0"/>
              <a:t>valid</a:t>
            </a:r>
            <a:r>
              <a:rPr lang="ja-JP" altLang="en-US" dirty="0"/>
              <a:t>”</a:t>
            </a:r>
            <a:r>
              <a:rPr lang="en-US" altLang="ja-JP" dirty="0"/>
              <a:t> indicates that the associated page is in the process</a:t>
            </a:r>
            <a:r>
              <a:rPr lang="ja-JP" altLang="en-US" dirty="0"/>
              <a:t>’</a:t>
            </a:r>
            <a:r>
              <a:rPr lang="en-US" altLang="ja-JP" dirty="0"/>
              <a:t> logical address space, and is thus a legal page</a:t>
            </a:r>
          </a:p>
          <a:p>
            <a:pPr lvl="1"/>
            <a:r>
              <a:rPr lang="ja-JP" altLang="en-US" dirty="0"/>
              <a:t>“</a:t>
            </a:r>
            <a:r>
              <a:rPr lang="en-US" altLang="ja-JP" b="1" dirty="0"/>
              <a:t>invalid</a:t>
            </a:r>
            <a:r>
              <a:rPr lang="ja-JP" altLang="en-US" dirty="0"/>
              <a:t>”</a:t>
            </a:r>
            <a:r>
              <a:rPr lang="en-US" altLang="ja-JP" dirty="0"/>
              <a:t> indicates that the page is not in the process</a:t>
            </a:r>
            <a:r>
              <a:rPr lang="ja-JP" altLang="en-US" dirty="0"/>
              <a:t>’</a:t>
            </a:r>
            <a:r>
              <a:rPr lang="en-US" altLang="ja-JP" dirty="0"/>
              <a:t> logical address space</a:t>
            </a:r>
          </a:p>
          <a:p>
            <a:r>
              <a:rPr lang="en-US" dirty="0" smtClean="0"/>
              <a:t>Some </a:t>
            </a:r>
            <a:r>
              <a:rPr lang="en-US" dirty="0"/>
              <a:t>systems provide hardware, in the form of </a:t>
            </a:r>
            <a:r>
              <a:rPr lang="en-US" dirty="0" smtClean="0"/>
              <a:t>a </a:t>
            </a:r>
            <a:r>
              <a:rPr lang="en-US" b="1" dirty="0" smtClean="0"/>
              <a:t>page-table </a:t>
            </a:r>
            <a:r>
              <a:rPr lang="en-US" b="1" dirty="0"/>
              <a:t>length register </a:t>
            </a:r>
            <a:r>
              <a:rPr lang="en-US" dirty="0"/>
              <a:t>(</a:t>
            </a:r>
            <a:r>
              <a:rPr lang="en-US" b="1" dirty="0"/>
              <a:t>PTLR</a:t>
            </a:r>
            <a:r>
              <a:rPr lang="en-US" dirty="0"/>
              <a:t>), to indicate the size of the page table</a:t>
            </a:r>
            <a:r>
              <a:rPr lang="en-US" dirty="0"/>
              <a:t> </a:t>
            </a:r>
            <a:endParaRPr lang="en-US" dirty="0"/>
          </a:p>
        </p:txBody>
      </p:sp>
    </p:spTree>
    <p:extLst>
      <p:ext uri="{BB962C8B-B14F-4D97-AF65-F5344CB8AC3E}">
        <p14:creationId xmlns:p14="http://schemas.microsoft.com/office/powerpoint/2010/main" val="2398354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16767" y="543035"/>
            <a:ext cx="7287238" cy="5904259"/>
          </a:xfrm>
          <a:prstGeom prst="rect">
            <a:avLst/>
          </a:prstGeom>
        </p:spPr>
      </p:pic>
    </p:spTree>
    <p:extLst>
      <p:ext uri="{BB962C8B-B14F-4D97-AF65-F5344CB8AC3E}">
        <p14:creationId xmlns:p14="http://schemas.microsoft.com/office/powerpoint/2010/main" val="24405212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Pages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An advantage of paging is the possibility of </a:t>
            </a:r>
            <a:r>
              <a:rPr lang="en-US" b="1" i="1" dirty="0"/>
              <a:t>sharing </a:t>
            </a:r>
            <a:r>
              <a:rPr lang="en-US" dirty="0"/>
              <a:t>common </a:t>
            </a:r>
            <a:r>
              <a:rPr lang="en-US" dirty="0" smtClean="0"/>
              <a:t>code.</a:t>
            </a:r>
          </a:p>
          <a:p>
            <a:pPr lvl="1"/>
            <a:r>
              <a:rPr lang="en-US" dirty="0" smtClean="0"/>
              <a:t>E.g. </a:t>
            </a:r>
            <a:r>
              <a:rPr lang="en-US" dirty="0"/>
              <a:t>the standard C </a:t>
            </a:r>
            <a:r>
              <a:rPr lang="en-US" dirty="0" smtClean="0"/>
              <a:t>library</a:t>
            </a:r>
          </a:p>
          <a:p>
            <a:pPr lvl="1"/>
            <a:endParaRPr lang="en-US" dirty="0"/>
          </a:p>
          <a:p>
            <a:r>
              <a:rPr lang="en-US" b="1" dirty="0" smtClean="0"/>
              <a:t>Reentrant</a:t>
            </a:r>
            <a:r>
              <a:rPr lang="en-US" dirty="0" smtClean="0"/>
              <a:t> (Read-only) </a:t>
            </a:r>
            <a:r>
              <a:rPr lang="en-US" dirty="0"/>
              <a:t>code shared among processes</a:t>
            </a:r>
          </a:p>
          <a:p>
            <a:endParaRPr lang="en-US" dirty="0" smtClean="0"/>
          </a:p>
          <a:p>
            <a:r>
              <a:rPr lang="en-US" dirty="0" smtClean="0"/>
              <a:t> </a:t>
            </a:r>
            <a:r>
              <a:rPr lang="en-US" dirty="0"/>
              <a:t>Only one copy of the </a:t>
            </a:r>
            <a:r>
              <a:rPr lang="en-US" dirty="0" smtClean="0"/>
              <a:t>shared library needs </a:t>
            </a:r>
            <a:r>
              <a:rPr lang="en-US" dirty="0"/>
              <a:t>be kept in </a:t>
            </a:r>
            <a:r>
              <a:rPr lang="en-US" dirty="0" smtClean="0"/>
              <a:t>physical memory</a:t>
            </a:r>
            <a:r>
              <a:rPr lang="en-US" dirty="0"/>
              <a:t>, and the page table for each user process </a:t>
            </a:r>
            <a:r>
              <a:rPr lang="en-US" dirty="0" smtClean="0"/>
              <a:t>maps onto the same </a:t>
            </a:r>
            <a:r>
              <a:rPr lang="en-US" dirty="0"/>
              <a:t>physical copy of </a:t>
            </a:r>
            <a:r>
              <a:rPr lang="en-US" dirty="0" smtClean="0"/>
              <a:t>that library. </a:t>
            </a:r>
          </a:p>
          <a:p>
            <a:endParaRPr lang="en-US" dirty="0" smtClean="0"/>
          </a:p>
          <a:p>
            <a:r>
              <a:rPr lang="en-US" dirty="0" smtClean="0"/>
              <a:t>The </a:t>
            </a:r>
            <a:r>
              <a:rPr lang="en-US" dirty="0"/>
              <a:t>shared libraries </a:t>
            </a:r>
            <a:r>
              <a:rPr lang="en-US" dirty="0" smtClean="0"/>
              <a:t>are </a:t>
            </a:r>
            <a:r>
              <a:rPr lang="en-US" dirty="0"/>
              <a:t>typically implemented </a:t>
            </a:r>
            <a:r>
              <a:rPr lang="en-US" dirty="0" smtClean="0"/>
              <a:t>with </a:t>
            </a:r>
            <a:r>
              <a:rPr lang="en-US" b="1" dirty="0" smtClean="0"/>
              <a:t>shared </a:t>
            </a:r>
            <a:r>
              <a:rPr lang="en-US" b="1" dirty="0"/>
              <a:t>pages</a:t>
            </a:r>
            <a:r>
              <a:rPr lang="en-US" dirty="0"/>
              <a:t>. </a:t>
            </a:r>
            <a:endParaRPr lang="en-US" dirty="0" smtClean="0"/>
          </a:p>
          <a:p>
            <a:pPr lvl="1"/>
            <a:r>
              <a:rPr lang="en-US" dirty="0" smtClean="0"/>
              <a:t>To </a:t>
            </a:r>
            <a:r>
              <a:rPr lang="en-US" dirty="0"/>
              <a:t>be sharable, the code must be </a:t>
            </a:r>
            <a:r>
              <a:rPr lang="en-US" dirty="0" smtClean="0"/>
              <a:t>reentrant; </a:t>
            </a:r>
            <a:r>
              <a:rPr lang="en-US" dirty="0"/>
              <a:t>the </a:t>
            </a:r>
            <a:r>
              <a:rPr lang="en-US" dirty="0" smtClean="0"/>
              <a:t>operating system </a:t>
            </a:r>
            <a:r>
              <a:rPr lang="en-US" dirty="0"/>
              <a:t>should enforce this property.</a:t>
            </a:r>
            <a:r>
              <a:rPr lang="en-US" dirty="0"/>
              <a:t> </a:t>
            </a:r>
            <a:r>
              <a:rPr lang="en-US" dirty="0" smtClean="0"/>
              <a:t> </a:t>
            </a:r>
            <a:endParaRPr lang="en-US" dirty="0"/>
          </a:p>
        </p:txBody>
      </p:sp>
    </p:spTree>
    <p:extLst>
      <p:ext uri="{BB962C8B-B14F-4D97-AF65-F5344CB8AC3E}">
        <p14:creationId xmlns:p14="http://schemas.microsoft.com/office/powerpoint/2010/main" val="327278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prstGeom prst="rect">
            <a:avLst/>
          </a:prstGeom>
        </p:spPr>
        <p:txBody>
          <a:bodyPr vert="horz" wrap="square" lIns="0" tIns="0" rIns="0" bIns="0" rtlCol="0" anchor="b">
            <a:spAutoFit/>
          </a:bodyPr>
          <a:lstStyle/>
          <a:p>
            <a:pPr marL="1892545"/>
            <a:r>
              <a:rPr spc="23" dirty="0"/>
              <a:t>B</a:t>
            </a:r>
            <a:r>
              <a:rPr spc="9" dirty="0"/>
              <a:t>as</a:t>
            </a:r>
            <a:r>
              <a:rPr spc="14" dirty="0"/>
              <a:t>e</a:t>
            </a:r>
            <a:r>
              <a:rPr spc="95" dirty="0">
                <a:latin typeface="Times New Roman"/>
                <a:cs typeface="Times New Roman"/>
              </a:rPr>
              <a:t> </a:t>
            </a:r>
            <a:r>
              <a:rPr spc="9" dirty="0"/>
              <a:t>a</a:t>
            </a:r>
            <a:r>
              <a:rPr spc="19" dirty="0"/>
              <a:t>nd</a:t>
            </a:r>
            <a:r>
              <a:rPr spc="91" dirty="0">
                <a:latin typeface="Times New Roman"/>
                <a:cs typeface="Times New Roman"/>
              </a:rPr>
              <a:t> </a:t>
            </a:r>
            <a:r>
              <a:rPr spc="19" dirty="0"/>
              <a:t>L</a:t>
            </a:r>
            <a:r>
              <a:rPr dirty="0"/>
              <a:t>i</a:t>
            </a:r>
            <a:r>
              <a:rPr spc="27" dirty="0"/>
              <a:t>m</a:t>
            </a:r>
            <a:r>
              <a:rPr dirty="0"/>
              <a:t>i</a:t>
            </a:r>
            <a:r>
              <a:rPr spc="9" dirty="0"/>
              <a:t>t</a:t>
            </a:r>
            <a:r>
              <a:rPr spc="68" dirty="0">
                <a:latin typeface="Times New Roman"/>
                <a:cs typeface="Times New Roman"/>
              </a:rPr>
              <a:t> </a:t>
            </a:r>
            <a:r>
              <a:rPr spc="23" dirty="0"/>
              <a:t>R</a:t>
            </a:r>
            <a:r>
              <a:rPr spc="9" dirty="0"/>
              <a:t>e</a:t>
            </a:r>
            <a:r>
              <a:rPr spc="19" dirty="0"/>
              <a:t>g</a:t>
            </a:r>
            <a:r>
              <a:rPr spc="5" dirty="0"/>
              <a:t>is</a:t>
            </a:r>
            <a:r>
              <a:rPr spc="14" dirty="0"/>
              <a:t>t</a:t>
            </a:r>
            <a:r>
              <a:rPr spc="9" dirty="0"/>
              <a:t>er</a:t>
            </a:r>
            <a:r>
              <a:rPr spc="14" dirty="0"/>
              <a:t>s</a:t>
            </a:r>
          </a:p>
        </p:txBody>
      </p:sp>
      <p:sp>
        <p:nvSpPr>
          <p:cNvPr id="5" name="Content Placeholder 4"/>
          <p:cNvSpPr>
            <a:spLocks noGrp="1"/>
          </p:cNvSpPr>
          <p:nvPr>
            <p:ph idx="1"/>
          </p:nvPr>
        </p:nvSpPr>
        <p:spPr/>
        <p:txBody>
          <a:bodyPr>
            <a:normAutofit lnSpcReduction="10000"/>
          </a:bodyPr>
          <a:lstStyle/>
          <a:p>
            <a:r>
              <a:rPr lang="en-US" dirty="0" smtClean="0"/>
              <a:t>A </a:t>
            </a:r>
            <a:r>
              <a:rPr lang="en-US" dirty="0"/>
              <a:t>pair of base and limit registers define the logical address space</a:t>
            </a:r>
          </a:p>
          <a:p>
            <a:r>
              <a:rPr lang="en-US" dirty="0"/>
              <a:t>CPU must check every memory access generated in user mode to be sure it is between base and limit for that user</a:t>
            </a:r>
          </a:p>
          <a:p>
            <a:pPr lvl="1"/>
            <a:r>
              <a:rPr lang="en-US" dirty="0" smtClean="0"/>
              <a:t>For </a:t>
            </a:r>
            <a:r>
              <a:rPr lang="en-US" dirty="0"/>
              <a:t>example, if the base register </a:t>
            </a:r>
            <a:r>
              <a:rPr lang="en-US" dirty="0" smtClean="0"/>
              <a:t>holds </a:t>
            </a:r>
            <a:r>
              <a:rPr lang="en-US" b="1" dirty="0" smtClean="0"/>
              <a:t>300040</a:t>
            </a:r>
            <a:r>
              <a:rPr lang="en-US" dirty="0" smtClean="0"/>
              <a:t> </a:t>
            </a:r>
            <a:r>
              <a:rPr lang="en-US" dirty="0"/>
              <a:t>and the limit register is </a:t>
            </a:r>
            <a:r>
              <a:rPr lang="en-US" b="1" dirty="0"/>
              <a:t>120900</a:t>
            </a:r>
            <a:r>
              <a:rPr lang="en-US" dirty="0"/>
              <a:t>, then the program can legally access </a:t>
            </a:r>
            <a:r>
              <a:rPr lang="en-US" dirty="0" smtClean="0"/>
              <a:t>all addresses </a:t>
            </a:r>
            <a:r>
              <a:rPr lang="en-US" dirty="0"/>
              <a:t>from 300040 through 420939 (inclusive) </a:t>
            </a:r>
            <a:endParaRPr lang="en-US" dirty="0" smtClean="0"/>
          </a:p>
          <a:p>
            <a:r>
              <a:rPr lang="en-US" dirty="0"/>
              <a:t>only the operating system can load the base and limit registers </a:t>
            </a:r>
            <a:endParaRPr lang="en-US" dirty="0" smtClean="0"/>
          </a:p>
          <a:p>
            <a:pPr lvl="1"/>
            <a:r>
              <a:rPr lang="en-US" dirty="0"/>
              <a:t>Any </a:t>
            </a:r>
            <a:r>
              <a:rPr lang="en-US" dirty="0" smtClean="0"/>
              <a:t>attempt by </a:t>
            </a:r>
            <a:r>
              <a:rPr lang="en-US" dirty="0"/>
              <a:t>a program executing in user mode to access operating-system </a:t>
            </a:r>
            <a:r>
              <a:rPr lang="en-US" dirty="0" smtClean="0"/>
              <a:t>memory or</a:t>
            </a:r>
            <a:r>
              <a:rPr lang="en-US" dirty="0"/>
              <a:t> </a:t>
            </a:r>
            <a:r>
              <a:rPr lang="en-US" dirty="0" smtClean="0"/>
              <a:t>other </a:t>
            </a:r>
            <a:r>
              <a:rPr lang="en-US" dirty="0"/>
              <a:t>users’ memory results in a trap to the operating system, </a:t>
            </a:r>
            <a:r>
              <a:rPr lang="en-US" b="1" dirty="0" smtClean="0"/>
              <a:t>a </a:t>
            </a:r>
            <a:r>
              <a:rPr lang="en-US" b="1" dirty="0"/>
              <a:t>fatal error</a:t>
            </a:r>
            <a:r>
              <a:rPr lang="en-US" dirty="0"/>
              <a:t> </a:t>
            </a:r>
          </a:p>
          <a:p>
            <a:endParaRPr lang="en-US" dirty="0"/>
          </a:p>
        </p:txBody>
      </p:sp>
    </p:spTree>
    <p:extLst>
      <p:ext uri="{BB962C8B-B14F-4D97-AF65-F5344CB8AC3E}">
        <p14:creationId xmlns:p14="http://schemas.microsoft.com/office/powerpoint/2010/main" val="26461316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47006" y="328855"/>
            <a:ext cx="6591462" cy="6240586"/>
          </a:xfrm>
          <a:prstGeom prst="rect">
            <a:avLst/>
          </a:prstGeom>
        </p:spPr>
      </p:pic>
    </p:spTree>
    <p:extLst>
      <p:ext uri="{BB962C8B-B14F-4D97-AF65-F5344CB8AC3E}">
        <p14:creationId xmlns:p14="http://schemas.microsoft.com/office/powerpoint/2010/main" val="3743637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Content Placeholder 2"/>
          <p:cNvSpPr>
            <a:spLocks noGrp="1"/>
          </p:cNvSpPr>
          <p:nvPr>
            <p:ph idx="1"/>
          </p:nvPr>
        </p:nvSpPr>
        <p:spPr/>
        <p:txBody>
          <a:bodyPr>
            <a:normAutofit fontScale="92500"/>
          </a:bodyPr>
          <a:lstStyle/>
          <a:p>
            <a:r>
              <a:rPr lang="en-US" dirty="0"/>
              <a:t>A user program can be subdivided using segmentation, in which the program and </a:t>
            </a:r>
            <a:r>
              <a:rPr lang="en-US" dirty="0" smtClean="0"/>
              <a:t>its associated </a:t>
            </a:r>
            <a:r>
              <a:rPr lang="en-US" dirty="0"/>
              <a:t>data are divided into a number of </a:t>
            </a:r>
            <a:r>
              <a:rPr lang="en-US" b="1" dirty="0" smtClean="0"/>
              <a:t>segments</a:t>
            </a:r>
            <a:endParaRPr lang="en-US" dirty="0" smtClean="0"/>
          </a:p>
          <a:p>
            <a:pPr lvl="1"/>
            <a:r>
              <a:rPr lang="en-US" dirty="0" smtClean="0"/>
              <a:t>It </a:t>
            </a:r>
            <a:r>
              <a:rPr lang="en-US" dirty="0"/>
              <a:t>is not required that all segments of all programs be of the same length, although there is a maximum </a:t>
            </a:r>
            <a:r>
              <a:rPr lang="en-US" dirty="0" smtClean="0"/>
              <a:t>segment length.</a:t>
            </a:r>
          </a:p>
          <a:p>
            <a:r>
              <a:rPr lang="en-US" dirty="0" smtClean="0"/>
              <a:t>A </a:t>
            </a:r>
            <a:r>
              <a:rPr lang="en-US" dirty="0"/>
              <a:t>logical address using segmentation consists of two parts, in</a:t>
            </a:r>
            <a:br>
              <a:rPr lang="en-US" dirty="0"/>
            </a:br>
            <a:r>
              <a:rPr lang="en-US" dirty="0"/>
              <a:t>this case, a segment number and an offset.</a:t>
            </a:r>
            <a:r>
              <a:rPr lang="en-US" dirty="0"/>
              <a:t> </a:t>
            </a:r>
            <a:endParaRPr lang="en-US" dirty="0" smtClean="0"/>
          </a:p>
          <a:p>
            <a:r>
              <a:rPr lang="en-US" dirty="0"/>
              <a:t>Because of the use of unequal-size segments, segmentation is similar </a:t>
            </a:r>
            <a:r>
              <a:rPr lang="en-US" dirty="0" smtClean="0"/>
              <a:t>to dynamic partitioning</a:t>
            </a:r>
          </a:p>
          <a:p>
            <a:pPr lvl="1"/>
            <a:r>
              <a:rPr lang="en-US" dirty="0"/>
              <a:t>The </a:t>
            </a:r>
            <a:r>
              <a:rPr lang="en-US" dirty="0" smtClean="0"/>
              <a:t>difference is </a:t>
            </a:r>
            <a:r>
              <a:rPr lang="en-US" dirty="0"/>
              <a:t>that </a:t>
            </a:r>
            <a:r>
              <a:rPr lang="en-US" dirty="0" smtClean="0"/>
              <a:t>with segmentation </a:t>
            </a:r>
            <a:r>
              <a:rPr lang="en-US" dirty="0"/>
              <a:t>a program may occupy more than one partition, and these </a:t>
            </a:r>
            <a:r>
              <a:rPr lang="en-US" dirty="0" smtClean="0"/>
              <a:t>partitions need </a:t>
            </a:r>
            <a:r>
              <a:rPr lang="en-US" dirty="0"/>
              <a:t>not be contiguous</a:t>
            </a:r>
            <a:r>
              <a:rPr lang="en-US" dirty="0"/>
              <a:t> </a:t>
            </a:r>
          </a:p>
        </p:txBody>
      </p:sp>
    </p:spTree>
    <p:extLst>
      <p:ext uri="{BB962C8B-B14F-4D97-AF65-F5344CB8AC3E}">
        <p14:creationId xmlns:p14="http://schemas.microsoft.com/office/powerpoint/2010/main" val="3360459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tabLst>
                <a:tab pos="2089917" algn="l"/>
              </a:tabLst>
            </a:pPr>
            <a:r>
              <a:rPr lang="en-US" altLang="en-US" dirty="0"/>
              <a:t>A segment is a logical unit such as: main </a:t>
            </a:r>
            <a:r>
              <a:rPr lang="en-US" altLang="en-US" dirty="0" smtClean="0"/>
              <a:t>program</a:t>
            </a:r>
          </a:p>
          <a:p>
            <a:pPr lvl="1">
              <a:tabLst>
                <a:tab pos="2089917" algn="l"/>
              </a:tabLst>
            </a:pPr>
            <a:r>
              <a:rPr lang="en-US" altLang="en-US" dirty="0" smtClean="0"/>
              <a:t>Procedure</a:t>
            </a:r>
          </a:p>
          <a:p>
            <a:pPr lvl="1">
              <a:tabLst>
                <a:tab pos="2089917" algn="l"/>
              </a:tabLst>
            </a:pPr>
            <a:r>
              <a:rPr lang="en-US" altLang="en-US" dirty="0" smtClean="0"/>
              <a:t>Function</a:t>
            </a:r>
          </a:p>
          <a:p>
            <a:pPr lvl="1">
              <a:tabLst>
                <a:tab pos="2089917" algn="l"/>
              </a:tabLst>
            </a:pPr>
            <a:r>
              <a:rPr lang="en-US" altLang="en-US" dirty="0" smtClean="0"/>
              <a:t>Method</a:t>
            </a:r>
          </a:p>
          <a:p>
            <a:pPr lvl="1">
              <a:tabLst>
                <a:tab pos="2089917" algn="l"/>
              </a:tabLst>
            </a:pPr>
            <a:r>
              <a:rPr lang="en-US" altLang="en-US" dirty="0" smtClean="0"/>
              <a:t>Object</a:t>
            </a:r>
          </a:p>
          <a:p>
            <a:pPr lvl="1">
              <a:tabLst>
                <a:tab pos="2089917" algn="l"/>
              </a:tabLst>
            </a:pPr>
            <a:r>
              <a:rPr lang="en-US" altLang="en-US" dirty="0" smtClean="0"/>
              <a:t>local </a:t>
            </a:r>
            <a:r>
              <a:rPr lang="en-US" altLang="en-US" dirty="0"/>
              <a:t>variables, global </a:t>
            </a:r>
            <a:r>
              <a:rPr lang="en-US" altLang="en-US" dirty="0" smtClean="0"/>
              <a:t>variables</a:t>
            </a:r>
          </a:p>
          <a:p>
            <a:pPr lvl="1">
              <a:tabLst>
                <a:tab pos="2089917" algn="l"/>
              </a:tabLst>
            </a:pPr>
            <a:r>
              <a:rPr lang="en-US" altLang="en-US" dirty="0" smtClean="0"/>
              <a:t> …</a:t>
            </a:r>
            <a:endParaRPr lang="en-US" altLang="en-US" dirty="0"/>
          </a:p>
          <a:p>
            <a:r>
              <a:rPr lang="en-US" dirty="0"/>
              <a:t>When a process is brought in, all </a:t>
            </a:r>
            <a:r>
              <a:rPr lang="en-US" dirty="0" smtClean="0"/>
              <a:t>of its </a:t>
            </a:r>
            <a:r>
              <a:rPr lang="en-US" dirty="0"/>
              <a:t>segments are loaded into available regions of memory, and a segment table </a:t>
            </a:r>
            <a:r>
              <a:rPr lang="en-US" dirty="0" smtClean="0"/>
              <a:t>is set </a:t>
            </a:r>
            <a:r>
              <a:rPr lang="en-US" dirty="0"/>
              <a:t>up</a:t>
            </a:r>
            <a:r>
              <a:rPr lang="en-US" dirty="0"/>
              <a:t> </a:t>
            </a:r>
          </a:p>
          <a:p>
            <a:endParaRPr lang="en-US" dirty="0"/>
          </a:p>
        </p:txBody>
      </p:sp>
    </p:spTree>
    <p:extLst>
      <p:ext uri="{BB962C8B-B14F-4D97-AF65-F5344CB8AC3E}">
        <p14:creationId xmlns:p14="http://schemas.microsoft.com/office/powerpoint/2010/main" val="1478752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Segmentation eliminates internal fragmentation but, </a:t>
            </a:r>
            <a:r>
              <a:rPr lang="en-US" dirty="0" smtClean="0"/>
              <a:t>like dynamic </a:t>
            </a:r>
            <a:r>
              <a:rPr lang="en-US" dirty="0"/>
              <a:t>partitioning, it suffers from external </a:t>
            </a:r>
            <a:r>
              <a:rPr lang="en-US" dirty="0" smtClean="0"/>
              <a:t>fragmentation.</a:t>
            </a:r>
          </a:p>
          <a:p>
            <a:endParaRPr lang="en-US" dirty="0" smtClean="0"/>
          </a:p>
          <a:p>
            <a:r>
              <a:rPr lang="en-US" dirty="0" smtClean="0"/>
              <a:t>Whereas </a:t>
            </a:r>
            <a:r>
              <a:rPr lang="en-US" dirty="0"/>
              <a:t>paging is invisible to the programmer, segmentation </a:t>
            </a:r>
            <a:r>
              <a:rPr lang="en-US" dirty="0" smtClean="0"/>
              <a:t>is usually </a:t>
            </a:r>
            <a:r>
              <a:rPr lang="en-US" dirty="0"/>
              <a:t>visible and is provided as a convenience for </a:t>
            </a:r>
            <a:r>
              <a:rPr lang="en-US" dirty="0" smtClean="0"/>
              <a:t>organizing programs </a:t>
            </a:r>
            <a:r>
              <a:rPr lang="en-US" dirty="0"/>
              <a:t>and </a:t>
            </a:r>
            <a:r>
              <a:rPr lang="en-US" dirty="0" smtClean="0"/>
              <a:t>data.</a:t>
            </a:r>
          </a:p>
          <a:p>
            <a:pPr lvl="1"/>
            <a:r>
              <a:rPr lang="en-US" dirty="0" smtClean="0"/>
              <a:t>Typically, the </a:t>
            </a:r>
            <a:r>
              <a:rPr lang="en-US" dirty="0"/>
              <a:t>programmer or compiler will assign programs and data to different segments.</a:t>
            </a:r>
            <a:r>
              <a:rPr lang="en-US" dirty="0"/>
              <a:t> </a:t>
            </a:r>
          </a:p>
        </p:txBody>
      </p:sp>
    </p:spTree>
    <p:extLst>
      <p:ext uri="{BB962C8B-B14F-4D97-AF65-F5344CB8AC3E}">
        <p14:creationId xmlns:p14="http://schemas.microsoft.com/office/powerpoint/2010/main" val="6824029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simple </a:t>
            </a:r>
            <a:r>
              <a:rPr lang="en-US" dirty="0"/>
              <a:t>segmentation scheme would make use of a </a:t>
            </a:r>
            <a:r>
              <a:rPr lang="en-US" b="1" dirty="0"/>
              <a:t>segment table</a:t>
            </a:r>
            <a:r>
              <a:rPr lang="en-US" dirty="0"/>
              <a:t> for each </a:t>
            </a:r>
            <a:r>
              <a:rPr lang="en-US" dirty="0" smtClean="0"/>
              <a:t>process, and </a:t>
            </a:r>
            <a:r>
              <a:rPr lang="en-US" dirty="0"/>
              <a:t>a list of free blocks of main memory. </a:t>
            </a:r>
            <a:endParaRPr lang="en-US" dirty="0" smtClean="0"/>
          </a:p>
          <a:p>
            <a:endParaRPr lang="en-US" dirty="0" smtClean="0"/>
          </a:p>
          <a:p>
            <a:r>
              <a:rPr lang="en-US" dirty="0" smtClean="0"/>
              <a:t>Each </a:t>
            </a:r>
            <a:r>
              <a:rPr lang="en-US" dirty="0"/>
              <a:t>segment table entry would have </a:t>
            </a:r>
            <a:r>
              <a:rPr lang="en-US" dirty="0" smtClean="0"/>
              <a:t>to give </a:t>
            </a:r>
            <a:r>
              <a:rPr lang="en-US" dirty="0"/>
              <a:t>the starting address in main memory of the corresponding segment. </a:t>
            </a:r>
            <a:endParaRPr lang="en-US" dirty="0" smtClean="0"/>
          </a:p>
          <a:p>
            <a:pPr lvl="1">
              <a:tabLst>
                <a:tab pos="2086295" algn="l"/>
                <a:tab pos="3258026" algn="ctr"/>
              </a:tabLst>
            </a:pPr>
            <a:r>
              <a:rPr lang="en-US" altLang="en-US" b="1" dirty="0">
                <a:solidFill>
                  <a:srgbClr val="3366FF"/>
                </a:solidFill>
              </a:rPr>
              <a:t>Segment-table base register (STBR)</a:t>
            </a:r>
            <a:r>
              <a:rPr lang="en-US" altLang="en-US" dirty="0">
                <a:solidFill>
                  <a:srgbClr val="3366FF"/>
                </a:solidFill>
              </a:rPr>
              <a:t> </a:t>
            </a:r>
            <a:r>
              <a:rPr lang="en-US" altLang="en-US" dirty="0"/>
              <a:t>points to the segment table</a:t>
            </a:r>
            <a:r>
              <a:rPr lang="ja-JP" altLang="en-US" dirty="0"/>
              <a:t>’</a:t>
            </a:r>
            <a:r>
              <a:rPr lang="en-US" altLang="ja-JP" dirty="0"/>
              <a:t>s location in memory</a:t>
            </a:r>
          </a:p>
          <a:p>
            <a:pPr>
              <a:tabLst>
                <a:tab pos="2086295" algn="l"/>
                <a:tab pos="3258026" algn="ctr"/>
              </a:tabLst>
            </a:pPr>
            <a:endParaRPr lang="en-US" altLang="en-US" sz="800" dirty="0"/>
          </a:p>
          <a:p>
            <a:r>
              <a:rPr lang="en-US" dirty="0" smtClean="0"/>
              <a:t>The entry should </a:t>
            </a:r>
            <a:r>
              <a:rPr lang="en-US" dirty="0"/>
              <a:t>also provide the length of the segment to assure that invalid addresses </a:t>
            </a:r>
            <a:r>
              <a:rPr lang="en-US" dirty="0" smtClean="0"/>
              <a:t>are not used</a:t>
            </a:r>
          </a:p>
          <a:p>
            <a:pPr lvl="1"/>
            <a:r>
              <a:rPr lang="en-US" altLang="en-US" b="1" dirty="0">
                <a:solidFill>
                  <a:srgbClr val="3366FF"/>
                </a:solidFill>
              </a:rPr>
              <a:t>Segment-table length register (STLR)</a:t>
            </a:r>
            <a:r>
              <a:rPr lang="en-US" altLang="en-US" dirty="0">
                <a:solidFill>
                  <a:srgbClr val="3366FF"/>
                </a:solidFill>
              </a:rPr>
              <a:t> </a:t>
            </a:r>
            <a:r>
              <a:rPr lang="en-US" altLang="en-US" dirty="0"/>
              <a:t>indicates number of segments used by a </a:t>
            </a:r>
            <a:r>
              <a:rPr lang="en-US" altLang="en-US" dirty="0" smtClean="0"/>
              <a:t>program</a:t>
            </a:r>
            <a:endParaRPr lang="en-US" altLang="en-US" dirty="0"/>
          </a:p>
          <a:p>
            <a:endParaRPr lang="en-US" dirty="0"/>
          </a:p>
        </p:txBody>
      </p:sp>
    </p:spTree>
    <p:extLst>
      <p:ext uri="{BB962C8B-B14F-4D97-AF65-F5344CB8AC3E}">
        <p14:creationId xmlns:p14="http://schemas.microsoft.com/office/powerpoint/2010/main" val="1276360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Swapping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process, or a portion of a process, can be </a:t>
            </a:r>
            <a:r>
              <a:rPr lang="en-US" b="1" dirty="0"/>
              <a:t>swapped</a:t>
            </a:r>
            <a:br>
              <a:rPr lang="en-US" b="1" dirty="0"/>
            </a:br>
            <a:r>
              <a:rPr lang="en-US" dirty="0"/>
              <a:t>temporarily out of memory to a </a:t>
            </a:r>
            <a:r>
              <a:rPr lang="en-US" b="1" dirty="0"/>
              <a:t>backing store </a:t>
            </a:r>
            <a:r>
              <a:rPr lang="en-US" dirty="0"/>
              <a:t>and then brought back </a:t>
            </a:r>
            <a:r>
              <a:rPr lang="en-US" dirty="0" smtClean="0"/>
              <a:t>into memory </a:t>
            </a:r>
            <a:r>
              <a:rPr lang="en-US" dirty="0"/>
              <a:t>for continued execution </a:t>
            </a:r>
            <a:endParaRPr lang="en-US" dirty="0" smtClean="0"/>
          </a:p>
          <a:p>
            <a:pPr lvl="1"/>
            <a:r>
              <a:rPr lang="en-US" dirty="0"/>
              <a:t>The backing store is commonly fast secondary storage</a:t>
            </a:r>
            <a:r>
              <a:rPr lang="en-US" dirty="0"/>
              <a:t> </a:t>
            </a:r>
            <a:endParaRPr lang="en-US" dirty="0" smtClean="0"/>
          </a:p>
          <a:p>
            <a:pPr lvl="1"/>
            <a:endParaRPr lang="en-US" dirty="0"/>
          </a:p>
          <a:p>
            <a:r>
              <a:rPr lang="en-US" b="1" dirty="0" smtClean="0"/>
              <a:t>Standard Swapping</a:t>
            </a:r>
            <a:r>
              <a:rPr lang="en-US" dirty="0" smtClean="0"/>
              <a:t>: involves </a:t>
            </a:r>
            <a:r>
              <a:rPr lang="en-US" dirty="0"/>
              <a:t>moving entire processes between main </a:t>
            </a:r>
            <a:r>
              <a:rPr lang="en-US" dirty="0" smtClean="0"/>
              <a:t>memory and </a:t>
            </a:r>
            <a:r>
              <a:rPr lang="en-US" dirty="0"/>
              <a:t>a backing </a:t>
            </a:r>
            <a:r>
              <a:rPr lang="en-US" dirty="0" smtClean="0"/>
              <a:t>store.</a:t>
            </a:r>
          </a:p>
          <a:p>
            <a:endParaRPr lang="en-US" b="1" dirty="0" smtClean="0"/>
          </a:p>
          <a:p>
            <a:r>
              <a:rPr lang="en-US" b="1" dirty="0" smtClean="0"/>
              <a:t>Swapping with Paging</a:t>
            </a:r>
            <a:r>
              <a:rPr lang="en-US" dirty="0" smtClean="0"/>
              <a:t>: Most </a:t>
            </a:r>
            <a:r>
              <a:rPr lang="en-US" dirty="0"/>
              <a:t>systems, including Linux and Windows, now use a variation of swapping in which pages of a process—rather than an entire process—can </a:t>
            </a:r>
            <a:r>
              <a:rPr lang="en-US" dirty="0" smtClean="0"/>
              <a:t>be swapped </a:t>
            </a:r>
          </a:p>
          <a:p>
            <a:pPr lvl="1"/>
            <a:r>
              <a:rPr lang="en-US" dirty="0"/>
              <a:t>A </a:t>
            </a:r>
            <a:r>
              <a:rPr lang="en-US" b="1" dirty="0"/>
              <a:t>page out </a:t>
            </a:r>
            <a:r>
              <a:rPr lang="en-US" dirty="0"/>
              <a:t>operation moves a page from memory to the </a:t>
            </a:r>
            <a:r>
              <a:rPr lang="en-US" dirty="0" smtClean="0"/>
              <a:t>backing store</a:t>
            </a:r>
            <a:r>
              <a:rPr lang="en-US" dirty="0"/>
              <a:t>; the reverse process is known as a </a:t>
            </a:r>
            <a:r>
              <a:rPr lang="en-US" b="1" dirty="0"/>
              <a:t>page in</a:t>
            </a:r>
            <a:r>
              <a:rPr lang="en-US" dirty="0"/>
              <a:t> </a:t>
            </a:r>
          </a:p>
        </p:txBody>
      </p:sp>
    </p:spTree>
    <p:extLst>
      <p:ext uri="{BB962C8B-B14F-4D97-AF65-F5344CB8AC3E}">
        <p14:creationId xmlns:p14="http://schemas.microsoft.com/office/powerpoint/2010/main" val="2587116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76325" y="639547"/>
            <a:ext cx="7062142" cy="5306014"/>
          </a:xfrm>
          <a:prstGeom prst="rect">
            <a:avLst/>
          </a:prstGeom>
        </p:spPr>
      </p:pic>
    </p:spTree>
    <p:extLst>
      <p:ext uri="{BB962C8B-B14F-4D97-AF65-F5344CB8AC3E}">
        <p14:creationId xmlns:p14="http://schemas.microsoft.com/office/powerpoint/2010/main" val="4074741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44087" y="445898"/>
            <a:ext cx="7469296" cy="6066665"/>
          </a:xfrm>
          <a:prstGeom prst="rect">
            <a:avLst/>
          </a:prstGeom>
        </p:spPr>
      </p:pic>
    </p:spTree>
    <p:extLst>
      <p:ext uri="{BB962C8B-B14F-4D97-AF65-F5344CB8AC3E}">
        <p14:creationId xmlns:p14="http://schemas.microsoft.com/office/powerpoint/2010/main" val="4217834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Swapping on Mobile Systems</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smtClean="0"/>
              <a:t>Mobile </a:t>
            </a:r>
            <a:r>
              <a:rPr lang="en-US" dirty="0"/>
              <a:t>systems typically do not support swapping in any form. </a:t>
            </a:r>
            <a:endParaRPr lang="en-US" dirty="0" smtClean="0"/>
          </a:p>
          <a:p>
            <a:endParaRPr lang="en-US" dirty="0" smtClean="0"/>
          </a:p>
          <a:p>
            <a:r>
              <a:rPr lang="en-US" dirty="0" smtClean="0"/>
              <a:t>Mobile devices </a:t>
            </a:r>
            <a:r>
              <a:rPr lang="en-US" dirty="0"/>
              <a:t>generally use flash memory rather than more spacious hard disks </a:t>
            </a:r>
            <a:r>
              <a:rPr lang="en-US" dirty="0" smtClean="0"/>
              <a:t>for nonvolatile </a:t>
            </a:r>
            <a:r>
              <a:rPr lang="en-US" dirty="0"/>
              <a:t>storage. </a:t>
            </a:r>
            <a:endParaRPr lang="en-US" dirty="0" smtClean="0"/>
          </a:p>
          <a:p>
            <a:endParaRPr lang="en-US" dirty="0" smtClean="0"/>
          </a:p>
          <a:p>
            <a:r>
              <a:rPr lang="en-US" dirty="0" smtClean="0"/>
              <a:t>The </a:t>
            </a:r>
            <a:r>
              <a:rPr lang="en-US" dirty="0"/>
              <a:t>resulting space constraint is one reason </a:t>
            </a:r>
            <a:r>
              <a:rPr lang="en-US"/>
              <a:t>why </a:t>
            </a:r>
            <a:r>
              <a:rPr lang="en-US" smtClean="0"/>
              <a:t>mobile operating-system </a:t>
            </a:r>
            <a:r>
              <a:rPr lang="en-US" dirty="0"/>
              <a:t>designers avoid swapping. Other reasons include the </a:t>
            </a:r>
            <a:r>
              <a:rPr lang="en-US" dirty="0" smtClean="0"/>
              <a:t>limited number </a:t>
            </a:r>
            <a:r>
              <a:rPr lang="en-US" dirty="0"/>
              <a:t>of writes that flash memory can tolerate before it becomes </a:t>
            </a:r>
            <a:r>
              <a:rPr lang="en-US" dirty="0" smtClean="0"/>
              <a:t>unreliable and </a:t>
            </a:r>
            <a:r>
              <a:rPr lang="en-US" dirty="0"/>
              <a:t>the poor throughput between main memory and flash memory in </a:t>
            </a:r>
            <a:r>
              <a:rPr lang="en-US" dirty="0" smtClean="0"/>
              <a:t>these devices</a:t>
            </a:r>
            <a:r>
              <a:rPr lang="en-US" dirty="0"/>
              <a:t>.</a:t>
            </a:r>
            <a:r>
              <a:rPr lang="en-US" dirty="0"/>
              <a:t> </a:t>
            </a:r>
          </a:p>
        </p:txBody>
      </p:sp>
    </p:spTree>
    <p:extLst>
      <p:ext uri="{BB962C8B-B14F-4D97-AF65-F5344CB8AC3E}">
        <p14:creationId xmlns:p14="http://schemas.microsoft.com/office/powerpoint/2010/main" val="284215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97253" y="340963"/>
            <a:ext cx="6854137" cy="6198523"/>
          </a:xfrm>
          <a:prstGeom prst="rect">
            <a:avLst/>
          </a:prstGeom>
        </p:spPr>
      </p:pic>
    </p:spTree>
    <p:extLst>
      <p:ext uri="{BB962C8B-B14F-4D97-AF65-F5344CB8AC3E}">
        <p14:creationId xmlns:p14="http://schemas.microsoft.com/office/powerpoint/2010/main" val="2090279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9745" y="1100380"/>
            <a:ext cx="9643570" cy="4577058"/>
          </a:xfrm>
          <a:prstGeom prst="rect">
            <a:avLst/>
          </a:prstGeom>
        </p:spPr>
      </p:pic>
    </p:spTree>
    <p:extLst>
      <p:ext uri="{BB962C8B-B14F-4D97-AF65-F5344CB8AC3E}">
        <p14:creationId xmlns:p14="http://schemas.microsoft.com/office/powerpoint/2010/main" val="1190431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Binding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a:t>user </a:t>
            </a:r>
            <a:r>
              <a:rPr lang="en-US" dirty="0" smtClean="0"/>
              <a:t>program, in most cases, </a:t>
            </a:r>
            <a:r>
              <a:rPr lang="en-US" dirty="0"/>
              <a:t>goes through several </a:t>
            </a:r>
            <a:r>
              <a:rPr lang="en-US" dirty="0" smtClean="0"/>
              <a:t>steps before </a:t>
            </a:r>
            <a:r>
              <a:rPr lang="en-US" dirty="0"/>
              <a:t>being </a:t>
            </a:r>
            <a:r>
              <a:rPr lang="en-US" dirty="0" smtClean="0"/>
              <a:t>executed. </a:t>
            </a:r>
          </a:p>
          <a:p>
            <a:r>
              <a:rPr lang="en-US" dirty="0" smtClean="0"/>
              <a:t>Addresses </a:t>
            </a:r>
            <a:r>
              <a:rPr lang="en-US" dirty="0"/>
              <a:t>may be represented in different ways during these steps. </a:t>
            </a:r>
            <a:endParaRPr lang="en-US" dirty="0" smtClean="0"/>
          </a:p>
          <a:p>
            <a:pPr lvl="1"/>
            <a:r>
              <a:rPr lang="en-US" dirty="0" smtClean="0"/>
              <a:t>Addresses </a:t>
            </a:r>
            <a:r>
              <a:rPr lang="en-US" dirty="0"/>
              <a:t>in the source </a:t>
            </a:r>
            <a:r>
              <a:rPr lang="en-US" dirty="0" smtClean="0"/>
              <a:t>program are </a:t>
            </a:r>
            <a:r>
              <a:rPr lang="en-US" dirty="0"/>
              <a:t>generally </a:t>
            </a:r>
            <a:r>
              <a:rPr lang="en-US" i="1" dirty="0"/>
              <a:t>symbolic</a:t>
            </a:r>
            <a:r>
              <a:rPr lang="en-US" dirty="0"/>
              <a:t> (such as the variable count). </a:t>
            </a:r>
            <a:endParaRPr lang="en-US" dirty="0" smtClean="0"/>
          </a:p>
          <a:p>
            <a:r>
              <a:rPr lang="en-US" dirty="0" smtClean="0"/>
              <a:t>A </a:t>
            </a:r>
            <a:r>
              <a:rPr lang="en-US" dirty="0"/>
              <a:t>compiler typically </a:t>
            </a:r>
            <a:r>
              <a:rPr lang="en-US" b="1" dirty="0" smtClean="0"/>
              <a:t>binds </a:t>
            </a:r>
            <a:r>
              <a:rPr lang="en-US" dirty="0" smtClean="0"/>
              <a:t>these </a:t>
            </a:r>
            <a:r>
              <a:rPr lang="en-US" dirty="0"/>
              <a:t>symbolic addresses to </a:t>
            </a:r>
            <a:r>
              <a:rPr lang="en-US" dirty="0" err="1" smtClean="0"/>
              <a:t>relocatable</a:t>
            </a:r>
            <a:r>
              <a:rPr lang="en-US" dirty="0"/>
              <a:t> </a:t>
            </a:r>
            <a:r>
              <a:rPr lang="en-US" dirty="0" smtClean="0"/>
              <a:t>addresses </a:t>
            </a:r>
            <a:r>
              <a:rPr lang="en-US" dirty="0"/>
              <a:t>(such as “</a:t>
            </a:r>
            <a:r>
              <a:rPr lang="en-US" dirty="0">
                <a:solidFill>
                  <a:srgbClr val="066E9F"/>
                </a:solidFill>
              </a:rPr>
              <a:t>14 bytes from </a:t>
            </a:r>
            <a:r>
              <a:rPr lang="en-US" dirty="0" smtClean="0">
                <a:solidFill>
                  <a:srgbClr val="066E9F"/>
                </a:solidFill>
              </a:rPr>
              <a:t>the beginning </a:t>
            </a:r>
            <a:r>
              <a:rPr lang="en-US" dirty="0">
                <a:solidFill>
                  <a:srgbClr val="066E9F"/>
                </a:solidFill>
              </a:rPr>
              <a:t>of this module</a:t>
            </a:r>
            <a:r>
              <a:rPr lang="en-US" dirty="0"/>
              <a:t>”). </a:t>
            </a:r>
            <a:endParaRPr lang="en-US" dirty="0" smtClean="0"/>
          </a:p>
          <a:p>
            <a:r>
              <a:rPr lang="en-US" dirty="0" smtClean="0"/>
              <a:t>The loader in </a:t>
            </a:r>
            <a:r>
              <a:rPr lang="en-US" dirty="0"/>
              <a:t>turn </a:t>
            </a:r>
            <a:r>
              <a:rPr lang="en-US" dirty="0" smtClean="0"/>
              <a:t>binds the </a:t>
            </a:r>
            <a:r>
              <a:rPr lang="en-US" dirty="0" err="1"/>
              <a:t>relocatable</a:t>
            </a:r>
            <a:r>
              <a:rPr lang="en-US" dirty="0"/>
              <a:t> addresses to absolute addresses (such as 74014). </a:t>
            </a:r>
            <a:endParaRPr lang="en-US" dirty="0" smtClean="0"/>
          </a:p>
          <a:p>
            <a:r>
              <a:rPr lang="en-US" dirty="0" smtClean="0"/>
              <a:t>Each binding is </a:t>
            </a:r>
            <a:r>
              <a:rPr lang="en-US" dirty="0"/>
              <a:t>a mapping from one address space to another. </a:t>
            </a:r>
          </a:p>
        </p:txBody>
      </p:sp>
    </p:spTree>
    <p:extLst>
      <p:ext uri="{BB962C8B-B14F-4D97-AF65-F5344CB8AC3E}">
        <p14:creationId xmlns:p14="http://schemas.microsoft.com/office/powerpoint/2010/main" val="1874797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Binding</a:t>
            </a:r>
          </a:p>
        </p:txBody>
      </p:sp>
      <p:sp>
        <p:nvSpPr>
          <p:cNvPr id="3" name="Content Placeholder 2"/>
          <p:cNvSpPr>
            <a:spLocks noGrp="1"/>
          </p:cNvSpPr>
          <p:nvPr>
            <p:ph idx="1"/>
          </p:nvPr>
        </p:nvSpPr>
        <p:spPr/>
        <p:txBody>
          <a:bodyPr>
            <a:normAutofit lnSpcReduction="10000"/>
          </a:bodyPr>
          <a:lstStyle/>
          <a:p>
            <a:r>
              <a:rPr lang="en-US" dirty="0"/>
              <a:t>Address binding of instructions and data to memory addresses can happen at three different stages</a:t>
            </a:r>
          </a:p>
          <a:p>
            <a:pPr marL="658368" lvl="1" indent="-457200">
              <a:buFont typeface="+mj-lt"/>
              <a:buAutoNum type="arabicPeriod"/>
            </a:pPr>
            <a:r>
              <a:rPr lang="en-US" b="1" dirty="0"/>
              <a:t>Compile time</a:t>
            </a:r>
            <a:r>
              <a:rPr lang="en-US" dirty="0"/>
              <a:t>:  If memory location known a priori, absolute code can </a:t>
            </a:r>
            <a:r>
              <a:rPr lang="en-US" dirty="0" smtClean="0"/>
              <a:t>be generated</a:t>
            </a:r>
            <a:r>
              <a:rPr lang="en-US" dirty="0"/>
              <a:t>; must recompile code if starting location </a:t>
            </a:r>
            <a:r>
              <a:rPr lang="en-US" dirty="0" smtClean="0"/>
              <a:t>changes</a:t>
            </a:r>
          </a:p>
          <a:p>
            <a:pPr marL="658368" lvl="1" indent="-457200">
              <a:buFont typeface="+mj-lt"/>
              <a:buAutoNum type="arabicPeriod"/>
            </a:pPr>
            <a:r>
              <a:rPr lang="en-US" b="1" dirty="0" smtClean="0"/>
              <a:t>Load </a:t>
            </a:r>
            <a:r>
              <a:rPr lang="en-US" b="1" dirty="0"/>
              <a:t>time</a:t>
            </a:r>
            <a:r>
              <a:rPr lang="en-US" dirty="0"/>
              <a:t>:  </a:t>
            </a:r>
            <a:r>
              <a:rPr lang="en-US" dirty="0" smtClean="0"/>
              <a:t>Compiler must </a:t>
            </a:r>
            <a:r>
              <a:rPr lang="en-US" dirty="0"/>
              <a:t>generate </a:t>
            </a:r>
            <a:r>
              <a:rPr lang="en-US" dirty="0" err="1"/>
              <a:t>relocatable</a:t>
            </a:r>
            <a:r>
              <a:rPr lang="en-US" dirty="0"/>
              <a:t> code if memory location is not known at compile </a:t>
            </a:r>
            <a:r>
              <a:rPr lang="en-US" dirty="0" smtClean="0"/>
              <a:t>time. </a:t>
            </a:r>
            <a:r>
              <a:rPr lang="en-US" dirty="0"/>
              <a:t>final binding is delayed until load </a:t>
            </a:r>
            <a:r>
              <a:rPr lang="en-US" dirty="0" smtClean="0"/>
              <a:t>time</a:t>
            </a:r>
          </a:p>
          <a:p>
            <a:pPr marL="658368" lvl="1" indent="-457200">
              <a:buFont typeface="+mj-lt"/>
              <a:buAutoNum type="arabicPeriod"/>
            </a:pPr>
            <a:r>
              <a:rPr lang="en-US" b="1" dirty="0" smtClean="0"/>
              <a:t>Execution </a:t>
            </a:r>
            <a:r>
              <a:rPr lang="en-US" b="1" dirty="0"/>
              <a:t>time</a:t>
            </a:r>
            <a:r>
              <a:rPr lang="en-US" dirty="0"/>
              <a:t>:  Binding delayed until run time if the process can be moved during its execution from one memory segment to another</a:t>
            </a:r>
          </a:p>
          <a:p>
            <a:r>
              <a:rPr lang="en-US" dirty="0" smtClean="0"/>
              <a:t>Need </a:t>
            </a:r>
            <a:r>
              <a:rPr lang="en-US" dirty="0"/>
              <a:t>hardware support for address maps (e.g., base and limit registers)</a:t>
            </a:r>
          </a:p>
          <a:p>
            <a:endParaRPr lang="en-US" dirty="0"/>
          </a:p>
        </p:txBody>
      </p:sp>
    </p:spTree>
    <p:extLst>
      <p:ext uri="{BB962C8B-B14F-4D97-AF65-F5344CB8AC3E}">
        <p14:creationId xmlns:p14="http://schemas.microsoft.com/office/powerpoint/2010/main" val="2731357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29020</TotalTime>
  <Words>2425</Words>
  <Application>Microsoft Office PowerPoint</Application>
  <PresentationFormat>Widescreen</PresentationFormat>
  <Paragraphs>197</Paragraphs>
  <Slides>58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MS PGothic</vt:lpstr>
      <vt:lpstr>MS PGothic</vt:lpstr>
      <vt:lpstr>Arial</vt:lpstr>
      <vt:lpstr>Calibri</vt:lpstr>
      <vt:lpstr>Calibri Light</vt:lpstr>
      <vt:lpstr>Helvetica</vt:lpstr>
      <vt:lpstr>Monotype Sorts</vt:lpstr>
      <vt:lpstr>Times New Roman</vt:lpstr>
      <vt:lpstr>Retrospect</vt:lpstr>
      <vt:lpstr>CS2006 Operating Systems</vt:lpstr>
      <vt:lpstr>PowerPoint Presentation</vt:lpstr>
      <vt:lpstr>PowerPoint Presentation</vt:lpstr>
      <vt:lpstr>PowerPoint Presentation</vt:lpstr>
      <vt:lpstr>Base and Limit Registers</vt:lpstr>
      <vt:lpstr>PowerPoint Presentation</vt:lpstr>
      <vt:lpstr>PowerPoint Presentation</vt:lpstr>
      <vt:lpstr>Address Binding</vt:lpstr>
      <vt:lpstr>Address Binding</vt:lpstr>
      <vt:lpstr>PowerPoint Presentation</vt:lpstr>
      <vt:lpstr>Logical Vs Physical Address Space</vt:lpstr>
      <vt:lpstr>Memory Management Unit (MMU)</vt:lpstr>
      <vt:lpstr>PowerPoint Presentation</vt:lpstr>
      <vt:lpstr>PowerPoint Presentation</vt:lpstr>
      <vt:lpstr>Dynamic Loading </vt:lpstr>
      <vt:lpstr>Dynamic Linking and Shared Libraries </vt:lpstr>
      <vt:lpstr>PowerPoint Presentation</vt:lpstr>
      <vt:lpstr>Contiguous Memory Allocation </vt:lpstr>
      <vt:lpstr>Memory Protection: How? </vt:lpstr>
      <vt:lpstr>PowerPoint Presentation</vt:lpstr>
      <vt:lpstr>Memory Allocation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Fragmentation</vt:lpstr>
      <vt:lpstr>Compaction</vt:lpstr>
      <vt:lpstr>Paging</vt:lpstr>
      <vt:lpstr>PowerPoint Presentation</vt:lpstr>
      <vt:lpstr>PowerPoint Presentation</vt:lpstr>
      <vt:lpstr>PowerPoint Presentation</vt:lpstr>
      <vt:lpstr>Address Translation Scheme</vt:lpstr>
      <vt:lpstr>Address Translation Scheme</vt:lpstr>
      <vt:lpstr>PowerPoint Presentation</vt:lpstr>
      <vt:lpstr>PowerPoint Presentation</vt:lpstr>
      <vt:lpstr>e.g.</vt:lpstr>
      <vt:lpstr>Free Frames</vt:lpstr>
      <vt:lpstr>PowerPoint Presentation</vt:lpstr>
      <vt:lpstr>Hardware Support</vt:lpstr>
      <vt:lpstr>Protection </vt:lpstr>
      <vt:lpstr>PowerPoint Presentation</vt:lpstr>
      <vt:lpstr>Shared Pages</vt:lpstr>
      <vt:lpstr>PowerPoint Presentation</vt:lpstr>
      <vt:lpstr>Segmentation</vt:lpstr>
      <vt:lpstr>PowerPoint Presentation</vt:lpstr>
      <vt:lpstr>PowerPoint Presentation</vt:lpstr>
      <vt:lpstr>PowerPoint Presentation</vt:lpstr>
      <vt:lpstr>Swapping</vt:lpstr>
      <vt:lpstr>PowerPoint Presentation</vt:lpstr>
      <vt:lpstr>PowerPoint Presentation</vt:lpstr>
      <vt:lpstr>Swapping on Mobile Systems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Muhammad Danish</dc:creator>
  <cp:lastModifiedBy>Muhammad Danish</cp:lastModifiedBy>
  <cp:revision>1051</cp:revision>
  <dcterms:created xsi:type="dcterms:W3CDTF">2021-02-06T08:07:10Z</dcterms:created>
  <dcterms:modified xsi:type="dcterms:W3CDTF">2023-04-14T17:29:28Z</dcterms:modified>
</cp:coreProperties>
</file>