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84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8" r:id="rId17"/>
    <p:sldId id="275" r:id="rId18"/>
    <p:sldId id="276" r:id="rId19"/>
    <p:sldId id="277" r:id="rId20"/>
    <p:sldId id="279" r:id="rId21"/>
    <p:sldId id="281" r:id="rId22"/>
    <p:sldId id="282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0" r:id="rId33"/>
    <p:sldId id="292" r:id="rId34"/>
    <p:sldId id="293" r:id="rId35"/>
    <p:sldId id="294" r:id="rId36"/>
    <p:sldId id="296" r:id="rId37"/>
    <p:sldId id="295" r:id="rId38"/>
    <p:sldId id="297" r:id="rId39"/>
    <p:sldId id="299" r:id="rId40"/>
    <p:sldId id="300" r:id="rId41"/>
    <p:sldId id="301" r:id="rId42"/>
    <p:sldId id="298" r:id="rId43"/>
    <p:sldId id="302" r:id="rId44"/>
    <p:sldId id="303" r:id="rId45"/>
    <p:sldId id="305" r:id="rId46"/>
    <p:sldId id="304" r:id="rId47"/>
    <p:sldId id="306" r:id="rId48"/>
    <p:sldId id="307" r:id="rId49"/>
    <p:sldId id="308" r:id="rId50"/>
    <p:sldId id="309" r:id="rId51"/>
    <p:sldId id="310" r:id="rId52"/>
    <p:sldId id="311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12" r:id="rId62"/>
    <p:sldId id="313" r:id="rId63"/>
    <p:sldId id="322" r:id="rId64"/>
    <p:sldId id="323" r:id="rId65"/>
    <p:sldId id="325" r:id="rId66"/>
    <p:sldId id="324" r:id="rId67"/>
    <p:sldId id="326" r:id="rId68"/>
    <p:sldId id="327" r:id="rId69"/>
    <p:sldId id="331" r:id="rId70"/>
    <p:sldId id="328" r:id="rId71"/>
    <p:sldId id="332" r:id="rId72"/>
    <p:sldId id="330" r:id="rId73"/>
    <p:sldId id="329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outlineViewPr>
    <p:cViewPr>
      <p:scale>
        <a:sx n="33" d="100"/>
        <a:sy n="33" d="100"/>
      </p:scale>
      <p:origin x="0" y="-26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reapers</a:t>
            </a:r>
            <a:r>
              <a:rPr lang="en-US" dirty="0" smtClean="0"/>
              <a:t> </a:t>
            </a:r>
            <a:r>
              <a:rPr lang="en-US" b="0" dirty="0" smtClean="0"/>
              <a:t>use</a:t>
            </a:r>
            <a:r>
              <a:rPr lang="en-US" b="0" baseline="0" dirty="0" smtClean="0"/>
              <a:t> some form of LRU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BDF68E2-58F2-4D09-BE8B-E3BD0653305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Calibri" panose="020F0502020204030204" pitchFamily="34" charset="0"/>
              <a:buChar char="→"/>
              <a:defRPr sz="2800" b="0"/>
            </a:lvl1pPr>
            <a:lvl2pPr algn="just">
              <a:defRPr sz="24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77163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CS2006 Operating Systems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SPRING 2023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allow the </a:t>
            </a:r>
            <a:r>
              <a:rPr lang="en-US" dirty="0">
                <a:solidFill>
                  <a:srgbClr val="0070C0"/>
                </a:solidFill>
              </a:rPr>
              <a:t>heap</a:t>
            </a:r>
            <a:r>
              <a:rPr lang="en-US" dirty="0"/>
              <a:t> to grow upward in memory </a:t>
            </a:r>
            <a:r>
              <a:rPr lang="en-US" dirty="0" smtClean="0"/>
              <a:t>as it </a:t>
            </a:r>
            <a:r>
              <a:rPr lang="en-US" dirty="0"/>
              <a:t>is used for dynamic memory </a:t>
            </a:r>
            <a:r>
              <a:rPr lang="en-US" dirty="0" smtClean="0"/>
              <a:t>allocation</a:t>
            </a:r>
          </a:p>
          <a:p>
            <a:r>
              <a:rPr lang="en-US" dirty="0" smtClean="0"/>
              <a:t>Similarly</a:t>
            </a:r>
            <a:r>
              <a:rPr lang="en-US" dirty="0"/>
              <a:t>, we allow for the </a:t>
            </a:r>
            <a:r>
              <a:rPr lang="en-US" dirty="0">
                <a:solidFill>
                  <a:srgbClr val="0070C0"/>
                </a:solidFill>
              </a:rPr>
              <a:t>stack</a:t>
            </a:r>
            <a:r>
              <a:rPr lang="en-US" dirty="0"/>
              <a:t> </a:t>
            </a:r>
            <a:r>
              <a:rPr lang="en-US" dirty="0" smtClean="0"/>
              <a:t>to grow </a:t>
            </a:r>
            <a:r>
              <a:rPr lang="en-US" dirty="0"/>
              <a:t>downward in memory through successive function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The </a:t>
            </a:r>
            <a:r>
              <a:rPr lang="en-US" dirty="0"/>
              <a:t>large </a:t>
            </a:r>
            <a:r>
              <a:rPr lang="en-US" dirty="0" smtClean="0"/>
              <a:t>blank space </a:t>
            </a:r>
            <a:r>
              <a:rPr lang="en-US" dirty="0"/>
              <a:t>(or hole) between the heap and the stack is part of the </a:t>
            </a:r>
            <a:r>
              <a:rPr lang="en-US" dirty="0" smtClean="0"/>
              <a:t>virtual address space </a:t>
            </a:r>
            <a:r>
              <a:rPr lang="en-US" dirty="0"/>
              <a:t>but will require actual physical pages only if the heap or stack grows. </a:t>
            </a:r>
          </a:p>
        </p:txBody>
      </p:sp>
    </p:spTree>
    <p:extLst>
      <p:ext uri="{BB962C8B-B14F-4D97-AF65-F5344CB8AC3E}">
        <p14:creationId xmlns:p14="http://schemas.microsoft.com/office/powerpoint/2010/main" val="16904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66" y="450580"/>
            <a:ext cx="5131393" cy="60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 address spaces that include holes are known as </a:t>
            </a:r>
            <a:r>
              <a:rPr lang="en-US" b="1" dirty="0"/>
              <a:t>sparse </a:t>
            </a:r>
            <a:r>
              <a:rPr lang="en-US" dirty="0"/>
              <a:t>address </a:t>
            </a:r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Beneficial if we </a:t>
            </a:r>
            <a:r>
              <a:rPr lang="en-US" dirty="0"/>
              <a:t>wish to dynamically link libraries (</a:t>
            </a:r>
            <a:r>
              <a:rPr lang="en-US" dirty="0" smtClean="0"/>
              <a:t>or possibly </a:t>
            </a:r>
            <a:r>
              <a:rPr lang="en-US" dirty="0"/>
              <a:t>other shared objects) during program execution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Also, virtual memory </a:t>
            </a:r>
            <a:r>
              <a:rPr lang="en-US" dirty="0"/>
              <a:t>allows files and memory to be shared by two or more </a:t>
            </a:r>
            <a:r>
              <a:rPr lang="en-US" dirty="0" smtClean="0"/>
              <a:t>processes through </a:t>
            </a:r>
            <a:r>
              <a:rPr lang="en-US" dirty="0"/>
              <a:t>page </a:t>
            </a:r>
            <a:r>
              <a:rPr lang="en-US" dirty="0" smtClean="0"/>
              <a:t>sharing</a:t>
            </a:r>
          </a:p>
          <a:p>
            <a:pPr lvl="1"/>
            <a:r>
              <a:rPr lang="en-US" dirty="0"/>
              <a:t>System libraries </a:t>
            </a:r>
            <a:r>
              <a:rPr lang="en-US" dirty="0" smtClean="0"/>
              <a:t>can be shared through </a:t>
            </a:r>
            <a:r>
              <a:rPr lang="en-US" dirty="0"/>
              <a:t>mapping of the shared object into a virtual </a:t>
            </a:r>
            <a:r>
              <a:rPr lang="en-US" dirty="0" smtClean="0"/>
              <a:t>address</a:t>
            </a:r>
            <a:r>
              <a:rPr lang="en-US" dirty="0"/>
              <a:t> </a:t>
            </a:r>
            <a:r>
              <a:rPr lang="en-US" dirty="0" smtClean="0"/>
              <a:t>space </a:t>
            </a:r>
          </a:p>
          <a:p>
            <a:pPr lvl="1"/>
            <a:r>
              <a:rPr lang="en-US" dirty="0"/>
              <a:t>Similarly, processes can share </a:t>
            </a:r>
            <a:r>
              <a:rPr lang="en-US" dirty="0" smtClean="0"/>
              <a:t>memory: IPC</a:t>
            </a:r>
          </a:p>
          <a:p>
            <a:pPr lvl="1"/>
            <a:r>
              <a:rPr lang="en-US" dirty="0"/>
              <a:t>Pages can be shared during process creation with the fork() system </a:t>
            </a:r>
            <a:r>
              <a:rPr lang="en-US" dirty="0" smtClean="0"/>
              <a:t>call, thus </a:t>
            </a:r>
            <a:r>
              <a:rPr lang="en-US" dirty="0"/>
              <a:t>speeding up process creation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51" y="790414"/>
            <a:ext cx="8339790" cy="54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demand paging, pages </a:t>
            </a:r>
            <a:r>
              <a:rPr lang="en-US" dirty="0"/>
              <a:t>are loaded only </a:t>
            </a:r>
            <a:r>
              <a:rPr lang="en-US" dirty="0" smtClean="0"/>
              <a:t>when they </a:t>
            </a:r>
            <a:r>
              <a:rPr lang="en-US" dirty="0"/>
              <a:t>are </a:t>
            </a:r>
            <a:r>
              <a:rPr lang="en-US" b="1" i="1" dirty="0"/>
              <a:t>demanded </a:t>
            </a:r>
            <a:r>
              <a:rPr lang="en-US" dirty="0"/>
              <a:t>during program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A demand-paging system is similar to a paging system </a:t>
            </a:r>
            <a:r>
              <a:rPr lang="en-US" dirty="0" smtClean="0"/>
              <a:t>with swapping</a:t>
            </a:r>
          </a:p>
          <a:p>
            <a:pPr lvl="1"/>
            <a:r>
              <a:rPr lang="en-US" dirty="0"/>
              <a:t>by loading only the </a:t>
            </a:r>
            <a:r>
              <a:rPr lang="en-US" dirty="0" smtClean="0"/>
              <a:t>portions of </a:t>
            </a:r>
            <a:r>
              <a:rPr lang="en-US" dirty="0"/>
              <a:t>programs that are needed, memory is used more efficiently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while a process is executing, </a:t>
            </a:r>
            <a:r>
              <a:rPr lang="en-US" dirty="0" smtClean="0"/>
              <a:t>some pages </a:t>
            </a:r>
            <a:r>
              <a:rPr lang="en-US" dirty="0"/>
              <a:t>will be in memory, and some will be in secondary </a:t>
            </a:r>
            <a:r>
              <a:rPr lang="en-US" dirty="0" smtClean="0"/>
              <a:t>storage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need some </a:t>
            </a:r>
            <a:r>
              <a:rPr lang="en-US" dirty="0"/>
              <a:t>form of hardware support to distinguish between the </a:t>
            </a:r>
            <a:r>
              <a:rPr lang="en-US" dirty="0" smtClean="0"/>
              <a:t>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valid–invalid</a:t>
            </a:r>
            <a:r>
              <a:rPr lang="en-US" dirty="0" smtClean="0"/>
              <a:t> </a:t>
            </a:r>
            <a:r>
              <a:rPr lang="en-US" dirty="0"/>
              <a:t>can be used for this </a:t>
            </a:r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If bit </a:t>
            </a:r>
            <a:r>
              <a:rPr lang="en-US" dirty="0"/>
              <a:t>is set to “valid,” the associated page is both </a:t>
            </a:r>
            <a:r>
              <a:rPr lang="en-US" dirty="0" smtClean="0"/>
              <a:t>legal and </a:t>
            </a:r>
            <a:r>
              <a:rPr lang="en-US" dirty="0"/>
              <a:t>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bit is set to “invalid,” the page either is not valid (</a:t>
            </a:r>
            <a:r>
              <a:rPr lang="en-US" dirty="0" smtClean="0"/>
              <a:t>that is</a:t>
            </a:r>
            <a:r>
              <a:rPr lang="en-US" dirty="0"/>
              <a:t>, not in the logical address space of the process) or is valid but is currently </a:t>
            </a:r>
            <a:r>
              <a:rPr lang="en-US" dirty="0" smtClean="0"/>
              <a:t>in secondary storage</a:t>
            </a:r>
          </a:p>
          <a:p>
            <a:pPr lvl="1"/>
            <a:endParaRPr lang="en-US" dirty="0"/>
          </a:p>
          <a:p>
            <a:r>
              <a:rPr lang="en-US" dirty="0" smtClean="0"/>
              <a:t>A page fault occurs if </a:t>
            </a:r>
            <a:r>
              <a:rPr lang="en-US" dirty="0"/>
              <a:t>the process tries to access a page that was not </a:t>
            </a:r>
            <a:r>
              <a:rPr lang="en-US" dirty="0" smtClean="0"/>
              <a:t>brought into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74" y="125036"/>
            <a:ext cx="7522087" cy="63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 Page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check an internal table (usually kept with the process control </a:t>
            </a:r>
            <a:r>
              <a:rPr lang="en-US" dirty="0" smtClean="0"/>
              <a:t>block) for </a:t>
            </a:r>
            <a:r>
              <a:rPr lang="en-US" dirty="0"/>
              <a:t>this process to determine whether the reference was a valid or </a:t>
            </a:r>
            <a:r>
              <a:rPr lang="en-US" dirty="0" smtClean="0"/>
              <a:t>an invalid </a:t>
            </a:r>
            <a:r>
              <a:rPr lang="en-US" dirty="0"/>
              <a:t>memory </a:t>
            </a:r>
            <a:r>
              <a:rPr lang="en-US" dirty="0" smtClean="0"/>
              <a:t>access.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reference was invalid, we terminate the process. If it was valid </a:t>
            </a:r>
            <a:r>
              <a:rPr lang="en-US" dirty="0" smtClean="0"/>
              <a:t>but we </a:t>
            </a:r>
            <a:r>
              <a:rPr lang="en-US" dirty="0"/>
              <a:t>have not yet brought in that page, we now page it </a:t>
            </a:r>
            <a:r>
              <a:rPr lang="en-US" dirty="0" smtClean="0"/>
              <a:t>in.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find a free frame (by taking one from the free-frame list, for example)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schedule a secondary storage operation to read the desired page into</a:t>
            </a:r>
            <a:br>
              <a:rPr lang="en-US" dirty="0"/>
            </a:br>
            <a:r>
              <a:rPr lang="en-US" dirty="0"/>
              <a:t>the newly allocated </a:t>
            </a:r>
            <a:r>
              <a:rPr lang="en-US" dirty="0" smtClean="0"/>
              <a:t>frame.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the storage read is complete, we modify the internal table kept with</a:t>
            </a:r>
            <a:br>
              <a:rPr lang="en-US" dirty="0"/>
            </a:br>
            <a:r>
              <a:rPr lang="en-US" dirty="0"/>
              <a:t>the process and the page table to indicate that the page is now in </a:t>
            </a:r>
            <a:r>
              <a:rPr lang="en-US" dirty="0" smtClean="0"/>
              <a:t>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restart the instruction that was interrupted by the trap. The process</a:t>
            </a:r>
            <a:br>
              <a:rPr lang="en-US" dirty="0"/>
            </a:br>
            <a:r>
              <a:rPr lang="en-US" dirty="0"/>
              <a:t>can now access the page as though it had always been in memory. </a:t>
            </a:r>
          </a:p>
        </p:txBody>
      </p:sp>
    </p:spTree>
    <p:extLst>
      <p:ext uri="{BB962C8B-B14F-4D97-AF65-F5344CB8AC3E}">
        <p14:creationId xmlns:p14="http://schemas.microsoft.com/office/powerpoint/2010/main" val="14860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37" y="-112159"/>
            <a:ext cx="7578670" cy="68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 extreme case, we can start executing a process with </a:t>
            </a:r>
            <a:r>
              <a:rPr lang="en-US" b="1" i="1" dirty="0"/>
              <a:t>no </a:t>
            </a:r>
            <a:r>
              <a:rPr lang="en-US" dirty="0"/>
              <a:t>pages </a:t>
            </a:r>
            <a:r>
              <a:rPr lang="en-US" dirty="0" smtClean="0"/>
              <a:t>in memory.</a:t>
            </a:r>
          </a:p>
          <a:p>
            <a:pPr lvl="1"/>
            <a:r>
              <a:rPr lang="en-US" dirty="0" smtClean="0"/>
              <a:t>This scheme </a:t>
            </a:r>
            <a:r>
              <a:rPr lang="en-US" dirty="0"/>
              <a:t>is </a:t>
            </a:r>
            <a:r>
              <a:rPr lang="en-US" b="1" dirty="0"/>
              <a:t>pure demand paging</a:t>
            </a:r>
            <a:r>
              <a:rPr lang="en-US" dirty="0"/>
              <a:t>: never bring a page into memory until it </a:t>
            </a:r>
            <a:r>
              <a:rPr lang="en-US" dirty="0" smtClean="0"/>
              <a:t>is required.</a:t>
            </a:r>
          </a:p>
          <a:p>
            <a:pPr lvl="1"/>
            <a:endParaRPr lang="en-US" dirty="0"/>
          </a:p>
          <a:p>
            <a:r>
              <a:rPr lang="en-US" b="1" dirty="0"/>
              <a:t>Page </a:t>
            </a:r>
            <a:r>
              <a:rPr lang="en-US" b="1" dirty="0" smtClean="0"/>
              <a:t>table</a:t>
            </a:r>
            <a:r>
              <a:rPr lang="en-US" dirty="0" smtClean="0"/>
              <a:t>: </a:t>
            </a:r>
            <a:r>
              <a:rPr lang="en-US" dirty="0"/>
              <a:t>This table has the ability to mark an entry invalid through </a:t>
            </a:r>
            <a:r>
              <a:rPr lang="en-US" dirty="0" smtClean="0"/>
              <a:t>a valid–invalid </a:t>
            </a:r>
            <a:r>
              <a:rPr lang="en-US" dirty="0"/>
              <a:t>bit or a special value of protection </a:t>
            </a:r>
            <a:r>
              <a:rPr lang="en-US" dirty="0" smtClean="0"/>
              <a:t>bits.</a:t>
            </a:r>
            <a:endParaRPr lang="en-US" dirty="0"/>
          </a:p>
          <a:p>
            <a:r>
              <a:rPr lang="en-US" b="1" dirty="0" smtClean="0"/>
              <a:t>Secondary </a:t>
            </a:r>
            <a:r>
              <a:rPr lang="en-US" b="1" dirty="0"/>
              <a:t>memory</a:t>
            </a:r>
            <a:r>
              <a:rPr lang="en-US" dirty="0"/>
              <a:t>. This memory holds those pages that are </a:t>
            </a:r>
            <a:r>
              <a:rPr lang="en-US" dirty="0" smtClean="0"/>
              <a:t>not present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main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It is known as the swap device, and the section of </a:t>
            </a:r>
            <a:r>
              <a:rPr lang="en-US" dirty="0" smtClean="0"/>
              <a:t>storage used </a:t>
            </a:r>
            <a:r>
              <a:rPr lang="en-US" dirty="0"/>
              <a:t>for this purpose is known as </a:t>
            </a:r>
            <a:r>
              <a:rPr lang="en-US" b="1" dirty="0"/>
              <a:t>swap </a:t>
            </a:r>
            <a:r>
              <a:rPr lang="en-US" b="1" dirty="0" smtClean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95252" y="2375481"/>
            <a:ext cx="10058400" cy="2049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Chapter 10</a:t>
            </a:r>
            <a:r>
              <a:rPr lang="en-US" sz="6600" dirty="0" smtClean="0"/>
              <a:t> </a:t>
            </a:r>
          </a:p>
          <a:p>
            <a:pPr algn="ctr"/>
            <a:r>
              <a:rPr lang="en-US" sz="6600" dirty="0" smtClean="0"/>
              <a:t>Virtual Memory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790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page fault may occur at any </a:t>
            </a:r>
            <a:r>
              <a:rPr lang="en-US" dirty="0" smtClean="0"/>
              <a:t>memory reference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page fault occurs on the instruction fetch, we can restart by</a:t>
            </a:r>
            <a:br>
              <a:rPr lang="en-US" dirty="0"/>
            </a:br>
            <a:r>
              <a:rPr lang="en-US" dirty="0"/>
              <a:t>fetching the instruction again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page fault occurs while we are fetching </a:t>
            </a:r>
            <a:r>
              <a:rPr lang="en-US" dirty="0" smtClean="0"/>
              <a:t>an operand</a:t>
            </a:r>
            <a:r>
              <a:rPr lang="en-US" dirty="0"/>
              <a:t>, we must fetch and decode the instruction again and then fetch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operand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page fault causes the following sequence </a:t>
            </a:r>
            <a:r>
              <a:rPr lang="en-US" dirty="0" smtClean="0"/>
              <a:t>to occur: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Trap </a:t>
            </a:r>
            <a:r>
              <a:rPr lang="en-US" dirty="0"/>
              <a:t>to the operating </a:t>
            </a:r>
            <a:r>
              <a:rPr lang="en-US" dirty="0" smtClean="0"/>
              <a:t>system.</a:t>
            </a:r>
            <a:endParaRPr lang="en-US" dirty="0"/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registers and process </a:t>
            </a:r>
            <a:r>
              <a:rPr lang="en-US" dirty="0" smtClean="0"/>
              <a:t>state.</a:t>
            </a:r>
            <a:endParaRPr lang="en-US" dirty="0"/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that the interrupt was a page </a:t>
            </a:r>
            <a:r>
              <a:rPr lang="en-US" dirty="0" smtClean="0"/>
              <a:t>fault.</a:t>
            </a:r>
            <a:endParaRPr lang="en-US" dirty="0"/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that the page reference was legal, and determine the location of </a:t>
            </a:r>
            <a:r>
              <a:rPr lang="en-US" dirty="0" smtClean="0"/>
              <a:t>the page </a:t>
            </a:r>
            <a:r>
              <a:rPr lang="en-US" dirty="0"/>
              <a:t>in secondary </a:t>
            </a:r>
            <a:r>
              <a:rPr lang="en-US" dirty="0" smtClean="0"/>
              <a:t>storage.</a:t>
            </a:r>
            <a:endParaRPr lang="en-US" b="1" dirty="0" smtClean="0"/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Issue </a:t>
            </a:r>
            <a:r>
              <a:rPr lang="en-US" dirty="0"/>
              <a:t>a read from the storage to a free </a:t>
            </a:r>
            <a:r>
              <a:rPr lang="en-US" dirty="0" smtClean="0"/>
              <a:t>frame:</a:t>
            </a:r>
            <a:endParaRPr lang="en-US" dirty="0"/>
          </a:p>
          <a:p>
            <a:pPr marL="989838" lvl="2" indent="-514350">
              <a:buFont typeface="+mj-lt"/>
              <a:buAutoNum type="arabicPeriod"/>
            </a:pPr>
            <a:r>
              <a:rPr lang="en-US" dirty="0" smtClean="0"/>
              <a:t>Wait </a:t>
            </a:r>
            <a:r>
              <a:rPr lang="en-US" dirty="0"/>
              <a:t>in a queue until the read request is </a:t>
            </a:r>
            <a:r>
              <a:rPr lang="en-US" dirty="0" smtClean="0"/>
              <a:t>serviced.</a:t>
            </a:r>
            <a:endParaRPr lang="en-US" dirty="0"/>
          </a:p>
          <a:p>
            <a:pPr marL="989838" lvl="2" indent="-514350">
              <a:buFont typeface="+mj-lt"/>
              <a:buAutoNum type="arabicPeriod"/>
            </a:pPr>
            <a:r>
              <a:rPr lang="en-US" dirty="0" smtClean="0"/>
              <a:t>Wait </a:t>
            </a:r>
            <a:r>
              <a:rPr lang="en-US" dirty="0"/>
              <a:t>for the device seek and/or latency </a:t>
            </a:r>
            <a:r>
              <a:rPr lang="en-US" dirty="0" smtClean="0"/>
              <a:t>time.</a:t>
            </a:r>
            <a:endParaRPr lang="en-US" dirty="0"/>
          </a:p>
          <a:p>
            <a:pPr marL="989838" lvl="2" indent="-514350">
              <a:buFont typeface="+mj-lt"/>
              <a:buAutoNum type="arabicPeriod"/>
            </a:pPr>
            <a:r>
              <a:rPr lang="en-US" dirty="0" smtClean="0"/>
              <a:t>Begin </a:t>
            </a:r>
            <a:r>
              <a:rPr lang="en-US" dirty="0"/>
              <a:t>the transfer of the page to a free </a:t>
            </a:r>
            <a:r>
              <a:rPr lang="en-US" dirty="0" smtClean="0"/>
              <a:t>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958" lvl="1" indent="-514350">
              <a:buFont typeface="+mj-lt"/>
              <a:buAutoNum type="arabicPeriod" startAt="6"/>
            </a:pPr>
            <a:r>
              <a:rPr lang="en-US" dirty="0" smtClean="0"/>
              <a:t>While </a:t>
            </a:r>
            <a:r>
              <a:rPr lang="en-US" dirty="0"/>
              <a:t>waiting, allocate the CPU core to some other </a:t>
            </a:r>
            <a:r>
              <a:rPr lang="en-US" dirty="0" smtClean="0"/>
              <a:t>process.</a:t>
            </a:r>
          </a:p>
          <a:p>
            <a:pPr marL="806958" lvl="1" indent="-514350">
              <a:buFont typeface="+mj-lt"/>
              <a:buAutoNum type="arabicPeriod" startAt="6"/>
            </a:pPr>
            <a:r>
              <a:rPr lang="en-US" dirty="0" smtClean="0"/>
              <a:t>Receive </a:t>
            </a:r>
            <a:r>
              <a:rPr lang="en-US" dirty="0"/>
              <a:t>an interrupt from the storage I/O subsystem (I/O completed).</a:t>
            </a:r>
          </a:p>
          <a:p>
            <a:pPr marL="806958" lvl="1" indent="-514350">
              <a:buFont typeface="+mj-lt"/>
              <a:buAutoNum type="arabicPeriod" startAt="6"/>
            </a:pPr>
            <a:r>
              <a:rPr lang="en-US" dirty="0"/>
              <a:t>Save the registers and process state for the other process (if step 6 is executed)</a:t>
            </a:r>
          </a:p>
          <a:p>
            <a:pPr marL="806958" lvl="1" indent="-514350">
              <a:buFont typeface="+mj-lt"/>
              <a:buAutoNum type="arabicPeriod" startAt="6"/>
            </a:pPr>
            <a:r>
              <a:rPr lang="en-US" dirty="0"/>
              <a:t>Determine that the interrupt was from the secondary storage device</a:t>
            </a:r>
          </a:p>
          <a:p>
            <a:pPr marL="806958" lvl="1" indent="-514350">
              <a:buFont typeface="+mj-lt"/>
              <a:buAutoNum type="arabicPeriod" startAt="6"/>
            </a:pPr>
            <a:r>
              <a:rPr lang="en-US" dirty="0"/>
              <a:t>Correct the page table and other tables to show that the desired page is now in memory.</a:t>
            </a:r>
          </a:p>
          <a:p>
            <a:pPr marL="806958" lvl="1" indent="-514350">
              <a:buFont typeface="+mj-lt"/>
              <a:buAutoNum type="arabicPeriod" startAt="6"/>
            </a:pPr>
            <a:r>
              <a:rPr lang="en-US" dirty="0"/>
              <a:t>Wait for the CPU core to be allocated to this process again </a:t>
            </a:r>
            <a:endParaRPr lang="en-US" dirty="0" smtClean="0"/>
          </a:p>
          <a:p>
            <a:pPr marL="806958" lvl="1" indent="-514350">
              <a:buFont typeface="+mj-lt"/>
              <a:buAutoNum type="arabicPeriod" startAt="6"/>
            </a:pPr>
            <a:r>
              <a:rPr lang="en-US"/>
              <a:t>Restore the registers, process state, and new page table, and then resume</a:t>
            </a:r>
            <a:br>
              <a:rPr lang="en-US"/>
            </a:br>
            <a:r>
              <a:rPr lang="en-US"/>
              <a:t>the interrupted instruction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Free-Frame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resolve page faults, most operating systems maintain a </a:t>
            </a:r>
            <a:r>
              <a:rPr lang="en-US" b="1" dirty="0"/>
              <a:t>free-frame list</a:t>
            </a:r>
            <a:r>
              <a:rPr lang="en-US" dirty="0"/>
              <a:t>, a pool of free frames for </a:t>
            </a:r>
            <a:r>
              <a:rPr lang="en-US" dirty="0" smtClean="0"/>
              <a:t>satisfying such </a:t>
            </a:r>
            <a:r>
              <a:rPr lang="en-US" dirty="0"/>
              <a:t>requests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OS allocates free frames on </a:t>
            </a:r>
            <a:r>
              <a:rPr lang="en-US" b="1" dirty="0" smtClean="0"/>
              <a:t>zero-fill-on-demand</a:t>
            </a:r>
          </a:p>
          <a:p>
            <a:pPr lvl="1"/>
            <a:r>
              <a:rPr lang="en-US" dirty="0"/>
              <a:t>before being allocated</a:t>
            </a:r>
            <a:r>
              <a:rPr lang="en-US" dirty="0" smtClean="0"/>
              <a:t>, </a:t>
            </a:r>
            <a:r>
              <a:rPr lang="en-US" dirty="0"/>
              <a:t>erasing </a:t>
            </a:r>
            <a:r>
              <a:rPr lang="en-US" dirty="0" smtClean="0"/>
              <a:t>their previous </a:t>
            </a:r>
            <a:r>
              <a:rPr lang="en-US" dirty="0"/>
              <a:t>contents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15" y="3096755"/>
            <a:ext cx="6955835" cy="8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Demand Paging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paging can significantly affect the performance of a computer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why, let’s compute the </a:t>
            </a:r>
            <a:r>
              <a:rPr lang="en-US" b="1" dirty="0"/>
              <a:t>effective access time </a:t>
            </a:r>
            <a:r>
              <a:rPr lang="en-US" dirty="0"/>
              <a:t>for a demand-paged </a:t>
            </a:r>
            <a:r>
              <a:rPr lang="en-US" dirty="0" smtClean="0"/>
              <a:t>memory:</a:t>
            </a:r>
          </a:p>
          <a:p>
            <a:pPr lvl="1"/>
            <a:r>
              <a:rPr lang="en-US" dirty="0"/>
              <a:t>Assume the memory-access time, denoted </a:t>
            </a:r>
            <a:r>
              <a:rPr lang="en-US" b="1" i="1" dirty="0"/>
              <a:t>ma</a:t>
            </a:r>
            <a:r>
              <a:rPr lang="en-US" i="1" dirty="0"/>
              <a:t>, </a:t>
            </a:r>
            <a:r>
              <a:rPr lang="en-US" dirty="0"/>
              <a:t>is </a:t>
            </a:r>
            <a:r>
              <a:rPr lang="en-US" b="1" dirty="0"/>
              <a:t>10</a:t>
            </a:r>
            <a:r>
              <a:rPr lang="en-US" dirty="0"/>
              <a:t> nanoseconds. As long</a:t>
            </a:r>
            <a:br>
              <a:rPr lang="en-US" dirty="0"/>
            </a:br>
            <a:r>
              <a:rPr lang="en-US" dirty="0"/>
              <a:t>as we have no page faults, the effective access time is equal to the memory</a:t>
            </a:r>
            <a:br>
              <a:rPr lang="en-US" dirty="0"/>
            </a:br>
            <a:r>
              <a:rPr lang="en-US" dirty="0"/>
              <a:t>access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if  </a:t>
            </a:r>
            <a:r>
              <a:rPr lang="en-US" dirty="0"/>
              <a:t>a page fault occurs, we must first read the </a:t>
            </a:r>
            <a:r>
              <a:rPr lang="en-US" dirty="0" smtClean="0"/>
              <a:t>relevant page </a:t>
            </a:r>
            <a:r>
              <a:rPr lang="en-US" dirty="0"/>
              <a:t>from secondary storage and then access the desired word </a:t>
            </a:r>
          </a:p>
        </p:txBody>
      </p:sp>
    </p:spTree>
    <p:extLst>
      <p:ext uri="{BB962C8B-B14F-4D97-AF65-F5344CB8AC3E}">
        <p14:creationId xmlns:p14="http://schemas.microsoft.com/office/powerpoint/2010/main" val="3223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probability of a page fault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1</m:t>
                    </m:r>
                  </m:oMath>
                </a14:m>
                <a:r>
                  <a:rPr lang="en-US" dirty="0"/>
                  <a:t>) 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(1 −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𝑓𝑎𝑢𝑙𝑡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lvl="1"/>
                <a:r>
                  <a:rPr lang="en-US" dirty="0"/>
                  <a:t>To compute the effective access time, we must know how much time is</a:t>
                </a:r>
                <a:br>
                  <a:rPr lang="en-US" dirty="0"/>
                </a:br>
                <a:r>
                  <a:rPr lang="en-US" dirty="0"/>
                  <a:t>needed to service a page fault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82" t="-2727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5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the case of HDDs being used as the paging </a:t>
            </a:r>
            <a:r>
              <a:rPr lang="en-US" dirty="0" smtClean="0"/>
              <a:t>device.</a:t>
            </a:r>
          </a:p>
          <a:p>
            <a:endParaRPr lang="en-US" dirty="0" smtClean="0"/>
          </a:p>
          <a:p>
            <a:r>
              <a:rPr lang="en-US" dirty="0" smtClean="0"/>
              <a:t>The page switch </a:t>
            </a:r>
            <a:r>
              <a:rPr lang="en-US" dirty="0"/>
              <a:t>time will probably be close to 8 milliseconds.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A typical hard disk </a:t>
            </a:r>
            <a:r>
              <a:rPr lang="en-US" dirty="0" smtClean="0"/>
              <a:t>has an </a:t>
            </a:r>
            <a:r>
              <a:rPr lang="en-US" dirty="0"/>
              <a:t>average latency of 3 milliseconds, a seek of 5 milliseconds, and a </a:t>
            </a:r>
            <a:r>
              <a:rPr lang="en-US" dirty="0" smtClean="0"/>
              <a:t>transfer time </a:t>
            </a:r>
            <a:r>
              <a:rPr lang="en-US" dirty="0"/>
              <a:t>of 0.05 milliseconds. Thus, the total paging time is about 8 </a:t>
            </a:r>
            <a:r>
              <a:rPr lang="en-US" dirty="0" smtClean="0"/>
              <a:t>milliseconds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With an average page-fault service time of 8 milliseconds and a memory access </a:t>
                </a:r>
                <a:r>
                  <a:rPr lang="en-US" sz="2400" dirty="0"/>
                  <a:t>time of 200 nanoseconds, the effective access time in nanoseconds </a:t>
                </a:r>
                <a:r>
                  <a:rPr lang="en-US" sz="2400" dirty="0" smtClean="0"/>
                  <a:t>is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𝑎𝑐𝑐𝑒𝑠𝑠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200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𝑚𝑖𝑙𝑙𝑖𝑠𝑒𝑐𝑜𝑛𝑑𝑠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(1 −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× 200 +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× 8,000,000 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200 + 7,999,800 ×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 t="-2273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effective access time is directly proportional to the</a:t>
            </a:r>
            <a:br>
              <a:rPr lang="en-US" dirty="0"/>
            </a:br>
            <a:r>
              <a:rPr lang="en-US" b="1" dirty="0"/>
              <a:t>page-fault rate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one access out of 1,000 causes a page fault, the effective access</a:t>
            </a:r>
            <a:br>
              <a:rPr lang="en-US" dirty="0"/>
            </a:br>
            <a:r>
              <a:rPr lang="en-US" dirty="0"/>
              <a:t>time is 8.2 microseconds.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computer will be slowed down by a factor of </a:t>
            </a:r>
            <a:r>
              <a:rPr lang="en-US" dirty="0" smtClean="0"/>
              <a:t>40 because </a:t>
            </a:r>
            <a:r>
              <a:rPr lang="en-US" dirty="0"/>
              <a:t>of demand paging </a:t>
            </a:r>
          </a:p>
        </p:txBody>
      </p:sp>
    </p:spTree>
    <p:extLst>
      <p:ext uri="{BB962C8B-B14F-4D97-AF65-F5344CB8AC3E}">
        <p14:creationId xmlns:p14="http://schemas.microsoft.com/office/powerpoint/2010/main" val="13910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Recall that the </a:t>
            </a:r>
            <a:r>
              <a:rPr lang="en-US" b="1" dirty="0"/>
              <a:t>fork()</a:t>
            </a:r>
            <a:r>
              <a:rPr lang="en-US" dirty="0"/>
              <a:t> system call creates a child process that is </a:t>
            </a:r>
            <a:r>
              <a:rPr lang="en-US" dirty="0" smtClean="0"/>
              <a:t>a duplicate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its </a:t>
            </a:r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Traditionally</a:t>
            </a:r>
            <a:r>
              <a:rPr lang="en-US" dirty="0"/>
              <a:t>, fork() worked by creating a copy of the </a:t>
            </a:r>
            <a:r>
              <a:rPr lang="en-US" dirty="0" smtClean="0"/>
              <a:t>parent’s address </a:t>
            </a:r>
            <a:r>
              <a:rPr lang="en-US" dirty="0"/>
              <a:t>space for the child, duplicating the pages belonging to the </a:t>
            </a:r>
            <a:r>
              <a:rPr lang="en-US" dirty="0" smtClean="0"/>
              <a:t>parent</a:t>
            </a:r>
          </a:p>
          <a:p>
            <a:r>
              <a:rPr lang="en-US" dirty="0"/>
              <a:t>However, considering that many child processes invoke the </a:t>
            </a:r>
            <a:r>
              <a:rPr lang="en-US" b="1" dirty="0"/>
              <a:t>exec()</a:t>
            </a:r>
            <a:r>
              <a:rPr lang="en-US" dirty="0"/>
              <a:t> system </a:t>
            </a:r>
            <a:r>
              <a:rPr lang="en-US" dirty="0" smtClean="0"/>
              <a:t>call immediately </a:t>
            </a:r>
            <a:r>
              <a:rPr lang="en-US" dirty="0"/>
              <a:t>after creation, the copying of the parent’s address space may </a:t>
            </a:r>
            <a:r>
              <a:rPr lang="en-US" dirty="0" smtClean="0"/>
              <a:t>be unnecessary</a:t>
            </a:r>
          </a:p>
          <a:p>
            <a:r>
              <a:rPr lang="en-US" b="1" dirty="0" smtClean="0"/>
              <a:t>Copy-on-Write</a:t>
            </a:r>
            <a:r>
              <a:rPr lang="en-US" dirty="0"/>
              <a:t>, </a:t>
            </a:r>
            <a:r>
              <a:rPr lang="en-US" dirty="0" smtClean="0"/>
              <a:t>works </a:t>
            </a:r>
            <a:r>
              <a:rPr lang="en-US" dirty="0"/>
              <a:t>by allowing the parent and child processes initially to share the </a:t>
            </a:r>
            <a:r>
              <a:rPr lang="en-US" dirty="0" smtClean="0"/>
              <a:t>same</a:t>
            </a:r>
            <a:r>
              <a:rPr lang="en-US" dirty="0"/>
              <a:t> </a:t>
            </a:r>
            <a:r>
              <a:rPr lang="en-US" dirty="0" smtClean="0"/>
              <a:t>pages</a:t>
            </a:r>
          </a:p>
          <a:p>
            <a:pPr lvl="1"/>
            <a:r>
              <a:rPr lang="en-US" dirty="0"/>
              <a:t>These shared pages are marked as copy-on-write pages, meaning </a:t>
            </a:r>
            <a:r>
              <a:rPr lang="en-US" dirty="0" smtClean="0"/>
              <a:t>that </a:t>
            </a:r>
            <a:r>
              <a:rPr lang="en-US" i="1" dirty="0" smtClean="0"/>
              <a:t>if </a:t>
            </a:r>
            <a:r>
              <a:rPr lang="en-US" i="1" dirty="0"/>
              <a:t>either process writes to a shared page, a copy of the shared page is created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15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9" y="2551837"/>
            <a:ext cx="7273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memory is a technique that allows the execution of processes that</a:t>
            </a:r>
          </a:p>
          <a:p>
            <a:pPr algn="ctr"/>
            <a:r>
              <a:rPr lang="en-US" sz="24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not completely in memory.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83" y="80210"/>
            <a:ext cx="6083335" cy="3068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47" y="3229085"/>
            <a:ext cx="5948605" cy="34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58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copy-on-write technique is used, only </a:t>
            </a:r>
            <a:r>
              <a:rPr lang="en-US" dirty="0" smtClean="0"/>
              <a:t>the pages </a:t>
            </a:r>
            <a:r>
              <a:rPr lang="en-US" dirty="0"/>
              <a:t>that are modified by either process are </a:t>
            </a:r>
            <a:r>
              <a:rPr lang="en-US" dirty="0" smtClean="0"/>
              <a:t>copied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unmodified </a:t>
            </a:r>
            <a:r>
              <a:rPr lang="en-US" dirty="0" smtClean="0"/>
              <a:t>pages can </a:t>
            </a:r>
            <a:r>
              <a:rPr lang="en-US" dirty="0"/>
              <a:t>be shared by the parent and child processes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Also, only pages that </a:t>
            </a:r>
            <a:r>
              <a:rPr lang="en-US" dirty="0"/>
              <a:t>can be modified need be marked as copy-on-write. </a:t>
            </a:r>
            <a:endParaRPr lang="en-US" dirty="0" smtClean="0"/>
          </a:p>
          <a:p>
            <a:pPr lvl="1"/>
            <a:r>
              <a:rPr lang="en-US" dirty="0" smtClean="0"/>
              <a:t>Pages </a:t>
            </a:r>
            <a:r>
              <a:rPr lang="en-US" dirty="0"/>
              <a:t>that </a:t>
            </a:r>
            <a:r>
              <a:rPr lang="en-US" dirty="0" smtClean="0"/>
              <a:t>cannot be </a:t>
            </a:r>
            <a:r>
              <a:rPr lang="en-US" dirty="0"/>
              <a:t>modified (pages containing executable code) can be shared by the </a:t>
            </a:r>
            <a:r>
              <a:rPr lang="en-US" dirty="0" smtClean="0"/>
              <a:t>parent and </a:t>
            </a:r>
            <a:r>
              <a:rPr lang="en-US" dirty="0"/>
              <a:t>child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09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Memory Over-Allocation</a:t>
            </a:r>
            <a:r>
              <a:rPr lang="en-US" dirty="0" smtClean="0"/>
              <a:t>: No free frames for incoming pages, though higher CPU utilization</a:t>
            </a:r>
          </a:p>
          <a:p>
            <a:endParaRPr lang="en-US" dirty="0" smtClean="0"/>
          </a:p>
          <a:p>
            <a:r>
              <a:rPr lang="en-US" dirty="0" smtClean="0"/>
              <a:t>What if a Page Fault occurs?</a:t>
            </a:r>
          </a:p>
          <a:p>
            <a:pPr lvl="1"/>
            <a:r>
              <a:rPr lang="en-US" dirty="0"/>
              <a:t>The operating system could instead use standard swapping and swap</a:t>
            </a:r>
            <a:br>
              <a:rPr lang="en-US" dirty="0"/>
            </a:br>
            <a:r>
              <a:rPr lang="en-US" dirty="0"/>
              <a:t>out a </a:t>
            </a:r>
            <a:r>
              <a:rPr lang="en-US" dirty="0" smtClean="0"/>
              <a:t>process. 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standard </a:t>
            </a:r>
            <a:r>
              <a:rPr lang="en-US" dirty="0"/>
              <a:t>swapping is no </a:t>
            </a:r>
            <a:r>
              <a:rPr lang="en-US" dirty="0" smtClean="0"/>
              <a:t>longer used </a:t>
            </a:r>
            <a:r>
              <a:rPr lang="en-US" dirty="0"/>
              <a:t>by most operating systems due to the overhead of copying </a:t>
            </a:r>
            <a:r>
              <a:rPr lang="en-US" dirty="0" smtClean="0"/>
              <a:t>entire processes </a:t>
            </a:r>
            <a:r>
              <a:rPr lang="en-US" dirty="0"/>
              <a:t>between memory and swap </a:t>
            </a:r>
            <a:r>
              <a:rPr lang="en-US" dirty="0" smtClean="0"/>
              <a:t>space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operating systems now combine swapping pages with </a:t>
            </a:r>
            <a:r>
              <a:rPr lang="en-US" b="1" dirty="0"/>
              <a:t>page </a:t>
            </a:r>
            <a:r>
              <a:rPr lang="en-US" b="1" dirty="0" smtClean="0"/>
              <a:t>replacement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823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456014"/>
            <a:ext cx="9288379" cy="57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4224"/>
          </a:xfrm>
        </p:spPr>
        <p:txBody>
          <a:bodyPr>
            <a:normAutofit/>
          </a:bodyPr>
          <a:lstStyle/>
          <a:p>
            <a:r>
              <a:rPr lang="en-US" dirty="0"/>
              <a:t>If no frame is free, we find </a:t>
            </a:r>
            <a:r>
              <a:rPr lang="en-US" dirty="0" smtClean="0"/>
              <a:t>one that </a:t>
            </a:r>
            <a:r>
              <a:rPr lang="en-US" dirty="0"/>
              <a:t>is not currently being used and free it </a:t>
            </a:r>
            <a:endParaRPr lang="en-US" dirty="0" smtClean="0"/>
          </a:p>
          <a:p>
            <a:pPr lvl="1"/>
            <a:r>
              <a:rPr lang="en-US" dirty="0" smtClean="0"/>
              <a:t>Writing it contents </a:t>
            </a:r>
            <a:r>
              <a:rPr lang="en-US" dirty="0"/>
              <a:t>to swap space and changing the page table (and all other tables) </a:t>
            </a:r>
            <a:r>
              <a:rPr lang="en-US" dirty="0" smtClean="0"/>
              <a:t>to indicate </a:t>
            </a:r>
            <a:r>
              <a:rPr lang="en-US" dirty="0"/>
              <a:t>that the page is no longer in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Page-fault </a:t>
            </a:r>
            <a:r>
              <a:rPr lang="en-US" dirty="0"/>
              <a:t>service </a:t>
            </a:r>
            <a:r>
              <a:rPr lang="en-US" dirty="0" smtClean="0"/>
              <a:t>routine is modified as follows: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Find the location of the desired page on secondary storage</a:t>
            </a:r>
            <a:r>
              <a:rPr lang="en-US" dirty="0" smtClean="0"/>
              <a:t>.</a:t>
            </a:r>
            <a:endParaRPr lang="en-US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 free </a:t>
            </a:r>
            <a:r>
              <a:rPr lang="en-US" dirty="0" smtClean="0"/>
              <a:t>frame:</a:t>
            </a:r>
            <a:endParaRPr lang="en-US" dirty="0"/>
          </a:p>
          <a:p>
            <a:pPr marL="841248" lvl="2" indent="-457200">
              <a:buFont typeface="+mj-lt"/>
              <a:buAutoNum type="alphaUcPeriod"/>
            </a:pPr>
            <a:r>
              <a:rPr lang="en-US" dirty="0" smtClean="0"/>
              <a:t>If </a:t>
            </a:r>
            <a:r>
              <a:rPr lang="en-US" dirty="0"/>
              <a:t>there is a free frame, use it</a:t>
            </a:r>
            <a:r>
              <a:rPr lang="en-US" dirty="0" smtClean="0"/>
              <a:t>.</a:t>
            </a:r>
          </a:p>
          <a:p>
            <a:pPr marL="841248" lvl="2" indent="-457200">
              <a:buFont typeface="+mj-lt"/>
              <a:buAutoNum type="alphaUcPeriod"/>
            </a:pPr>
            <a:r>
              <a:rPr lang="en-US" dirty="0" smtClean="0"/>
              <a:t>If </a:t>
            </a:r>
            <a:r>
              <a:rPr lang="en-US" dirty="0"/>
              <a:t>there is no free frame, use a page-replacement algorithm to </a:t>
            </a:r>
            <a:r>
              <a:rPr lang="en-US" dirty="0" smtClean="0"/>
              <a:t>select a </a:t>
            </a:r>
            <a:r>
              <a:rPr lang="en-US" b="1" dirty="0"/>
              <a:t>victim </a:t>
            </a:r>
            <a:r>
              <a:rPr lang="en-US" b="1" dirty="0" smtClean="0"/>
              <a:t>frame</a:t>
            </a:r>
            <a:endParaRPr lang="en-US" dirty="0" smtClean="0"/>
          </a:p>
          <a:p>
            <a:pPr marL="841248" lvl="2" indent="-457200">
              <a:buFont typeface="+mj-lt"/>
              <a:buAutoNum type="alphaUcPeriod"/>
            </a:pPr>
            <a:r>
              <a:rPr lang="en-US" dirty="0" smtClean="0"/>
              <a:t>Write </a:t>
            </a:r>
            <a:r>
              <a:rPr lang="en-US" dirty="0"/>
              <a:t>the victim frame to secondary storage (if necessary); </a:t>
            </a:r>
            <a:r>
              <a:rPr lang="en-US" dirty="0" smtClean="0"/>
              <a:t>change the </a:t>
            </a:r>
            <a:r>
              <a:rPr lang="en-US" dirty="0"/>
              <a:t>page and frame tables </a:t>
            </a:r>
            <a:r>
              <a:rPr lang="en-US" dirty="0" smtClean="0"/>
              <a:t>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79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 startAt="4"/>
            </a:pPr>
            <a:r>
              <a:rPr lang="en-US" dirty="0"/>
              <a:t>Read the desired page into the newly freed frame; change the page and</a:t>
            </a:r>
            <a:br>
              <a:rPr lang="en-US" dirty="0"/>
            </a:br>
            <a:r>
              <a:rPr lang="en-US" dirty="0"/>
              <a:t>frame </a:t>
            </a:r>
            <a:r>
              <a:rPr lang="en-US" dirty="0" smtClean="0"/>
              <a:t>tables.</a:t>
            </a:r>
            <a:endParaRPr lang="en-US" dirty="0"/>
          </a:p>
          <a:p>
            <a:pPr marL="658368" lvl="1" indent="-457200">
              <a:buFont typeface="+mj-lt"/>
              <a:buAutoNum type="arabicPeriod" startAt="4"/>
            </a:pPr>
            <a:r>
              <a:rPr lang="en-US" dirty="0" smtClean="0"/>
              <a:t>Continue </a:t>
            </a:r>
            <a:r>
              <a:rPr lang="en-US" dirty="0"/>
              <a:t>the process from where the page fault occurred </a:t>
            </a:r>
            <a:endParaRPr lang="en-US" dirty="0" smtClean="0"/>
          </a:p>
          <a:p>
            <a:pPr marL="658368" lvl="1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7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39" y="718855"/>
            <a:ext cx="7780171" cy="55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8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457200"/>
            <a:r>
              <a:rPr lang="en-US" dirty="0"/>
              <a:t>Notice that, if no frames are free, </a:t>
            </a:r>
            <a:r>
              <a:rPr lang="en-US" b="1" i="1" dirty="0"/>
              <a:t>two </a:t>
            </a:r>
            <a:r>
              <a:rPr lang="en-US" dirty="0"/>
              <a:t>page transfers (one for the </a:t>
            </a:r>
            <a:r>
              <a:rPr lang="en-US" i="1" dirty="0"/>
              <a:t>page-out </a:t>
            </a:r>
            <a:r>
              <a:rPr lang="en-US" dirty="0"/>
              <a:t>and one for the </a:t>
            </a:r>
            <a:r>
              <a:rPr lang="en-US" i="1" dirty="0"/>
              <a:t>page-in</a:t>
            </a:r>
            <a:r>
              <a:rPr lang="en-US" dirty="0"/>
              <a:t>) are required</a:t>
            </a:r>
          </a:p>
          <a:p>
            <a:pPr marL="658368" lvl="1" indent="-457200"/>
            <a:r>
              <a:rPr lang="en-US" dirty="0"/>
              <a:t>This situation effectively doubles the page-fault service time and increases the effective access time </a:t>
            </a:r>
            <a:r>
              <a:rPr lang="en-US" dirty="0" smtClean="0"/>
              <a:t>accordingly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reduce this overhead by using a </a:t>
            </a:r>
            <a:r>
              <a:rPr lang="en-US" b="1" dirty="0"/>
              <a:t>modify bit </a:t>
            </a:r>
            <a:r>
              <a:rPr lang="en-US" dirty="0"/>
              <a:t>(or </a:t>
            </a:r>
            <a:r>
              <a:rPr lang="en-US" b="1" dirty="0"/>
              <a:t>dirty bit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(</a:t>
            </a:r>
            <a:r>
              <a:rPr lang="en-US" b="1" dirty="0" smtClean="0"/>
              <a:t>1</a:t>
            </a:r>
            <a:r>
              <a:rPr lang="en-US" dirty="0" smtClean="0"/>
              <a:t>) whenever </a:t>
            </a:r>
            <a:r>
              <a:rPr lang="en-US" dirty="0"/>
              <a:t>the page has been </a:t>
            </a:r>
            <a:r>
              <a:rPr lang="en-US" dirty="0" smtClean="0"/>
              <a:t>modified, </a:t>
            </a:r>
            <a:r>
              <a:rPr lang="en-US" b="1" dirty="0" smtClean="0"/>
              <a:t>0</a:t>
            </a:r>
            <a:r>
              <a:rPr lang="en-US" dirty="0" smtClean="0"/>
              <a:t> otherwise.</a:t>
            </a:r>
          </a:p>
          <a:p>
            <a:pPr lvl="1"/>
            <a:r>
              <a:rPr lang="en-US" dirty="0" smtClean="0"/>
              <a:t>When we </a:t>
            </a:r>
            <a:r>
              <a:rPr lang="en-US" dirty="0"/>
              <a:t>select a page for replacement, we examine its modify </a:t>
            </a:r>
            <a:r>
              <a:rPr lang="en-US" dirty="0" smtClean="0"/>
              <a:t>bit, if the bit is SET, the page needs to be written on secondary storage when paged-out.</a:t>
            </a:r>
          </a:p>
          <a:p>
            <a:pPr lvl="1"/>
            <a:r>
              <a:rPr lang="en-US" dirty="0" smtClean="0"/>
              <a:t>Otherwise, we need not </a:t>
            </a:r>
            <a:r>
              <a:rPr lang="en-US" dirty="0"/>
              <a:t>write the memory page to </a:t>
            </a:r>
            <a:r>
              <a:rPr lang="en-US" dirty="0" smtClean="0"/>
              <a:t>storage</a:t>
            </a:r>
          </a:p>
          <a:p>
            <a:r>
              <a:rPr lang="en-US" dirty="0"/>
              <a:t>Page replacement is basic to demand </a:t>
            </a:r>
            <a:r>
              <a:rPr lang="en-US" dirty="0" smtClean="0"/>
              <a:t>paging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8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91" y="333575"/>
            <a:ext cx="8632556" cy="63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20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two requirements of demand paging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frame-allocation algorithm: </a:t>
            </a:r>
            <a:r>
              <a:rPr lang="en-US" dirty="0"/>
              <a:t>we must decide how </a:t>
            </a:r>
            <a:r>
              <a:rPr lang="en-US" dirty="0" smtClean="0"/>
              <a:t>many frames </a:t>
            </a:r>
            <a:r>
              <a:rPr lang="en-US" dirty="0"/>
              <a:t>to allocate to each process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page-replacement algorithm</a:t>
            </a:r>
            <a:r>
              <a:rPr lang="en-US" dirty="0" smtClean="0"/>
              <a:t>: when </a:t>
            </a:r>
            <a:r>
              <a:rPr lang="en-US" dirty="0"/>
              <a:t>page replacement </a:t>
            </a:r>
            <a:r>
              <a:rPr lang="en-US" dirty="0" smtClean="0"/>
              <a:t>is required, we </a:t>
            </a:r>
            <a:r>
              <a:rPr lang="en-US" dirty="0"/>
              <a:t>must select the frames that are to be </a:t>
            </a:r>
            <a:r>
              <a:rPr lang="en-US" dirty="0" smtClean="0"/>
              <a:t>replaced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We evaluate an algorithm by running it on a particular string of memory</a:t>
            </a:r>
            <a:br>
              <a:rPr lang="en-US" dirty="0"/>
            </a:br>
            <a:r>
              <a:rPr lang="en-US" dirty="0"/>
              <a:t>references and computing the number of page faults.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string of </a:t>
            </a:r>
            <a:r>
              <a:rPr lang="en-US" dirty="0" smtClean="0"/>
              <a:t>memory references </a:t>
            </a:r>
            <a:r>
              <a:rPr lang="en-US" dirty="0"/>
              <a:t>is called a </a:t>
            </a:r>
            <a:r>
              <a:rPr lang="en-US" b="1" dirty="0"/>
              <a:t>reference string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5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major advantage of this scheme is that programs can be larger than physical </a:t>
            </a:r>
            <a:r>
              <a:rPr lang="en-US" dirty="0" smtClean="0"/>
              <a:t>memory</a:t>
            </a:r>
          </a:p>
          <a:p>
            <a:r>
              <a:rPr lang="en-US" dirty="0"/>
              <a:t>Further, virtual memory </a:t>
            </a:r>
            <a:r>
              <a:rPr lang="en-US" dirty="0" smtClean="0"/>
              <a:t>abstracts main </a:t>
            </a:r>
            <a:r>
              <a:rPr lang="en-US" dirty="0"/>
              <a:t>memory into an extremely large, uniform array of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This technique </a:t>
            </a:r>
            <a:r>
              <a:rPr lang="en-US" dirty="0"/>
              <a:t>frees programmers from the concerns of memory-storage </a:t>
            </a:r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a given page size </a:t>
            </a:r>
            <a:r>
              <a:rPr lang="en-US" dirty="0" smtClean="0"/>
              <a:t>we </a:t>
            </a:r>
            <a:r>
              <a:rPr lang="en-US" dirty="0"/>
              <a:t>need to consider only the page number, rather than </a:t>
            </a:r>
            <a:r>
              <a:rPr lang="en-US" dirty="0" smtClean="0"/>
              <a:t>the entire address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we have a reference to a page </a:t>
            </a:r>
            <a:r>
              <a:rPr lang="en-US" i="1" dirty="0"/>
              <a:t>p, </a:t>
            </a:r>
            <a:r>
              <a:rPr lang="en-US" dirty="0"/>
              <a:t>then any references</a:t>
            </a:r>
            <a:br>
              <a:rPr lang="en-US" dirty="0"/>
            </a:br>
            <a:r>
              <a:rPr lang="en-US" dirty="0"/>
              <a:t>to page </a:t>
            </a:r>
            <a:r>
              <a:rPr lang="en-US" i="1" dirty="0"/>
              <a:t>p </a:t>
            </a:r>
            <a:r>
              <a:rPr lang="en-US" dirty="0"/>
              <a:t>that </a:t>
            </a:r>
            <a:r>
              <a:rPr lang="en-US" b="1" i="1" dirty="0"/>
              <a:t>immediately </a:t>
            </a:r>
            <a:r>
              <a:rPr lang="en-US" dirty="0"/>
              <a:t>follow will never cause a page </a:t>
            </a:r>
            <a:r>
              <a:rPr lang="en-US" dirty="0" smtClean="0"/>
              <a:t>fault</a:t>
            </a:r>
          </a:p>
          <a:p>
            <a:pPr marL="806958" lvl="1" indent="-514350"/>
            <a:r>
              <a:rPr lang="en-US" dirty="0"/>
              <a:t>Page </a:t>
            </a:r>
            <a:r>
              <a:rPr lang="en-US" i="1" dirty="0"/>
              <a:t>p </a:t>
            </a:r>
            <a:r>
              <a:rPr lang="en-US" dirty="0" smtClean="0"/>
              <a:t>will be </a:t>
            </a:r>
            <a:r>
              <a:rPr lang="en-US" dirty="0"/>
              <a:t>in memory after the first </a:t>
            </a:r>
            <a:r>
              <a:rPr lang="en-US" dirty="0" smtClean="0"/>
              <a:t>reference</a:t>
            </a:r>
          </a:p>
          <a:p>
            <a:pPr marL="806958" lvl="1" indent="-514350"/>
            <a:r>
              <a:rPr lang="en-US" dirty="0" smtClean="0"/>
              <a:t>For example: </a:t>
            </a:r>
            <a:r>
              <a:rPr lang="en-US" dirty="0"/>
              <a:t>if we trace a particular process, we might record the </a:t>
            </a:r>
            <a:r>
              <a:rPr lang="en-US" dirty="0" smtClean="0"/>
              <a:t>following address sequence</a:t>
            </a:r>
          </a:p>
          <a:p>
            <a:pPr marL="806958" lvl="1" indent="-514350"/>
            <a:endParaRPr lang="en-US" dirty="0"/>
          </a:p>
          <a:p>
            <a:pPr marL="292608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82" y="4850403"/>
            <a:ext cx="7238056" cy="630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791" y="5644883"/>
            <a:ext cx="3702307" cy="721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00041" y="592446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041" y="5924465"/>
                <a:ext cx="2260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36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determine the number of page faults for a particular reference string </a:t>
            </a:r>
            <a:r>
              <a:rPr lang="en-US" dirty="0" smtClean="0"/>
              <a:t>and page-replacement </a:t>
            </a:r>
            <a:r>
              <a:rPr lang="en-US" dirty="0"/>
              <a:t>algorithm, we also need to know the number of page </a:t>
            </a:r>
            <a:r>
              <a:rPr lang="en-US" dirty="0" smtClean="0"/>
              <a:t>frames available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Obviously</a:t>
            </a:r>
            <a:r>
              <a:rPr lang="en-US" dirty="0"/>
              <a:t>, as the number of frames available increases, the number</a:t>
            </a:r>
            <a:br>
              <a:rPr lang="en-US" dirty="0"/>
            </a:br>
            <a:r>
              <a:rPr lang="en-US" dirty="0"/>
              <a:t>of page faults decreases </a:t>
            </a:r>
            <a:endParaRPr lang="en-US" dirty="0" smtClean="0"/>
          </a:p>
          <a:p>
            <a:pPr lvl="1"/>
            <a:r>
              <a:rPr lang="en-US" dirty="0" smtClean="0"/>
              <a:t>In the previous example, </a:t>
            </a:r>
            <a:r>
              <a:rPr lang="en-US" dirty="0"/>
              <a:t>if we had three or more frames, we would have only three </a:t>
            </a:r>
            <a:r>
              <a:rPr lang="en-US" dirty="0" smtClean="0"/>
              <a:t>faults—one </a:t>
            </a:r>
            <a:r>
              <a:rPr lang="en-US" dirty="0"/>
              <a:t>fault for the first reference to each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with only one </a:t>
            </a:r>
            <a:r>
              <a:rPr lang="en-US" dirty="0" smtClean="0"/>
              <a:t>frame available</a:t>
            </a:r>
            <a:r>
              <a:rPr lang="en-US" dirty="0"/>
              <a:t>, we would have a replacement with every reference, resulting </a:t>
            </a:r>
            <a:r>
              <a:rPr lang="en-US" dirty="0" smtClean="0"/>
              <a:t>in eleven </a:t>
            </a:r>
            <a:r>
              <a:rPr lang="en-US" dirty="0"/>
              <a:t>faults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Page Replacement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FIFO replacement algorithm associates with each page the time </a:t>
            </a:r>
            <a:r>
              <a:rPr lang="en-US" dirty="0" smtClean="0"/>
              <a:t>when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page was brought into </a:t>
            </a:r>
            <a:r>
              <a:rPr lang="en-US" dirty="0" smtClean="0"/>
              <a:t>memory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page must be replaced, the </a:t>
            </a:r>
            <a:r>
              <a:rPr lang="en-US" dirty="0" smtClean="0"/>
              <a:t>oldest page </a:t>
            </a:r>
            <a:r>
              <a:rPr lang="en-US" dirty="0"/>
              <a:t>is </a:t>
            </a:r>
            <a:r>
              <a:rPr lang="en-US" dirty="0" smtClean="0"/>
              <a:t>chosen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create a FIFO queue to hold all pages 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We replace </a:t>
            </a:r>
            <a:r>
              <a:rPr lang="en-US" dirty="0"/>
              <a:t>the page at the head of the queue.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page is brought into </a:t>
            </a:r>
            <a:r>
              <a:rPr lang="en-US" dirty="0" smtClean="0"/>
              <a:t>memory, we </a:t>
            </a:r>
            <a:r>
              <a:rPr lang="en-US" dirty="0"/>
              <a:t>insert it at the tail of the queue </a:t>
            </a:r>
          </a:p>
        </p:txBody>
      </p:sp>
    </p:spTree>
    <p:extLst>
      <p:ext uri="{BB962C8B-B14F-4D97-AF65-F5344CB8AC3E}">
        <p14:creationId xmlns:p14="http://schemas.microsoft.com/office/powerpoint/2010/main" val="1093262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31" y="1500510"/>
            <a:ext cx="9379055" cy="32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1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89" y="280744"/>
            <a:ext cx="4666365" cy="786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87" y="1067018"/>
            <a:ext cx="8878570" cy="56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08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the number of faults for four frames</a:t>
            </a:r>
            <a:br>
              <a:rPr lang="en-US" dirty="0"/>
            </a:br>
            <a:r>
              <a:rPr lang="en-US" dirty="0"/>
              <a:t>(ten) is </a:t>
            </a:r>
            <a:r>
              <a:rPr lang="en-US" b="1" i="1" dirty="0"/>
              <a:t>greater </a:t>
            </a:r>
            <a:r>
              <a:rPr lang="en-US" dirty="0"/>
              <a:t>than the number of faults for three frames (nine</a:t>
            </a:r>
            <a:r>
              <a:rPr lang="en-US" dirty="0" smtClean="0"/>
              <a:t>)!</a:t>
            </a:r>
          </a:p>
          <a:p>
            <a:r>
              <a:rPr lang="en-US" dirty="0" smtClean="0"/>
              <a:t>This most unexpected </a:t>
            </a:r>
            <a:r>
              <a:rPr lang="en-US" dirty="0"/>
              <a:t>result is known as </a:t>
            </a:r>
            <a:r>
              <a:rPr lang="en-US" b="1" dirty="0" err="1"/>
              <a:t>Belady’s</a:t>
            </a:r>
            <a:r>
              <a:rPr lang="en-US" b="1" dirty="0"/>
              <a:t> </a:t>
            </a:r>
            <a:r>
              <a:rPr lang="en-US" b="1" dirty="0" smtClean="0"/>
              <a:t>anomaly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some </a:t>
            </a:r>
            <a:r>
              <a:rPr lang="en-US" dirty="0" smtClean="0"/>
              <a:t>page-replacement algorithms</a:t>
            </a:r>
            <a:r>
              <a:rPr lang="en-US" dirty="0"/>
              <a:t>, the page-fault rate may </a:t>
            </a:r>
            <a:r>
              <a:rPr lang="en-US" b="1" i="1" dirty="0"/>
              <a:t>increase </a:t>
            </a:r>
            <a:r>
              <a:rPr lang="en-US" dirty="0" smtClean="0"/>
              <a:t>as the </a:t>
            </a:r>
            <a:r>
              <a:rPr lang="en-US" dirty="0"/>
              <a:t>number of allocated </a:t>
            </a:r>
            <a:r>
              <a:rPr lang="en-US" dirty="0" smtClean="0"/>
              <a:t>frames increases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5287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Page Replacement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Replace the page that will not be used for the longest period of time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that has the lowest </a:t>
            </a:r>
            <a:r>
              <a:rPr lang="en-US" dirty="0" smtClean="0"/>
              <a:t>page-fault rate </a:t>
            </a:r>
            <a:r>
              <a:rPr lang="en-US" dirty="0"/>
              <a:t>of all algorithms and will never suffer from </a:t>
            </a:r>
            <a:r>
              <a:rPr lang="en-US" dirty="0" err="1"/>
              <a:t>Belady’s</a:t>
            </a:r>
            <a:r>
              <a:rPr lang="en-US" dirty="0"/>
              <a:t> </a:t>
            </a:r>
            <a:r>
              <a:rPr lang="en-US" dirty="0" smtClean="0"/>
              <a:t>anomaly.</a:t>
            </a:r>
          </a:p>
          <a:p>
            <a:pPr lvl="1"/>
            <a:r>
              <a:rPr lang="en-US" dirty="0" smtClean="0"/>
              <a:t>This algorithm </a:t>
            </a:r>
            <a:r>
              <a:rPr lang="en-US" dirty="0"/>
              <a:t>guarantees the lowest possible </a:t>
            </a:r>
            <a:r>
              <a:rPr lang="en-US" dirty="0" err="1"/>
              <a:t>pagefault</a:t>
            </a:r>
            <a:r>
              <a:rPr lang="en-US" dirty="0"/>
              <a:t> rate for a </a:t>
            </a:r>
            <a:r>
              <a:rPr lang="en-US" dirty="0" smtClean="0"/>
              <a:t>fixed number </a:t>
            </a:r>
            <a:r>
              <a:rPr lang="en-US" dirty="0"/>
              <a:t>of frames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8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1" y="1276430"/>
            <a:ext cx="10484369" cy="39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01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only nine page faults, optimal replacement is much better </a:t>
            </a:r>
            <a:r>
              <a:rPr lang="en-US" dirty="0" smtClean="0"/>
              <a:t>than a </a:t>
            </a:r>
            <a:r>
              <a:rPr lang="en-US" dirty="0"/>
              <a:t>FIFO algorithm, which results in fifteen </a:t>
            </a:r>
            <a:r>
              <a:rPr lang="en-US" dirty="0" smtClean="0"/>
              <a:t>faults</a:t>
            </a:r>
          </a:p>
          <a:p>
            <a:pPr lvl="1"/>
            <a:r>
              <a:rPr lang="en-US" dirty="0"/>
              <a:t>If we ignore the first </a:t>
            </a:r>
            <a:r>
              <a:rPr lang="en-US" dirty="0" smtClean="0"/>
              <a:t>three, which </a:t>
            </a:r>
            <a:r>
              <a:rPr lang="en-US" dirty="0"/>
              <a:t>all algorithms must suffer, then optimal replacement is twice as good </a:t>
            </a:r>
            <a:r>
              <a:rPr lang="en-US" dirty="0" smtClean="0"/>
              <a:t>as FIFO </a:t>
            </a:r>
            <a:r>
              <a:rPr lang="en-US" dirty="0"/>
              <a:t>replacement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fact, no replacement algorithm can process this </a:t>
            </a:r>
            <a:r>
              <a:rPr lang="en-US" dirty="0" smtClean="0"/>
              <a:t>reference string </a:t>
            </a:r>
            <a:r>
              <a:rPr lang="en-US" dirty="0"/>
              <a:t>in three frames with fewer than nine faults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Unfortunately, the optimal page-replacement algorithm is difficult </a:t>
            </a:r>
            <a:r>
              <a:rPr lang="en-US" dirty="0" smtClean="0"/>
              <a:t>to implement</a:t>
            </a:r>
            <a:r>
              <a:rPr lang="en-US" dirty="0"/>
              <a:t>, because it requires future knowledge of the reference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02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Page Replacement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we use the recent </a:t>
            </a:r>
            <a:r>
              <a:rPr lang="en-US" dirty="0" smtClean="0"/>
              <a:t>past as </a:t>
            </a:r>
            <a:r>
              <a:rPr lang="en-US" dirty="0"/>
              <a:t>an approximation of the near future, then we can replace </a:t>
            </a:r>
            <a:r>
              <a:rPr lang="en-US" dirty="0" smtClean="0"/>
              <a:t>the page </a:t>
            </a:r>
            <a:r>
              <a:rPr lang="en-US" dirty="0"/>
              <a:t>that </a:t>
            </a:r>
            <a:r>
              <a:rPr lang="en-US" b="1" i="1" dirty="0" smtClean="0"/>
              <a:t>has not </a:t>
            </a:r>
            <a:r>
              <a:rPr lang="en-US" b="1" i="1" dirty="0"/>
              <a:t>been used </a:t>
            </a:r>
            <a:r>
              <a:rPr lang="en-US" dirty="0"/>
              <a:t>for the longest period of time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LRU </a:t>
            </a:r>
            <a:r>
              <a:rPr lang="en-US" dirty="0"/>
              <a:t>replacement associates with each page the time of that page’s last </a:t>
            </a:r>
            <a:r>
              <a:rPr lang="en-US" dirty="0" smtClean="0"/>
              <a:t>use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page must be replaced, LRU chooses the page that has not been </a:t>
            </a:r>
            <a:r>
              <a:rPr lang="en-US" dirty="0" smtClean="0"/>
              <a:t>used for </a:t>
            </a:r>
            <a:r>
              <a:rPr lang="en-US" dirty="0"/>
              <a:t>the longest period of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We can think of this strategy as the </a:t>
            </a:r>
            <a:r>
              <a:rPr lang="en-US" dirty="0" smtClean="0"/>
              <a:t>optimal page-replacement </a:t>
            </a:r>
            <a:r>
              <a:rPr lang="en-US" dirty="0"/>
              <a:t>algorithm looking backward in time, rather than forward </a:t>
            </a:r>
          </a:p>
        </p:txBody>
      </p:sp>
    </p:spTree>
    <p:extLst>
      <p:ext uri="{BB962C8B-B14F-4D97-AF65-F5344CB8AC3E}">
        <p14:creationId xmlns:p14="http://schemas.microsoft.com/office/powerpoint/2010/main" val="84063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memory-management algorithms outlined in Chapter 9 are </a:t>
            </a:r>
            <a:r>
              <a:rPr lang="en-US" dirty="0" smtClean="0"/>
              <a:t>necessary because </a:t>
            </a:r>
            <a:r>
              <a:rPr lang="en-US" dirty="0"/>
              <a:t>of one basic requirement: </a:t>
            </a:r>
            <a:r>
              <a:rPr lang="en-US" b="1" dirty="0"/>
              <a:t>the instructions being executed must be </a:t>
            </a:r>
            <a:r>
              <a:rPr lang="en-US" b="1" dirty="0" smtClean="0"/>
              <a:t>in</a:t>
            </a:r>
            <a:r>
              <a:rPr lang="en-US" b="1" dirty="0"/>
              <a:t> </a:t>
            </a:r>
            <a:r>
              <a:rPr lang="en-US" b="1" dirty="0" smtClean="0"/>
              <a:t>physical memory</a:t>
            </a:r>
            <a:endParaRPr lang="en-US" dirty="0"/>
          </a:p>
          <a:p>
            <a:pPr lvl="1"/>
            <a:r>
              <a:rPr lang="en-US" dirty="0" smtClean="0"/>
              <a:t>unfortunate</a:t>
            </a:r>
            <a:r>
              <a:rPr lang="en-US" dirty="0"/>
              <a:t>, since </a:t>
            </a:r>
            <a:r>
              <a:rPr lang="en-US" dirty="0" smtClean="0"/>
              <a:t>it limits </a:t>
            </a:r>
            <a:r>
              <a:rPr lang="en-US" dirty="0"/>
              <a:t>the size of a program to the size of physical memory </a:t>
            </a:r>
          </a:p>
          <a:p>
            <a:pPr lvl="1"/>
            <a:r>
              <a:rPr lang="en-US" dirty="0"/>
              <a:t>Dynamic linking can </a:t>
            </a:r>
            <a:r>
              <a:rPr lang="en-US" dirty="0" smtClean="0"/>
              <a:t>help to </a:t>
            </a:r>
            <a:r>
              <a:rPr lang="en-US" dirty="0"/>
              <a:t>ease this restriction, but it generally requires special precautions and </a:t>
            </a:r>
            <a:r>
              <a:rPr lang="en-US" dirty="0" smtClean="0"/>
              <a:t>extra work </a:t>
            </a:r>
            <a:r>
              <a:rPr lang="en-US" dirty="0"/>
              <a:t>by the programmer </a:t>
            </a:r>
          </a:p>
        </p:txBody>
      </p:sp>
    </p:spTree>
    <p:extLst>
      <p:ext uri="{BB962C8B-B14F-4D97-AF65-F5344CB8AC3E}">
        <p14:creationId xmlns:p14="http://schemas.microsoft.com/office/powerpoint/2010/main" val="14927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60" y="1506403"/>
            <a:ext cx="10992332" cy="38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12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how </a:t>
            </a:r>
            <a:r>
              <a:rPr lang="en-US" dirty="0"/>
              <a:t>to implement LRU </a:t>
            </a:r>
            <a:r>
              <a:rPr lang="en-US" dirty="0" smtClean="0"/>
              <a:t>replacement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Counters</a:t>
            </a:r>
            <a:endParaRPr lang="en-US" dirty="0"/>
          </a:p>
          <a:p>
            <a:pPr lvl="1"/>
            <a:r>
              <a:rPr lang="en-US" dirty="0"/>
              <a:t>associate with each page-table entry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i="1" dirty="0" smtClean="0"/>
              <a:t>time-of-use </a:t>
            </a:r>
            <a:r>
              <a:rPr lang="en-US" i="1" dirty="0"/>
              <a:t>field</a:t>
            </a:r>
            <a:r>
              <a:rPr lang="en-US" dirty="0"/>
              <a:t> and add to the CPU a logical clock or </a:t>
            </a:r>
            <a:r>
              <a:rPr lang="en-US" dirty="0" smtClean="0"/>
              <a:t>counter.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clock </a:t>
            </a:r>
            <a:r>
              <a:rPr lang="en-US" dirty="0" smtClean="0"/>
              <a:t>is incremented </a:t>
            </a:r>
            <a:r>
              <a:rPr lang="en-US" dirty="0"/>
              <a:t>for every memory reference. Whenever a reference to a </a:t>
            </a:r>
            <a:r>
              <a:rPr lang="en-US" dirty="0" smtClean="0"/>
              <a:t>page is </a:t>
            </a:r>
            <a:r>
              <a:rPr lang="en-US" dirty="0"/>
              <a:t>made, the contents of the clock register are copied to the </a:t>
            </a:r>
            <a:r>
              <a:rPr lang="en-US" dirty="0" smtClean="0"/>
              <a:t>time-of-use field </a:t>
            </a:r>
            <a:r>
              <a:rPr lang="en-US" dirty="0"/>
              <a:t>in the page-table entry for that </a:t>
            </a:r>
            <a:r>
              <a:rPr lang="en-US" dirty="0" smtClean="0"/>
              <a:t>page</a:t>
            </a:r>
          </a:p>
          <a:p>
            <a:r>
              <a:rPr lang="en-US" b="1" dirty="0" smtClean="0"/>
              <a:t>Stack</a:t>
            </a:r>
          </a:p>
          <a:p>
            <a:pPr lvl="1"/>
            <a:r>
              <a:rPr lang="en-US" dirty="0"/>
              <a:t>Whenever a page is referenced, it is removed </a:t>
            </a:r>
            <a:r>
              <a:rPr lang="en-US" dirty="0" smtClean="0"/>
              <a:t>from the </a:t>
            </a:r>
            <a:r>
              <a:rPr lang="en-US" dirty="0"/>
              <a:t>stack and put on the top.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way, the most recently used page </a:t>
            </a:r>
            <a:r>
              <a:rPr lang="en-US" dirty="0" smtClean="0"/>
              <a:t>is always </a:t>
            </a:r>
            <a:r>
              <a:rPr lang="en-US" dirty="0"/>
              <a:t>at the top of the stack, and the least recently used page is </a:t>
            </a:r>
            <a:r>
              <a:rPr lang="en-US" dirty="0" smtClean="0"/>
              <a:t>always at the bottom</a:t>
            </a:r>
          </a:p>
          <a:p>
            <a:pPr lvl="1"/>
            <a:r>
              <a:rPr lang="en-US" dirty="0"/>
              <a:t>Because entries must be removed from </a:t>
            </a:r>
            <a:r>
              <a:rPr lang="en-US" dirty="0" smtClean="0"/>
              <a:t>the middle </a:t>
            </a:r>
            <a:r>
              <a:rPr lang="en-US" dirty="0"/>
              <a:t>of the stack, it is best to implement this approach by using a </a:t>
            </a:r>
            <a:r>
              <a:rPr lang="en-US" b="1" dirty="0" smtClean="0"/>
              <a:t>doubly linked </a:t>
            </a:r>
            <a:r>
              <a:rPr lang="en-US" b="1" dirty="0"/>
              <a:t>list</a:t>
            </a:r>
            <a:r>
              <a:rPr lang="en-US" dirty="0"/>
              <a:t> with a head pointer and a tail pointer </a:t>
            </a:r>
          </a:p>
        </p:txBody>
      </p:sp>
    </p:spTree>
    <p:extLst>
      <p:ext uri="{BB962C8B-B14F-4D97-AF65-F5344CB8AC3E}">
        <p14:creationId xmlns:p14="http://schemas.microsoft.com/office/powerpoint/2010/main" val="2503757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25" y="316268"/>
            <a:ext cx="8818536" cy="55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10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LRU-Approximation Page </a:t>
            </a:r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Reference </a:t>
            </a:r>
            <a:r>
              <a:rPr lang="en-US" b="1" dirty="0"/>
              <a:t>bit</a:t>
            </a:r>
            <a:r>
              <a:rPr lang="en-US" dirty="0"/>
              <a:t>. </a:t>
            </a:r>
            <a:r>
              <a:rPr lang="en-US" dirty="0" smtClean="0"/>
              <a:t>The reference </a:t>
            </a:r>
            <a:r>
              <a:rPr lang="en-US" dirty="0"/>
              <a:t>bit for a page is set by the hardware whenever that page is </a:t>
            </a:r>
            <a:r>
              <a:rPr lang="en-US" dirty="0" smtClean="0"/>
              <a:t>referenced</a:t>
            </a:r>
            <a:endParaRPr lang="en-US" dirty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bits Reference bits are </a:t>
            </a:r>
            <a:r>
              <a:rPr lang="en-US" dirty="0" smtClean="0"/>
              <a:t>associated with </a:t>
            </a:r>
            <a:r>
              <a:rPr lang="en-US" dirty="0"/>
              <a:t>each entry in the page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Initially, all </a:t>
            </a:r>
            <a:r>
              <a:rPr lang="en-US" dirty="0"/>
              <a:t>bits are cleared (to 0) by the operating system.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process executes</a:t>
            </a:r>
            <a:r>
              <a:rPr lang="en-US" dirty="0"/>
              <a:t>, the bit associated with each page referenced is set (to </a:t>
            </a:r>
            <a:r>
              <a:rPr lang="en-US" b="1" dirty="0"/>
              <a:t>1</a:t>
            </a:r>
            <a:r>
              <a:rPr lang="en-US" dirty="0"/>
              <a:t>) by </a:t>
            </a:r>
            <a:r>
              <a:rPr lang="en-US" dirty="0" smtClean="0"/>
              <a:t>the hardware</a:t>
            </a:r>
            <a:endParaRPr lang="en-US" dirty="0"/>
          </a:p>
          <a:p>
            <a:pPr lvl="1"/>
            <a:r>
              <a:rPr lang="en-US" dirty="0"/>
              <a:t>After some time, we can determine which pages have been used and</a:t>
            </a:r>
            <a:br>
              <a:rPr lang="en-US" dirty="0"/>
            </a:br>
            <a:r>
              <a:rPr lang="en-US" dirty="0"/>
              <a:t>which have not been used by examining the reference bits, although we do </a:t>
            </a:r>
            <a:r>
              <a:rPr lang="en-US" dirty="0" smtClean="0"/>
              <a:t>not know </a:t>
            </a:r>
            <a:r>
              <a:rPr lang="en-US" dirty="0"/>
              <a:t>the </a:t>
            </a:r>
            <a:r>
              <a:rPr lang="en-US" b="1" i="1" dirty="0"/>
              <a:t>order </a:t>
            </a:r>
            <a:r>
              <a:rPr lang="en-US" dirty="0"/>
              <a:t>of </a:t>
            </a:r>
            <a:r>
              <a:rPr lang="en-US" dirty="0" smtClean="0"/>
              <a:t>use</a:t>
            </a:r>
          </a:p>
          <a:p>
            <a:r>
              <a:rPr lang="en-US" dirty="0"/>
              <a:t>This information is the basis for many </a:t>
            </a:r>
            <a:r>
              <a:rPr lang="en-US" dirty="0" smtClean="0"/>
              <a:t>page-replacement algorithms </a:t>
            </a:r>
            <a:r>
              <a:rPr lang="en-US" dirty="0"/>
              <a:t>that approximate LRU replacement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60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Additional-Reference-Bits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gain additional ordering information by recording the reference bits </a:t>
            </a:r>
            <a:r>
              <a:rPr lang="en-US" dirty="0" smtClean="0"/>
              <a:t>at regular intervals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keep an 8-bit byte for each page in a table 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regular intervals (say, every 100 milliseconds), </a:t>
            </a:r>
            <a:r>
              <a:rPr lang="en-US" dirty="0" smtClean="0"/>
              <a:t>operating </a:t>
            </a:r>
            <a:r>
              <a:rPr lang="en-US" dirty="0"/>
              <a:t>system shifts the reference </a:t>
            </a:r>
            <a:r>
              <a:rPr lang="en-US" dirty="0" smtClean="0"/>
              <a:t>bit for </a:t>
            </a:r>
            <a:r>
              <a:rPr lang="en-US" dirty="0"/>
              <a:t>each page into the high-order bit of its 8-bit byte, shifting the other bits </a:t>
            </a:r>
            <a:r>
              <a:rPr lang="en-US" dirty="0" smtClean="0"/>
              <a:t>right by </a:t>
            </a:r>
            <a:r>
              <a:rPr lang="en-US" dirty="0"/>
              <a:t>1 bit and discarding the low-order bit </a:t>
            </a:r>
            <a:endParaRPr lang="en-US" dirty="0" smtClean="0"/>
          </a:p>
          <a:p>
            <a:pPr lvl="1"/>
            <a:r>
              <a:rPr lang="en-US" dirty="0"/>
              <a:t>These 8-bit shift registers contain </a:t>
            </a:r>
            <a:r>
              <a:rPr lang="en-US" dirty="0" smtClean="0"/>
              <a:t>the </a:t>
            </a:r>
            <a:r>
              <a:rPr lang="en-US" b="1" dirty="0" smtClean="0"/>
              <a:t>history </a:t>
            </a:r>
            <a:r>
              <a:rPr lang="en-US" b="1" dirty="0"/>
              <a:t>of page</a:t>
            </a:r>
            <a:r>
              <a:rPr lang="en-US" dirty="0"/>
              <a:t> use for the last eight time </a:t>
            </a:r>
            <a:r>
              <a:rPr lang="en-US" dirty="0" smtClean="0"/>
              <a:t>periods</a:t>
            </a:r>
          </a:p>
        </p:txBody>
      </p:sp>
    </p:spTree>
    <p:extLst>
      <p:ext uri="{BB962C8B-B14F-4D97-AF65-F5344CB8AC3E}">
        <p14:creationId xmlns:p14="http://schemas.microsoft.com/office/powerpoint/2010/main" val="35157227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E.g. 00000000, then the page has not been used for eight time periods. 11111111, the page is used at least once in each period  </a:t>
            </a:r>
          </a:p>
          <a:p>
            <a:pPr lvl="1"/>
            <a:r>
              <a:rPr lang="en-US" dirty="0"/>
              <a:t>A page with a history register value of 11000100 has been used more</a:t>
            </a:r>
            <a:br>
              <a:rPr lang="en-US" dirty="0"/>
            </a:br>
            <a:r>
              <a:rPr lang="en-US" dirty="0"/>
              <a:t>recently than one with a value of </a:t>
            </a:r>
            <a:r>
              <a:rPr lang="en-US" dirty="0" smtClean="0"/>
              <a:t>01110111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interpret these 8-bit bytes </a:t>
            </a:r>
            <a:r>
              <a:rPr lang="en-US" dirty="0" smtClean="0"/>
              <a:t>as unsigned </a:t>
            </a:r>
            <a:r>
              <a:rPr lang="en-US" dirty="0"/>
              <a:t>integers, the page with the </a:t>
            </a:r>
            <a:r>
              <a:rPr lang="en-US" i="1" dirty="0"/>
              <a:t>lowest number</a:t>
            </a:r>
            <a:r>
              <a:rPr lang="en-US" dirty="0"/>
              <a:t> is the LRU page, and it </a:t>
            </a:r>
            <a:r>
              <a:rPr lang="en-US" dirty="0" smtClean="0"/>
              <a:t>can be </a:t>
            </a:r>
            <a:r>
              <a:rPr lang="en-US" dirty="0"/>
              <a:t>replaced </a:t>
            </a:r>
          </a:p>
        </p:txBody>
      </p:sp>
    </p:spTree>
    <p:extLst>
      <p:ext uri="{BB962C8B-B14F-4D97-AF65-F5344CB8AC3E}">
        <p14:creationId xmlns:p14="http://schemas.microsoft.com/office/powerpoint/2010/main" val="23418575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Second-Chance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basic algorithm of second-chance replacement is a FIFO replacement </a:t>
            </a:r>
            <a:r>
              <a:rPr lang="en-US" dirty="0" smtClean="0"/>
              <a:t>algorithm</a:t>
            </a:r>
          </a:p>
          <a:p>
            <a:r>
              <a:rPr lang="en-US" dirty="0"/>
              <a:t>When a page has been </a:t>
            </a:r>
            <a:r>
              <a:rPr lang="en-US" dirty="0" smtClean="0"/>
              <a:t>selected for replacement, </a:t>
            </a:r>
            <a:r>
              <a:rPr lang="en-US" dirty="0"/>
              <a:t>however, we inspect its reference bit. </a:t>
            </a:r>
            <a:endParaRPr lang="en-US" dirty="0" smtClean="0"/>
          </a:p>
          <a:p>
            <a:pPr lvl="1"/>
            <a:r>
              <a:rPr lang="en-US" dirty="0" smtClean="0"/>
              <a:t>If the </a:t>
            </a:r>
            <a:r>
              <a:rPr lang="en-US" dirty="0"/>
              <a:t>value is 0, we proceed to replace this page; but if the reference bit is set </a:t>
            </a:r>
            <a:r>
              <a:rPr lang="en-US" dirty="0" smtClean="0"/>
              <a:t>to 1</a:t>
            </a:r>
            <a:r>
              <a:rPr lang="en-US" dirty="0"/>
              <a:t>, we give the page a second chance and move on to select the next FIFO </a:t>
            </a:r>
            <a:r>
              <a:rPr lang="en-US" dirty="0" smtClean="0"/>
              <a:t>page</a:t>
            </a:r>
          </a:p>
          <a:p>
            <a:r>
              <a:rPr lang="en-US" dirty="0"/>
              <a:t>When a page gets a second chance, its reference bit is cleared, and its </a:t>
            </a:r>
            <a:r>
              <a:rPr lang="en-US" dirty="0" smtClean="0"/>
              <a:t>arrival time </a:t>
            </a:r>
            <a:r>
              <a:rPr lang="en-US" dirty="0"/>
              <a:t>is reset to the current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if a page is used often enough to keep its reference </a:t>
            </a:r>
            <a:r>
              <a:rPr lang="en-US" dirty="0" smtClean="0"/>
              <a:t>bit set</a:t>
            </a:r>
            <a:r>
              <a:rPr lang="en-US" dirty="0"/>
              <a:t>, it will never be replaced </a:t>
            </a:r>
          </a:p>
        </p:txBody>
      </p:sp>
    </p:spTree>
    <p:extLst>
      <p:ext uri="{BB962C8B-B14F-4D97-AF65-F5344CB8AC3E}">
        <p14:creationId xmlns:p14="http://schemas.microsoft.com/office/powerpoint/2010/main" val="3809395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Second-Chance </a:t>
            </a:r>
            <a:r>
              <a:rPr lang="en-US" dirty="0" smtClean="0"/>
              <a:t>Algorithm: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implement the second-chance algorithm (</a:t>
            </a:r>
            <a:r>
              <a:rPr lang="en-US" dirty="0" smtClean="0"/>
              <a:t>sometimes referred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as the </a:t>
            </a:r>
            <a:r>
              <a:rPr lang="en-US" b="1" dirty="0"/>
              <a:t>clock </a:t>
            </a:r>
            <a:r>
              <a:rPr lang="en-US" dirty="0"/>
              <a:t>algorithm) is as a circular queue.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pointer (that is, a hand on</a:t>
            </a:r>
            <a:br>
              <a:rPr lang="en-US" dirty="0"/>
            </a:br>
            <a:r>
              <a:rPr lang="en-US" dirty="0"/>
              <a:t>the clock) indicates which page is to be replaced </a:t>
            </a:r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frame is </a:t>
            </a:r>
            <a:r>
              <a:rPr lang="en-US" dirty="0" smtClean="0"/>
              <a:t>needed, the </a:t>
            </a:r>
            <a:r>
              <a:rPr lang="en-US" dirty="0"/>
              <a:t>pointer advances until it finds a page with a 0 reference bit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it </a:t>
            </a:r>
            <a:r>
              <a:rPr lang="en-US" dirty="0" smtClean="0"/>
              <a:t>advances, it </a:t>
            </a:r>
            <a:r>
              <a:rPr lang="en-US" dirty="0"/>
              <a:t>clears the reference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a victim page is found, the </a:t>
            </a:r>
            <a:r>
              <a:rPr lang="en-US" dirty="0" smtClean="0"/>
              <a:t>page is </a:t>
            </a:r>
            <a:r>
              <a:rPr lang="en-US" dirty="0"/>
              <a:t>replaced, and the new page is inserted in the circular queue in that position </a:t>
            </a:r>
          </a:p>
        </p:txBody>
      </p:sp>
    </p:spTree>
    <p:extLst>
      <p:ext uri="{BB962C8B-B14F-4D97-AF65-F5344CB8AC3E}">
        <p14:creationId xmlns:p14="http://schemas.microsoft.com/office/powerpoint/2010/main" val="256643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41" y="375753"/>
            <a:ext cx="7412066" cy="63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99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Second-Chance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Enhanced second-chance </a:t>
            </a:r>
            <a:r>
              <a:rPr lang="en-US" dirty="0"/>
              <a:t>algorithm </a:t>
            </a:r>
            <a:r>
              <a:rPr lang="en-US" dirty="0" smtClean="0"/>
              <a:t>considers </a:t>
            </a:r>
            <a:r>
              <a:rPr lang="en-US" dirty="0"/>
              <a:t>the reference bit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b="1" dirty="0"/>
              <a:t>modify </a:t>
            </a:r>
            <a:r>
              <a:rPr lang="en-US" b="1" dirty="0" smtClean="0"/>
              <a:t>bit (dirty bit).</a:t>
            </a:r>
          </a:p>
          <a:p>
            <a:r>
              <a:rPr lang="en-US" dirty="0"/>
              <a:t>With </a:t>
            </a:r>
            <a:r>
              <a:rPr lang="en-US" dirty="0" smtClean="0"/>
              <a:t>these two </a:t>
            </a:r>
            <a:r>
              <a:rPr lang="en-US" dirty="0"/>
              <a:t>bits, we have the following four possible classes</a:t>
            </a:r>
            <a:r>
              <a:rPr lang="en-US" dirty="0" smtClean="0"/>
              <a:t>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b="1" dirty="0" smtClean="0"/>
              <a:t>0</a:t>
            </a:r>
            <a:r>
              <a:rPr lang="en-US" b="1" dirty="0"/>
              <a:t>, 0</a:t>
            </a:r>
            <a:r>
              <a:rPr lang="en-US" dirty="0"/>
              <a:t>) neither recently used nor modified—best page to </a:t>
            </a:r>
            <a:r>
              <a:rPr lang="en-US" dirty="0" smtClean="0"/>
              <a:t>replace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b="1" dirty="0"/>
              <a:t>0, 1</a:t>
            </a:r>
            <a:r>
              <a:rPr lang="en-US" dirty="0"/>
              <a:t>) not recently used but modified—not quite as good, because </a:t>
            </a:r>
            <a:r>
              <a:rPr lang="en-US" dirty="0" smtClean="0"/>
              <a:t>the page will </a:t>
            </a:r>
            <a:r>
              <a:rPr lang="en-US" dirty="0"/>
              <a:t>need to be written out before </a:t>
            </a:r>
            <a:r>
              <a:rPr lang="en-US" dirty="0" smtClean="0"/>
              <a:t>replacement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b="1" dirty="0" smtClean="0"/>
              <a:t>1</a:t>
            </a:r>
            <a:r>
              <a:rPr lang="en-US" b="1" dirty="0"/>
              <a:t>, 0</a:t>
            </a:r>
            <a:r>
              <a:rPr lang="en-US" dirty="0"/>
              <a:t>) recently used but clean—probably will be used again </a:t>
            </a:r>
            <a:r>
              <a:rPr lang="en-US" dirty="0" smtClean="0"/>
              <a:t>soon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b="1" dirty="0"/>
              <a:t>1, 1</a:t>
            </a:r>
            <a:r>
              <a:rPr lang="en-US" dirty="0"/>
              <a:t>) recently used and modified—probably will be used again soon, and</a:t>
            </a:r>
            <a:br>
              <a:rPr lang="en-US" dirty="0"/>
            </a:br>
            <a:r>
              <a:rPr lang="en-US" dirty="0"/>
              <a:t>the page will be need to be written out to secondary storage before it can</a:t>
            </a:r>
            <a:br>
              <a:rPr lang="en-US" dirty="0"/>
            </a:br>
            <a:r>
              <a:rPr lang="en-US" dirty="0"/>
              <a:t>be replaced </a:t>
            </a:r>
          </a:p>
        </p:txBody>
      </p:sp>
    </p:spTree>
    <p:extLst>
      <p:ext uri="{BB962C8B-B14F-4D97-AF65-F5344CB8AC3E}">
        <p14:creationId xmlns:p14="http://schemas.microsoft.com/office/powerpoint/2010/main" val="339937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fact, an examination of real programs shows us that, in many cases, the entire program is </a:t>
            </a:r>
            <a:r>
              <a:rPr lang="en-US" dirty="0" smtClean="0"/>
              <a:t>not needed:</a:t>
            </a:r>
            <a:endParaRPr lang="en-US" dirty="0"/>
          </a:p>
          <a:p>
            <a:pPr lvl="1"/>
            <a:r>
              <a:rPr lang="en-US" dirty="0" smtClean="0"/>
              <a:t>Programs </a:t>
            </a:r>
            <a:r>
              <a:rPr lang="en-US" dirty="0"/>
              <a:t>often have code to handle unusual error </a:t>
            </a:r>
            <a:r>
              <a:rPr lang="en-US" dirty="0" smtClean="0"/>
              <a:t>conditions. Since </a:t>
            </a:r>
            <a:r>
              <a:rPr lang="en-US" dirty="0"/>
              <a:t>these</a:t>
            </a:r>
            <a:br>
              <a:rPr lang="en-US" dirty="0"/>
            </a:br>
            <a:r>
              <a:rPr lang="en-US" dirty="0"/>
              <a:t>errors seldom, if ever, occur in practice, this code is almost never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 smtClean="0"/>
              <a:t>Arrays</a:t>
            </a:r>
            <a:r>
              <a:rPr lang="en-US" dirty="0"/>
              <a:t>, lists, and tables are often allocated more memory than they actually need. An array may be declared 100 by 100 elements, even though it</a:t>
            </a:r>
            <a:br>
              <a:rPr lang="en-US" dirty="0"/>
            </a:br>
            <a:r>
              <a:rPr lang="en-US" dirty="0"/>
              <a:t>is seldom larger than 10 by 10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dirty="0" smtClean="0"/>
              <a:t>Certain </a:t>
            </a:r>
            <a:r>
              <a:rPr lang="en-US" dirty="0"/>
              <a:t>options and features of a program may be used rarely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page replacement is </a:t>
            </a:r>
            <a:r>
              <a:rPr lang="en-US" dirty="0" smtClean="0"/>
              <a:t>called for, we </a:t>
            </a:r>
            <a:r>
              <a:rPr lang="en-US" dirty="0"/>
              <a:t>examine the class to which that page </a:t>
            </a:r>
            <a:r>
              <a:rPr lang="en-US" dirty="0" smtClean="0"/>
              <a:t>belongs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replace the </a:t>
            </a:r>
            <a:r>
              <a:rPr lang="en-US" dirty="0" smtClean="0"/>
              <a:t>page belonging to </a:t>
            </a:r>
            <a:r>
              <a:rPr lang="en-US" dirty="0"/>
              <a:t>the lowest nonempty class </a:t>
            </a:r>
          </a:p>
        </p:txBody>
      </p:sp>
    </p:spTree>
    <p:extLst>
      <p:ext uri="{BB962C8B-B14F-4D97-AF65-F5344CB8AC3E}">
        <p14:creationId xmlns:p14="http://schemas.microsoft.com/office/powerpoint/2010/main" val="3030388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Counting-Based Page Replacement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</a:t>
            </a:r>
            <a:r>
              <a:rPr lang="en-US" dirty="0"/>
              <a:t>can keep a counter of the number of references that have been</a:t>
            </a:r>
            <a:br>
              <a:rPr lang="en-US" dirty="0"/>
            </a:br>
            <a:r>
              <a:rPr lang="en-US" dirty="0"/>
              <a:t>made to each page and develop the following two </a:t>
            </a:r>
            <a:r>
              <a:rPr lang="en-US" dirty="0" smtClean="0"/>
              <a:t>schemes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/>
              <a:t>least frequently used </a:t>
            </a:r>
            <a:r>
              <a:rPr lang="en-US" dirty="0"/>
              <a:t>(</a:t>
            </a:r>
            <a:r>
              <a:rPr lang="en-US" b="1" dirty="0"/>
              <a:t>LFU</a:t>
            </a:r>
            <a:r>
              <a:rPr lang="en-US" dirty="0"/>
              <a:t>) page-replacement algorithm requires </a:t>
            </a:r>
            <a:r>
              <a:rPr lang="en-US" dirty="0" smtClean="0"/>
              <a:t>that the </a:t>
            </a:r>
            <a:r>
              <a:rPr lang="en-US" dirty="0"/>
              <a:t>page with the smallest count be </a:t>
            </a:r>
            <a:r>
              <a:rPr lang="en-US" dirty="0" smtClean="0"/>
              <a:t>replaced</a:t>
            </a:r>
          </a:p>
          <a:p>
            <a:pPr marL="806958" lvl="1" indent="-514350"/>
            <a:r>
              <a:rPr lang="en-US" dirty="0"/>
              <a:t>an actively used page should have a large reference </a:t>
            </a:r>
            <a:r>
              <a:rPr lang="en-US" dirty="0" smtClean="0"/>
              <a:t>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most frequently used </a:t>
            </a:r>
            <a:r>
              <a:rPr lang="en-US" dirty="0"/>
              <a:t>(</a:t>
            </a:r>
            <a:r>
              <a:rPr lang="en-US" b="1" dirty="0"/>
              <a:t>MFU</a:t>
            </a:r>
            <a:r>
              <a:rPr lang="en-US" dirty="0"/>
              <a:t>) page-replacement algorithm is based</a:t>
            </a:r>
            <a:br>
              <a:rPr lang="en-US" dirty="0"/>
            </a:br>
            <a:r>
              <a:rPr lang="en-US" dirty="0"/>
              <a:t>on the argument that the page with the smallest count was </a:t>
            </a:r>
            <a:r>
              <a:rPr lang="en-US"/>
              <a:t>probably </a:t>
            </a:r>
            <a:r>
              <a:rPr lang="en-US" smtClean="0"/>
              <a:t>just brought </a:t>
            </a:r>
            <a:r>
              <a:rPr lang="en-US" dirty="0"/>
              <a:t>in and has yet to be </a:t>
            </a:r>
            <a:r>
              <a:rPr lang="en-US" dirty="0" smtClean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0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Allocation of </a:t>
            </a:r>
            <a:r>
              <a:rPr lang="en-US" sz="4400" b="1" dirty="0" smtClean="0"/>
              <a:t>Frames</a:t>
            </a:r>
            <a:r>
              <a:rPr lang="en-US" sz="4400" dirty="0" smtClean="0"/>
              <a:t>: Minimum # of Frames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cannot, for example, allocate more than the total number of </a:t>
            </a:r>
            <a:r>
              <a:rPr lang="en-US" dirty="0" smtClean="0"/>
              <a:t>available frames (at max.) 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reason for allocating at least a minimum number of frames </a:t>
            </a:r>
            <a:r>
              <a:rPr lang="en-US" dirty="0" smtClean="0"/>
              <a:t>involves</a:t>
            </a:r>
            <a:r>
              <a:rPr lang="en-US" dirty="0"/>
              <a:t>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as the number of frames allocated to each </a:t>
            </a:r>
            <a:r>
              <a:rPr lang="en-US" dirty="0" smtClean="0"/>
              <a:t>process decreases</a:t>
            </a:r>
            <a:r>
              <a:rPr lang="en-US" dirty="0"/>
              <a:t>, the page-fault rate </a:t>
            </a:r>
            <a:r>
              <a:rPr lang="en-US" dirty="0" smtClean="0"/>
              <a:t>increases</a:t>
            </a:r>
          </a:p>
          <a:p>
            <a:r>
              <a:rPr lang="en-US" dirty="0"/>
              <a:t>we must </a:t>
            </a:r>
            <a:r>
              <a:rPr lang="en-US" dirty="0" smtClean="0"/>
              <a:t>have enough </a:t>
            </a:r>
            <a:r>
              <a:rPr lang="en-US" dirty="0"/>
              <a:t>frames to hold all the different pages that any single instruction </a:t>
            </a:r>
            <a:r>
              <a:rPr lang="en-US" dirty="0" smtClean="0"/>
              <a:t>can reference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34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For example, consider a machine in which all memory-reference instructions may reference only one memory address. In this case, we need at least one</a:t>
            </a:r>
            <a:br>
              <a:rPr lang="en-US" dirty="0"/>
            </a:br>
            <a:r>
              <a:rPr lang="en-US" dirty="0"/>
              <a:t>frame for the instruction and one frame for the memory </a:t>
            </a:r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In addition, if </a:t>
            </a:r>
            <a:r>
              <a:rPr lang="en-US" b="1" dirty="0"/>
              <a:t>one-level indirect</a:t>
            </a:r>
            <a:r>
              <a:rPr lang="en-US" dirty="0"/>
              <a:t> addressing is allowed (for example, a load instruction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frame </a:t>
            </a:r>
            <a:r>
              <a:rPr lang="en-US" dirty="0"/>
              <a:t>16 can refer to an address on frame 0, which is an indirect reference </a:t>
            </a:r>
            <a:r>
              <a:rPr lang="en-US" dirty="0" smtClean="0"/>
              <a:t>to frame </a:t>
            </a:r>
            <a:r>
              <a:rPr lang="en-US" dirty="0"/>
              <a:t>23), then paging requires at least three frames per </a:t>
            </a:r>
            <a:r>
              <a:rPr lang="en-US" dirty="0" smtClean="0"/>
              <a:t>process</a:t>
            </a:r>
          </a:p>
          <a:p>
            <a:r>
              <a:rPr lang="en-US" dirty="0"/>
              <a:t>The minimum number of frames is defined by the </a:t>
            </a:r>
            <a:r>
              <a:rPr lang="en-US" dirty="0" smtClean="0"/>
              <a:t>computer architecture.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if the move instruction for a given architecture includes more</a:t>
            </a:r>
            <a:br>
              <a:rPr lang="en-US" dirty="0"/>
            </a:br>
            <a:r>
              <a:rPr lang="en-US" dirty="0"/>
              <a:t>than one word for some addressing modes, the instruction itself may straddle</a:t>
            </a:r>
            <a:br>
              <a:rPr lang="en-US" dirty="0"/>
            </a:br>
            <a:r>
              <a:rPr lang="en-US" dirty="0"/>
              <a:t>two </a:t>
            </a:r>
            <a:r>
              <a:rPr lang="en-US" dirty="0" smtClean="0"/>
              <a:t>frames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addition, if each of its two operands may be indirect </a:t>
            </a:r>
            <a:r>
              <a:rPr lang="en-US" dirty="0" smtClean="0"/>
              <a:t>references, a </a:t>
            </a:r>
            <a:r>
              <a:rPr lang="en-US" dirty="0"/>
              <a:t>total of six frames are </a:t>
            </a:r>
            <a:r>
              <a:rPr lang="en-US" dirty="0" smtClean="0"/>
              <a:t>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4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split </a:t>
            </a:r>
            <a:r>
              <a:rPr lang="en-US" b="1" i="1" dirty="0"/>
              <a:t>m</a:t>
            </a:r>
            <a:r>
              <a:rPr lang="en-US" i="1" dirty="0"/>
              <a:t> </a:t>
            </a:r>
            <a:r>
              <a:rPr lang="en-US" dirty="0"/>
              <a:t>frames among </a:t>
            </a:r>
            <a:r>
              <a:rPr lang="en-US" b="1" i="1" dirty="0"/>
              <a:t>n</a:t>
            </a:r>
            <a:r>
              <a:rPr lang="en-US" i="1" dirty="0"/>
              <a:t> </a:t>
            </a:r>
            <a:r>
              <a:rPr lang="en-US" dirty="0"/>
              <a:t>processes is to give everyone </a:t>
            </a:r>
            <a:r>
              <a:rPr lang="en-US" dirty="0" smtClean="0"/>
              <a:t>an equal </a:t>
            </a:r>
            <a:r>
              <a:rPr lang="en-US" dirty="0"/>
              <a:t>share, </a:t>
            </a:r>
            <a:r>
              <a:rPr lang="en-US" b="1" i="1" dirty="0"/>
              <a:t>m</a:t>
            </a:r>
            <a:r>
              <a:rPr lang="en-US" b="1" dirty="0"/>
              <a:t>/</a:t>
            </a:r>
            <a:r>
              <a:rPr lang="en-US" b="1" i="1" dirty="0"/>
              <a:t>n</a:t>
            </a:r>
            <a:r>
              <a:rPr lang="en-US" i="1" dirty="0"/>
              <a:t> </a:t>
            </a:r>
            <a:r>
              <a:rPr lang="en-US" dirty="0" smtClean="0"/>
              <a:t>frames; this scheme is called </a:t>
            </a:r>
            <a:r>
              <a:rPr lang="en-US" b="1" dirty="0" smtClean="0"/>
              <a:t>equal allocation</a:t>
            </a:r>
            <a:endParaRPr lang="en-US" dirty="0" smtClean="0"/>
          </a:p>
          <a:p>
            <a:pPr lvl="1"/>
            <a:r>
              <a:rPr lang="en-US" dirty="0"/>
              <a:t>For instance, if there are 93 frames and 5 processes, each process</a:t>
            </a:r>
            <a:br>
              <a:rPr lang="en-US" dirty="0"/>
            </a:br>
            <a:r>
              <a:rPr lang="en-US" dirty="0"/>
              <a:t>will get 18 frames. The 3 leftover frames can be used as a </a:t>
            </a:r>
            <a:r>
              <a:rPr lang="en-US" i="1" dirty="0"/>
              <a:t>free-frame buffer pool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Disadvantage</a:t>
            </a:r>
            <a:r>
              <a:rPr lang="en-US" dirty="0" smtClean="0"/>
              <a:t>: In </a:t>
            </a:r>
            <a:r>
              <a:rPr lang="en-US" dirty="0"/>
              <a:t>a system with processes of varying sizes, assigning equal frames to each process makes little sense. Many allotted empty frames will be wasted if many frames are assigned to a small task</a:t>
            </a:r>
          </a:p>
        </p:txBody>
      </p:sp>
    </p:spTree>
    <p:extLst>
      <p:ext uri="{BB962C8B-B14F-4D97-AF65-F5344CB8AC3E}">
        <p14:creationId xmlns:p14="http://schemas.microsoft.com/office/powerpoint/2010/main" val="1944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Consider a system with a 1-KB frame size.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small student </a:t>
            </a:r>
            <a:r>
              <a:rPr lang="en-US" dirty="0"/>
              <a:t>process of </a:t>
            </a:r>
            <a:r>
              <a:rPr lang="en-US" b="1" dirty="0"/>
              <a:t>10 KB</a:t>
            </a:r>
            <a:r>
              <a:rPr lang="en-US" dirty="0"/>
              <a:t> and an interactive database of </a:t>
            </a:r>
            <a:r>
              <a:rPr lang="en-US" b="1" dirty="0"/>
              <a:t>127 KB</a:t>
            </a:r>
            <a:r>
              <a:rPr lang="en-US" dirty="0"/>
              <a:t> are the </a:t>
            </a:r>
            <a:r>
              <a:rPr lang="en-US" dirty="0" smtClean="0"/>
              <a:t>only two </a:t>
            </a:r>
            <a:r>
              <a:rPr lang="en-US" dirty="0"/>
              <a:t>processes running in a system with </a:t>
            </a:r>
            <a:r>
              <a:rPr lang="en-US" b="1" dirty="0"/>
              <a:t>62</a:t>
            </a:r>
            <a:r>
              <a:rPr lang="en-US" dirty="0"/>
              <a:t> free frames, it does not make </a:t>
            </a:r>
            <a:r>
              <a:rPr lang="en-US" dirty="0" smtClean="0"/>
              <a:t>much sense </a:t>
            </a:r>
            <a:r>
              <a:rPr lang="en-US" dirty="0"/>
              <a:t>to give each process </a:t>
            </a:r>
            <a:r>
              <a:rPr lang="en-US" b="1" dirty="0"/>
              <a:t>31</a:t>
            </a:r>
            <a:r>
              <a:rPr lang="en-US" dirty="0"/>
              <a:t> frames.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student process does not need </a:t>
            </a:r>
            <a:r>
              <a:rPr lang="en-US" dirty="0" smtClean="0"/>
              <a:t>more than </a:t>
            </a:r>
            <a:r>
              <a:rPr lang="en-US" dirty="0"/>
              <a:t>10 frames, so the other 21 are, strictly speaking, wasted </a:t>
            </a:r>
          </a:p>
        </p:txBody>
      </p:sp>
    </p:spTree>
    <p:extLst>
      <p:ext uri="{BB962C8B-B14F-4D97-AF65-F5344CB8AC3E}">
        <p14:creationId xmlns:p14="http://schemas.microsoft.com/office/powerpoint/2010/main" val="22227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</a:t>
            </a:r>
            <a:r>
              <a:rPr lang="en-US" dirty="0"/>
              <a:t>available memory to each process according to its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Let the size </a:t>
            </a:r>
            <a:r>
              <a:rPr lang="en-US" dirty="0" smtClean="0"/>
              <a:t>of the </a:t>
            </a:r>
            <a:r>
              <a:rPr lang="en-US" dirty="0"/>
              <a:t>virtual memory for process </a:t>
            </a:r>
            <a:r>
              <a:rPr lang="en-US" b="1" i="1" dirty="0"/>
              <a:t>pi</a:t>
            </a:r>
            <a:r>
              <a:rPr lang="en-US" i="1" dirty="0"/>
              <a:t> </a:t>
            </a:r>
            <a:r>
              <a:rPr lang="en-US" dirty="0"/>
              <a:t>be </a:t>
            </a:r>
            <a:r>
              <a:rPr lang="en-US" b="1" i="1" dirty="0" err="1"/>
              <a:t>si</a:t>
            </a:r>
            <a:r>
              <a:rPr lang="en-US" dirty="0"/>
              <a:t>, and define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Then, if the total number of available frames is </a:t>
            </a:r>
            <a:r>
              <a:rPr lang="en-US" i="1" dirty="0"/>
              <a:t>m, </a:t>
            </a:r>
            <a:r>
              <a:rPr lang="en-US" dirty="0"/>
              <a:t>we allocate </a:t>
            </a:r>
            <a:r>
              <a:rPr lang="en-US" b="1" i="1" dirty="0" err="1"/>
              <a:t>ai</a:t>
            </a:r>
            <a:r>
              <a:rPr lang="en-US" i="1" dirty="0"/>
              <a:t> </a:t>
            </a:r>
            <a:r>
              <a:rPr lang="en-US" dirty="0"/>
              <a:t>frames to</a:t>
            </a:r>
            <a:br>
              <a:rPr lang="en-US" dirty="0"/>
            </a:br>
            <a:r>
              <a:rPr lang="en-US" dirty="0"/>
              <a:t>process </a:t>
            </a:r>
            <a:r>
              <a:rPr lang="en-US" i="1" dirty="0"/>
              <a:t>pi</a:t>
            </a:r>
            <a:r>
              <a:rPr lang="en-US" dirty="0"/>
              <a:t>, where </a:t>
            </a:r>
            <a:r>
              <a:rPr lang="en-US" b="1" i="1" dirty="0" err="1"/>
              <a:t>ai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approximately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20" y="2854222"/>
            <a:ext cx="2025676" cy="1003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33" y="4712049"/>
            <a:ext cx="2352833" cy="7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proportional allocation, we would split 62 frames between two processes, one of 10 pages and one of 127 pages, by allocating 4 frames </a:t>
                </a:r>
                <a:r>
                  <a:rPr lang="en-US" dirty="0" smtClean="0"/>
                  <a:t>and 57</a:t>
                </a:r>
                <a:r>
                  <a:rPr lang="en-US" dirty="0"/>
                  <a:t> </a:t>
                </a:r>
                <a:r>
                  <a:rPr lang="en-US" dirty="0" smtClean="0"/>
                  <a:t>frames</a:t>
                </a:r>
                <a:r>
                  <a:rPr lang="en-US" dirty="0"/>
                  <a:t>, respectively, since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10/137 × 62 ≈ 4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127/137 × 62 ≈ 57 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82" t="-2727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3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versus Local Allocation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multiple processes competing for frames, </a:t>
            </a:r>
            <a:r>
              <a:rPr lang="en-US" dirty="0" smtClean="0"/>
              <a:t>we can </a:t>
            </a:r>
            <a:r>
              <a:rPr lang="en-US" dirty="0"/>
              <a:t>classify page-replacement algorithms into two broad </a:t>
            </a:r>
            <a:r>
              <a:rPr lang="en-US" dirty="0" smtClean="0"/>
              <a:t>categories: </a:t>
            </a:r>
            <a:r>
              <a:rPr lang="en-US" b="1" dirty="0" smtClean="0"/>
              <a:t>global</a:t>
            </a:r>
            <a:r>
              <a:rPr lang="en-US" b="1" dirty="0"/>
              <a:t> </a:t>
            </a:r>
            <a:r>
              <a:rPr lang="en-US" b="1" dirty="0" smtClean="0"/>
              <a:t>replacement </a:t>
            </a:r>
            <a:r>
              <a:rPr lang="en-US" dirty="0"/>
              <a:t>and </a:t>
            </a:r>
            <a:r>
              <a:rPr lang="en-US" b="1" dirty="0"/>
              <a:t>local </a:t>
            </a:r>
            <a:r>
              <a:rPr lang="en-US" b="1" dirty="0" smtClean="0"/>
              <a:t>replacement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Global </a:t>
            </a:r>
            <a:r>
              <a:rPr lang="en-US" dirty="0"/>
              <a:t>replacement allows a process </a:t>
            </a:r>
            <a:r>
              <a:rPr lang="en-US" dirty="0" smtClean="0"/>
              <a:t>to select </a:t>
            </a:r>
            <a:r>
              <a:rPr lang="en-US" dirty="0"/>
              <a:t>a replacement frame from the set of all frames, even if that frame </a:t>
            </a:r>
            <a:r>
              <a:rPr lang="en-US" dirty="0" smtClean="0"/>
              <a:t>is currently </a:t>
            </a:r>
            <a:r>
              <a:rPr lang="en-US" dirty="0"/>
              <a:t>allocated to some other process; that is, one process can take a </a:t>
            </a:r>
            <a:r>
              <a:rPr lang="en-US" dirty="0" smtClean="0"/>
              <a:t>frame from another</a:t>
            </a:r>
          </a:p>
          <a:p>
            <a:pPr lvl="1"/>
            <a:r>
              <a:rPr lang="en-US" dirty="0"/>
              <a:t>Example: High-Priority Process selecting frames from low-priority processes for replacement</a:t>
            </a:r>
          </a:p>
          <a:p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replacement requires that each process select from only </a:t>
            </a:r>
            <a:r>
              <a:rPr lang="en-US" dirty="0" smtClean="0"/>
              <a:t>its own </a:t>
            </a:r>
            <a:r>
              <a:rPr lang="en-US" dirty="0"/>
              <a:t>set of allocated </a:t>
            </a:r>
            <a:r>
              <a:rPr lang="en-US" dirty="0" smtClean="0"/>
              <a:t>frames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52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3702" y="232475"/>
            <a:ext cx="10058400" cy="49686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Global Allocation: Possible Implementation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43" y="729336"/>
            <a:ext cx="5368307" cy="58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ability to execute a program that is only partially in memory </a:t>
            </a:r>
            <a:r>
              <a:rPr lang="en-US" dirty="0" smtClean="0"/>
              <a:t>would confer </a:t>
            </a:r>
            <a:r>
              <a:rPr lang="en-US" dirty="0"/>
              <a:t>many </a:t>
            </a:r>
            <a:r>
              <a:rPr lang="en-US" dirty="0" smtClean="0"/>
              <a:t>benefits: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program would no longer be constrained by the amount of physical</a:t>
            </a:r>
            <a:br>
              <a:rPr lang="en-US" dirty="0"/>
            </a:br>
            <a:r>
              <a:rPr lang="en-US" dirty="0"/>
              <a:t>memory that is available. Users would be able to write programs for an</a:t>
            </a:r>
            <a:br>
              <a:rPr lang="en-US" dirty="0"/>
            </a:br>
            <a:r>
              <a:rPr lang="en-US" dirty="0"/>
              <a:t>extremely large </a:t>
            </a:r>
            <a:r>
              <a:rPr lang="en-US" b="1" i="1" dirty="0"/>
              <a:t>virtual </a:t>
            </a:r>
            <a:r>
              <a:rPr lang="en-US" dirty="0"/>
              <a:t>address space, simplifying the programming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each program could take less physical memory, more programs</a:t>
            </a:r>
            <a:br>
              <a:rPr lang="en-US" dirty="0"/>
            </a:br>
            <a:r>
              <a:rPr lang="en-US" dirty="0"/>
              <a:t>could be run at the same time, with a corresponding increase in CPU utilization and throughput but with no increase in response time or </a:t>
            </a:r>
            <a:r>
              <a:rPr lang="en-US" dirty="0" smtClean="0"/>
              <a:t>turnaround time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I/O would be needed to load or swap portions of programs </a:t>
            </a:r>
            <a:r>
              <a:rPr lang="en-US" dirty="0" smtClean="0"/>
              <a:t>into memory</a:t>
            </a:r>
            <a:r>
              <a:rPr lang="en-US" dirty="0"/>
              <a:t>, so each program would run faster. </a:t>
            </a:r>
          </a:p>
        </p:txBody>
      </p:sp>
    </p:spTree>
    <p:extLst>
      <p:ext uri="{BB962C8B-B14F-4D97-AF65-F5344CB8AC3E}">
        <p14:creationId xmlns:p14="http://schemas.microsoft.com/office/powerpoint/2010/main" val="20310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Memory </a:t>
            </a:r>
            <a:r>
              <a:rPr lang="en-US" dirty="0" smtClean="0"/>
              <a:t>Access (NUMA)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 in our coverage of virtual memory, we have assumed that all </a:t>
            </a:r>
            <a:r>
              <a:rPr lang="en-US" dirty="0" smtClean="0"/>
              <a:t>main memory </a:t>
            </a:r>
            <a:r>
              <a:rPr lang="en-US" dirty="0"/>
              <a:t>is </a:t>
            </a:r>
            <a:r>
              <a:rPr lang="en-US" dirty="0" smtClean="0"/>
              <a:t>created or accessed equally</a:t>
            </a:r>
          </a:p>
          <a:p>
            <a:endParaRPr lang="en-US" dirty="0" smtClean="0"/>
          </a:p>
          <a:p>
            <a:r>
              <a:rPr lang="en-US" dirty="0" smtClean="0"/>
              <a:t>On</a:t>
            </a:r>
            <a:r>
              <a:rPr lang="en-US" b="1" dirty="0" smtClean="0"/>
              <a:t> NUMA</a:t>
            </a:r>
            <a:r>
              <a:rPr lang="en-US" dirty="0" smtClean="0"/>
              <a:t> </a:t>
            </a:r>
            <a:r>
              <a:rPr lang="en-US" dirty="0"/>
              <a:t>systems with multiple CPUs </a:t>
            </a:r>
            <a:r>
              <a:rPr lang="en-US" dirty="0" smtClean="0"/>
              <a:t>that </a:t>
            </a:r>
            <a:r>
              <a:rPr lang="en-US" dirty="0"/>
              <a:t>is not the </a:t>
            </a:r>
            <a:r>
              <a:rPr lang="en-US" dirty="0" smtClean="0"/>
              <a:t>case</a:t>
            </a:r>
          </a:p>
          <a:p>
            <a:pPr lvl="1"/>
            <a:r>
              <a:rPr lang="en-US" dirty="0"/>
              <a:t>On these systems, a given CPU can access some sections </a:t>
            </a:r>
            <a:r>
              <a:rPr lang="en-US" dirty="0" smtClean="0"/>
              <a:t>of main </a:t>
            </a:r>
            <a:r>
              <a:rPr lang="en-US" dirty="0"/>
              <a:t>memory faster than it can access </a:t>
            </a:r>
            <a:r>
              <a:rPr lang="en-US" dirty="0" smtClean="0"/>
              <a:t>others</a:t>
            </a:r>
          </a:p>
          <a:p>
            <a:pPr lvl="1"/>
            <a:r>
              <a:rPr lang="en-US" dirty="0"/>
              <a:t>Such </a:t>
            </a:r>
            <a:r>
              <a:rPr lang="en-US" dirty="0" smtClean="0"/>
              <a:t>a system </a:t>
            </a:r>
            <a:r>
              <a:rPr lang="en-US" dirty="0"/>
              <a:t>is made up of multiple CPUs, each with its own local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a CPU can access its local memory faster than memory </a:t>
            </a:r>
            <a:r>
              <a:rPr lang="en-US" dirty="0" smtClean="0"/>
              <a:t>local to </a:t>
            </a:r>
            <a:r>
              <a:rPr lang="en-US" dirty="0"/>
              <a:t>another CPU 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42" y="735799"/>
            <a:ext cx="5873857" cy="52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goal is to </a:t>
            </a:r>
            <a:r>
              <a:rPr lang="en-US" dirty="0" smtClean="0"/>
              <a:t>have memory </a:t>
            </a:r>
            <a:r>
              <a:rPr lang="en-US" dirty="0"/>
              <a:t>frames allocated “</a:t>
            </a:r>
            <a:r>
              <a:rPr lang="en-US" b="1" dirty="0"/>
              <a:t>as close as possible</a:t>
            </a:r>
            <a:r>
              <a:rPr lang="en-US" dirty="0"/>
              <a:t>” to the CPU on which the </a:t>
            </a:r>
            <a:r>
              <a:rPr lang="en-US" dirty="0" smtClean="0"/>
              <a:t>process is running</a:t>
            </a:r>
          </a:p>
          <a:p>
            <a:pPr lvl="1"/>
            <a:r>
              <a:rPr lang="en-US" dirty="0"/>
              <a:t>Thus, when a process incurs </a:t>
            </a:r>
            <a:r>
              <a:rPr lang="en-US" dirty="0" smtClean="0"/>
              <a:t>a page </a:t>
            </a:r>
            <a:r>
              <a:rPr lang="en-US" dirty="0"/>
              <a:t>fault, a NUMA-aware virtual memory system will allocate that process </a:t>
            </a:r>
            <a:r>
              <a:rPr lang="en-US" dirty="0" smtClean="0"/>
              <a:t>a frame </a:t>
            </a:r>
            <a:r>
              <a:rPr lang="en-US" dirty="0"/>
              <a:t>as close as possible to the CPU on which the process is running </a:t>
            </a:r>
          </a:p>
        </p:txBody>
      </p:sp>
    </p:spTree>
    <p:extLst>
      <p:ext uri="{BB962C8B-B14F-4D97-AF65-F5344CB8AC3E}">
        <p14:creationId xmlns:p14="http://schemas.microsoft.com/office/powerpoint/2010/main" val="41399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Thrashing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occurs if a process does not have “enough” frames—that is, it</a:t>
            </a:r>
            <a:br>
              <a:rPr lang="en-US" dirty="0"/>
            </a:br>
            <a:r>
              <a:rPr lang="en-US" dirty="0"/>
              <a:t>does not have the minimum number of frames it needs to support pages in </a:t>
            </a:r>
            <a:r>
              <a:rPr lang="en-US" dirty="0" smtClean="0"/>
              <a:t>the working </a:t>
            </a:r>
            <a:r>
              <a:rPr lang="en-US" dirty="0"/>
              <a:t>set.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will quickly page-fault. At this point, it must </a:t>
            </a:r>
            <a:r>
              <a:rPr lang="en-US" dirty="0" smtClean="0"/>
              <a:t>replace some </a:t>
            </a:r>
            <a:r>
              <a:rPr lang="en-US" dirty="0"/>
              <a:t>page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since all its pages are in active use, it must replace a page</a:t>
            </a:r>
            <a:br>
              <a:rPr lang="en-US" dirty="0"/>
            </a:br>
            <a:r>
              <a:rPr lang="en-US" dirty="0"/>
              <a:t>that will be needed again right away. Consequently, it quickly faults again, </a:t>
            </a:r>
            <a:r>
              <a:rPr lang="en-US" dirty="0" smtClean="0"/>
              <a:t>and again</a:t>
            </a:r>
            <a:r>
              <a:rPr lang="en-US" dirty="0"/>
              <a:t>, and again, replacing pages that it must bring back in </a:t>
            </a:r>
            <a:r>
              <a:rPr lang="en-US" dirty="0" smtClean="0"/>
              <a:t>immediately. This </a:t>
            </a:r>
            <a:r>
              <a:rPr lang="en-US" dirty="0"/>
              <a:t>high </a:t>
            </a:r>
            <a:r>
              <a:rPr lang="en-US" i="1" dirty="0"/>
              <a:t>paging</a:t>
            </a:r>
            <a:r>
              <a:rPr lang="en-US" dirty="0"/>
              <a:t> activity is called </a:t>
            </a:r>
            <a:r>
              <a:rPr lang="en-US" b="1" dirty="0"/>
              <a:t>thrashing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Thrashing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Thrashing is </a:t>
            </a:r>
            <a:r>
              <a:rPr lang="en-US" dirty="0"/>
              <a:t>a phenomenon that occurs in computer operating systems when the system spends an excessive amount of time </a:t>
            </a:r>
            <a:r>
              <a:rPr lang="en-US" dirty="0" smtClean="0"/>
              <a:t>on swapping the pages due </a:t>
            </a:r>
            <a:r>
              <a:rPr lang="en-US" dirty="0"/>
              <a:t>to high memory demand and low available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It </a:t>
            </a:r>
            <a:r>
              <a:rPr lang="en-US" dirty="0"/>
              <a:t>can result in severe performance degradation, as the system spends more time swapping </a:t>
            </a:r>
            <a:r>
              <a:rPr lang="en-US" dirty="0" smtClean="0"/>
              <a:t>(paging) </a:t>
            </a:r>
            <a:r>
              <a:rPr lang="en-US" dirty="0"/>
              <a:t>than executing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Cause(s) of thrashing?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following scenario, which is based on the actual behavior of </a:t>
            </a:r>
            <a:r>
              <a:rPr lang="en-US" dirty="0" smtClean="0"/>
              <a:t>early paging </a:t>
            </a:r>
            <a:r>
              <a:rPr lang="en-US" dirty="0"/>
              <a:t>systems.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operating system monitors CPU utilization. If CPU </a:t>
            </a:r>
            <a:r>
              <a:rPr lang="en-US" dirty="0" smtClean="0"/>
              <a:t>utiliza</a:t>
            </a:r>
            <a:r>
              <a:rPr lang="en-US" dirty="0"/>
              <a:t>tion is too low, we increase the </a:t>
            </a:r>
            <a:r>
              <a:rPr lang="en-US" i="1" dirty="0"/>
              <a:t>degree of multiprogramming</a:t>
            </a:r>
            <a:r>
              <a:rPr lang="en-US" dirty="0"/>
              <a:t> by </a:t>
            </a:r>
            <a:r>
              <a:rPr lang="en-US" dirty="0" smtClean="0"/>
              <a:t>introducing a </a:t>
            </a:r>
            <a:r>
              <a:rPr lang="en-US" dirty="0"/>
              <a:t>new process to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global page-replacement</a:t>
            </a:r>
            <a:r>
              <a:rPr lang="en-US" dirty="0"/>
              <a:t> algorithm is </a:t>
            </a:r>
            <a:r>
              <a:rPr lang="en-US" dirty="0" smtClean="0"/>
              <a:t>used; it </a:t>
            </a:r>
            <a:r>
              <a:rPr lang="en-US" dirty="0"/>
              <a:t>replaces pages without regard to the process to which they </a:t>
            </a:r>
            <a:r>
              <a:rPr lang="en-US" dirty="0" smtClean="0"/>
              <a:t>belong </a:t>
            </a:r>
          </a:p>
          <a:p>
            <a:pPr lvl="1"/>
            <a:r>
              <a:rPr lang="en-US" dirty="0" smtClean="0"/>
              <a:t>Now</a:t>
            </a:r>
            <a:r>
              <a:rPr lang="en-US" dirty="0"/>
              <a:t> </a:t>
            </a:r>
            <a:r>
              <a:rPr lang="en-US" dirty="0" smtClean="0"/>
              <a:t>suppose </a:t>
            </a:r>
            <a:r>
              <a:rPr lang="en-US" dirty="0"/>
              <a:t>that a process enters a new phase in its execution and needs </a:t>
            </a:r>
            <a:r>
              <a:rPr lang="en-US" dirty="0" smtClean="0"/>
              <a:t>more frames</a:t>
            </a:r>
            <a:r>
              <a:rPr lang="en-US" dirty="0"/>
              <a:t>. It starts faulting and taking frames away from other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These processes </a:t>
            </a:r>
            <a:r>
              <a:rPr lang="en-US" dirty="0"/>
              <a:t>need those pages, however, and so they also fault, taking frames </a:t>
            </a:r>
            <a:r>
              <a:rPr lang="en-US" dirty="0" smtClean="0"/>
              <a:t>from other </a:t>
            </a:r>
            <a:r>
              <a:rPr lang="en-US" dirty="0"/>
              <a:t>processes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0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As they queue up for the paging device, the ready </a:t>
            </a:r>
            <a:r>
              <a:rPr lang="en-US" dirty="0" smtClean="0"/>
              <a:t>queue empties</a:t>
            </a:r>
            <a:r>
              <a:rPr lang="en-US" dirty="0"/>
              <a:t>. As processes wait for the paging device, CPU utilization </a:t>
            </a:r>
            <a:r>
              <a:rPr lang="en-US" dirty="0" smtClean="0"/>
              <a:t>decreases</a:t>
            </a:r>
          </a:p>
          <a:p>
            <a:pPr lvl="1"/>
            <a:r>
              <a:rPr lang="en-US" dirty="0"/>
              <a:t>The CPU scheduler sees the decreasing CPU utilization and </a:t>
            </a:r>
            <a:r>
              <a:rPr lang="en-US" b="1" i="1" dirty="0"/>
              <a:t>increases </a:t>
            </a: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degree of multiprogramming as a result.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new process tries to get started </a:t>
            </a:r>
            <a:r>
              <a:rPr lang="en-US" dirty="0" smtClean="0"/>
              <a:t>by taking </a:t>
            </a:r>
            <a:r>
              <a:rPr lang="en-US" dirty="0"/>
              <a:t>frames from running processes, causing more page faults and a </a:t>
            </a:r>
            <a:r>
              <a:rPr lang="en-US" dirty="0" smtClean="0"/>
              <a:t>longer waiting queue.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 result, CPU utilization drops even </a:t>
            </a:r>
            <a:r>
              <a:rPr lang="en-US" dirty="0" smtClean="0"/>
              <a:t>further, and </a:t>
            </a:r>
            <a:r>
              <a:rPr lang="en-US" dirty="0"/>
              <a:t>the CPU scheduler tries to increase the degree of multiprogramming </a:t>
            </a:r>
            <a:r>
              <a:rPr lang="en-US" dirty="0" smtClean="0"/>
              <a:t>even more.</a:t>
            </a:r>
          </a:p>
          <a:p>
            <a:pPr lvl="1"/>
            <a:r>
              <a:rPr lang="en-US" dirty="0" smtClean="0"/>
              <a:t>Thrashing </a:t>
            </a:r>
            <a:r>
              <a:rPr lang="en-US" dirty="0"/>
              <a:t>has occurred, and system throughput plunges. The </a:t>
            </a:r>
            <a:r>
              <a:rPr lang="en-US" dirty="0" smtClean="0"/>
              <a:t>page-fault </a:t>
            </a:r>
            <a:r>
              <a:rPr lang="en-US" dirty="0"/>
              <a:t>rate increases tremendously. As a result, the effective memory-access time</a:t>
            </a:r>
            <a:br>
              <a:rPr lang="en-US" dirty="0"/>
            </a:br>
            <a:r>
              <a:rPr lang="en-US" dirty="0"/>
              <a:t>increases. No work is getting done, because the processes are spending all </a:t>
            </a:r>
            <a:r>
              <a:rPr lang="en-US" dirty="0" smtClean="0"/>
              <a:t>their time </a:t>
            </a:r>
            <a:r>
              <a:rPr lang="en-US" dirty="0"/>
              <a:t>paging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3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32" y="742061"/>
            <a:ext cx="7492382" cy="53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limit the effects of thrashing by using a </a:t>
            </a:r>
            <a:r>
              <a:rPr lang="en-US" b="1" dirty="0"/>
              <a:t>local replacement algorithm </a:t>
            </a:r>
            <a:r>
              <a:rPr lang="en-US" dirty="0"/>
              <a:t>(or </a:t>
            </a:r>
            <a:r>
              <a:rPr lang="en-US" b="1" dirty="0"/>
              <a:t>priority replacement algorithm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However, the problem is not </a:t>
            </a:r>
            <a:r>
              <a:rPr lang="en-US" dirty="0" smtClean="0"/>
              <a:t>entirely solved</a:t>
            </a:r>
          </a:p>
          <a:p>
            <a:pPr lvl="1"/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prevent thrashing, we must provide a process with as many frames </a:t>
            </a:r>
            <a:r>
              <a:rPr lang="en-US" dirty="0" smtClean="0"/>
              <a:t>as it </a:t>
            </a:r>
            <a:r>
              <a:rPr lang="en-US" dirty="0"/>
              <a:t>needs. But how do we know how many frames it “needs”? </a:t>
            </a:r>
            <a:endParaRPr lang="en-US" dirty="0" smtClean="0"/>
          </a:p>
          <a:p>
            <a:pPr lvl="1"/>
            <a:r>
              <a:rPr lang="en-US" dirty="0" smtClean="0"/>
              <a:t>One strategy starts </a:t>
            </a:r>
            <a:r>
              <a:rPr lang="en-US" dirty="0"/>
              <a:t>by looking at how many frames a process is actually using. This </a:t>
            </a:r>
            <a:r>
              <a:rPr lang="en-US" dirty="0" smtClean="0"/>
              <a:t>approach defines </a:t>
            </a:r>
            <a:r>
              <a:rPr lang="en-US" dirty="0"/>
              <a:t>the </a:t>
            </a:r>
            <a:r>
              <a:rPr lang="en-US" b="1" dirty="0"/>
              <a:t>locality model </a:t>
            </a:r>
            <a:r>
              <a:rPr lang="en-US" dirty="0"/>
              <a:t>of process execution.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2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locality</a:t>
            </a:r>
            <a:r>
              <a:rPr lang="en-US" dirty="0"/>
              <a:t> is a set of pages that are actively used </a:t>
            </a:r>
            <a:r>
              <a:rPr lang="en-US" dirty="0" smtClean="0"/>
              <a:t>together.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 process executes, it moves from </a:t>
            </a:r>
            <a:r>
              <a:rPr lang="en-US" dirty="0" smtClean="0"/>
              <a:t>locality to </a:t>
            </a:r>
            <a:r>
              <a:rPr lang="en-US" dirty="0"/>
              <a:t>locality. </a:t>
            </a:r>
            <a:endParaRPr lang="en-US" dirty="0" smtClean="0"/>
          </a:p>
          <a:p>
            <a:pPr lvl="1"/>
            <a:r>
              <a:rPr lang="en-US" dirty="0" smtClean="0"/>
              <a:t>A running program </a:t>
            </a:r>
            <a:r>
              <a:rPr lang="en-US" dirty="0"/>
              <a:t>is generally composed of several different </a:t>
            </a:r>
            <a:r>
              <a:rPr lang="en-US" dirty="0" smtClean="0"/>
              <a:t>localities</a:t>
            </a:r>
          </a:p>
          <a:p>
            <a:pPr lvl="1"/>
            <a:r>
              <a:rPr lang="en-US" dirty="0"/>
              <a:t>For example, when a function is called, it defines a new </a:t>
            </a:r>
            <a:r>
              <a:rPr lang="en-US" dirty="0" smtClean="0"/>
              <a:t>locality; </a:t>
            </a:r>
            <a:r>
              <a:rPr lang="en-US" dirty="0"/>
              <a:t>When we exit the </a:t>
            </a:r>
            <a:r>
              <a:rPr lang="en-US" dirty="0" smtClean="0"/>
              <a:t>function, the </a:t>
            </a:r>
            <a:r>
              <a:rPr lang="en-US" dirty="0"/>
              <a:t>process leaves this </a:t>
            </a:r>
            <a:r>
              <a:rPr lang="en-US" dirty="0" smtClean="0"/>
              <a:t>locality</a:t>
            </a:r>
          </a:p>
          <a:p>
            <a:pPr lvl="1"/>
            <a:endParaRPr lang="en-US" dirty="0"/>
          </a:p>
          <a:p>
            <a:r>
              <a:rPr lang="en-US" dirty="0"/>
              <a:t>Thus, we see that localities are defined by the program structure and </a:t>
            </a:r>
            <a:r>
              <a:rPr lang="en-US" dirty="0" smtClean="0"/>
              <a:t>its data </a:t>
            </a:r>
            <a:r>
              <a:rPr lang="en-US" dirty="0"/>
              <a:t>structures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Suppose we allocate enough frames to a process to accommodate its current locality. It will fault for the pages in its locality until all these </a:t>
            </a:r>
            <a:r>
              <a:rPr lang="en-US" dirty="0" smtClean="0"/>
              <a:t>pages are in </a:t>
            </a:r>
            <a:r>
              <a:rPr lang="en-US" dirty="0"/>
              <a:t>memory; then, it will not fault again until it changes </a:t>
            </a:r>
            <a:r>
              <a:rPr lang="en-US" dirty="0" smtClean="0"/>
              <a:t>localities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Virtual memory </a:t>
            </a:r>
            <a:r>
              <a:rPr lang="en-US" dirty="0" smtClean="0"/>
              <a:t>allows </a:t>
            </a:r>
            <a:r>
              <a:rPr lang="en-US" dirty="0"/>
              <a:t>an </a:t>
            </a:r>
            <a:r>
              <a:rPr lang="en-US" dirty="0" smtClean="0"/>
              <a:t>extremely large </a:t>
            </a:r>
            <a:r>
              <a:rPr lang="en-US" dirty="0"/>
              <a:t>virtual memory to be provided for programmers when only </a:t>
            </a:r>
            <a:r>
              <a:rPr lang="en-US" dirty="0" smtClean="0"/>
              <a:t>a smaller physical </a:t>
            </a:r>
            <a:r>
              <a:rPr lang="en-US" dirty="0"/>
              <a:t>memory is available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virtual address space </a:t>
            </a:r>
            <a:r>
              <a:rPr lang="en-US" dirty="0"/>
              <a:t>of a process refers to the logical (or virtual) </a:t>
            </a:r>
            <a:r>
              <a:rPr lang="en-US" dirty="0" smtClean="0"/>
              <a:t>view of </a:t>
            </a:r>
            <a:r>
              <a:rPr lang="en-US" dirty="0"/>
              <a:t>how a process is stored 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this view is that a </a:t>
            </a:r>
            <a:r>
              <a:rPr lang="en-US" dirty="0" smtClean="0"/>
              <a:t>process begins </a:t>
            </a:r>
            <a:r>
              <a:rPr lang="en-US" dirty="0"/>
              <a:t>at a certain logical address—say, address 0—and exists in </a:t>
            </a:r>
            <a:r>
              <a:rPr lang="en-US" dirty="0" smtClean="0"/>
              <a:t>contiguous</a:t>
            </a:r>
            <a:r>
              <a:rPr lang="en-US" dirty="0"/>
              <a:t>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Though</a:t>
            </a:r>
            <a:r>
              <a:rPr lang="en-US" dirty="0"/>
              <a:t>, that in </a:t>
            </a:r>
            <a:r>
              <a:rPr lang="en-US" dirty="0" smtClean="0"/>
              <a:t>fact physical </a:t>
            </a:r>
            <a:r>
              <a:rPr lang="en-US" dirty="0"/>
              <a:t>memory is organized in page frames and that the physical </a:t>
            </a:r>
            <a:r>
              <a:rPr lang="en-US" dirty="0" smtClean="0"/>
              <a:t>page frames </a:t>
            </a:r>
            <a:r>
              <a:rPr lang="en-US" dirty="0"/>
              <a:t>assigned to a process may not be contiguous </a:t>
            </a:r>
            <a:endParaRPr lang="en-US" dirty="0" smtClean="0"/>
          </a:p>
          <a:p>
            <a:pPr lvl="1"/>
            <a:r>
              <a:rPr lang="en-US" dirty="0"/>
              <a:t>It is up to the memory management unit (MMU) to map logical pages to physical page frames </a:t>
            </a:r>
            <a:r>
              <a:rPr lang="en-US" dirty="0" smtClean="0"/>
              <a:t>in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Working-Set Model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 set is an </a:t>
            </a:r>
            <a:r>
              <a:rPr lang="en-US" dirty="0" smtClean="0"/>
              <a:t>approximation of </a:t>
            </a:r>
            <a:r>
              <a:rPr lang="en-US" dirty="0"/>
              <a:t>the program’s </a:t>
            </a:r>
            <a:r>
              <a:rPr lang="en-US" dirty="0" smtClean="0"/>
              <a:t>locality</a:t>
            </a:r>
            <a:endParaRPr lang="en-US" dirty="0"/>
          </a:p>
          <a:p>
            <a:r>
              <a:rPr lang="en-US" dirty="0"/>
              <a:t>The idea is to </a:t>
            </a:r>
            <a:r>
              <a:rPr lang="en-US" dirty="0" smtClean="0"/>
              <a:t>examine the </a:t>
            </a:r>
            <a:r>
              <a:rPr lang="en-US" dirty="0"/>
              <a:t>most recent Δ page references. The set of pages in the most recent </a:t>
            </a:r>
            <a:r>
              <a:rPr lang="en-US" b="1" dirty="0"/>
              <a:t>Δ</a:t>
            </a:r>
            <a:r>
              <a:rPr lang="en-US" dirty="0"/>
              <a:t> </a:t>
            </a:r>
            <a:r>
              <a:rPr lang="en-US" dirty="0" smtClean="0"/>
              <a:t>page references </a:t>
            </a:r>
            <a:r>
              <a:rPr lang="en-US" dirty="0"/>
              <a:t>is the </a:t>
            </a:r>
            <a:r>
              <a:rPr lang="en-US" b="1" dirty="0"/>
              <a:t>working set </a:t>
            </a:r>
            <a:endParaRPr lang="en-US" dirty="0"/>
          </a:p>
          <a:p>
            <a:pPr lvl="1"/>
            <a:r>
              <a:rPr lang="en-US" dirty="0"/>
              <a:t>The accuracy of the working set depends on the selection of Δ. If Δ is too</a:t>
            </a:r>
            <a:br>
              <a:rPr lang="en-US" dirty="0"/>
            </a:br>
            <a:r>
              <a:rPr lang="en-US" dirty="0"/>
              <a:t>small, it will not encompass the entire locality; if Δ is too large, it may overlap</a:t>
            </a:r>
            <a:br>
              <a:rPr lang="en-US" dirty="0"/>
            </a:br>
            <a:r>
              <a:rPr lang="en-US" dirty="0"/>
              <a:t>several localities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28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73" y="2541075"/>
            <a:ext cx="9863860" cy="3425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3" y="855232"/>
            <a:ext cx="2511775" cy="6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:r>
                  <a:rPr lang="en-US" dirty="0" smtClean="0"/>
                  <a:t>we compute </a:t>
                </a:r>
                <a:r>
                  <a:rPr lang="en-US" dirty="0"/>
                  <a:t>the working-set size, </a:t>
                </a:r>
                <a:r>
                  <a:rPr lang="en-US" b="1" i="1" dirty="0" err="1"/>
                  <a:t>WSSi</a:t>
                </a:r>
                <a:r>
                  <a:rPr lang="en-US" dirty="0"/>
                  <a:t>, for each process in the system, we </a:t>
                </a:r>
                <a:r>
                  <a:rPr lang="en-US" dirty="0" smtClean="0"/>
                  <a:t>can then </a:t>
                </a:r>
                <a:r>
                  <a:rPr lang="en-US" dirty="0"/>
                  <a:t>consider that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/>
                  <a:t>D </a:t>
                </a:r>
                <a:r>
                  <a:rPr lang="en-US" dirty="0"/>
                  <a:t>is the total demand for frames. </a:t>
                </a:r>
                <a:endParaRPr lang="en-US" dirty="0" smtClean="0"/>
              </a:p>
              <a:p>
                <a:r>
                  <a:rPr lang="en-US" dirty="0" smtClean="0"/>
                  <a:t>Thus</a:t>
                </a:r>
                <a:r>
                  <a:rPr lang="en-US" dirty="0"/>
                  <a:t>, process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needs </a:t>
                </a:r>
                <a:r>
                  <a:rPr lang="en-US" i="1" dirty="0" err="1"/>
                  <a:t>WSSi</a:t>
                </a:r>
                <a:r>
                  <a:rPr lang="en-US" i="1" dirty="0"/>
                  <a:t> </a:t>
                </a:r>
                <a:r>
                  <a:rPr lang="en-US" dirty="0"/>
                  <a:t>frames. 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total demand </a:t>
                </a:r>
                <a:r>
                  <a:rPr lang="en-US" dirty="0" smtClean="0"/>
                  <a:t>is greater </a:t>
                </a:r>
                <a:r>
                  <a:rPr lang="en-US" dirty="0"/>
                  <a:t>than the total number of available frames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), thrashing will </a:t>
                </a:r>
                <a:r>
                  <a:rPr lang="en-US" dirty="0" smtClean="0"/>
                  <a:t>occur, because </a:t>
                </a:r>
                <a:r>
                  <a:rPr lang="en-US" dirty="0"/>
                  <a:t>some processes will not have enough frames</a:t>
                </a:r>
                <a:r>
                  <a:rPr lang="en-US" dirty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333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5" y="2898748"/>
            <a:ext cx="2247980" cy="6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17" y="347117"/>
            <a:ext cx="7967162" cy="58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30523</TotalTime>
  <Words>3811</Words>
  <Application>Microsoft Office PowerPoint</Application>
  <PresentationFormat>Widescreen</PresentationFormat>
  <Paragraphs>332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Retrospect</vt:lpstr>
      <vt:lpstr>CS2006 Operating Systems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Virtual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Demand Paging </vt:lpstr>
      <vt:lpstr>PowerPoint Presentation</vt:lpstr>
      <vt:lpstr>PowerPoint Presentation</vt:lpstr>
      <vt:lpstr>Handling a Page Faults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Free-Frame List </vt:lpstr>
      <vt:lpstr>Performance of Demand Paging </vt:lpstr>
      <vt:lpstr>PowerPoint Presentation</vt:lpstr>
      <vt:lpstr>PowerPoint Presentation</vt:lpstr>
      <vt:lpstr>PowerPoint Presentation</vt:lpstr>
      <vt:lpstr>PowerPoint Presentation</vt:lpstr>
      <vt:lpstr>Copy-on-Write </vt:lpstr>
      <vt:lpstr>PowerPoint Presentation</vt:lpstr>
      <vt:lpstr>PowerPoint Presentation</vt:lpstr>
      <vt:lpstr>Page Replacement </vt:lpstr>
      <vt:lpstr>PowerPoint Presentation</vt:lpstr>
      <vt:lpstr>Basic Page Replacement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String</vt:lpstr>
      <vt:lpstr>PowerPoint Presentation</vt:lpstr>
      <vt:lpstr>FIFO Page Replacement </vt:lpstr>
      <vt:lpstr>PowerPoint Presentation</vt:lpstr>
      <vt:lpstr>PowerPoint Presentation</vt:lpstr>
      <vt:lpstr>PowerPoint Presentation</vt:lpstr>
      <vt:lpstr>Optimal Page Replacement </vt:lpstr>
      <vt:lpstr>PowerPoint Presentation</vt:lpstr>
      <vt:lpstr>PowerPoint Presentation</vt:lpstr>
      <vt:lpstr>LRU Page Replacement </vt:lpstr>
      <vt:lpstr>PowerPoint Presentation</vt:lpstr>
      <vt:lpstr>how to implement LRU replacement?</vt:lpstr>
      <vt:lpstr>PowerPoint Presentation</vt:lpstr>
      <vt:lpstr>LRU-Approximation Page Replacement</vt:lpstr>
      <vt:lpstr>Additional-Reference-Bits Algorithm</vt:lpstr>
      <vt:lpstr>PowerPoint Presentation</vt:lpstr>
      <vt:lpstr>Second-Chance Algorithm </vt:lpstr>
      <vt:lpstr>Second-Chance Algorithm: Implement</vt:lpstr>
      <vt:lpstr>PowerPoint Presentation</vt:lpstr>
      <vt:lpstr>Enhanced Second-Chance Algorithm </vt:lpstr>
      <vt:lpstr>PowerPoint Presentation</vt:lpstr>
      <vt:lpstr>Counting-Based Page Replacement </vt:lpstr>
      <vt:lpstr>Allocation of Frames: Minimum # of Frames</vt:lpstr>
      <vt:lpstr>PowerPoint Presentation</vt:lpstr>
      <vt:lpstr>Allocation Algorithms</vt:lpstr>
      <vt:lpstr>PowerPoint Presentation</vt:lpstr>
      <vt:lpstr>Proportional Allocation</vt:lpstr>
      <vt:lpstr>PowerPoint Presentation</vt:lpstr>
      <vt:lpstr>Global versus Local Allocation </vt:lpstr>
      <vt:lpstr>Global Allocation: Possible Implementation</vt:lpstr>
      <vt:lpstr>Non-Uniform Memory Access (NUMA) </vt:lpstr>
      <vt:lpstr>PowerPoint Presentation</vt:lpstr>
      <vt:lpstr>PowerPoint Presentation</vt:lpstr>
      <vt:lpstr>Thrashing</vt:lpstr>
      <vt:lpstr>Thrashing</vt:lpstr>
      <vt:lpstr>Cause(s) of thrashing?</vt:lpstr>
      <vt:lpstr>PowerPoint Presentation</vt:lpstr>
      <vt:lpstr>PowerPoint Presentation</vt:lpstr>
      <vt:lpstr>PowerPoint Presentation</vt:lpstr>
      <vt:lpstr>PowerPoint Presentation</vt:lpstr>
      <vt:lpstr>Working-Set Model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1151</cp:revision>
  <dcterms:created xsi:type="dcterms:W3CDTF">2021-02-06T08:07:10Z</dcterms:created>
  <dcterms:modified xsi:type="dcterms:W3CDTF">2023-05-03T05:48:41Z</dcterms:modified>
</cp:coreProperties>
</file>