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4"/>
  </p:notesMasterIdLst>
  <p:sldIdLst>
    <p:sldId id="256" r:id="rId2"/>
    <p:sldId id="257" r:id="rId3"/>
    <p:sldId id="262" r:id="rId4"/>
    <p:sldId id="263" r:id="rId5"/>
    <p:sldId id="275" r:id="rId6"/>
    <p:sldId id="277" r:id="rId7"/>
    <p:sldId id="266" r:id="rId8"/>
    <p:sldId id="265" r:id="rId9"/>
    <p:sldId id="278" r:id="rId10"/>
    <p:sldId id="279" r:id="rId11"/>
    <p:sldId id="267" r:id="rId12"/>
    <p:sldId id="268" r:id="rId13"/>
    <p:sldId id="269" r:id="rId14"/>
    <p:sldId id="280" r:id="rId15"/>
    <p:sldId id="281" r:id="rId16"/>
    <p:sldId id="282" r:id="rId17"/>
    <p:sldId id="270" r:id="rId18"/>
    <p:sldId id="271" r:id="rId19"/>
    <p:sldId id="272" r:id="rId20"/>
    <p:sldId id="283" r:id="rId21"/>
    <p:sldId id="273" r:id="rId22"/>
    <p:sldId id="274" r:id="rId23"/>
    <p:sldId id="284" r:id="rId24"/>
    <p:sldId id="286" r:id="rId25"/>
    <p:sldId id="285" r:id="rId26"/>
    <p:sldId id="289" r:id="rId27"/>
    <p:sldId id="290" r:id="rId28"/>
    <p:sldId id="287" r:id="rId29"/>
    <p:sldId id="291" r:id="rId30"/>
    <p:sldId id="292" r:id="rId31"/>
    <p:sldId id="293" r:id="rId32"/>
    <p:sldId id="29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117" autoAdjust="0"/>
  </p:normalViewPr>
  <p:slideViewPr>
    <p:cSldViewPr snapToGrid="0">
      <p:cViewPr varScale="1">
        <p:scale>
          <a:sx n="62" d="100"/>
          <a:sy n="62" d="100"/>
        </p:scale>
        <p:origin x="354" y="66"/>
      </p:cViewPr>
      <p:guideLst/>
    </p:cSldViewPr>
  </p:slideViewPr>
  <p:outlineViewPr>
    <p:cViewPr>
      <p:scale>
        <a:sx n="33" d="100"/>
        <a:sy n="33" d="100"/>
      </p:scale>
      <p:origin x="0" y="-263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DB25-9E96-4CC1-9F8D-8A6AD2D7927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3FDC-0BE3-4045-A18D-ED2B343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246812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25" tIns="47000" rIns="9402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three must be present for deadlock to occur.</a:t>
            </a:r>
            <a:endParaRPr/>
          </a:p>
        </p:txBody>
      </p:sp>
      <p:sp>
        <p:nvSpPr>
          <p:cNvPr id="115" name="Google Shape;115;p5:notes"/>
          <p:cNvSpPr txBox="1">
            <a:spLocks noGrp="1"/>
          </p:cNvSpPr>
          <p:nvPr>
            <p:ph type="sldNum" idx="12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25" tIns="47000" rIns="94025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70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:notes"/>
          <p:cNvSpPr txBox="1">
            <a:spLocks noGrp="1"/>
          </p:cNvSpPr>
          <p:nvPr>
            <p:ph type="sldNum" idx="12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25" tIns="47000" rIns="94025" bIns="47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246812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29:notes"/>
          <p:cNvSpPr txBox="1"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25" tIns="47000" rIns="94025" bIns="4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972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BDF68E2-58F2-4D09-BE8B-E3BD06533059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7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5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 algn="just">
              <a:buFont typeface="Calibri" panose="020F0502020204030204" pitchFamily="34" charset="0"/>
              <a:buChar char="→"/>
              <a:defRPr sz="2800" b="0"/>
            </a:lvl1pPr>
            <a:lvl2pPr algn="just">
              <a:defRPr sz="24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1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9AB4D41-86C1-4908-B66A-0B50CEB3BF29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6426E2C-56C1-4E0D-A793-0088A7FDD37E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77163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3627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CS2006 Operating Systems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SPRING 2023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88;p12"/>
          <p:cNvGrpSpPr/>
          <p:nvPr/>
        </p:nvGrpSpPr>
        <p:grpSpPr>
          <a:xfrm>
            <a:off x="2327063" y="1100380"/>
            <a:ext cx="6119513" cy="4944587"/>
            <a:chOff x="2606996" y="1447800"/>
            <a:chExt cx="5023273" cy="4572000"/>
          </a:xfrm>
        </p:grpSpPr>
        <p:grpSp>
          <p:nvGrpSpPr>
            <p:cNvPr id="5" name="Google Shape;189;p12"/>
            <p:cNvGrpSpPr/>
            <p:nvPr/>
          </p:nvGrpSpPr>
          <p:grpSpPr>
            <a:xfrm>
              <a:off x="2606996" y="1447800"/>
              <a:ext cx="4953000" cy="2667000"/>
              <a:chOff x="2895600" y="1981200"/>
              <a:chExt cx="3886200" cy="2667000"/>
            </a:xfrm>
          </p:grpSpPr>
          <p:sp>
            <p:nvSpPr>
              <p:cNvPr id="36" name="Google Shape;190;p12"/>
              <p:cNvSpPr/>
              <p:nvPr/>
            </p:nvSpPr>
            <p:spPr>
              <a:xfrm>
                <a:off x="5715000" y="2057400"/>
                <a:ext cx="1066800" cy="685800"/>
              </a:xfrm>
              <a:prstGeom prst="rect">
                <a:avLst/>
              </a:prstGeom>
              <a:noFill/>
              <a:ln w="28575" cap="flat" cmpd="sng">
                <a:solidFill>
                  <a:srgbClr val="6F94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7" name="Google Shape;191;p12"/>
              <p:cNvSpPr/>
              <p:nvPr/>
            </p:nvSpPr>
            <p:spPr>
              <a:xfrm>
                <a:off x="5715000" y="2971800"/>
                <a:ext cx="1066800" cy="685800"/>
              </a:xfrm>
              <a:prstGeom prst="rect">
                <a:avLst/>
              </a:prstGeom>
              <a:noFill/>
              <a:ln w="28575" cap="flat" cmpd="sng">
                <a:solidFill>
                  <a:srgbClr val="6F94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8" name="Google Shape;192;p12"/>
              <p:cNvSpPr/>
              <p:nvPr/>
            </p:nvSpPr>
            <p:spPr>
              <a:xfrm>
                <a:off x="5715000" y="3962400"/>
                <a:ext cx="1066800" cy="685800"/>
              </a:xfrm>
              <a:prstGeom prst="rect">
                <a:avLst/>
              </a:prstGeom>
              <a:noFill/>
              <a:ln w="28575" cap="flat" cmpd="sng">
                <a:solidFill>
                  <a:srgbClr val="6F94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9" name="Google Shape;193;p12"/>
              <p:cNvSpPr/>
              <p:nvPr/>
            </p:nvSpPr>
            <p:spPr>
              <a:xfrm>
                <a:off x="5867400" y="2514600"/>
                <a:ext cx="152400" cy="762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6F94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0" name="Google Shape;194;p12"/>
              <p:cNvSpPr/>
              <p:nvPr/>
            </p:nvSpPr>
            <p:spPr>
              <a:xfrm>
                <a:off x="5867400" y="3429000"/>
                <a:ext cx="152400" cy="762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6F94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1" name="Google Shape;195;p12"/>
              <p:cNvSpPr/>
              <p:nvPr/>
            </p:nvSpPr>
            <p:spPr>
              <a:xfrm>
                <a:off x="5867400" y="4419600"/>
                <a:ext cx="152400" cy="762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rgbClr val="6F94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2" name="Google Shape;196;p12"/>
              <p:cNvSpPr txBox="1"/>
              <p:nvPr/>
            </p:nvSpPr>
            <p:spPr>
              <a:xfrm>
                <a:off x="6213902" y="2209800"/>
                <a:ext cx="379201" cy="34146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>
                <a:defPPr>
                  <a:defRPr lang="en-US"/>
                </a:defPPr>
                <a:lvl1pPr marR="0" lvl="0" indent="0">
                  <a:spcBef>
                    <a:spcPts val="0"/>
                  </a:spcBef>
                  <a:spcAft>
                    <a:spcPts val="0"/>
                  </a:spcAft>
                  <a:buNone/>
                  <a:defRPr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</a:defRPr>
                </a:lvl1pPr>
              </a:lstStyle>
              <a:p>
                <a:r>
                  <a:rPr lang="en-US" dirty="0">
                    <a:sym typeface="Verdana"/>
                  </a:rPr>
                  <a:t>F1</a:t>
                </a:r>
                <a:endParaRPr dirty="0"/>
              </a:p>
            </p:txBody>
          </p:sp>
          <p:sp>
            <p:nvSpPr>
              <p:cNvPr id="43" name="Google Shape;197;p12"/>
              <p:cNvSpPr txBox="1"/>
              <p:nvPr/>
            </p:nvSpPr>
            <p:spPr>
              <a:xfrm>
                <a:off x="6225982" y="3124200"/>
                <a:ext cx="367121" cy="34146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>
                <a:defPPr>
                  <a:defRPr lang="en-US"/>
                </a:defPPr>
                <a:lvl1pPr marR="0" lvl="0" indent="0">
                  <a:spcBef>
                    <a:spcPts val="0"/>
                  </a:spcBef>
                  <a:spcAft>
                    <a:spcPts val="0"/>
                  </a:spcAft>
                  <a:buNone/>
                  <a:defRPr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</a:defRPr>
                </a:lvl1pPr>
              </a:lstStyle>
              <a:p>
                <a:r>
                  <a:rPr lang="en-US" dirty="0">
                    <a:sym typeface="Verdana"/>
                  </a:rPr>
                  <a:t>F2</a:t>
                </a:r>
                <a:endParaRPr dirty="0"/>
              </a:p>
            </p:txBody>
          </p:sp>
          <p:sp>
            <p:nvSpPr>
              <p:cNvPr id="44" name="Google Shape;198;p12"/>
              <p:cNvSpPr txBox="1"/>
              <p:nvPr/>
            </p:nvSpPr>
            <p:spPr>
              <a:xfrm>
                <a:off x="6225981" y="4114800"/>
                <a:ext cx="398397" cy="34146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>
                <a:defPPr>
                  <a:defRPr lang="en-US"/>
                </a:defPPr>
                <a:lvl1pPr marR="0" lvl="0" indent="0">
                  <a:spcBef>
                    <a:spcPts val="0"/>
                  </a:spcBef>
                  <a:spcAft>
                    <a:spcPts val="0"/>
                  </a:spcAft>
                  <a:buNone/>
                  <a:defRPr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</a:defRPr>
                </a:lvl1pPr>
              </a:lstStyle>
              <a:p>
                <a:r>
                  <a:rPr lang="en-US" dirty="0">
                    <a:sym typeface="Verdana"/>
                  </a:rPr>
                  <a:t>F3</a:t>
                </a:r>
                <a:endParaRPr dirty="0"/>
              </a:p>
            </p:txBody>
          </p:sp>
          <p:sp>
            <p:nvSpPr>
              <p:cNvPr id="45" name="Google Shape;199;p12"/>
              <p:cNvSpPr/>
              <p:nvPr/>
            </p:nvSpPr>
            <p:spPr>
              <a:xfrm>
                <a:off x="2895600" y="1981200"/>
                <a:ext cx="838200" cy="685800"/>
              </a:xfrm>
              <a:prstGeom prst="ellipse">
                <a:avLst/>
              </a:prstGeom>
              <a:noFill/>
              <a:ln w="28575" cap="flat" cmpd="sng">
                <a:solidFill>
                  <a:srgbClr val="6F94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6" name="Google Shape;200;p12"/>
              <p:cNvSpPr/>
              <p:nvPr/>
            </p:nvSpPr>
            <p:spPr>
              <a:xfrm>
                <a:off x="2895600" y="2895600"/>
                <a:ext cx="838200" cy="685800"/>
              </a:xfrm>
              <a:prstGeom prst="ellipse">
                <a:avLst/>
              </a:prstGeom>
              <a:noFill/>
              <a:ln w="28575" cap="flat" cmpd="sng">
                <a:solidFill>
                  <a:srgbClr val="6F94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7" name="Google Shape;201;p12"/>
              <p:cNvSpPr/>
              <p:nvPr/>
            </p:nvSpPr>
            <p:spPr>
              <a:xfrm>
                <a:off x="2971800" y="3962400"/>
                <a:ext cx="838200" cy="685800"/>
              </a:xfrm>
              <a:prstGeom prst="ellipse">
                <a:avLst/>
              </a:prstGeom>
              <a:noFill/>
              <a:ln w="28575" cap="flat" cmpd="sng">
                <a:solidFill>
                  <a:srgbClr val="6F94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8" name="Google Shape;202;p12"/>
              <p:cNvSpPr txBox="1"/>
              <p:nvPr/>
            </p:nvSpPr>
            <p:spPr>
              <a:xfrm>
                <a:off x="3048000" y="2133600"/>
                <a:ext cx="466794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P1</a:t>
                </a:r>
                <a:endParaRPr/>
              </a:p>
            </p:txBody>
          </p:sp>
          <p:sp>
            <p:nvSpPr>
              <p:cNvPr id="49" name="Google Shape;203;p12"/>
              <p:cNvSpPr txBox="1"/>
              <p:nvPr/>
            </p:nvSpPr>
            <p:spPr>
              <a:xfrm>
                <a:off x="3048000" y="3059668"/>
                <a:ext cx="466794" cy="34146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>
                <a:defPPr>
                  <a:defRPr lang="en-US"/>
                </a:defPPr>
                <a:lvl1pPr marR="0" lvl="0" indent="0">
                  <a:spcBef>
                    <a:spcPts val="0"/>
                  </a:spcBef>
                  <a:spcAft>
                    <a:spcPts val="0"/>
                  </a:spcAft>
                  <a:buNone/>
                  <a:defRPr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</a:defRPr>
                </a:lvl1pPr>
              </a:lstStyle>
              <a:p>
                <a:r>
                  <a:rPr lang="en-US" dirty="0">
                    <a:sym typeface="Verdana"/>
                  </a:rPr>
                  <a:t>P2</a:t>
                </a:r>
                <a:endParaRPr dirty="0"/>
              </a:p>
            </p:txBody>
          </p:sp>
          <p:sp>
            <p:nvSpPr>
              <p:cNvPr id="50" name="Google Shape;204;p12"/>
              <p:cNvSpPr txBox="1"/>
              <p:nvPr/>
            </p:nvSpPr>
            <p:spPr>
              <a:xfrm>
                <a:off x="3124200" y="4126468"/>
                <a:ext cx="466794" cy="34146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>
                <a:defPPr>
                  <a:defRPr lang="en-US"/>
                </a:defPPr>
                <a:lvl1pPr marR="0" lvl="0" indent="0">
                  <a:spcBef>
                    <a:spcPts val="0"/>
                  </a:spcBef>
                  <a:spcAft>
                    <a:spcPts val="0"/>
                  </a:spcAft>
                  <a:buNone/>
                  <a:defRPr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</a:defRPr>
                </a:lvl1pPr>
              </a:lstStyle>
              <a:p>
                <a:r>
                  <a:rPr lang="en-US" dirty="0">
                    <a:sym typeface="Verdana"/>
                  </a:rPr>
                  <a:t>P3</a:t>
                </a:r>
                <a:endParaRPr dirty="0"/>
              </a:p>
            </p:txBody>
          </p:sp>
        </p:grpSp>
        <p:sp>
          <p:nvSpPr>
            <p:cNvPr id="6" name="Google Shape;205;p12"/>
            <p:cNvSpPr/>
            <p:nvPr/>
          </p:nvSpPr>
          <p:spPr>
            <a:xfrm>
              <a:off x="2661669" y="4393556"/>
              <a:ext cx="1068294" cy="685800"/>
            </a:xfrm>
            <a:prstGeom prst="ellipse">
              <a:avLst/>
            </a:prstGeom>
            <a:noFill/>
            <a:ln w="28575" cap="flat" cmpd="sng">
              <a:solidFill>
                <a:srgbClr val="6F9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" name="Google Shape;206;p12"/>
            <p:cNvSpPr/>
            <p:nvPr/>
          </p:nvSpPr>
          <p:spPr>
            <a:xfrm>
              <a:off x="2704114" y="5281487"/>
              <a:ext cx="1068294" cy="685800"/>
            </a:xfrm>
            <a:prstGeom prst="ellipse">
              <a:avLst/>
            </a:prstGeom>
            <a:noFill/>
            <a:ln w="28575" cap="flat" cmpd="sng">
              <a:solidFill>
                <a:srgbClr val="6F9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" name="Google Shape;207;p12"/>
            <p:cNvSpPr txBox="1"/>
            <p:nvPr/>
          </p:nvSpPr>
          <p:spPr>
            <a:xfrm>
              <a:off x="2929371" y="4531796"/>
              <a:ext cx="466794" cy="341464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n-US"/>
              </a:defPPr>
              <a:lvl1pPr marR="0" lvl="0" indent="0">
                <a:spcBef>
                  <a:spcPts val="0"/>
                </a:spcBef>
                <a:spcAft>
                  <a:spcPts val="0"/>
                </a:spcAft>
                <a:buNone/>
                <a:defRPr>
                  <a:solidFill>
                    <a:schemeClr val="dk1"/>
                  </a:solidFill>
                  <a:latin typeface="Verdana"/>
                  <a:ea typeface="Verdana"/>
                  <a:cs typeface="Verdana"/>
                </a:defRPr>
              </a:lvl1pPr>
            </a:lstStyle>
            <a:p>
              <a:r>
                <a:rPr lang="en-US" dirty="0">
                  <a:sym typeface="Verdana"/>
                </a:rPr>
                <a:t>P4</a:t>
              </a:r>
              <a:endParaRPr dirty="0"/>
            </a:p>
          </p:txBody>
        </p:sp>
        <p:sp>
          <p:nvSpPr>
            <p:cNvPr id="9" name="Google Shape;208;p12"/>
            <p:cNvSpPr txBox="1"/>
            <p:nvPr/>
          </p:nvSpPr>
          <p:spPr>
            <a:xfrm>
              <a:off x="3034257" y="5460356"/>
              <a:ext cx="466794" cy="341464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n-US"/>
              </a:defPPr>
              <a:lvl1pPr marR="0" lvl="0" indent="0">
                <a:spcBef>
                  <a:spcPts val="0"/>
                </a:spcBef>
                <a:spcAft>
                  <a:spcPts val="0"/>
                </a:spcAft>
                <a:buNone/>
                <a:defRPr>
                  <a:solidFill>
                    <a:schemeClr val="dk1"/>
                  </a:solidFill>
                  <a:latin typeface="Verdana"/>
                  <a:ea typeface="Verdana"/>
                  <a:cs typeface="Verdana"/>
                </a:defRPr>
              </a:lvl1pPr>
            </a:lstStyle>
            <a:p>
              <a:r>
                <a:rPr lang="en-US" dirty="0">
                  <a:sym typeface="Verdana"/>
                </a:rPr>
                <a:t>P5</a:t>
              </a:r>
              <a:endParaRPr dirty="0"/>
            </a:p>
          </p:txBody>
        </p:sp>
        <p:sp>
          <p:nvSpPr>
            <p:cNvPr id="10" name="Google Shape;209;p12"/>
            <p:cNvSpPr/>
            <p:nvPr/>
          </p:nvSpPr>
          <p:spPr>
            <a:xfrm>
              <a:off x="6270622" y="5334000"/>
              <a:ext cx="1359647" cy="685800"/>
            </a:xfrm>
            <a:prstGeom prst="rect">
              <a:avLst/>
            </a:prstGeom>
            <a:noFill/>
            <a:ln w="28575" cap="flat" cmpd="sng">
              <a:solidFill>
                <a:srgbClr val="6F9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" name="Google Shape;210;p12"/>
            <p:cNvSpPr/>
            <p:nvPr/>
          </p:nvSpPr>
          <p:spPr>
            <a:xfrm>
              <a:off x="6200349" y="4387403"/>
              <a:ext cx="1359647" cy="685800"/>
            </a:xfrm>
            <a:prstGeom prst="rect">
              <a:avLst/>
            </a:prstGeom>
            <a:noFill/>
            <a:ln w="28575" cap="flat" cmpd="sng">
              <a:solidFill>
                <a:srgbClr val="6F9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211;p12"/>
            <p:cNvSpPr/>
            <p:nvPr/>
          </p:nvSpPr>
          <p:spPr>
            <a:xfrm>
              <a:off x="6312147" y="4863028"/>
              <a:ext cx="194235" cy="762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6F9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212;p12"/>
            <p:cNvSpPr/>
            <p:nvPr/>
          </p:nvSpPr>
          <p:spPr>
            <a:xfrm>
              <a:off x="6394583" y="5753488"/>
              <a:ext cx="194235" cy="762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6F9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" name="Google Shape;213;p12"/>
            <p:cNvSpPr txBox="1"/>
            <p:nvPr/>
          </p:nvSpPr>
          <p:spPr>
            <a:xfrm>
              <a:off x="6865530" y="4593351"/>
              <a:ext cx="599354" cy="341464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n-US"/>
              </a:defPPr>
              <a:lvl1pPr marR="0" lvl="0" indent="0">
                <a:spcBef>
                  <a:spcPts val="0"/>
                </a:spcBef>
                <a:spcAft>
                  <a:spcPts val="0"/>
                </a:spcAft>
                <a:buNone/>
                <a:defRPr>
                  <a:solidFill>
                    <a:schemeClr val="dk1"/>
                  </a:solidFill>
                  <a:latin typeface="Verdana"/>
                  <a:ea typeface="Verdana"/>
                  <a:cs typeface="Verdana"/>
                </a:defRPr>
              </a:lvl1pPr>
            </a:lstStyle>
            <a:p>
              <a:r>
                <a:rPr lang="en-US">
                  <a:sym typeface="Verdana"/>
                </a:rPr>
                <a:t>F4</a:t>
              </a:r>
              <a:endParaRPr/>
            </a:p>
          </p:txBody>
        </p:sp>
        <p:sp>
          <p:nvSpPr>
            <p:cNvPr id="15" name="Google Shape;214;p12"/>
            <p:cNvSpPr txBox="1"/>
            <p:nvPr/>
          </p:nvSpPr>
          <p:spPr>
            <a:xfrm>
              <a:off x="6905392" y="5521911"/>
              <a:ext cx="453970" cy="341464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n-US"/>
              </a:defPPr>
              <a:lvl1pPr marR="0" lvl="0" indent="0">
                <a:spcBef>
                  <a:spcPts val="0"/>
                </a:spcBef>
                <a:spcAft>
                  <a:spcPts val="0"/>
                </a:spcAft>
                <a:buNone/>
                <a:defRPr>
                  <a:solidFill>
                    <a:schemeClr val="dk1"/>
                  </a:solidFill>
                  <a:latin typeface="Verdana"/>
                  <a:ea typeface="Verdana"/>
                  <a:cs typeface="Verdana"/>
                </a:defRPr>
              </a:lvl1pPr>
            </a:lstStyle>
            <a:p>
              <a:r>
                <a:rPr lang="en-US" dirty="0">
                  <a:sym typeface="Verdana"/>
                </a:rPr>
                <a:t>F5</a:t>
              </a:r>
              <a:endParaRPr dirty="0"/>
            </a:p>
          </p:txBody>
        </p:sp>
        <p:cxnSp>
          <p:nvCxnSpPr>
            <p:cNvPr id="16" name="Google Shape;215;p12"/>
            <p:cNvCxnSpPr>
              <a:stCxn id="39" idx="0"/>
              <a:endCxn id="45" idx="6"/>
            </p:cNvCxnSpPr>
            <p:nvPr/>
          </p:nvCxnSpPr>
          <p:spPr>
            <a:xfrm rot="10800000">
              <a:off x="3675302" y="1790700"/>
              <a:ext cx="2816400" cy="190500"/>
            </a:xfrm>
            <a:prstGeom prst="straightConnector1">
              <a:avLst/>
            </a:prstGeom>
            <a:noFill/>
            <a:ln w="28575" cap="flat" cmpd="sng">
              <a:solidFill>
                <a:srgbClr val="97CB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" name="Google Shape;216;p12"/>
            <p:cNvCxnSpPr>
              <a:stCxn id="40" idx="0"/>
              <a:endCxn id="46" idx="6"/>
            </p:cNvCxnSpPr>
            <p:nvPr/>
          </p:nvCxnSpPr>
          <p:spPr>
            <a:xfrm rot="10800000">
              <a:off x="3675302" y="2705100"/>
              <a:ext cx="2816400" cy="190500"/>
            </a:xfrm>
            <a:prstGeom prst="straightConnector1">
              <a:avLst/>
            </a:prstGeom>
            <a:noFill/>
            <a:ln w="28575" cap="flat" cmpd="sng">
              <a:solidFill>
                <a:srgbClr val="97CB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" name="Google Shape;217;p12"/>
            <p:cNvCxnSpPr>
              <a:stCxn id="41" idx="0"/>
              <a:endCxn id="47" idx="6"/>
            </p:cNvCxnSpPr>
            <p:nvPr/>
          </p:nvCxnSpPr>
          <p:spPr>
            <a:xfrm rot="10800000">
              <a:off x="3772502" y="3771900"/>
              <a:ext cx="2719200" cy="114300"/>
            </a:xfrm>
            <a:prstGeom prst="straightConnector1">
              <a:avLst/>
            </a:prstGeom>
            <a:noFill/>
            <a:ln w="28575" cap="flat" cmpd="sng">
              <a:solidFill>
                <a:srgbClr val="97CB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" name="Google Shape;218;p12"/>
            <p:cNvCxnSpPr>
              <a:stCxn id="12" idx="1"/>
              <a:endCxn id="6" idx="6"/>
            </p:cNvCxnSpPr>
            <p:nvPr/>
          </p:nvCxnSpPr>
          <p:spPr>
            <a:xfrm rot="10800000">
              <a:off x="3729992" y="4736487"/>
              <a:ext cx="2610600" cy="137700"/>
            </a:xfrm>
            <a:prstGeom prst="straightConnector1">
              <a:avLst/>
            </a:prstGeom>
            <a:noFill/>
            <a:ln w="28575" cap="flat" cmpd="sng">
              <a:solidFill>
                <a:srgbClr val="97CB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" name="Google Shape;219;p12"/>
            <p:cNvCxnSpPr>
              <a:stCxn id="13" idx="1"/>
            </p:cNvCxnSpPr>
            <p:nvPr/>
          </p:nvCxnSpPr>
          <p:spPr>
            <a:xfrm rot="10800000">
              <a:off x="3771628" y="5753547"/>
              <a:ext cx="2651400" cy="11100"/>
            </a:xfrm>
            <a:prstGeom prst="straightConnector1">
              <a:avLst/>
            </a:prstGeom>
            <a:noFill/>
            <a:ln w="28575" cap="flat" cmpd="sng">
              <a:solidFill>
                <a:srgbClr val="97CB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" name="Google Shape;220;p12"/>
            <p:cNvCxnSpPr>
              <a:stCxn id="45" idx="5"/>
            </p:cNvCxnSpPr>
            <p:nvPr/>
          </p:nvCxnSpPr>
          <p:spPr>
            <a:xfrm>
              <a:off x="3518842" y="2033167"/>
              <a:ext cx="2681400" cy="557700"/>
            </a:xfrm>
            <a:prstGeom prst="straightConnector1">
              <a:avLst/>
            </a:prstGeom>
            <a:noFill/>
            <a:ln w="28575" cap="flat" cmpd="sng">
              <a:solidFill>
                <a:srgbClr val="97CB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2" name="Google Shape;221;p12"/>
            <p:cNvCxnSpPr>
              <a:stCxn id="46" idx="5"/>
            </p:cNvCxnSpPr>
            <p:nvPr/>
          </p:nvCxnSpPr>
          <p:spPr>
            <a:xfrm>
              <a:off x="3518842" y="2947567"/>
              <a:ext cx="2628300" cy="645600"/>
            </a:xfrm>
            <a:prstGeom prst="straightConnector1">
              <a:avLst/>
            </a:prstGeom>
            <a:noFill/>
            <a:ln w="28575" cap="flat" cmpd="sng">
              <a:solidFill>
                <a:srgbClr val="97CB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" name="Google Shape;222;p12"/>
            <p:cNvCxnSpPr>
              <a:stCxn id="47" idx="5"/>
            </p:cNvCxnSpPr>
            <p:nvPr/>
          </p:nvCxnSpPr>
          <p:spPr>
            <a:xfrm>
              <a:off x="3615960" y="4014367"/>
              <a:ext cx="2584500" cy="504600"/>
            </a:xfrm>
            <a:prstGeom prst="straightConnector1">
              <a:avLst/>
            </a:prstGeom>
            <a:noFill/>
            <a:ln w="28575" cap="flat" cmpd="sng">
              <a:solidFill>
                <a:srgbClr val="97CB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" name="Google Shape;223;p12"/>
            <p:cNvCxnSpPr>
              <a:stCxn id="6" idx="5"/>
            </p:cNvCxnSpPr>
            <p:nvPr/>
          </p:nvCxnSpPr>
          <p:spPr>
            <a:xfrm>
              <a:off x="3573515" y="4978923"/>
              <a:ext cx="2697000" cy="501600"/>
            </a:xfrm>
            <a:prstGeom prst="straightConnector1">
              <a:avLst/>
            </a:prstGeom>
            <a:noFill/>
            <a:ln w="28575" cap="flat" cmpd="sng">
              <a:solidFill>
                <a:srgbClr val="97CB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" name="Google Shape;224;p12"/>
            <p:cNvCxnSpPr>
              <a:stCxn id="7" idx="7"/>
            </p:cNvCxnSpPr>
            <p:nvPr/>
          </p:nvCxnSpPr>
          <p:spPr>
            <a:xfrm rot="10800000" flipH="1">
              <a:off x="3615960" y="2027020"/>
              <a:ext cx="2584500" cy="3354900"/>
            </a:xfrm>
            <a:prstGeom prst="straightConnector1">
              <a:avLst/>
            </a:prstGeom>
            <a:noFill/>
            <a:ln w="28575" cap="flat" cmpd="sng">
              <a:solidFill>
                <a:srgbClr val="97CB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28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general approaches exist for dealing with deadlock.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Prevent </a:t>
            </a:r>
            <a:r>
              <a:rPr lang="en-US" dirty="0" smtClean="0"/>
              <a:t>deadlock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Avoid deadlock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 </a:t>
            </a:r>
            <a:r>
              <a:rPr lang="en-US" dirty="0"/>
              <a:t>Deadlock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view deadlock </a:t>
            </a:r>
            <a:r>
              <a:rPr lang="en-US" dirty="0" smtClean="0"/>
              <a:t>prevention methods </a:t>
            </a:r>
            <a:r>
              <a:rPr lang="en-US" dirty="0"/>
              <a:t>as falling into </a:t>
            </a:r>
            <a:r>
              <a:rPr lang="en-US" dirty="0" smtClean="0"/>
              <a:t>two classes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/>
              <a:t>indirect method</a:t>
            </a:r>
            <a:r>
              <a:rPr lang="en-US" dirty="0"/>
              <a:t> of deadlock prevention </a:t>
            </a:r>
            <a:r>
              <a:rPr lang="en-US" dirty="0" smtClean="0"/>
              <a:t>is to </a:t>
            </a:r>
            <a:r>
              <a:rPr lang="en-US" dirty="0"/>
              <a:t>prevent the occurrence of one of the three necessary </a:t>
            </a:r>
            <a:r>
              <a:rPr lang="en-US" dirty="0" smtClean="0"/>
              <a:t>conditions:</a:t>
            </a:r>
          </a:p>
          <a:p>
            <a:pPr lvl="1"/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Hold and Wait</a:t>
            </a:r>
          </a:p>
          <a:p>
            <a:pPr lvl="1"/>
            <a:r>
              <a:rPr lang="en-US" dirty="0" smtClean="0"/>
              <a:t>No Preemption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direct method</a:t>
            </a:r>
            <a:r>
              <a:rPr lang="en-US" dirty="0"/>
              <a:t> of deadlock prevention is to prevent the occurrence of a circular wait (item 4) </a:t>
            </a:r>
          </a:p>
        </p:txBody>
      </p:sp>
    </p:spTree>
    <p:extLst>
      <p:ext uri="{BB962C8B-B14F-4D97-AF65-F5344CB8AC3E}">
        <p14:creationId xmlns:p14="http://schemas.microsoft.com/office/powerpoint/2010/main" val="3580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general, </a:t>
            </a:r>
            <a:r>
              <a:rPr lang="en-US" b="1" dirty="0" smtClean="0"/>
              <a:t>mutual exclusion</a:t>
            </a:r>
            <a:r>
              <a:rPr lang="en-US" dirty="0" smtClean="0"/>
              <a:t> </a:t>
            </a:r>
            <a:r>
              <a:rPr lang="en-US" dirty="0"/>
              <a:t>cannot be disallowed.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access </a:t>
            </a:r>
            <a:r>
              <a:rPr lang="en-US" dirty="0" smtClean="0"/>
              <a:t>to a </a:t>
            </a:r>
            <a:r>
              <a:rPr lang="en-US" dirty="0"/>
              <a:t>resource requires mutual exclusion, then mutual exclusion must </a:t>
            </a:r>
            <a:r>
              <a:rPr lang="en-US" dirty="0" smtClean="0"/>
              <a:t>be supported by the OS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hold-and-wait</a:t>
            </a:r>
            <a:r>
              <a:rPr lang="en-US" dirty="0" smtClean="0"/>
              <a:t> </a:t>
            </a:r>
            <a:r>
              <a:rPr lang="en-US" dirty="0"/>
              <a:t>condition can be prevented by requiring that a process request </a:t>
            </a:r>
            <a:r>
              <a:rPr lang="en-US" dirty="0" smtClean="0"/>
              <a:t>all of </a:t>
            </a:r>
            <a:r>
              <a:rPr lang="en-US" dirty="0"/>
              <a:t>its required resources at one time and blocking the process until all requests can </a:t>
            </a:r>
            <a:r>
              <a:rPr lang="en-US" dirty="0" smtClean="0"/>
              <a:t>be granted simultaneously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approach is inefficient in two ways. First, a process </a:t>
            </a:r>
            <a:r>
              <a:rPr lang="en-US" dirty="0" smtClean="0"/>
              <a:t>may be </a:t>
            </a:r>
            <a:r>
              <a:rPr lang="en-US" dirty="0"/>
              <a:t>held up for a long time waiting for all of its resource requests to be filled, when</a:t>
            </a:r>
            <a:br>
              <a:rPr lang="en-US" dirty="0"/>
            </a:br>
            <a:r>
              <a:rPr lang="en-US" dirty="0"/>
              <a:t>in fact it could have proceeded with only some of the resources. </a:t>
            </a:r>
            <a:endParaRPr lang="en-US" dirty="0" smtClean="0"/>
          </a:p>
          <a:p>
            <a:pPr lvl="1"/>
            <a:r>
              <a:rPr lang="en-US" dirty="0" smtClean="0"/>
              <a:t>Second</a:t>
            </a:r>
            <a:r>
              <a:rPr lang="en-US" dirty="0"/>
              <a:t>, </a:t>
            </a:r>
            <a:r>
              <a:rPr lang="en-US" dirty="0" smtClean="0"/>
              <a:t>resources allocated </a:t>
            </a:r>
            <a:r>
              <a:rPr lang="en-US" dirty="0"/>
              <a:t>to a process may remain unused for a considerable period, during </a:t>
            </a:r>
            <a:r>
              <a:rPr lang="en-US" dirty="0" smtClean="0"/>
              <a:t>which time </a:t>
            </a:r>
            <a:r>
              <a:rPr lang="en-US" dirty="0"/>
              <a:t>they are denied to other processes </a:t>
            </a:r>
          </a:p>
        </p:txBody>
      </p:sp>
    </p:spTree>
    <p:extLst>
      <p:ext uri="{BB962C8B-B14F-4D97-AF65-F5344CB8AC3E}">
        <p14:creationId xmlns:p14="http://schemas.microsoft.com/office/powerpoint/2010/main" val="27490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Preemption can be </a:t>
            </a:r>
            <a:r>
              <a:rPr lang="en-US" dirty="0"/>
              <a:t>prevented in several ways. </a:t>
            </a:r>
            <a:endParaRPr lang="en-US" dirty="0" smtClean="0"/>
          </a:p>
          <a:p>
            <a:pPr lvl="1"/>
            <a:r>
              <a:rPr lang="en-US" dirty="0" smtClean="0"/>
              <a:t>First</a:t>
            </a:r>
            <a:r>
              <a:rPr lang="en-US" dirty="0"/>
              <a:t>, if a process holding </a:t>
            </a:r>
            <a:r>
              <a:rPr lang="en-US" dirty="0" smtClean="0"/>
              <a:t>certain resources </a:t>
            </a:r>
            <a:r>
              <a:rPr lang="en-US" dirty="0"/>
              <a:t>is denied a further request, that process must release its original </a:t>
            </a:r>
            <a:r>
              <a:rPr lang="en-US" dirty="0" smtClean="0"/>
              <a:t>resources and</a:t>
            </a:r>
            <a:r>
              <a:rPr lang="en-US" dirty="0"/>
              <a:t>, if necessary, request them again together with the additional resource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Alternatively</a:t>
            </a:r>
            <a:r>
              <a:rPr lang="en-US" dirty="0"/>
              <a:t>, if a process requests a resource that is currently held by another </a:t>
            </a:r>
            <a:r>
              <a:rPr lang="en-US" dirty="0" smtClean="0"/>
              <a:t>process, the </a:t>
            </a:r>
            <a:r>
              <a:rPr lang="en-US" dirty="0"/>
              <a:t>OS may preempt the second process and require it to release its resources. </a:t>
            </a:r>
          </a:p>
        </p:txBody>
      </p:sp>
    </p:spTree>
    <p:extLst>
      <p:ext uri="{BB962C8B-B14F-4D97-AF65-F5344CB8AC3E}">
        <p14:creationId xmlns:p14="http://schemas.microsoft.com/office/powerpoint/2010/main" val="37648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Preemption can be </a:t>
            </a:r>
            <a:r>
              <a:rPr lang="en-US" dirty="0"/>
              <a:t>prevented in several ways. </a:t>
            </a:r>
            <a:endParaRPr lang="en-US" dirty="0" smtClean="0"/>
          </a:p>
          <a:p>
            <a:pPr lvl="1"/>
            <a:r>
              <a:rPr lang="en-US" dirty="0" smtClean="0"/>
              <a:t>First</a:t>
            </a:r>
            <a:r>
              <a:rPr lang="en-US" dirty="0"/>
              <a:t>, if a process holding </a:t>
            </a:r>
            <a:r>
              <a:rPr lang="en-US" dirty="0" smtClean="0"/>
              <a:t>certain resources </a:t>
            </a:r>
            <a:r>
              <a:rPr lang="en-US" dirty="0"/>
              <a:t>is denied a further request, that process must release its original </a:t>
            </a:r>
            <a:r>
              <a:rPr lang="en-US" dirty="0" smtClean="0"/>
              <a:t>resources and</a:t>
            </a:r>
            <a:r>
              <a:rPr lang="en-US" dirty="0"/>
              <a:t>, if necessary, request them again together with the additional resource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Alternatively</a:t>
            </a:r>
            <a:r>
              <a:rPr lang="en-US" dirty="0"/>
              <a:t>, if a process requests a resource that is currently held by another </a:t>
            </a:r>
            <a:r>
              <a:rPr lang="en-US" dirty="0" smtClean="0"/>
              <a:t>process, the </a:t>
            </a:r>
            <a:r>
              <a:rPr lang="en-US" dirty="0"/>
              <a:t>OS may preempt the second process and require it to release its resources. </a:t>
            </a:r>
          </a:p>
        </p:txBody>
      </p:sp>
    </p:spTree>
    <p:extLst>
      <p:ext uri="{BB962C8B-B14F-4D97-AF65-F5344CB8AC3E}">
        <p14:creationId xmlns:p14="http://schemas.microsoft.com/office/powerpoint/2010/main" val="39091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Circular </a:t>
            </a:r>
            <a:r>
              <a:rPr lang="en-US" b="1" dirty="0"/>
              <a:t>wait</a:t>
            </a:r>
            <a:r>
              <a:rPr lang="en-US" dirty="0"/>
              <a:t> condition can be prevented by defining a linear ordering of </a:t>
            </a:r>
            <a:r>
              <a:rPr lang="en-US" dirty="0" smtClean="0"/>
              <a:t>resource types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process has been allocated resources of type </a:t>
            </a:r>
            <a:r>
              <a:rPr lang="en-US" i="1" dirty="0"/>
              <a:t>R</a:t>
            </a:r>
            <a:r>
              <a:rPr lang="en-US" dirty="0"/>
              <a:t>, then it may subsequently</a:t>
            </a:r>
            <a:br>
              <a:rPr lang="en-US" dirty="0"/>
            </a:br>
            <a:r>
              <a:rPr lang="en-US" dirty="0"/>
              <a:t>request only those resources of types following </a:t>
            </a:r>
            <a:r>
              <a:rPr lang="en-US" i="1" dirty="0"/>
              <a:t>R </a:t>
            </a:r>
            <a:r>
              <a:rPr lang="en-US" dirty="0"/>
              <a:t>in the </a:t>
            </a:r>
            <a:r>
              <a:rPr lang="en-US" dirty="0" smtClean="0"/>
              <a:t>ordering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Let </a:t>
            </a:r>
            <a:r>
              <a:rPr lang="en-US" dirty="0"/>
              <a:t>us associate an index with each resource </a:t>
            </a:r>
            <a:r>
              <a:rPr lang="en-US" dirty="0" smtClean="0"/>
              <a:t>type. Then </a:t>
            </a:r>
            <a:r>
              <a:rPr lang="en-US" dirty="0"/>
              <a:t>resource </a:t>
            </a:r>
            <a:r>
              <a:rPr lang="en-US" i="1" dirty="0" err="1"/>
              <a:t>Ri</a:t>
            </a:r>
            <a:r>
              <a:rPr lang="en-US" i="1" dirty="0"/>
              <a:t> </a:t>
            </a:r>
            <a:r>
              <a:rPr lang="en-US" dirty="0"/>
              <a:t>precedes </a:t>
            </a:r>
            <a:r>
              <a:rPr lang="en-US" i="1" dirty="0" err="1"/>
              <a:t>Rj</a:t>
            </a:r>
            <a:r>
              <a:rPr lang="en-US" i="1" dirty="0"/>
              <a:t> </a:t>
            </a:r>
            <a:r>
              <a:rPr lang="en-US" dirty="0"/>
              <a:t>in the ordering if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b="1" dirty="0" smtClean="0"/>
              <a:t>&lt; </a:t>
            </a:r>
            <a:r>
              <a:rPr lang="en-US" b="1" i="1" dirty="0"/>
              <a:t>j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Now </a:t>
            </a:r>
            <a:r>
              <a:rPr lang="en-US" dirty="0"/>
              <a:t>suppose two </a:t>
            </a:r>
            <a:r>
              <a:rPr lang="en-US" dirty="0" smtClean="0"/>
              <a:t>processes, A </a:t>
            </a:r>
            <a:r>
              <a:rPr lang="en-US" dirty="0"/>
              <a:t>and B, are deadlocked because A has acquired </a:t>
            </a:r>
            <a:r>
              <a:rPr lang="en-US" b="1" i="1" dirty="0" err="1"/>
              <a:t>Ri</a:t>
            </a:r>
            <a:r>
              <a:rPr lang="en-US" i="1" dirty="0"/>
              <a:t> </a:t>
            </a:r>
            <a:r>
              <a:rPr lang="en-US" dirty="0"/>
              <a:t>and requested </a:t>
            </a:r>
            <a:r>
              <a:rPr lang="en-US" b="1" i="1" dirty="0" err="1"/>
              <a:t>Rj</a:t>
            </a:r>
            <a:r>
              <a:rPr lang="en-US" dirty="0"/>
              <a:t>, and </a:t>
            </a:r>
            <a:r>
              <a:rPr lang="en-US" b="1" dirty="0"/>
              <a:t>B</a:t>
            </a:r>
            <a:r>
              <a:rPr lang="en-US" dirty="0"/>
              <a:t> </a:t>
            </a:r>
            <a:r>
              <a:rPr lang="en-US" dirty="0" smtClean="0"/>
              <a:t>has acquired </a:t>
            </a:r>
            <a:r>
              <a:rPr lang="en-US" b="1" i="1" dirty="0" err="1"/>
              <a:t>Rj</a:t>
            </a:r>
            <a:r>
              <a:rPr lang="en-US" i="1" dirty="0"/>
              <a:t> </a:t>
            </a:r>
            <a:r>
              <a:rPr lang="en-US" dirty="0"/>
              <a:t>and requested </a:t>
            </a:r>
            <a:r>
              <a:rPr lang="en-US" b="1" i="1" dirty="0" err="1"/>
              <a:t>Ri</a:t>
            </a:r>
            <a:r>
              <a:rPr lang="en-US" dirty="0"/>
              <a:t>. </a:t>
            </a:r>
            <a:r>
              <a:rPr lang="en-US" dirty="0" smtClean="0"/>
              <a:t>This </a:t>
            </a:r>
            <a:r>
              <a:rPr lang="en-US" dirty="0"/>
              <a:t>condition is impossible because it implies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 smtClean="0"/>
              <a:t>&lt; </a:t>
            </a:r>
            <a:r>
              <a:rPr lang="en-US" i="1" dirty="0" smtClean="0"/>
              <a:t>j</a:t>
            </a:r>
            <a:r>
              <a:rPr lang="en-US" i="1" dirty="0"/>
              <a:t> </a:t>
            </a:r>
            <a:r>
              <a:rPr lang="en-US" dirty="0" smtClean="0"/>
              <a:t>and </a:t>
            </a:r>
            <a:r>
              <a:rPr lang="en-US" i="1" dirty="0"/>
              <a:t>j </a:t>
            </a:r>
            <a:r>
              <a:rPr lang="en-US" dirty="0" smtClean="0"/>
              <a:t>&lt;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Deadlock avoidance</a:t>
            </a:r>
            <a:r>
              <a:rPr lang="en-US" dirty="0"/>
              <a:t>, </a:t>
            </a:r>
            <a:r>
              <a:rPr lang="en-US" dirty="0" smtClean="0"/>
              <a:t>allows </a:t>
            </a:r>
            <a:r>
              <a:rPr lang="en-US" dirty="0"/>
              <a:t>the three necessary conditions but makes </a:t>
            </a:r>
            <a:r>
              <a:rPr lang="en-US" dirty="0" smtClean="0"/>
              <a:t>judicious choices </a:t>
            </a:r>
            <a:r>
              <a:rPr lang="en-US" dirty="0"/>
              <a:t>to assure that the deadlock point is never reached </a:t>
            </a:r>
            <a:endParaRPr lang="en-US" dirty="0" smtClean="0"/>
          </a:p>
          <a:p>
            <a:r>
              <a:rPr lang="en-US" dirty="0"/>
              <a:t>A decision is made dynamically whether the current resource allocation request will, if granted, potentially lead to a deadlock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/>
              <a:t>knowledge of future process requests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two approaches to deadlock avoidance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Process Initiation Denial</a:t>
            </a:r>
            <a:r>
              <a:rPr lang="en-US" dirty="0" smtClean="0"/>
              <a:t>: Do </a:t>
            </a:r>
            <a:r>
              <a:rPr lang="en-US" dirty="0"/>
              <a:t>not start a process if its demands might lead to </a:t>
            </a:r>
            <a:r>
              <a:rPr lang="en-US" dirty="0" smtClean="0"/>
              <a:t>deadlock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Resource Allocation Denial</a:t>
            </a:r>
            <a:r>
              <a:rPr lang="en-US" dirty="0" smtClean="0"/>
              <a:t>: Do </a:t>
            </a:r>
            <a:r>
              <a:rPr lang="en-US" dirty="0"/>
              <a:t>not grant an incremental resource request to a process if this </a:t>
            </a:r>
            <a:r>
              <a:rPr lang="en-US" dirty="0" smtClean="0"/>
              <a:t>allocation might </a:t>
            </a:r>
            <a:r>
              <a:rPr lang="en-US" dirty="0"/>
              <a:t>lead to deadlock. </a:t>
            </a:r>
          </a:p>
        </p:txBody>
      </p:sp>
    </p:spTree>
    <p:extLst>
      <p:ext uri="{BB962C8B-B14F-4D97-AF65-F5344CB8AC3E}">
        <p14:creationId xmlns:p14="http://schemas.microsoft.com/office/powerpoint/2010/main" val="3761245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46" y="1301857"/>
            <a:ext cx="11492951" cy="40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9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195252" y="2375481"/>
            <a:ext cx="10058400" cy="20495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600" dirty="0" smtClean="0"/>
          </a:p>
          <a:p>
            <a:pPr algn="ctr"/>
            <a:r>
              <a:rPr lang="en-US" sz="6600" dirty="0" smtClean="0"/>
              <a:t>Deadlock</a:t>
            </a:r>
          </a:p>
          <a:p>
            <a:pPr algn="ctr"/>
            <a:r>
              <a:rPr lang="en-US" sz="3500" dirty="0" smtClean="0"/>
              <a:t>Chapter#6, William Stallings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27790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71" y="1714823"/>
            <a:ext cx="10113736" cy="31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09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Initiation Denial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these quantities </a:t>
            </a:r>
            <a:r>
              <a:rPr lang="en-US" dirty="0" smtClean="0"/>
              <a:t>defined, </a:t>
            </a:r>
            <a:r>
              <a:rPr lang="en-US" dirty="0"/>
              <a:t>Start a new process </a:t>
            </a:r>
            <a:r>
              <a:rPr lang="en-US" b="1" dirty="0" err="1"/>
              <a:t>P</a:t>
            </a:r>
            <a:r>
              <a:rPr lang="en-US" sz="3200" b="1" i="1" baseline="-25000" dirty="0" err="1"/>
              <a:t>n</a:t>
            </a:r>
            <a:r>
              <a:rPr lang="en-US" sz="3200" b="1" i="1" baseline="-25000" dirty="0"/>
              <a:t> </a:t>
            </a:r>
            <a:r>
              <a:rPr lang="en-US" sz="3200" b="1" baseline="-25000" dirty="0"/>
              <a:t>+ 1</a:t>
            </a:r>
            <a:r>
              <a:rPr lang="en-US" dirty="0"/>
              <a:t> only </a:t>
            </a:r>
            <a:r>
              <a:rPr lang="en-US" dirty="0" smtClean="0"/>
              <a:t>if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if the maximum claim of all current </a:t>
            </a:r>
            <a:r>
              <a:rPr lang="en-US" dirty="0" smtClean="0"/>
              <a:t>processes plus </a:t>
            </a:r>
            <a:r>
              <a:rPr lang="en-US" dirty="0"/>
              <a:t>those of the new process can be met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81" y="2629384"/>
            <a:ext cx="4959620" cy="91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01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 Denial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Banker’s Algorithm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b="1" dirty="0"/>
              <a:t>state </a:t>
            </a:r>
            <a:r>
              <a:rPr lang="en-US" dirty="0"/>
              <a:t>of </a:t>
            </a:r>
            <a:r>
              <a:rPr lang="en-US" dirty="0" smtClean="0"/>
              <a:t>the system </a:t>
            </a:r>
            <a:r>
              <a:rPr lang="en-US" dirty="0"/>
              <a:t>reflects the current allocation of resources to processes.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/>
              <a:t>safe state </a:t>
            </a:r>
            <a:r>
              <a:rPr lang="en-US" dirty="0"/>
              <a:t>is one in which there is at least one sequence of resource</a:t>
            </a:r>
            <a:br>
              <a:rPr lang="en-US" dirty="0"/>
            </a:br>
            <a:r>
              <a:rPr lang="en-US" dirty="0"/>
              <a:t>allocations to processes that does not result in a deadlock (i.e., all of the processes </a:t>
            </a:r>
            <a:r>
              <a:rPr lang="en-US" dirty="0" smtClean="0"/>
              <a:t>can be </a:t>
            </a:r>
            <a:r>
              <a:rPr lang="en-US" dirty="0"/>
              <a:t>run to completion).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b="1" dirty="0"/>
              <a:t>unsafe state </a:t>
            </a:r>
            <a:r>
              <a:rPr lang="en-US" dirty="0"/>
              <a:t>is, of course, a state that is not safe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can the difference between the maximum requirement and current allocation for any process be met with the available resources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70" y="5734862"/>
            <a:ext cx="2774412" cy="4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3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97" y="1472339"/>
            <a:ext cx="10313624" cy="395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49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48" y="1580826"/>
            <a:ext cx="9970956" cy="37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84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42" y="1518834"/>
            <a:ext cx="9723715" cy="39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07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51" y="1549832"/>
            <a:ext cx="9683098" cy="409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6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3200" dirty="0"/>
              <a:t>Resource-Request Algorithm for Process </a:t>
            </a:r>
            <a:r>
              <a:rPr lang="en-US" sz="3200" i="1" dirty="0"/>
              <a:t>P</a:t>
            </a:r>
            <a:r>
              <a:rPr lang="en-US" sz="3200" i="1" baseline="-25000" dirty="0"/>
              <a:t>i</a:t>
            </a:r>
            <a:endParaRPr sz="3200" dirty="0"/>
          </a:p>
        </p:txBody>
      </p:sp>
      <p:sp>
        <p:nvSpPr>
          <p:cNvPr id="352" name="Google Shape;352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n-US" i="1" dirty="0"/>
              <a:t>     </a:t>
            </a:r>
            <a:r>
              <a:rPr lang="en-US" b="1" i="1" dirty="0" err="1"/>
              <a:t>Request</a:t>
            </a:r>
            <a:r>
              <a:rPr lang="en-US" b="1" i="1" baseline="-25000" dirty="0" err="1"/>
              <a:t>i</a:t>
            </a:r>
            <a:r>
              <a:rPr lang="en-US" dirty="0"/>
              <a:t> = request vector for process </a:t>
            </a:r>
            <a:r>
              <a:rPr lang="en-US" b="1" i="1" dirty="0"/>
              <a:t>P</a:t>
            </a:r>
            <a:r>
              <a:rPr lang="en-US" b="1" i="1" baseline="-25000" dirty="0"/>
              <a:t>i</a:t>
            </a:r>
            <a:r>
              <a:rPr lang="en-US" dirty="0"/>
              <a:t>.  If </a:t>
            </a:r>
            <a:r>
              <a:rPr lang="en-US" b="1" i="1" dirty="0" err="1"/>
              <a:t>Request</a:t>
            </a:r>
            <a:r>
              <a:rPr lang="en-US" b="1" i="1" baseline="-25000" dirty="0" err="1"/>
              <a:t>i</a:t>
            </a:r>
            <a:r>
              <a:rPr lang="en-US" b="1" baseline="-25000" dirty="0"/>
              <a:t> </a:t>
            </a:r>
            <a:r>
              <a:rPr lang="en-US" b="1" dirty="0"/>
              <a:t>[</a:t>
            </a:r>
            <a:r>
              <a:rPr lang="en-US" b="1" i="1" dirty="0"/>
              <a:t>j</a:t>
            </a:r>
            <a:r>
              <a:rPr lang="en-US" b="1" dirty="0"/>
              <a:t>] = </a:t>
            </a:r>
            <a:r>
              <a:rPr lang="en-US" b="1" i="1" dirty="0"/>
              <a:t>k</a:t>
            </a:r>
            <a:r>
              <a:rPr lang="en-US" b="1" dirty="0"/>
              <a:t> </a:t>
            </a:r>
            <a:r>
              <a:rPr lang="en-US" dirty="0"/>
              <a:t>then process </a:t>
            </a:r>
            <a:r>
              <a:rPr lang="en-US" b="1" i="1" dirty="0"/>
              <a:t>P</a:t>
            </a:r>
            <a:r>
              <a:rPr lang="en-US" b="1" i="1" baseline="-25000" dirty="0"/>
              <a:t>i</a:t>
            </a:r>
            <a:r>
              <a:rPr lang="en-US" dirty="0"/>
              <a:t> wants </a:t>
            </a:r>
            <a:r>
              <a:rPr lang="en-US" b="1" i="1" dirty="0"/>
              <a:t>k</a:t>
            </a:r>
            <a:r>
              <a:rPr lang="en-US" dirty="0"/>
              <a:t> instances of resource type </a:t>
            </a:r>
            <a:r>
              <a:rPr lang="en-US" b="1" i="1" dirty="0" err="1"/>
              <a:t>R</a:t>
            </a:r>
            <a:r>
              <a:rPr lang="en-US" b="1" i="1" baseline="-25000" dirty="0" err="1"/>
              <a:t>j</a:t>
            </a:r>
            <a:endParaRPr b="1" baseline="-25000" dirty="0"/>
          </a:p>
          <a:p>
            <a:pPr marL="742950" lvl="1" indent="-285750" algn="l"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1.	If </a:t>
            </a:r>
            <a:r>
              <a:rPr lang="en-US" b="1" i="1" dirty="0" err="1"/>
              <a:t>Request</a:t>
            </a:r>
            <a:r>
              <a:rPr lang="en-US" b="1" i="1" baseline="-25000" dirty="0" err="1"/>
              <a:t>i</a:t>
            </a:r>
            <a:r>
              <a:rPr lang="en-US" b="1" i="1" dirty="0"/>
              <a:t> </a:t>
            </a:r>
            <a:r>
              <a:rPr lang="en-US" b="1" dirty="0"/>
              <a:t>≤ </a:t>
            </a:r>
            <a:r>
              <a:rPr lang="en-US" b="1" i="1" dirty="0" err="1"/>
              <a:t>Need</a:t>
            </a:r>
            <a:r>
              <a:rPr lang="en-US" b="1" i="1" baseline="-25000" dirty="0" err="1"/>
              <a:t>i</a:t>
            </a:r>
            <a:r>
              <a:rPr lang="en-US" b="1" i="1" dirty="0"/>
              <a:t> </a:t>
            </a:r>
            <a:r>
              <a:rPr lang="en-US" dirty="0"/>
              <a:t>go to step 2.  Otherwise, raise error condition, since process has exceeded its maximum claim</a:t>
            </a:r>
            <a:endParaRPr dirty="0"/>
          </a:p>
          <a:p>
            <a:pPr marL="742950" lvl="1" indent="-285750" algn="l"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2.	If </a:t>
            </a:r>
            <a:r>
              <a:rPr lang="en-US" b="1" i="1" dirty="0" err="1"/>
              <a:t>Request</a:t>
            </a:r>
            <a:r>
              <a:rPr lang="en-US" b="1" i="1" baseline="-25000" dirty="0" err="1"/>
              <a:t>i</a:t>
            </a:r>
            <a:r>
              <a:rPr lang="en-US" b="1" dirty="0"/>
              <a:t> ≤ </a:t>
            </a:r>
            <a:r>
              <a:rPr lang="en-US" b="1" i="1" dirty="0"/>
              <a:t>Available</a:t>
            </a:r>
            <a:r>
              <a:rPr lang="en-US" dirty="0"/>
              <a:t>, go to step 3.  Otherwise, </a:t>
            </a:r>
            <a:r>
              <a:rPr lang="en-US" b="1" i="1" dirty="0"/>
              <a:t>P</a:t>
            </a:r>
            <a:r>
              <a:rPr lang="en-US" b="1" i="1" baseline="-25000" dirty="0"/>
              <a:t>i</a:t>
            </a:r>
            <a:r>
              <a:rPr lang="en-US" dirty="0"/>
              <a:t>  must wait, since resources are not available</a:t>
            </a:r>
            <a:endParaRPr dirty="0"/>
          </a:p>
          <a:p>
            <a:pPr marL="742950" lvl="1" indent="-285750" algn="l"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3.	Pretend to allocate requested resources to </a:t>
            </a:r>
            <a:r>
              <a:rPr lang="en-US" b="1" i="1" dirty="0"/>
              <a:t>P</a:t>
            </a:r>
            <a:r>
              <a:rPr lang="en-US" b="1" i="1" baseline="-25000" dirty="0"/>
              <a:t>i</a:t>
            </a:r>
            <a:r>
              <a:rPr lang="en-US" dirty="0"/>
              <a:t> by modifying the state as follows:</a:t>
            </a:r>
            <a:endParaRPr dirty="0"/>
          </a:p>
          <a:p>
            <a:pPr marL="1428750" lvl="3" indent="-228600" algn="l">
              <a:spcBef>
                <a:spcPts val="630"/>
              </a:spcBef>
              <a:spcAft>
                <a:spcPts val="0"/>
              </a:spcAft>
              <a:buSzPts val="1350"/>
              <a:buNone/>
            </a:pPr>
            <a:r>
              <a:rPr lang="en-US" dirty="0"/>
              <a:t>		</a:t>
            </a:r>
            <a:r>
              <a:rPr lang="en-US" b="1" i="1" dirty="0"/>
              <a:t>Available</a:t>
            </a:r>
            <a:r>
              <a:rPr lang="en-US" b="1" dirty="0"/>
              <a:t> = </a:t>
            </a:r>
            <a:r>
              <a:rPr lang="en-US" b="1" i="1" dirty="0"/>
              <a:t>Available  </a:t>
            </a:r>
            <a:r>
              <a:rPr lang="en-US" b="1" dirty="0"/>
              <a:t>–</a:t>
            </a:r>
            <a:r>
              <a:rPr lang="en-US" b="1" i="1" dirty="0"/>
              <a:t> </a:t>
            </a:r>
            <a:r>
              <a:rPr lang="en-US" b="1" i="1" dirty="0" err="1"/>
              <a:t>Request</a:t>
            </a:r>
            <a:r>
              <a:rPr lang="en-US" b="1" i="1" baseline="-25000" dirty="0" err="1"/>
              <a:t>i</a:t>
            </a:r>
            <a:r>
              <a:rPr lang="en-US" b="1" i="1" dirty="0"/>
              <a:t>;</a:t>
            </a:r>
            <a:endParaRPr dirty="0"/>
          </a:p>
          <a:p>
            <a:pPr marL="1428750" lvl="3" indent="-228600" algn="l">
              <a:spcBef>
                <a:spcPts val="630"/>
              </a:spcBef>
              <a:spcAft>
                <a:spcPts val="0"/>
              </a:spcAft>
              <a:buSzPts val="1350"/>
              <a:buNone/>
            </a:pPr>
            <a:r>
              <a:rPr lang="en-US" b="1" dirty="0"/>
              <a:t>		</a:t>
            </a:r>
            <a:r>
              <a:rPr lang="en-US" b="1" i="1" dirty="0" err="1"/>
              <a:t>Allocation</a:t>
            </a:r>
            <a:r>
              <a:rPr lang="en-US" b="1" i="1" baseline="-25000" dirty="0" err="1"/>
              <a:t>i</a:t>
            </a:r>
            <a:r>
              <a:rPr lang="en-US" b="1" baseline="-25000" dirty="0"/>
              <a:t> </a:t>
            </a:r>
            <a:r>
              <a:rPr lang="en-US" b="1" dirty="0"/>
              <a:t>= </a:t>
            </a:r>
            <a:r>
              <a:rPr lang="en-US" b="1" i="1" dirty="0" err="1"/>
              <a:t>Allocation</a:t>
            </a:r>
            <a:r>
              <a:rPr lang="en-US" b="1" i="1" baseline="-25000" dirty="0" err="1"/>
              <a:t>i</a:t>
            </a:r>
            <a:r>
              <a:rPr lang="en-US" b="1" dirty="0"/>
              <a:t> + </a:t>
            </a:r>
            <a:r>
              <a:rPr lang="en-US" b="1" i="1" dirty="0" err="1"/>
              <a:t>Request</a:t>
            </a:r>
            <a:r>
              <a:rPr lang="en-US" b="1" i="1" baseline="-25000" dirty="0" err="1"/>
              <a:t>i</a:t>
            </a:r>
            <a:r>
              <a:rPr lang="en-US" b="1" dirty="0"/>
              <a:t>;</a:t>
            </a:r>
            <a:endParaRPr dirty="0"/>
          </a:p>
          <a:p>
            <a:pPr marL="1428750" lvl="3" indent="-228600" algn="l">
              <a:spcBef>
                <a:spcPts val="630"/>
              </a:spcBef>
              <a:spcAft>
                <a:spcPts val="0"/>
              </a:spcAft>
              <a:buSzPts val="1350"/>
              <a:buNone/>
            </a:pPr>
            <a:r>
              <a:rPr lang="en-US" b="1" dirty="0"/>
              <a:t>		</a:t>
            </a:r>
            <a:r>
              <a:rPr lang="en-US" b="1" i="1" dirty="0" err="1"/>
              <a:t>Need</a:t>
            </a:r>
            <a:r>
              <a:rPr lang="en-US" b="1" i="1" baseline="-25000" dirty="0" err="1"/>
              <a:t>i</a:t>
            </a:r>
            <a:r>
              <a:rPr lang="en-US" b="1" i="1" dirty="0"/>
              <a:t> </a:t>
            </a:r>
            <a:r>
              <a:rPr lang="en-US" b="1" dirty="0"/>
              <a:t>=</a:t>
            </a:r>
            <a:r>
              <a:rPr lang="en-US" b="1" i="1" dirty="0"/>
              <a:t> </a:t>
            </a:r>
            <a:r>
              <a:rPr lang="en-US" b="1" i="1" dirty="0" err="1"/>
              <a:t>Need</a:t>
            </a:r>
            <a:r>
              <a:rPr lang="en-US" b="1" i="1" baseline="-25000" dirty="0" err="1"/>
              <a:t>i</a:t>
            </a:r>
            <a:r>
              <a:rPr lang="en-US" b="1" dirty="0"/>
              <a:t> – </a:t>
            </a:r>
            <a:r>
              <a:rPr lang="en-US" b="1" i="1" dirty="0" err="1"/>
              <a:t>Request</a:t>
            </a:r>
            <a:r>
              <a:rPr lang="en-US" b="1" i="1" baseline="-25000" dirty="0" err="1"/>
              <a:t>i</a:t>
            </a:r>
            <a:r>
              <a:rPr lang="en-US" b="1" i="1" dirty="0"/>
              <a:t>;</a:t>
            </a:r>
            <a:endParaRPr dirty="0"/>
          </a:p>
          <a:p>
            <a:pPr marL="1085850" lvl="2" indent="-22860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dirty="0"/>
              <a:t>If safe ⇒ the resources are allocated to </a:t>
            </a:r>
            <a:r>
              <a:rPr lang="en-US" b="1" i="1" dirty="0"/>
              <a:t>P</a:t>
            </a:r>
            <a:r>
              <a:rPr lang="en-US" b="1" i="1" baseline="-25000" dirty="0"/>
              <a:t>i</a:t>
            </a:r>
            <a:endParaRPr dirty="0"/>
          </a:p>
          <a:p>
            <a:pPr marL="1085850" lvl="2" indent="-22860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dirty="0"/>
              <a:t>If unsafe ⇒ </a:t>
            </a:r>
            <a:r>
              <a:rPr lang="en-US" b="1" i="1" dirty="0"/>
              <a:t>P</a:t>
            </a:r>
            <a:r>
              <a:rPr lang="en-US" b="1" i="1" baseline="-25000" dirty="0"/>
              <a:t>i</a:t>
            </a:r>
            <a:r>
              <a:rPr lang="en-US" dirty="0"/>
              <a:t> must wait, and the old resource-allocation state is restored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5483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uses Allocation </a:t>
            </a:r>
            <a:r>
              <a:rPr lang="en-US" dirty="0"/>
              <a:t>matrix and </a:t>
            </a:r>
            <a:r>
              <a:rPr lang="en-US" dirty="0" smtClean="0"/>
              <a:t>Available vector </a:t>
            </a:r>
            <a:r>
              <a:rPr lang="en-US" dirty="0"/>
              <a:t>described in the previous section are used.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addition, a request matrix </a:t>
            </a:r>
            <a:r>
              <a:rPr lang="en-US" b="1" dirty="0"/>
              <a:t>Q </a:t>
            </a:r>
            <a:r>
              <a:rPr lang="en-US" dirty="0" smtClean="0"/>
              <a:t>is defined </a:t>
            </a:r>
            <a:r>
              <a:rPr lang="en-US" dirty="0"/>
              <a:t>such that </a:t>
            </a:r>
            <a:r>
              <a:rPr lang="en-US" i="1" dirty="0" err="1"/>
              <a:t>Q</a:t>
            </a:r>
            <a:r>
              <a:rPr lang="en-US" sz="3200" i="1" baseline="-25000" dirty="0" err="1"/>
              <a:t>ij</a:t>
            </a:r>
            <a:r>
              <a:rPr lang="en-US" i="1" dirty="0"/>
              <a:t> </a:t>
            </a:r>
            <a:r>
              <a:rPr lang="en-US" dirty="0"/>
              <a:t>represents the amount of resources of type </a:t>
            </a:r>
            <a:r>
              <a:rPr lang="en-US" i="1" dirty="0"/>
              <a:t>j </a:t>
            </a:r>
            <a:r>
              <a:rPr lang="en-US" dirty="0"/>
              <a:t>requested by process </a:t>
            </a:r>
            <a:r>
              <a:rPr lang="en-US" i="1" dirty="0" smtClean="0"/>
              <a:t>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94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Initially, all processes are unmarked. Then the following steps are </a:t>
            </a:r>
            <a:r>
              <a:rPr lang="en-US" dirty="0" smtClean="0"/>
              <a:t>performed: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Mark </a:t>
            </a:r>
            <a:r>
              <a:rPr lang="en-US" dirty="0"/>
              <a:t>each process that has a row in the Allocation matrix of all </a:t>
            </a:r>
            <a:r>
              <a:rPr lang="en-US" dirty="0" err="1" smtClean="0"/>
              <a:t>zeros</a:t>
            </a:r>
            <a:r>
              <a:rPr lang="en-US" dirty="0" smtClean="0"/>
              <a:t>.</a:t>
            </a:r>
          </a:p>
          <a:p>
            <a:pPr marL="989838" lvl="2" indent="-514350"/>
            <a:r>
              <a:rPr lang="en-US" dirty="0" smtClean="0"/>
              <a:t>A process that </a:t>
            </a:r>
            <a:r>
              <a:rPr lang="en-US" dirty="0"/>
              <a:t>has no allocated resources cannot participate in a </a:t>
            </a:r>
            <a:r>
              <a:rPr lang="en-US" dirty="0" smtClean="0"/>
              <a:t>deadlock.</a:t>
            </a:r>
            <a:endParaRPr lang="en-US" dirty="0"/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dirty="0"/>
              <a:t>a temporary vector </a:t>
            </a:r>
            <a:r>
              <a:rPr lang="en-US" b="1" dirty="0"/>
              <a:t>W </a:t>
            </a:r>
            <a:r>
              <a:rPr lang="en-US" dirty="0"/>
              <a:t>to equal the Available </a:t>
            </a:r>
            <a:r>
              <a:rPr lang="en-US" dirty="0" smtClean="0"/>
              <a:t>vector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Find an index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such that process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is currently unmarked and the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row of </a:t>
            </a:r>
            <a:r>
              <a:rPr lang="en-US" b="1" dirty="0" smtClean="0"/>
              <a:t>Q </a:t>
            </a:r>
            <a:r>
              <a:rPr lang="en-US" dirty="0" smtClean="0"/>
              <a:t>is </a:t>
            </a:r>
            <a:r>
              <a:rPr lang="en-US" dirty="0"/>
              <a:t>less than or equal to </a:t>
            </a:r>
            <a:r>
              <a:rPr lang="en-US" b="1" dirty="0" smtClean="0"/>
              <a:t>W</a:t>
            </a:r>
            <a:r>
              <a:rPr lang="en-US" dirty="0" smtClean="0"/>
              <a:t>. If </a:t>
            </a:r>
            <a:r>
              <a:rPr lang="en-US" dirty="0"/>
              <a:t>no such row </a:t>
            </a:r>
            <a:r>
              <a:rPr lang="en-US" dirty="0" smtClean="0"/>
              <a:t>is found</a:t>
            </a:r>
            <a:r>
              <a:rPr lang="en-US" dirty="0"/>
              <a:t>, terminate the </a:t>
            </a:r>
            <a:r>
              <a:rPr lang="en-US" dirty="0" smtClean="0"/>
              <a:t>algorithm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If such a row is found, mark process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and add the corresponding row of the allocation matrix to </a:t>
            </a:r>
            <a:r>
              <a:rPr lang="en-US" b="1" dirty="0" smtClean="0"/>
              <a:t>W</a:t>
            </a:r>
            <a:r>
              <a:rPr lang="en-US" dirty="0" smtClean="0"/>
              <a:t>. Return to step 3.</a:t>
            </a:r>
          </a:p>
          <a:p>
            <a:r>
              <a:rPr lang="en-US" dirty="0"/>
              <a:t>A deadlock exists if and only if there are unmarked processes at the end of </a:t>
            </a:r>
            <a:r>
              <a:rPr lang="en-US" dirty="0" smtClean="0"/>
              <a:t>the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4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9" y="2551837"/>
            <a:ext cx="72738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set of processes is deadlocked, when each process in the set is blocked awaiting an event that can only be triggered by another blocked process in the set.</a:t>
            </a:r>
          </a:p>
        </p:txBody>
      </p:sp>
    </p:spTree>
    <p:extLst>
      <p:ext uri="{BB962C8B-B14F-4D97-AF65-F5344CB8AC3E}">
        <p14:creationId xmlns:p14="http://schemas.microsoft.com/office/powerpoint/2010/main" val="3918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74" y="1225092"/>
            <a:ext cx="9829442" cy="39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53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deadlock has been detected, some strategy is needed for </a:t>
            </a:r>
            <a:r>
              <a:rPr lang="en-US" dirty="0" smtClean="0"/>
              <a:t>recovery:</a:t>
            </a:r>
          </a:p>
          <a:p>
            <a:endParaRPr lang="en-US" dirty="0" smtClean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Abort all deadlocked </a:t>
            </a:r>
            <a:r>
              <a:rPr lang="en-US" dirty="0" smtClean="0"/>
              <a:t>processes</a:t>
            </a:r>
            <a:endParaRPr lang="en-US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Back up each deadlocked process to some previously defined checkpoint, </a:t>
            </a:r>
            <a:r>
              <a:rPr lang="en-US" dirty="0" smtClean="0"/>
              <a:t>and restart </a:t>
            </a:r>
            <a:r>
              <a:rPr lang="en-US" dirty="0"/>
              <a:t>all </a:t>
            </a:r>
            <a:r>
              <a:rPr lang="en-US" dirty="0" smtClean="0"/>
              <a:t>processes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Successively abort deadlocked processes until deadlock no longer </a:t>
            </a:r>
            <a:r>
              <a:rPr lang="en-US" dirty="0" smtClean="0"/>
              <a:t>exists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Successively preempt resources until deadlock no longer exists</a:t>
            </a: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4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(</a:t>
            </a:r>
            <a:r>
              <a:rPr lang="en-US" b="1" dirty="0"/>
              <a:t>3</a:t>
            </a:r>
            <a:r>
              <a:rPr lang="en-US" dirty="0"/>
              <a:t>) and (</a:t>
            </a:r>
            <a:r>
              <a:rPr lang="en-US" b="1" dirty="0"/>
              <a:t>4</a:t>
            </a:r>
            <a:r>
              <a:rPr lang="en-US" dirty="0"/>
              <a:t>), the selection criteria could be one of the </a:t>
            </a:r>
            <a:r>
              <a:rPr lang="en-US" dirty="0" smtClean="0"/>
              <a:t>following, Choose the process </a:t>
            </a:r>
            <a:r>
              <a:rPr lang="en-US" dirty="0"/>
              <a:t>with </a:t>
            </a:r>
            <a:r>
              <a:rPr lang="en-US" dirty="0" smtClean="0"/>
              <a:t>the :</a:t>
            </a:r>
          </a:p>
          <a:p>
            <a:pPr lvl="1"/>
            <a:r>
              <a:rPr lang="en-US" dirty="0"/>
              <a:t>least amount of processor time consumed so </a:t>
            </a:r>
            <a:r>
              <a:rPr lang="en-US" dirty="0" smtClean="0"/>
              <a:t>far</a:t>
            </a:r>
            <a:endParaRPr lang="en-US" dirty="0"/>
          </a:p>
          <a:p>
            <a:pPr lvl="1"/>
            <a:r>
              <a:rPr lang="en-US" dirty="0" smtClean="0"/>
              <a:t>least </a:t>
            </a:r>
            <a:r>
              <a:rPr lang="en-US" dirty="0"/>
              <a:t>amount of output produced so </a:t>
            </a:r>
            <a:r>
              <a:rPr lang="en-US" dirty="0" smtClean="0"/>
              <a:t>far</a:t>
            </a:r>
            <a:endParaRPr lang="en-US" dirty="0"/>
          </a:p>
          <a:p>
            <a:pPr lvl="1"/>
            <a:r>
              <a:rPr lang="en-US" dirty="0" smtClean="0"/>
              <a:t>most </a:t>
            </a:r>
            <a:r>
              <a:rPr lang="en-US" dirty="0"/>
              <a:t>estimated time </a:t>
            </a:r>
            <a:r>
              <a:rPr lang="en-US" dirty="0" smtClean="0"/>
              <a:t>remaining</a:t>
            </a:r>
            <a:endParaRPr lang="en-US" dirty="0"/>
          </a:p>
          <a:p>
            <a:pPr lvl="1"/>
            <a:r>
              <a:rPr lang="en-US" dirty="0" smtClean="0"/>
              <a:t>least </a:t>
            </a:r>
            <a:r>
              <a:rPr lang="en-US" dirty="0"/>
              <a:t>total resources allocated so </a:t>
            </a:r>
            <a:r>
              <a:rPr lang="en-US" dirty="0" smtClean="0"/>
              <a:t>far</a:t>
            </a:r>
          </a:p>
          <a:p>
            <a:pPr lvl="1"/>
            <a:r>
              <a:rPr lang="en-US" dirty="0" smtClean="0"/>
              <a:t>lowest </a:t>
            </a:r>
            <a:r>
              <a:rPr lang="en-US" dirty="0"/>
              <a:t>priority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9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59" y="697424"/>
            <a:ext cx="9784613" cy="52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Conditions for </a:t>
            </a:r>
            <a:r>
              <a:rPr lang="en-US" b="1" i="1" dirty="0" smtClean="0"/>
              <a:t>possible </a:t>
            </a:r>
            <a:r>
              <a:rPr lang="en-US" dirty="0"/>
              <a:t>Deadlock</a:t>
            </a:r>
            <a:endParaRPr dirty="0"/>
          </a:p>
        </p:txBody>
      </p:sp>
      <p:sp>
        <p:nvSpPr>
          <p:cNvPr id="117" name="Google Shape;117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560070" indent="-457200">
              <a:spcBef>
                <a:spcPts val="630"/>
              </a:spcBef>
              <a:spcAft>
                <a:spcPts val="0"/>
              </a:spcAft>
              <a:buSzPts val="1620"/>
            </a:pPr>
            <a:r>
              <a:rPr lang="en-US" b="1" dirty="0" smtClean="0"/>
              <a:t>Mutual </a:t>
            </a:r>
            <a:r>
              <a:rPr lang="en-US" b="1" dirty="0"/>
              <a:t>exclusion </a:t>
            </a:r>
            <a:r>
              <a:rPr lang="en-US" dirty="0"/>
              <a:t>(non-sharable resources)</a:t>
            </a:r>
          </a:p>
          <a:p>
            <a:pPr marL="852678" lvl="1" indent="-457200">
              <a:spcBef>
                <a:spcPts val="630"/>
              </a:spcBef>
              <a:spcAft>
                <a:spcPts val="0"/>
              </a:spcAft>
              <a:buSzPts val="1620"/>
            </a:pPr>
            <a:r>
              <a:rPr lang="en-US" dirty="0"/>
              <a:t>Only one process may use a resource at a time</a:t>
            </a:r>
          </a:p>
          <a:p>
            <a:pPr marL="560070" indent="-457200">
              <a:spcBef>
                <a:spcPts val="630"/>
              </a:spcBef>
              <a:spcAft>
                <a:spcPts val="0"/>
              </a:spcAft>
              <a:buSzPts val="1620"/>
            </a:pPr>
            <a:r>
              <a:rPr lang="en-US" b="1" dirty="0"/>
              <a:t>Hold-and-wait</a:t>
            </a:r>
          </a:p>
          <a:p>
            <a:pPr marL="852678" lvl="1" indent="-457200">
              <a:spcBef>
                <a:spcPts val="630"/>
              </a:spcBef>
              <a:spcAft>
                <a:spcPts val="0"/>
              </a:spcAft>
              <a:buSzPts val="1620"/>
            </a:pPr>
            <a:r>
              <a:rPr lang="en-US" dirty="0"/>
              <a:t>A process may hold allocated resources while awaiting assignment of others</a:t>
            </a:r>
          </a:p>
          <a:p>
            <a:pPr marL="560070" indent="-457200">
              <a:spcBef>
                <a:spcPts val="630"/>
              </a:spcBef>
              <a:spcAft>
                <a:spcPts val="0"/>
              </a:spcAft>
              <a:buSzPts val="1620"/>
            </a:pPr>
            <a:r>
              <a:rPr lang="en-US" b="1" dirty="0" smtClean="0"/>
              <a:t>No pre-emption</a:t>
            </a:r>
            <a:endParaRPr lang="en-US" b="1" dirty="0"/>
          </a:p>
          <a:p>
            <a:pPr marL="852678" lvl="1" indent="-457200">
              <a:spcBef>
                <a:spcPts val="630"/>
              </a:spcBef>
              <a:spcAft>
                <a:spcPts val="0"/>
              </a:spcAft>
              <a:buSzPts val="1620"/>
            </a:pPr>
            <a:r>
              <a:rPr lang="en-US" dirty="0"/>
              <a:t>No resource can be forcibly removed from a process holding it</a:t>
            </a:r>
          </a:p>
          <a:p>
            <a:pPr marL="560070" indent="-457200">
              <a:spcBef>
                <a:spcPts val="630"/>
              </a:spcBef>
              <a:spcAft>
                <a:spcPts val="0"/>
              </a:spcAft>
              <a:buSzPts val="1620"/>
            </a:pPr>
            <a:endParaRPr lang="en-US" dirty="0"/>
          </a:p>
          <a:p>
            <a:pPr marL="560070" indent="-457200">
              <a:spcBef>
                <a:spcPts val="630"/>
              </a:spcBef>
              <a:spcAft>
                <a:spcPts val="0"/>
              </a:spcAft>
              <a:buSzPts val="1620"/>
            </a:pPr>
            <a:endParaRPr lang="en-US" dirty="0"/>
          </a:p>
          <a:p>
            <a:pPr marL="560070" indent="-457200">
              <a:spcBef>
                <a:spcPts val="630"/>
              </a:spcBef>
              <a:spcAft>
                <a:spcPts val="0"/>
              </a:spcAft>
              <a:buSzPts val="162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7409524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Deadlock </a:t>
            </a:r>
            <a:r>
              <a:rPr lang="en-US" dirty="0" smtClean="0"/>
              <a:t>Requires 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previous 3 conditions plus:</a:t>
            </a:r>
          </a:p>
          <a:p>
            <a:r>
              <a:rPr lang="en-US" b="1" dirty="0"/>
              <a:t>Circular wait</a:t>
            </a:r>
          </a:p>
          <a:p>
            <a:pPr lvl="1"/>
            <a:r>
              <a:rPr lang="en-US" dirty="0"/>
              <a:t>A closed chain of processes exists, such that each process holds at least one resource needed by the next process in the chain.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Directed graph that depicts a state of the system of resources and processes</a:t>
            </a:r>
          </a:p>
          <a:p>
            <a:endParaRPr lang="en-US" dirty="0"/>
          </a:p>
        </p:txBody>
      </p:sp>
      <p:pic>
        <p:nvPicPr>
          <p:cNvPr id="4" name="Google Shape;133;p7" descr="Fig06_05a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50536" y="3667933"/>
            <a:ext cx="8751888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8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9;p8" descr="Fig06_05b.gif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1827" y="827868"/>
            <a:ext cx="8515350" cy="4624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8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1200" y="644813"/>
            <a:ext cx="4532444" cy="49798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5" name="Google Shape;152;p10"/>
          <p:cNvSpPr txBox="1">
            <a:spLocks/>
          </p:cNvSpPr>
          <p:nvPr/>
        </p:nvSpPr>
        <p:spPr>
          <a:xfrm>
            <a:off x="696286" y="1233488"/>
            <a:ext cx="5007090" cy="489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260"/>
              <a:buFont typeface="Calibri" panose="020F0502020204030204" pitchFamily="34" charset="0"/>
              <a:buChar char="→"/>
            </a:pPr>
            <a:r>
              <a:rPr lang="en-US" dirty="0" smtClean="0"/>
              <a:t>Resource instances:</a:t>
            </a:r>
            <a:endParaRPr lang="en-US" sz="3200" dirty="0"/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SzPts val="1260"/>
              <a:buFont typeface="Calibri" panose="020F0502020204030204" pitchFamily="34" charset="0"/>
              <a:buChar char="●"/>
            </a:pPr>
            <a:r>
              <a:rPr lang="en-US" dirty="0" smtClean="0"/>
              <a:t>One instance of resource type </a:t>
            </a:r>
            <a:r>
              <a:rPr lang="en-US" i="1" dirty="0" smtClean="0"/>
              <a:t>R</a:t>
            </a:r>
            <a:r>
              <a:rPr lang="en-US" dirty="0" smtClean="0"/>
              <a:t>1</a:t>
            </a:r>
            <a:endParaRPr lang="en-US" sz="2800" dirty="0"/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SzPts val="1260"/>
              <a:buFont typeface="Calibri" panose="020F0502020204030204" pitchFamily="34" charset="0"/>
              <a:buChar char="●"/>
            </a:pPr>
            <a:r>
              <a:rPr lang="en-US" sz="2000" dirty="0" smtClean="0"/>
              <a:t>Two instances of resource type </a:t>
            </a:r>
            <a:r>
              <a:rPr lang="en-US" sz="2000" i="1" dirty="0" smtClean="0"/>
              <a:t>R</a:t>
            </a:r>
            <a:r>
              <a:rPr lang="en-US" sz="2000" dirty="0" smtClean="0"/>
              <a:t>2</a:t>
            </a:r>
            <a:endParaRPr lang="en-US" sz="3200" dirty="0"/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SzPts val="1260"/>
              <a:buFont typeface="Calibri" panose="020F0502020204030204" pitchFamily="34" charset="0"/>
              <a:buChar char="●"/>
            </a:pPr>
            <a:r>
              <a:rPr lang="en-US" sz="2000" dirty="0" smtClean="0"/>
              <a:t>One instance of resource type </a:t>
            </a:r>
            <a:r>
              <a:rPr lang="en-US" sz="2000" i="1" dirty="0" smtClean="0"/>
              <a:t>R</a:t>
            </a:r>
            <a:r>
              <a:rPr lang="en-US" sz="2000" dirty="0" smtClean="0"/>
              <a:t>3</a:t>
            </a:r>
            <a:endParaRPr lang="en-US" sz="3200" dirty="0"/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SzPts val="1260"/>
              <a:buFont typeface="Calibri" panose="020F0502020204030204" pitchFamily="34" charset="0"/>
              <a:buChar char="●"/>
            </a:pPr>
            <a:r>
              <a:rPr lang="en-US" sz="2000" dirty="0" smtClean="0"/>
              <a:t>Three instances of resource type </a:t>
            </a:r>
            <a:r>
              <a:rPr lang="en-US" sz="2000" i="1" dirty="0" smtClean="0"/>
              <a:t>R</a:t>
            </a:r>
            <a:r>
              <a:rPr lang="en-US" sz="2000" dirty="0" smtClean="0"/>
              <a:t>4</a:t>
            </a:r>
            <a:endParaRPr lang="en-US" sz="3200" dirty="0" smtClean="0"/>
          </a:p>
          <a:p>
            <a:pPr marL="109728" indent="0">
              <a:spcBef>
                <a:spcPts val="490"/>
              </a:spcBef>
              <a:spcAft>
                <a:spcPts val="0"/>
              </a:spcAft>
              <a:buSzPts val="1260"/>
              <a:buFont typeface="Calibri" panose="020F0502020204030204" pitchFamily="34" charset="0"/>
              <a:buNone/>
            </a:pPr>
            <a:endParaRPr lang="en-US" dirty="0" smtClean="0"/>
          </a:p>
          <a:p>
            <a:pPr>
              <a:spcBef>
                <a:spcPts val="490"/>
              </a:spcBef>
              <a:spcAft>
                <a:spcPts val="0"/>
              </a:spcAft>
              <a:buSzPts val="1260"/>
              <a:buFont typeface="Calibri" panose="020F0502020204030204" pitchFamily="34" charset="0"/>
              <a:buChar char="→"/>
            </a:pPr>
            <a:r>
              <a:rPr lang="en-US" dirty="0" smtClean="0"/>
              <a:t>Process states:</a:t>
            </a:r>
            <a:endParaRPr lang="en-US" sz="3200" dirty="0"/>
          </a:p>
          <a:p>
            <a:pPr marL="635508" lvl="1" indent="-342900">
              <a:spcBef>
                <a:spcPts val="490"/>
              </a:spcBef>
              <a:spcAft>
                <a:spcPts val="0"/>
              </a:spcAft>
              <a:buSzPts val="1260"/>
              <a:buFont typeface="+mj-lt"/>
              <a:buAutoNum type="arabicPeriod"/>
            </a:pPr>
            <a:r>
              <a:rPr lang="en-US" dirty="0" smtClean="0"/>
              <a:t>Process </a:t>
            </a:r>
            <a:r>
              <a:rPr lang="en-US" i="1" dirty="0" smtClean="0"/>
              <a:t>P</a:t>
            </a:r>
            <a:r>
              <a:rPr lang="en-US" dirty="0" smtClean="0"/>
              <a:t>1 is holding an instance of resource type </a:t>
            </a:r>
            <a:r>
              <a:rPr lang="en-US" i="1" dirty="0" smtClean="0"/>
              <a:t>R</a:t>
            </a:r>
            <a:r>
              <a:rPr lang="en-US" dirty="0" smtClean="0"/>
              <a:t>2 and is waiting for an instance of resource type </a:t>
            </a:r>
            <a:r>
              <a:rPr lang="en-US" i="1" dirty="0" smtClean="0"/>
              <a:t>R</a:t>
            </a:r>
            <a:r>
              <a:rPr lang="en-US" dirty="0" smtClean="0"/>
              <a:t>1.</a:t>
            </a:r>
            <a:endParaRPr lang="en-US" sz="2800" dirty="0" smtClean="0"/>
          </a:p>
          <a:p>
            <a:pPr marL="635508" lvl="1" indent="-342900">
              <a:spcBef>
                <a:spcPts val="490"/>
              </a:spcBef>
              <a:spcAft>
                <a:spcPts val="0"/>
              </a:spcAft>
              <a:buSzPts val="1260"/>
              <a:buFont typeface="+mj-lt"/>
              <a:buAutoNum type="arabicPeriod"/>
            </a:pPr>
            <a:r>
              <a:rPr lang="en-US" sz="2000" dirty="0" smtClean="0"/>
              <a:t>Process </a:t>
            </a:r>
            <a:r>
              <a:rPr lang="en-US" sz="2000" i="1" dirty="0" smtClean="0"/>
              <a:t>P</a:t>
            </a:r>
            <a:r>
              <a:rPr lang="en-US" sz="2000" dirty="0" smtClean="0"/>
              <a:t>2 is holding an instance of </a:t>
            </a:r>
            <a:r>
              <a:rPr lang="en-US" sz="2000" i="1" dirty="0" smtClean="0"/>
              <a:t>R</a:t>
            </a:r>
            <a:r>
              <a:rPr lang="en-US" sz="2000" dirty="0" smtClean="0"/>
              <a:t>1 and an instance of </a:t>
            </a:r>
            <a:r>
              <a:rPr lang="en-US" sz="2000" i="1" dirty="0" smtClean="0"/>
              <a:t>R</a:t>
            </a:r>
            <a:r>
              <a:rPr lang="en-US" sz="2000" dirty="0" smtClean="0"/>
              <a:t>2 and is waiting for an instance of </a:t>
            </a:r>
            <a:r>
              <a:rPr lang="en-US" sz="2000" i="1" dirty="0" smtClean="0"/>
              <a:t>R</a:t>
            </a:r>
            <a:r>
              <a:rPr lang="en-US" sz="2000" dirty="0" smtClean="0"/>
              <a:t>3.</a:t>
            </a:r>
            <a:endParaRPr lang="en-US" sz="3200" dirty="0" smtClean="0"/>
          </a:p>
          <a:p>
            <a:pPr marL="635508" lvl="1" indent="-342900">
              <a:spcBef>
                <a:spcPts val="490"/>
              </a:spcBef>
              <a:spcAft>
                <a:spcPts val="0"/>
              </a:spcAft>
              <a:buSzPts val="1260"/>
              <a:buFont typeface="+mj-lt"/>
              <a:buAutoNum type="arabicPeriod"/>
            </a:pPr>
            <a:r>
              <a:rPr lang="en-US" sz="2000" dirty="0" smtClean="0"/>
              <a:t>Process </a:t>
            </a:r>
            <a:r>
              <a:rPr lang="en-US" sz="2000" i="1" dirty="0" smtClean="0"/>
              <a:t>P</a:t>
            </a:r>
            <a:r>
              <a:rPr lang="en-US" sz="2000" dirty="0" smtClean="0"/>
              <a:t>3 is holding an instance of </a:t>
            </a:r>
            <a:r>
              <a:rPr lang="en-US" sz="2000" i="1" dirty="0" smtClean="0"/>
              <a:t>R</a:t>
            </a:r>
            <a:r>
              <a:rPr lang="en-US" sz="2000" dirty="0" smtClean="0"/>
              <a:t>3.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46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30922</TotalTime>
  <Words>1078</Words>
  <Application>Microsoft Office PowerPoint</Application>
  <PresentationFormat>Widescreen</PresentationFormat>
  <Paragraphs>138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Verdana</vt:lpstr>
      <vt:lpstr>Retrospect</vt:lpstr>
      <vt:lpstr>CS2006 Operating Systems</vt:lpstr>
      <vt:lpstr>PowerPoint Presentation</vt:lpstr>
      <vt:lpstr>PowerPoint Presentation</vt:lpstr>
      <vt:lpstr>PowerPoint Presentation</vt:lpstr>
      <vt:lpstr>Conditions for possible Deadlock</vt:lpstr>
      <vt:lpstr>Actual Deadlock Requires …</vt:lpstr>
      <vt:lpstr>Resource Allocation Graph</vt:lpstr>
      <vt:lpstr>PowerPoint Presentation</vt:lpstr>
      <vt:lpstr>PowerPoint Presentation</vt:lpstr>
      <vt:lpstr>PowerPoint Presentation</vt:lpstr>
      <vt:lpstr>Dealing with Deadlock</vt:lpstr>
      <vt:lpstr>Deadlock Prevention</vt:lpstr>
      <vt:lpstr>Deadlock Prevention</vt:lpstr>
      <vt:lpstr>Deadlock Prevention</vt:lpstr>
      <vt:lpstr>Deadlock Prevention</vt:lpstr>
      <vt:lpstr>Deadlock Prevention</vt:lpstr>
      <vt:lpstr>DEADLOCK AVOIDANCE </vt:lpstr>
      <vt:lpstr>PowerPoint Presentation</vt:lpstr>
      <vt:lpstr>PowerPoint Presentation</vt:lpstr>
      <vt:lpstr>PowerPoint Presentation</vt:lpstr>
      <vt:lpstr>Process Initiation Denial</vt:lpstr>
      <vt:lpstr>Resource Allocation Denial</vt:lpstr>
      <vt:lpstr>PowerPoint Presentation</vt:lpstr>
      <vt:lpstr>PowerPoint Presentation</vt:lpstr>
      <vt:lpstr>PowerPoint Presentation</vt:lpstr>
      <vt:lpstr>PowerPoint Presentation</vt:lpstr>
      <vt:lpstr>Resource-Request Algorithm for Process Pi</vt:lpstr>
      <vt:lpstr>Deadlock Detection Algorithm</vt:lpstr>
      <vt:lpstr>PowerPoint Presentation</vt:lpstr>
      <vt:lpstr>PowerPoint Presentation</vt:lpstr>
      <vt:lpstr>Deadlock Recovery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Muhammad Danish</dc:creator>
  <cp:lastModifiedBy>Muhammad Danish</cp:lastModifiedBy>
  <cp:revision>1232</cp:revision>
  <dcterms:created xsi:type="dcterms:W3CDTF">2021-02-06T08:07:10Z</dcterms:created>
  <dcterms:modified xsi:type="dcterms:W3CDTF">2023-05-10T18:04:54Z</dcterms:modified>
</cp:coreProperties>
</file>