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8480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VARIANCE</a:t>
            </a:r>
            <a:br>
              <a:rPr lang="en-US" dirty="0" smtClean="0"/>
            </a:br>
            <a:r>
              <a:rPr lang="en-US" dirty="0" smtClean="0"/>
              <a:t>(ANOVA)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4808"/>
          </a:xfrm>
        </p:spPr>
        <p:txBody>
          <a:bodyPr>
            <a:normAutofit/>
          </a:bodyPr>
          <a:lstStyle/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procedure is called ANOVA?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</a:t>
            </a:r>
            <a:r>
              <a:rPr lang="en-US" b="1" dirty="0" smtClean="0"/>
              <a:t>Analysis of Variance </a:t>
            </a:r>
            <a:r>
              <a:rPr lang="en-US" dirty="0" smtClean="0"/>
              <a:t>is derived from a partitioning of total variability into its component parts.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samples of size n are selected from each of k populations. The k </a:t>
            </a:r>
            <a:r>
              <a:rPr lang="en-US" dirty="0" smtClean="0"/>
              <a:t>diﬀerent populations </a:t>
            </a:r>
            <a:r>
              <a:rPr lang="en-US" dirty="0"/>
              <a:t>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</a:t>
            </a:r>
            <a:r>
              <a:rPr lang="en-US" dirty="0" smtClean="0"/>
              <a:t>diﬀerent treatments </a:t>
            </a:r>
            <a:r>
              <a:rPr lang="en-US" dirty="0"/>
              <a:t>or groups.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It is assumed that the k populations are independent and normally </a:t>
            </a:r>
            <a:r>
              <a:rPr lang="en-US" dirty="0" smtClean="0"/>
              <a:t>distributed </a:t>
            </a:r>
            <a:r>
              <a:rPr lang="en-US" dirty="0"/>
              <a:t>with means </a:t>
            </a:r>
            <a:r>
              <a:rPr lang="en-US" dirty="0" smtClean="0"/>
              <a:t>µ</a:t>
            </a:r>
            <a:r>
              <a:rPr lang="en-US" sz="1600" dirty="0" smtClean="0"/>
              <a:t>1</a:t>
            </a:r>
            <a:r>
              <a:rPr lang="en-US" dirty="0" smtClean="0"/>
              <a:t>, µ</a:t>
            </a:r>
            <a:r>
              <a:rPr lang="en-US" sz="1600" dirty="0" smtClean="0"/>
              <a:t>2, … </a:t>
            </a:r>
            <a:r>
              <a:rPr lang="en-US" dirty="0" smtClean="0"/>
              <a:t>µ</a:t>
            </a:r>
            <a:r>
              <a:rPr lang="en-US" sz="1600" dirty="0" smtClean="0"/>
              <a:t>k  </a:t>
            </a:r>
            <a:r>
              <a:rPr lang="en-US" dirty="0" smtClean="0"/>
              <a:t>and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 smtClean="0"/>
              <a:t>Model for 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µ is the Grand Mean of all µ</a:t>
            </a:r>
            <a:r>
              <a:rPr lang="en-US" sz="1600" dirty="0" err="1" smtClean="0"/>
              <a:t>i</a:t>
            </a:r>
            <a:r>
              <a:rPr lang="en-US" dirty="0" smtClean="0"/>
              <a:t>,  </a:t>
            </a:r>
          </a:p>
          <a:p>
            <a:endParaRPr lang="en-US" dirty="0" smtClean="0"/>
          </a:p>
          <a:p>
            <a:r>
              <a:rPr lang="en-US" dirty="0" smtClean="0"/>
              <a:t>The                   represents random error (within group variation).</a:t>
            </a:r>
          </a:p>
          <a:p>
            <a:r>
              <a:rPr lang="en-US" dirty="0" smtClean="0"/>
              <a:t>        is the effect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treatment with constraint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procedure of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l-GR" dirty="0" smtClean="0"/>
              <a:t>α</a:t>
            </a:r>
            <a:r>
              <a:rPr lang="en-US" dirty="0" smtClean="0"/>
              <a:t>: 0.05, 0.01, or 0.10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# 1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r>
              <a:rPr lang="en-US" sz="2400" dirty="0" smtClean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 smtClean="0"/>
              <a:t>α</a:t>
            </a:r>
            <a:r>
              <a:rPr lang="en-US" sz="2400" dirty="0" smtClean="0"/>
              <a:t> = 0.05, test the claim that there is no difference among the means. The data follow.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(Example 01)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 smtClean="0"/>
              <a:t>Find Grand Mean (GM) as:</a:t>
            </a:r>
          </a:p>
          <a:p>
            <a:endParaRPr lang="en-US" dirty="0" smtClean="0"/>
          </a:p>
          <a:p>
            <a:r>
              <a:rPr lang="en-US" dirty="0" smtClean="0"/>
              <a:t>Find b/w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within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F-test as: 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01, 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Decision: the decision is to reject H</a:t>
            </a:r>
            <a:r>
              <a:rPr lang="en-US" sz="2000" dirty="0" smtClean="0"/>
              <a:t>o</a:t>
            </a:r>
            <a:r>
              <a:rPr lang="en-US" dirty="0" smtClean="0"/>
              <a:t> as :</a:t>
            </a:r>
          </a:p>
          <a:p>
            <a:pPr lvl="1"/>
            <a:r>
              <a:rPr lang="en-US" dirty="0" smtClean="0"/>
              <a:t>There is enough evidence to reject the claim and conclude that at least one mean is different from the others.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[Plasma Etching Experiment]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</a:t>
            </a:r>
            <a:r>
              <a:rPr lang="en-US" sz="2400" dirty="0" smtClean="0"/>
              <a:t>is interested </a:t>
            </a:r>
            <a:r>
              <a:rPr lang="en-US" sz="2400" dirty="0"/>
              <a:t>in determining if the RF power setting affects </a:t>
            </a:r>
            <a:r>
              <a:rPr lang="en-US" sz="2400" dirty="0" smtClean="0"/>
              <a:t>the etch </a:t>
            </a:r>
            <a:r>
              <a:rPr lang="en-US" sz="2400" dirty="0"/>
              <a:t>rate, and she has run a completely randomized </a:t>
            </a:r>
            <a:r>
              <a:rPr lang="en-US" sz="2400" dirty="0" smtClean="0"/>
              <a:t>experiment with </a:t>
            </a:r>
            <a:r>
              <a:rPr lang="en-US" sz="2400" dirty="0"/>
              <a:t>four </a:t>
            </a:r>
            <a:r>
              <a:rPr lang="en-US" sz="2400" dirty="0" smtClean="0"/>
              <a:t>levels of </a:t>
            </a:r>
            <a:r>
              <a:rPr lang="en-US" sz="2400" dirty="0"/>
              <a:t>RF </a:t>
            </a:r>
            <a:r>
              <a:rPr lang="en-US" sz="2400" dirty="0" smtClean="0"/>
              <a:t>power and ﬁve replicates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Solution (Example 02)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435" y="4089442"/>
            <a:ext cx="9221272" cy="195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 smtClean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sz="3600" b="1" dirty="0" smtClean="0"/>
              <a:t>OR </a:t>
            </a:r>
            <a:endParaRPr lang="en-US" sz="3600" dirty="0" smtClean="0"/>
          </a:p>
          <a:p>
            <a:pPr algn="just"/>
            <a:r>
              <a:rPr lang="en-US" i="1" dirty="0" smtClean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F-test is used to determine the significance difference among three or means. </a:t>
            </a:r>
          </a:p>
          <a:p>
            <a:pPr algn="just"/>
            <a:r>
              <a:rPr lang="en-US" dirty="0" smtClean="0"/>
              <a:t>It was developed by Sir R. A. Fisher, an English Statistician.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04)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Effort among different phases of SDLC.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metrics such as: Defect metric, process metric, KSLOC, FPs, etc.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interaction effect of testing technique, software type, expertise level etc.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 smtClean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two independent normal populations with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. If random samples of sizes n</a:t>
            </a:r>
            <a:r>
              <a:rPr lang="en-US" sz="1800" dirty="0" smtClean="0"/>
              <a:t>1</a:t>
            </a:r>
            <a:r>
              <a:rPr lang="en-US" dirty="0" smtClean="0"/>
              <a:t> &amp; n</a:t>
            </a:r>
            <a:r>
              <a:rPr lang="en-US" sz="1800" dirty="0" smtClean="0"/>
              <a:t>2</a:t>
            </a:r>
            <a:r>
              <a:rPr lang="en-US" dirty="0" smtClean="0"/>
              <a:t> are drawn from these populations then: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                    are two sample variances.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(</a:t>
            </a:r>
            <a:r>
              <a:rPr lang="en-US" sz="2600" b="1" i="1" dirty="0" smtClean="0"/>
              <a:t>Note: </a:t>
            </a:r>
            <a:r>
              <a:rPr lang="en-US" sz="2600" i="1" dirty="0" smtClean="0"/>
              <a:t>the larger of the variances is placed in the numerator of the F formula)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Conditions for F-test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 smtClean="0"/>
              <a:t>The samples are independent random samples.</a:t>
            </a:r>
          </a:p>
          <a:p>
            <a:r>
              <a:rPr lang="en-US" dirty="0" smtClean="0"/>
              <a:t>The distribution of the response variable is a normal curve within each population. </a:t>
            </a:r>
          </a:p>
          <a:p>
            <a:r>
              <a:rPr lang="en-US" dirty="0" smtClean="0"/>
              <a:t>The different populations may have different means. </a:t>
            </a:r>
          </a:p>
          <a:p>
            <a:r>
              <a:rPr lang="en-US" dirty="0" smtClean="0"/>
              <a:t>All populations have the same standard deviation, </a:t>
            </a:r>
            <a:r>
              <a:rPr lang="el-GR" dirty="0" smtClean="0"/>
              <a:t>σ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F-statistic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-statistic is sensitive to differences among a set of sample means.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greater the variation among the sample means, the</a:t>
            </a:r>
            <a:br>
              <a:rPr lang="en-US" dirty="0" smtClean="0"/>
            </a:br>
            <a:r>
              <a:rPr lang="en-US" dirty="0" smtClean="0"/>
              <a:t>larger is the value of the test statistic.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smaller the variation among the observed means, the smaller the value of the test statistic.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is an F random variable with u numerator and υ denominator degrees of freedom, then the PDF of </a:t>
            </a:r>
            <a:r>
              <a:rPr lang="en-US" b="1" dirty="0" smtClean="0"/>
              <a:t>x</a:t>
            </a:r>
            <a:r>
              <a:rPr lang="en-US" dirty="0" smtClean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745216"/>
          </a:xfrm>
        </p:spPr>
        <p:txBody>
          <a:bodyPr/>
          <a:lstStyle/>
          <a:p>
            <a:r>
              <a:rPr lang="en-US" dirty="0" smtClean="0"/>
              <a:t>Why not t-test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88720"/>
            <a:ext cx="11116492" cy="49882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Why t-test should not be done while comparing several means taking two at a time?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when one is comparing two means at a time, the rest of the means under study are ignored.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 more means there are to compare, 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are needed. </a:t>
            </a:r>
            <a:endParaRPr lang="en-US" dirty="0" smtClean="0"/>
          </a:p>
          <a:p>
            <a:pPr lvl="2"/>
            <a:r>
              <a:rPr lang="en-US" sz="2400" dirty="0" smtClean="0"/>
              <a:t>For the comparison of 5 means two at a time, 10 tests are required. </a:t>
            </a:r>
          </a:p>
          <a:p>
            <a:pPr lvl="2"/>
            <a:r>
              <a:rPr lang="en-US" sz="2400" dirty="0" smtClean="0"/>
              <a:t>for the comparison of 10 means two at a time, 45 tests are required.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400" dirty="0" smtClean="0"/>
              <a:t>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that are conducted, the greater is the likelihood of getting significant differences by chance alone.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710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ANALYSIS OF VARIANCE (ANOVA)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not t-test ? </vt:lpstr>
      <vt:lpstr>Why the procedure is called ANOVA? </vt:lpstr>
      <vt:lpstr>One-Way ANOVA </vt:lpstr>
      <vt:lpstr>Model for One-way ANOVA </vt:lpstr>
      <vt:lpstr>Summary procedure of ANOVA 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Practice Questions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amjad</cp:lastModifiedBy>
  <cp:revision>154</cp:revision>
  <dcterms:created xsi:type="dcterms:W3CDTF">2018-04-20T10:04:42Z</dcterms:created>
  <dcterms:modified xsi:type="dcterms:W3CDTF">2022-05-30T08:57:09Z</dcterms:modified>
</cp:coreProperties>
</file>