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6858000" cx="12192000"/>
  <p:notesSz cx="6858000" cy="9144000"/>
  <p:embeddedFontLst>
    <p:embeddedFont>
      <p:font typeface="Arial Black"/>
      <p:regular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1" roundtripDataSignature="AMtx7mi0cKmuKvHS7LnsGqHLJ4X0Lkqn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A00D57-6E4E-49D1-AEC1-BE05F82B6E98}">
  <a:tblStyle styleId="{E9A00D57-6E4E-49D1-AEC1-BE05F82B6E9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ArialBlack-regular.fntdata"/><Relationship Id="rId81"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36	(b) 24 &amp; 64 </a:t>
            </a:r>
            <a:endParaRPr/>
          </a:p>
        </p:txBody>
      </p:sp>
      <p:sp>
        <p:nvSpPr>
          <p:cNvPr id="183" name="Google Shape;18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(iii) </a:t>
            </a:r>
            <a:r>
              <a:rPr lang="en-US"/>
              <a:t>4 x 3 = 12 ways 	</a:t>
            </a:r>
            <a:r>
              <a:rPr b="1" lang="en-US"/>
              <a:t>(iv) </a:t>
            </a:r>
            <a:r>
              <a:rPr lang="en-US"/>
              <a:t>22 x 21 = 462 	</a:t>
            </a:r>
            <a:r>
              <a:rPr b="1" lang="en-US"/>
              <a:t>(v) </a:t>
            </a:r>
            <a:r>
              <a:rPr lang="en-US"/>
              <a:t>2 x 4 x 3 x 5 = 120 ways 	</a:t>
            </a:r>
            <a:r>
              <a:rPr b="1" lang="en-US"/>
              <a:t>(vi) </a:t>
            </a:r>
            <a:r>
              <a:rPr lang="en-US"/>
              <a:t>(5 x 4 x3 x1)*(4 x 4 x 3 x 1)*(4 x 4 x3 1) = 156 </a:t>
            </a:r>
            <a:r>
              <a:rPr b="1" lang="en-US"/>
              <a:t>(vii) </a:t>
            </a:r>
            <a:r>
              <a:rPr lang="en-US"/>
              <a:t>36</a:t>
            </a:r>
            <a:endParaRPr/>
          </a:p>
        </p:txBody>
      </p:sp>
      <p:sp>
        <p:nvSpPr>
          <p:cNvPr id="191" name="Google Shape;19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25P3 = 13800 </a:t>
            </a:r>
            <a:endParaRPr/>
          </a:p>
        </p:txBody>
      </p:sp>
      <p:sp>
        <p:nvSpPr>
          <p:cNvPr id="204" name="Google Shape;20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2450 	(b) 2401	(c) 2258 	(e) 2448 </a:t>
            </a:r>
            <a:endParaRPr/>
          </a:p>
        </p:txBody>
      </p:sp>
      <p:sp>
        <p:nvSpPr>
          <p:cNvPr id="212" name="Google Shape;21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4	(ii) 50,400	(iii) 1260</a:t>
            </a:r>
            <a:endParaRPr/>
          </a:p>
        </p:txBody>
      </p:sp>
      <p:sp>
        <p:nvSpPr>
          <p:cNvPr id="226" name="Google Shape;22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12600 </a:t>
            </a:r>
            <a:endParaRPr/>
          </a:p>
        </p:txBody>
      </p:sp>
      <p:sp>
        <p:nvSpPr>
          <p:cNvPr id="234" name="Google Shape;23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4C3=4	(b)  1800 ways </a:t>
            </a:r>
            <a:endParaRPr/>
          </a:p>
        </p:txBody>
      </p:sp>
      <p:sp>
        <p:nvSpPr>
          <p:cNvPr id="241" name="Google Shape;24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(2.22) 24		(2.33) (a) 1024 ways (b) 43 ways		(2.37) 2880 </a:t>
            </a:r>
            <a:endParaRPr/>
          </a:p>
        </p:txBody>
      </p:sp>
      <p:sp>
        <p:nvSpPr>
          <p:cNvPr id="249" name="Google Shape;24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2200"/>
              <a:t>(2.45) 3360 	(2.47) 8C3=56 ways 	(2.48) 365P60 = l=3.2e151</a:t>
            </a:r>
            <a:endParaRPr sz="2200"/>
          </a:p>
        </p:txBody>
      </p:sp>
      <p:sp>
        <p:nvSpPr>
          <p:cNvPr id="259" name="Google Shape;25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2/36=0.056		(b) 6/36=0.167		(d) 0 </a:t>
            </a:r>
            <a:endParaRPr/>
          </a:p>
        </p:txBody>
      </p:sp>
      <p:sp>
        <p:nvSpPr>
          <p:cNvPr id="293" name="Google Shape;29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Tossing a coin, Die rolling,  sample point </a:t>
            </a:r>
            <a:endParaRPr/>
          </a:p>
        </p:txBody>
      </p:sp>
      <p:sp>
        <p:nvSpPr>
          <p:cNvPr id="99" name="Google Shape;9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4/52=	(b) 12/13 	(6) 24/2598960 = 0.00009</a:t>
            </a:r>
            <a:endParaRPr/>
          </a:p>
        </p:txBody>
      </p:sp>
      <p:sp>
        <p:nvSpPr>
          <p:cNvPr id="308" name="Google Shape;30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25/53	(b) P(C U E) = 18/53 </a:t>
            </a:r>
            <a:endParaRPr/>
          </a:p>
        </p:txBody>
      </p:sp>
      <p:sp>
        <p:nvSpPr>
          <p:cNvPr id="315" name="Google Shape;31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(8) 0.9 	(9) 2/9 	(10) 0.68 </a:t>
            </a:r>
            <a:endParaRPr/>
          </a:p>
        </p:txBody>
      </p:sp>
      <p:sp>
        <p:nvSpPr>
          <p:cNvPr id="339" name="Google Shape;339;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P(E’) = 0.31</a:t>
            </a:r>
            <a:r>
              <a:rPr lang="en-US"/>
              <a:t>	P(E) = 1 – 0.31 = 0.69 	(12) P(S) = P(L) =0.005 &amp; P (X&gt;1990) = 0.995 </a:t>
            </a:r>
            <a:endParaRPr/>
          </a:p>
        </p:txBody>
      </p:sp>
      <p:sp>
        <p:nvSpPr>
          <p:cNvPr id="346" name="Google Shape;34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 ={$10, $25, $100}	275/500	150/500	75/500	P(X&lt;$100)=275/500 + 150/500 = 3/10</a:t>
            </a:r>
            <a:endParaRPr/>
          </a:p>
        </p:txBody>
      </p:sp>
      <p:sp>
        <p:nvSpPr>
          <p:cNvPr id="360" name="Google Shape;360;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P(S&amp;B) = 0.3 (b) P(S’&amp;B’) =0.2 </a:t>
            </a:r>
            <a:endParaRPr/>
          </a:p>
        </p:txBody>
      </p:sp>
      <p:sp>
        <p:nvSpPr>
          <p:cNvPr id="368" name="Google Shape;368;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77" name="Google Shape;37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P(A&amp;B) = 0.98*0.92 = 0.9016		(14) P(A&amp;B) = 35/144 </a:t>
            </a:r>
            <a:endParaRPr/>
          </a:p>
        </p:txBody>
      </p:sp>
      <p:sp>
        <p:nvSpPr>
          <p:cNvPr id="405" name="Google Shape;405;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(15)  ½	(16) (a) 0.32, (b) (0.6)*(0.2)=0.12, (c) 0.08	</a:t>
            </a:r>
            <a:endParaRPr/>
          </a:p>
          <a:p>
            <a:pPr indent="0" lvl="0" marL="0" rtl="0" algn="l">
              <a:lnSpc>
                <a:spcPct val="100000"/>
              </a:lnSpc>
              <a:spcBef>
                <a:spcPts val="0"/>
              </a:spcBef>
              <a:spcAft>
                <a:spcPts val="0"/>
              </a:spcAft>
              <a:buSzPts val="1400"/>
              <a:buNone/>
            </a:pPr>
            <a:r>
              <a:rPr lang="en-US"/>
              <a:t>(17) P(neither available = A’&amp;B”) = 0.004, (a) 0.0016	(b)P(available when needed)</a:t>
            </a:r>
            <a:r>
              <a:rPr lang="en-US"/>
              <a:t>=</a:t>
            </a:r>
            <a:r>
              <a:rPr lang="en-US"/>
              <a:t> 0.9984. </a:t>
            </a:r>
            <a:endParaRPr/>
          </a:p>
        </p:txBody>
      </p:sp>
      <p:sp>
        <p:nvSpPr>
          <p:cNvPr id="412" name="Google Shape;412;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(18) </a:t>
            </a:r>
            <a:r>
              <a:rPr lang="en-US"/>
              <a:t>P(A&amp;B) = [1/4][4/19]=1/19. 	</a:t>
            </a:r>
            <a:r>
              <a:rPr b="1" lang="en-US"/>
              <a:t>(19). </a:t>
            </a:r>
            <a:r>
              <a:rPr lang="en-US"/>
              <a:t>[13/52][12/51]= 1/17 	(20). [5/8][4/7]= 5/14 </a:t>
            </a:r>
            <a:endParaRPr/>
          </a:p>
        </p:txBody>
      </p:sp>
      <p:sp>
        <p:nvSpPr>
          <p:cNvPr id="428" name="Google Shape;428;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(21) a. 2/3	(b) 2/5 		</a:t>
            </a:r>
            <a:r>
              <a:rPr b="1" lang="en-US"/>
              <a:t>(22)</a:t>
            </a:r>
            <a:r>
              <a:rPr lang="en-US"/>
              <a:t> P(B\A) = [2/36]/11/36 = 2/11 </a:t>
            </a:r>
            <a:endParaRPr/>
          </a:p>
          <a:p>
            <a:pPr indent="0" lvl="0" marL="0" rtl="0" algn="l">
              <a:lnSpc>
                <a:spcPct val="100000"/>
              </a:lnSpc>
              <a:spcBef>
                <a:spcPts val="0"/>
              </a:spcBef>
              <a:spcAft>
                <a:spcPts val="0"/>
              </a:spcAft>
              <a:buSzPts val="1400"/>
              <a:buNone/>
            </a:pPr>
            <a:r>
              <a:rPr b="1" lang="en-US"/>
              <a:t>P(6|3)</a:t>
            </a:r>
            <a:r>
              <a:rPr lang="en-US"/>
              <a:t>=P(6 intersection 3) / P(3) = </a:t>
            </a:r>
            <a:endParaRPr/>
          </a:p>
        </p:txBody>
      </p:sp>
      <p:sp>
        <p:nvSpPr>
          <p:cNvPr id="435" name="Google Shape;435;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Rolling die and number less than 4 occurs. </a:t>
            </a:r>
            <a:endParaRPr/>
          </a:p>
          <a:p>
            <a:pPr indent="0" lvl="0" marL="0" rtl="0" algn="l">
              <a:lnSpc>
                <a:spcPct val="100000"/>
              </a:lnSpc>
              <a:spcBef>
                <a:spcPts val="0"/>
              </a:spcBef>
              <a:spcAft>
                <a:spcPts val="0"/>
              </a:spcAft>
              <a:buSzPts val="1400"/>
              <a:buNone/>
            </a:pPr>
            <a:r>
              <a:rPr lang="en-US"/>
              <a:t>Smokers, nonsmokers, light smoker, heavy smokers </a:t>
            </a:r>
            <a:endParaRPr/>
          </a:p>
        </p:txBody>
      </p:sp>
      <p:sp>
        <p:nvSpPr>
          <p:cNvPr id="112" name="Google Shape;11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 (A U B U C ) = 22/52 = 0.423 </a:t>
            </a:r>
            <a:endParaRPr/>
          </a:p>
        </p:txBody>
      </p:sp>
      <p:sp>
        <p:nvSpPr>
          <p:cNvPr id="457" name="Google Shape;457;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P(A|B) = (6/36)*(36/18) = 1/3		P(A|C) = (6/36)*(36/21)	P(A|D) = 0 * (36/6) = 0 </a:t>
            </a:r>
            <a:endParaRPr/>
          </a:p>
        </p:txBody>
      </p:sp>
      <p:sp>
        <p:nvSpPr>
          <p:cNvPr id="464" name="Google Shape;464;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P(A|B) = 1/3 </a:t>
            </a:r>
            <a:endParaRPr/>
          </a:p>
        </p:txBody>
      </p:sp>
      <p:sp>
        <p:nvSpPr>
          <p:cNvPr id="472" name="Google Shape;472;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Not independent, P(A) not equal to P(A|B)	(ii) if mutually exclusive then it should be P(A|B) = 0 but here P(A|B) = 1/2	(iii) P(A∩</a:t>
            </a:r>
            <a:r>
              <a:rPr b="0" lang="en-US"/>
              <a:t>B)=P(A).P(B|A) = (1/4)*((2/3) = 1/6</a:t>
            </a:r>
            <a:endParaRPr/>
          </a:p>
        </p:txBody>
      </p:sp>
      <p:sp>
        <p:nvSpPr>
          <p:cNvPr id="479" name="Google Shape;479;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c3f13e71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c3f13e719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486" name="Google Shape;486;gc3f13e719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P(D1|B1) + P(D2|B2) + P(D3|B3) = (0.3)*(0.02) + (0.45)*(0.03) + (0.25)*(0.02) = 0.0245. </a:t>
            </a:r>
            <a:endParaRPr/>
          </a:p>
        </p:txBody>
      </p:sp>
      <p:sp>
        <p:nvSpPr>
          <p:cNvPr id="495" name="Google Shape;495;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P(B3|A) </a:t>
            </a:r>
            <a:r>
              <a:rPr lang="en-US"/>
              <a:t>= </a:t>
            </a:r>
            <a:r>
              <a:rPr b="1" lang="en-US"/>
              <a:t>10/49</a:t>
            </a:r>
            <a:endParaRPr b="1"/>
          </a:p>
        </p:txBody>
      </p:sp>
      <p:sp>
        <p:nvSpPr>
          <p:cNvPr id="527" name="Google Shape;527;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P(M|D) = 0.10/0.25 = 0.4 </a:t>
            </a:r>
            <a:endParaRPr/>
          </a:p>
        </p:txBody>
      </p:sp>
      <p:sp>
        <p:nvSpPr>
          <p:cNvPr id="535" name="Google Shape;535;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a:t>
            </a:r>
            <a:r>
              <a:rPr b="1" lang="en-US"/>
              <a:t>P(Y) </a:t>
            </a:r>
            <a:r>
              <a:rPr lang="en-US"/>
              <a:t>= 0.2869	(B) 0.23 </a:t>
            </a:r>
            <a:endParaRPr/>
          </a:p>
        </p:txBody>
      </p:sp>
      <p:sp>
        <p:nvSpPr>
          <p:cNvPr id="543" name="Google Shape;543;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0.2632 = P(C|E) </a:t>
            </a:r>
            <a:endParaRPr/>
          </a:p>
          <a:p>
            <a:pPr indent="0" lvl="0" marL="0" marR="0" rtl="0" algn="l">
              <a:lnSpc>
                <a:spcPct val="100000"/>
              </a:lnSpc>
              <a:spcBef>
                <a:spcPts val="0"/>
              </a:spcBef>
              <a:spcAft>
                <a:spcPts val="0"/>
              </a:spcAft>
              <a:buClr>
                <a:schemeClr val="dk1"/>
              </a:buClr>
              <a:buSzPts val="1200"/>
              <a:buFont typeface="Calibri"/>
              <a:buNone/>
            </a:pPr>
            <a:r>
              <a:rPr lang="en-US"/>
              <a:t>Grant total = 43, HumanErrorTotal = 19 </a:t>
            </a:r>
            <a:endParaRPr/>
          </a:p>
          <a:p>
            <a:pPr indent="0" lvl="0" marL="0" rtl="0" algn="l">
              <a:lnSpc>
                <a:spcPct val="100000"/>
              </a:lnSpc>
              <a:spcBef>
                <a:spcPts val="0"/>
              </a:spcBef>
              <a:spcAft>
                <a:spcPts val="0"/>
              </a:spcAft>
              <a:buSzPts val="1400"/>
              <a:buNone/>
            </a:pPr>
            <a:r>
              <a:t/>
            </a:r>
            <a:endParaRPr/>
          </a:p>
        </p:txBody>
      </p:sp>
      <p:sp>
        <p:nvSpPr>
          <p:cNvPr id="551" name="Google Shape;551;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a:t>
            </a:r>
            <a:r>
              <a:rPr lang="en-US"/>
              <a:t>Total customers = 135 	</a:t>
            </a:r>
            <a:r>
              <a:rPr b="1" lang="en-US"/>
              <a:t>(Q3) </a:t>
            </a:r>
            <a:r>
              <a:rPr lang="en-US"/>
              <a:t>(i) 31/365,	(ii) 1/365	(iii) 61/365	(iv) 334/365</a:t>
            </a:r>
            <a:endParaRPr/>
          </a:p>
        </p:txBody>
      </p:sp>
      <p:sp>
        <p:nvSpPr>
          <p:cNvPr id="574" name="Google Shape;574;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Q4) </a:t>
            </a:r>
            <a:r>
              <a:rPr lang="en-US"/>
              <a:t>180, 75, 105		</a:t>
            </a:r>
            <a:r>
              <a:rPr b="1" lang="en-US"/>
              <a:t>(Q5) (</a:t>
            </a:r>
            <a:r>
              <a:rPr lang="en-US"/>
              <a:t>a) 36, (b) 60 </a:t>
            </a:r>
            <a:endParaRPr/>
          </a:p>
        </p:txBody>
      </p:sp>
      <p:sp>
        <p:nvSpPr>
          <p:cNvPr id="581" name="Google Shape;581;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Q6) </a:t>
            </a:r>
            <a:r>
              <a:rPr lang="en-US"/>
              <a:t>144, 240, 1440 	</a:t>
            </a:r>
            <a:endParaRPr/>
          </a:p>
        </p:txBody>
      </p:sp>
      <p:sp>
        <p:nvSpPr>
          <p:cNvPr id="588" name="Google Shape;588;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(b)240	(c) 360	(d) 480	(e) 60	(f)60	(g) 288</a:t>
            </a:r>
            <a:endParaRPr/>
          </a:p>
        </p:txBody>
      </p:sp>
      <p:sp>
        <p:nvSpPr>
          <p:cNvPr id="595" name="Google Shape;595;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0.1935</a:t>
            </a:r>
            <a:endParaRPr/>
          </a:p>
        </p:txBody>
      </p:sp>
      <p:sp>
        <p:nvSpPr>
          <p:cNvPr id="602" name="Google Shape;602;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 P(X=2) = 1140/10626		(b) 1615/3542	(c) 1/24c4=(1/10626)	(d) 1927/3542</a:t>
            </a:r>
            <a:endParaRPr/>
          </a:p>
        </p:txBody>
      </p:sp>
      <p:sp>
        <p:nvSpPr>
          <p:cNvPr id="609" name="Google Shape;609;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616" name="Google Shape;616;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P(P1|D)=0.158;		P(P2/D)=0.316		P(P3/D)=0.526		since P(P3/D) is largest of the three, thus a defective is most likely the result of the use of plan 3 </a:t>
            </a:r>
            <a:endParaRPr/>
          </a:p>
        </p:txBody>
      </p:sp>
      <p:sp>
        <p:nvSpPr>
          <p:cNvPr id="623" name="Google Shape;623;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P(R)=0.27 </a:t>
            </a:r>
            <a:endParaRPr/>
          </a:p>
        </p:txBody>
      </p:sp>
      <p:sp>
        <p:nvSpPr>
          <p:cNvPr id="637" name="Google Shape;637;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364	286	78</a:t>
            </a:r>
            <a:endParaRPr/>
          </a:p>
        </p:txBody>
      </p:sp>
      <p:sp>
        <p:nvSpPr>
          <p:cNvPr id="644" name="Google Shape;644;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Bayes’ rule </a:t>
            </a:r>
            <a:endParaRPr/>
          </a:p>
          <a:p>
            <a:pPr indent="0" lvl="0" marL="0" rtl="0" algn="l">
              <a:lnSpc>
                <a:spcPct val="100000"/>
              </a:lnSpc>
              <a:spcBef>
                <a:spcPts val="0"/>
              </a:spcBef>
              <a:spcAft>
                <a:spcPts val="0"/>
              </a:spcAft>
              <a:buSzPts val="1400"/>
              <a:buNone/>
            </a:pPr>
            <a:r>
              <a:t/>
            </a:r>
            <a:endParaRPr/>
          </a:p>
        </p:txBody>
      </p:sp>
      <p:sp>
        <p:nvSpPr>
          <p:cNvPr id="651" name="Google Shape;651;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p:nvPr>
            <p:ph idx="2" type="pic"/>
          </p:nvPr>
        </p:nvSpPr>
        <p:spPr>
          <a:xfrm>
            <a:off x="5183188" y="987425"/>
            <a:ext cx="6172200" cy="4873625"/>
          </a:xfrm>
          <a:prstGeom prst="rect">
            <a:avLst/>
          </a:prstGeom>
          <a:noFill/>
          <a:ln>
            <a:noFill/>
          </a:ln>
        </p:spPr>
      </p:sp>
      <p:sp>
        <p:nvSpPr>
          <p:cNvPr id="68" name="Google Shape;68;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osama.ajaz@nu.edu.p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5.png"/><Relationship Id="rId4" Type="http://schemas.openxmlformats.org/officeDocument/2006/relationships/image" Target="../media/image38.png"/><Relationship Id="rId5"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1.png"/><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2324639"/>
            <a:ext cx="9144000" cy="154416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5000"/>
              <a:buFont typeface="Arial Black"/>
              <a:buNone/>
            </a:pPr>
            <a:r>
              <a:rPr lang="en-US" sz="5000">
                <a:solidFill>
                  <a:srgbClr val="00B050"/>
                </a:solidFill>
                <a:latin typeface="Arial Black"/>
                <a:ea typeface="Arial Black"/>
                <a:cs typeface="Arial Black"/>
                <a:sym typeface="Arial Black"/>
              </a:rPr>
              <a:t>Introduction to Probability </a:t>
            </a:r>
            <a:endParaRPr sz="5000">
              <a:solidFill>
                <a:srgbClr val="00B050"/>
              </a:solidFill>
              <a:latin typeface="Arial Black"/>
              <a:ea typeface="Arial Black"/>
              <a:cs typeface="Arial Black"/>
              <a:sym typeface="Arial Black"/>
            </a:endParaRPr>
          </a:p>
        </p:txBody>
      </p:sp>
      <p:sp>
        <p:nvSpPr>
          <p:cNvPr id="89" name="Google Shape;89;p1"/>
          <p:cNvSpPr txBox="1"/>
          <p:nvPr>
            <p:ph idx="1" type="subTitle"/>
          </p:nvPr>
        </p:nvSpPr>
        <p:spPr>
          <a:xfrm>
            <a:off x="1524000" y="4108647"/>
            <a:ext cx="9144000" cy="261050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None/>
            </a:pPr>
            <a:r>
              <a:t/>
            </a:r>
            <a:endParaRPr/>
          </a:p>
          <a:p>
            <a:pPr indent="0" lvl="0" marL="0" rtl="0" algn="ctr">
              <a:lnSpc>
                <a:spcPct val="100000"/>
              </a:lnSpc>
              <a:spcBef>
                <a:spcPts val="600"/>
              </a:spcBef>
              <a:spcAft>
                <a:spcPts val="0"/>
              </a:spcAft>
              <a:buClr>
                <a:schemeClr val="dk1"/>
              </a:buClr>
              <a:buSzPts val="2400"/>
              <a:buNone/>
            </a:pPr>
            <a:r>
              <a:rPr lang="en-US"/>
              <a:t>Instructor</a:t>
            </a:r>
            <a:endParaRPr/>
          </a:p>
          <a:p>
            <a:pPr indent="0" lvl="0" marL="0" rtl="0" algn="ctr">
              <a:lnSpc>
                <a:spcPct val="100000"/>
              </a:lnSpc>
              <a:spcBef>
                <a:spcPts val="600"/>
              </a:spcBef>
              <a:spcAft>
                <a:spcPts val="0"/>
              </a:spcAft>
              <a:buClr>
                <a:schemeClr val="dk1"/>
              </a:buClr>
              <a:buSzPts val="2400"/>
              <a:buNone/>
            </a:pPr>
            <a:r>
              <a:rPr b="1" lang="en-US"/>
              <a:t>Osama Bin Ajaz</a:t>
            </a:r>
            <a:endParaRPr/>
          </a:p>
          <a:p>
            <a:pPr indent="0" lvl="0" marL="0" rtl="0" algn="ctr">
              <a:lnSpc>
                <a:spcPct val="100000"/>
              </a:lnSpc>
              <a:spcBef>
                <a:spcPts val="600"/>
              </a:spcBef>
              <a:spcAft>
                <a:spcPts val="0"/>
              </a:spcAft>
              <a:buClr>
                <a:schemeClr val="dk1"/>
              </a:buClr>
              <a:buSzPts val="2200"/>
              <a:buNone/>
            </a:pPr>
            <a:r>
              <a:rPr lang="en-US" sz="2200"/>
              <a:t>(</a:t>
            </a:r>
            <a:r>
              <a:rPr lang="en-US" sz="2200" u="sng">
                <a:solidFill>
                  <a:schemeClr val="hlink"/>
                </a:solidFill>
                <a:hlinkClick r:id="rId3"/>
              </a:rPr>
              <a:t>osama.ajaz@nu.edu.pk</a:t>
            </a:r>
            <a:r>
              <a:rPr lang="en-US" sz="2200"/>
              <a:t>)</a:t>
            </a:r>
            <a:endParaRPr/>
          </a:p>
          <a:p>
            <a:pPr indent="0" lvl="0" marL="0" rtl="0" algn="ctr">
              <a:lnSpc>
                <a:spcPct val="100000"/>
              </a:lnSpc>
              <a:spcBef>
                <a:spcPts val="600"/>
              </a:spcBef>
              <a:spcAft>
                <a:spcPts val="0"/>
              </a:spcAft>
              <a:buClr>
                <a:schemeClr val="dk1"/>
              </a:buClr>
              <a:buSzPts val="2200"/>
              <a:buNone/>
            </a:pPr>
            <a:r>
              <a:rPr lang="en-US" sz="2200"/>
              <a:t>Lecturer, S &amp; H Dept., </a:t>
            </a:r>
            <a:endParaRPr/>
          </a:p>
          <a:p>
            <a:pPr indent="0" lvl="0" marL="0" rtl="0" algn="ctr">
              <a:lnSpc>
                <a:spcPct val="100000"/>
              </a:lnSpc>
              <a:spcBef>
                <a:spcPts val="600"/>
              </a:spcBef>
              <a:spcAft>
                <a:spcPts val="0"/>
              </a:spcAft>
              <a:buClr>
                <a:schemeClr val="dk1"/>
              </a:buClr>
              <a:buSzPts val="2200"/>
              <a:buNone/>
            </a:pPr>
            <a:r>
              <a:rPr lang="en-US" sz="2200"/>
              <a:t>FAST-NU, Main Campus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Venn Diagram </a:t>
            </a:r>
            <a:endParaRPr/>
          </a:p>
        </p:txBody>
      </p:sp>
      <p:sp>
        <p:nvSpPr>
          <p:cNvPr id="152" name="Google Shape;152;p11"/>
          <p:cNvSpPr txBox="1"/>
          <p:nvPr>
            <p:ph idx="1" type="body"/>
          </p:nvPr>
        </p:nvSpPr>
        <p:spPr>
          <a:xfrm>
            <a:off x="6473370" y="1825625"/>
            <a:ext cx="488042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B ∩ C = </a:t>
            </a:r>
            <a:endParaRPr/>
          </a:p>
          <a:p>
            <a:pPr indent="-228600" lvl="0" marL="228600" rtl="0" algn="l">
              <a:lnSpc>
                <a:spcPct val="90000"/>
              </a:lnSpc>
              <a:spcBef>
                <a:spcPts val="1000"/>
              </a:spcBef>
              <a:spcAft>
                <a:spcPts val="0"/>
              </a:spcAft>
              <a:buClr>
                <a:schemeClr val="dk1"/>
              </a:buClr>
              <a:buSzPts val="2800"/>
              <a:buChar char="•"/>
            </a:pPr>
            <a:r>
              <a:rPr i="1" lang="en-US"/>
              <a:t>A ∪ B</a:t>
            </a:r>
            <a:r>
              <a:rPr lang="en-US"/>
              <a:t> =</a:t>
            </a:r>
            <a:endParaRPr/>
          </a:p>
          <a:p>
            <a:pPr indent="-228600" lvl="0" marL="228600" rtl="0" algn="l">
              <a:lnSpc>
                <a:spcPct val="90000"/>
              </a:lnSpc>
              <a:spcBef>
                <a:spcPts val="1000"/>
              </a:spcBef>
              <a:spcAft>
                <a:spcPts val="0"/>
              </a:spcAft>
              <a:buClr>
                <a:schemeClr val="dk1"/>
              </a:buClr>
              <a:buSzPts val="2800"/>
              <a:buChar char="•"/>
            </a:pPr>
            <a:r>
              <a:rPr i="1" lang="en-US"/>
              <a:t>A ∩ C</a:t>
            </a:r>
            <a:r>
              <a:rPr lang="en-US"/>
              <a:t> =</a:t>
            </a:r>
            <a:br>
              <a:rPr lang="en-US"/>
            </a:br>
            <a:br>
              <a:rPr lang="en-US"/>
            </a:br>
            <a:br>
              <a:rPr lang="en-US"/>
            </a:br>
            <a:endParaRPr/>
          </a:p>
        </p:txBody>
      </p:sp>
      <p:pic>
        <p:nvPicPr>
          <p:cNvPr id="153" name="Google Shape;153;p11"/>
          <p:cNvPicPr preferRelativeResize="0"/>
          <p:nvPr/>
        </p:nvPicPr>
        <p:blipFill rotWithShape="1">
          <a:blip r:embed="rId3">
            <a:alphaModFix/>
          </a:blip>
          <a:srcRect b="0" l="0" r="0" t="0"/>
          <a:stretch/>
        </p:blipFill>
        <p:spPr>
          <a:xfrm>
            <a:off x="879230" y="1690688"/>
            <a:ext cx="5216770" cy="4335463"/>
          </a:xfrm>
          <a:prstGeom prst="rect">
            <a:avLst/>
          </a:prstGeom>
          <a:noFill/>
          <a:ln>
            <a:noFill/>
          </a:ln>
        </p:spPr>
      </p:pic>
      <p:sp>
        <p:nvSpPr>
          <p:cNvPr id="154" name="Google Shape;154;p11"/>
          <p:cNvSpPr txBox="1"/>
          <p:nvPr/>
        </p:nvSpPr>
        <p:spPr>
          <a:xfrm>
            <a:off x="8011886" y="1825625"/>
            <a:ext cx="12772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Null Set</a:t>
            </a:r>
            <a:endParaRPr b="0" i="0" sz="1800" u="none" cap="none" strike="noStrike">
              <a:solidFill>
                <a:schemeClr val="dk1"/>
              </a:solidFill>
              <a:latin typeface="Calibri"/>
              <a:ea typeface="Calibri"/>
              <a:cs typeface="Calibri"/>
              <a:sym typeface="Calibri"/>
            </a:endParaRPr>
          </a:p>
        </p:txBody>
      </p:sp>
      <p:sp>
        <p:nvSpPr>
          <p:cNvPr id="155" name="Google Shape;155;p11"/>
          <p:cNvSpPr txBox="1"/>
          <p:nvPr/>
        </p:nvSpPr>
        <p:spPr>
          <a:xfrm>
            <a:off x="8086271" y="2329894"/>
            <a:ext cx="12772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sp>
        <p:nvSpPr>
          <p:cNvPr id="156" name="Google Shape;156;p11"/>
          <p:cNvSpPr txBox="1"/>
          <p:nvPr/>
        </p:nvSpPr>
        <p:spPr>
          <a:xfrm>
            <a:off x="8086271" y="2875558"/>
            <a:ext cx="269784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least one element</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Venn Diagram </a:t>
            </a:r>
            <a:endParaRPr/>
          </a:p>
        </p:txBody>
      </p:sp>
      <p:sp>
        <p:nvSpPr>
          <p:cNvPr id="162" name="Google Shape;16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Several results that follow from the foregoing definitions, which may easily be verified by means of Venn diagrams, are as follows: </a:t>
            </a:r>
            <a:br>
              <a:rPr lang="en-US"/>
            </a:br>
            <a:endParaRPr/>
          </a:p>
        </p:txBody>
      </p:sp>
      <p:pic>
        <p:nvPicPr>
          <p:cNvPr id="163" name="Google Shape;163;p12"/>
          <p:cNvPicPr preferRelativeResize="0"/>
          <p:nvPr/>
        </p:nvPicPr>
        <p:blipFill rotWithShape="1">
          <a:blip r:embed="rId3">
            <a:alphaModFix/>
          </a:blip>
          <a:srcRect b="0" l="0" r="0" t="0"/>
          <a:stretch/>
        </p:blipFill>
        <p:spPr>
          <a:xfrm>
            <a:off x="1186025" y="2986087"/>
            <a:ext cx="9819949" cy="26309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0" name="Google Shape;17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1" name="Google Shape;171;p13"/>
          <p:cNvPicPr preferRelativeResize="0"/>
          <p:nvPr/>
        </p:nvPicPr>
        <p:blipFill rotWithShape="1">
          <a:blip r:embed="rId3">
            <a:alphaModFix/>
          </a:blip>
          <a:srcRect b="0" l="0" r="0" t="0"/>
          <a:stretch/>
        </p:blipFill>
        <p:spPr>
          <a:xfrm>
            <a:off x="1678232" y="1825625"/>
            <a:ext cx="8835536" cy="38274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8" name="Google Shape;17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9" name="Google Shape;179;p14"/>
          <p:cNvPicPr preferRelativeResize="0"/>
          <p:nvPr/>
        </p:nvPicPr>
        <p:blipFill rotWithShape="1">
          <a:blip r:embed="rId3">
            <a:alphaModFix/>
          </a:blip>
          <a:srcRect b="0" l="0" r="0" t="0"/>
          <a:stretch/>
        </p:blipFill>
        <p:spPr>
          <a:xfrm>
            <a:off x="1491116" y="2400526"/>
            <a:ext cx="8829829" cy="26069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249011"/>
            <a:ext cx="10515600" cy="9556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Multiplication Or Fundamental</a:t>
            </a:r>
            <a:br>
              <a:rPr lang="en-US" sz="3240">
                <a:solidFill>
                  <a:srgbClr val="00B050"/>
                </a:solidFill>
                <a:latin typeface="Arial Black"/>
                <a:ea typeface="Arial Black"/>
                <a:cs typeface="Arial Black"/>
                <a:sym typeface="Arial Black"/>
              </a:rPr>
            </a:br>
            <a:r>
              <a:rPr lang="en-US" sz="3240">
                <a:solidFill>
                  <a:srgbClr val="00B050"/>
                </a:solidFill>
                <a:latin typeface="Arial Black"/>
                <a:ea typeface="Arial Black"/>
                <a:cs typeface="Arial Black"/>
                <a:sym typeface="Arial Black"/>
              </a:rPr>
              <a:t> Rule of counting </a:t>
            </a:r>
            <a:endParaRPr sz="3240">
              <a:solidFill>
                <a:srgbClr val="00B050"/>
              </a:solidFill>
              <a:latin typeface="Arial Black"/>
              <a:ea typeface="Arial Black"/>
              <a:cs typeface="Arial Black"/>
              <a:sym typeface="Arial Black"/>
            </a:endParaRPr>
          </a:p>
        </p:txBody>
      </p:sp>
      <p:sp>
        <p:nvSpPr>
          <p:cNvPr id="186" name="Google Shape;186;p15"/>
          <p:cNvSpPr txBox="1"/>
          <p:nvPr>
            <p:ph idx="1" type="body"/>
          </p:nvPr>
        </p:nvSpPr>
        <p:spPr>
          <a:xfrm>
            <a:off x="838200" y="1538514"/>
            <a:ext cx="10515600" cy="4638449"/>
          </a:xfrm>
          <a:prstGeom prst="rect">
            <a:avLst/>
          </a:prstGeom>
          <a:noFill/>
          <a:ln>
            <a:noFill/>
          </a:ln>
        </p:spPr>
        <p:txBody>
          <a:bodyPr anchorCtr="0" anchor="t" bIns="45700" lIns="91425" spcFirstLastPara="1" rIns="91425" wrap="square" tIns="45700">
            <a:normAutofit/>
          </a:bodyPr>
          <a:lstStyle/>
          <a:p>
            <a:pPr indent="-64135" lvl="0" marL="228600" rtl="0" algn="l">
              <a:lnSpc>
                <a:spcPct val="80000"/>
              </a:lnSpc>
              <a:spcBef>
                <a:spcPts val="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571500" lvl="0" marL="571500" rtl="0" algn="l">
              <a:lnSpc>
                <a:spcPct val="80000"/>
              </a:lnSpc>
              <a:spcBef>
                <a:spcPts val="1000"/>
              </a:spcBef>
              <a:spcAft>
                <a:spcPts val="0"/>
              </a:spcAft>
              <a:buClr>
                <a:schemeClr val="dk1"/>
              </a:buClr>
              <a:buSzPts val="2590"/>
              <a:buFont typeface="Calibri"/>
              <a:buAutoNum type="romanLcPeriod"/>
            </a:pPr>
            <a:r>
              <a:rPr lang="en-US" sz="2590"/>
              <a:t>How many sample points are there in the sample space when a pair of dice is thrown once? </a:t>
            </a:r>
            <a:endParaRPr sz="2590"/>
          </a:p>
          <a:p>
            <a:pPr indent="-571500" lvl="0" marL="571500" rtl="0" algn="l">
              <a:lnSpc>
                <a:spcPct val="80000"/>
              </a:lnSpc>
              <a:spcBef>
                <a:spcPts val="1000"/>
              </a:spcBef>
              <a:spcAft>
                <a:spcPts val="0"/>
              </a:spcAft>
              <a:buClr>
                <a:schemeClr val="dk1"/>
              </a:buClr>
              <a:buSzPts val="2590"/>
              <a:buFont typeface="Calibri"/>
              <a:buAutoNum type="romanLcPeriod"/>
            </a:pPr>
            <a:r>
              <a:rPr lang="en-US" sz="2590"/>
              <a:t>How many there digit numbers can be formed from the digits 2, 4, 6, and 8 if: (i) repetitions are not allowed	(ii) repetitions allowed</a:t>
            </a:r>
            <a:endParaRPr/>
          </a:p>
          <a:p>
            <a:pPr indent="0" lvl="0" marL="0" rtl="0" algn="l">
              <a:lnSpc>
                <a:spcPct val="80000"/>
              </a:lnSpc>
              <a:spcBef>
                <a:spcPts val="1000"/>
              </a:spcBef>
              <a:spcAft>
                <a:spcPts val="0"/>
              </a:spcAft>
              <a:buClr>
                <a:schemeClr val="dk1"/>
              </a:buClr>
              <a:buSzPts val="2590"/>
              <a:buNone/>
            </a:pPr>
            <a:br>
              <a:rPr lang="en-US" sz="2590"/>
            </a:br>
            <a:br>
              <a:rPr lang="en-US" sz="2590"/>
            </a:br>
            <a:endParaRPr sz="2590"/>
          </a:p>
        </p:txBody>
      </p:sp>
      <p:pic>
        <p:nvPicPr>
          <p:cNvPr id="187" name="Google Shape;187;p15"/>
          <p:cNvPicPr preferRelativeResize="0"/>
          <p:nvPr/>
        </p:nvPicPr>
        <p:blipFill rotWithShape="1">
          <a:blip r:embed="rId3">
            <a:alphaModFix/>
          </a:blip>
          <a:srcRect b="0" l="0" r="0" t="0"/>
          <a:stretch/>
        </p:blipFill>
        <p:spPr>
          <a:xfrm>
            <a:off x="838200" y="1538514"/>
            <a:ext cx="10515599" cy="17562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838200" y="365125"/>
            <a:ext cx="10515600" cy="104276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Set of Example (iii - viii) </a:t>
            </a:r>
            <a:endParaRPr>
              <a:solidFill>
                <a:srgbClr val="00B050"/>
              </a:solidFill>
              <a:latin typeface="Arial Black"/>
              <a:ea typeface="Arial Black"/>
              <a:cs typeface="Arial Black"/>
              <a:sym typeface="Arial Black"/>
            </a:endParaRPr>
          </a:p>
        </p:txBody>
      </p:sp>
      <p:sp>
        <p:nvSpPr>
          <p:cNvPr id="194" name="Google Shape;194;p16"/>
          <p:cNvSpPr txBox="1"/>
          <p:nvPr>
            <p:ph idx="1" type="body"/>
          </p:nvPr>
        </p:nvSpPr>
        <p:spPr>
          <a:xfrm>
            <a:off x="551543" y="1407887"/>
            <a:ext cx="11393714" cy="5283200"/>
          </a:xfrm>
          <a:prstGeom prst="rect">
            <a:avLst/>
          </a:prstGeom>
          <a:noFill/>
          <a:ln>
            <a:noFill/>
          </a:ln>
        </p:spPr>
        <p:txBody>
          <a:bodyPr anchorCtr="0" anchor="t" bIns="45700" lIns="91425" spcFirstLastPara="1" rIns="91425" wrap="square" tIns="45700">
            <a:normAutofit/>
          </a:bodyPr>
          <a:lstStyle/>
          <a:p>
            <a:pPr indent="-407035" lvl="0" marL="571500" rtl="0" algn="l">
              <a:lnSpc>
                <a:spcPct val="70000"/>
              </a:lnSpc>
              <a:spcBef>
                <a:spcPts val="0"/>
              </a:spcBef>
              <a:spcAft>
                <a:spcPts val="0"/>
              </a:spcAft>
              <a:buClr>
                <a:schemeClr val="dk1"/>
              </a:buClr>
              <a:buSzPts val="2590"/>
              <a:buFont typeface="Calibri"/>
              <a:buNone/>
            </a:pPr>
            <a:r>
              <a:t/>
            </a:r>
            <a:endParaRPr sz="2590"/>
          </a:p>
          <a:p>
            <a:pPr indent="0" lvl="0" marL="0" rtl="0" algn="just">
              <a:lnSpc>
                <a:spcPct val="70000"/>
              </a:lnSpc>
              <a:spcBef>
                <a:spcPts val="1000"/>
              </a:spcBef>
              <a:spcAft>
                <a:spcPts val="0"/>
              </a:spcAft>
              <a:buClr>
                <a:schemeClr val="dk1"/>
              </a:buClr>
              <a:buSzPts val="2590"/>
              <a:buNone/>
            </a:pPr>
            <a:r>
              <a:rPr lang="en-US" sz="2590"/>
              <a:t>(iii) 	A developer of a new subdivision offers prospective home buyers a choice of 	Tudor, rustic, colonial, and traditional exterior styling in ranch, two-story, 	and split-level floor plans. In how many different ways can a buyer order one 	of these homes?</a:t>
            </a:r>
            <a:endParaRPr/>
          </a:p>
          <a:p>
            <a:pPr indent="0" lvl="0" marL="0" rtl="0" algn="just">
              <a:lnSpc>
                <a:spcPct val="70000"/>
              </a:lnSpc>
              <a:spcBef>
                <a:spcPts val="1000"/>
              </a:spcBef>
              <a:spcAft>
                <a:spcPts val="0"/>
              </a:spcAft>
              <a:buClr>
                <a:schemeClr val="dk1"/>
              </a:buClr>
              <a:buSzPts val="2590"/>
              <a:buNone/>
            </a:pPr>
            <a:r>
              <a:rPr lang="en-US" sz="2590"/>
              <a:t>(iv) 	If a 22-member club needs to elect a chair and a treasurer, how many 	different ways can these two to be elected? </a:t>
            </a:r>
            <a:endParaRPr sz="2590"/>
          </a:p>
          <a:p>
            <a:pPr indent="0" lvl="0" marL="0" rtl="0" algn="just">
              <a:lnSpc>
                <a:spcPct val="70000"/>
              </a:lnSpc>
              <a:spcBef>
                <a:spcPts val="1000"/>
              </a:spcBef>
              <a:spcAft>
                <a:spcPts val="0"/>
              </a:spcAft>
              <a:buClr>
                <a:schemeClr val="dk1"/>
              </a:buClr>
              <a:buSzPts val="2590"/>
              <a:buNone/>
            </a:pPr>
            <a:r>
              <a:rPr lang="en-US" sz="2590"/>
              <a:t>(v) 	Sam is going to assemble a computer by himself. He has the choice of chips 	from 	two brands, a hard drive from four, memory from three, and an 	accessory bundle from five local stores. How many different ways can 	Sam order the parts? </a:t>
            </a:r>
            <a:endParaRPr sz="2590"/>
          </a:p>
          <a:p>
            <a:pPr indent="0" lvl="0" marL="0" rtl="0" algn="just">
              <a:lnSpc>
                <a:spcPct val="70000"/>
              </a:lnSpc>
              <a:spcBef>
                <a:spcPts val="1000"/>
              </a:spcBef>
              <a:spcAft>
                <a:spcPts val="0"/>
              </a:spcAft>
              <a:buClr>
                <a:schemeClr val="dk1"/>
              </a:buClr>
              <a:buSzPts val="2590"/>
              <a:buNone/>
            </a:pPr>
            <a:r>
              <a:rPr lang="en-US" sz="2590"/>
              <a:t>(vi) 	How many even four-digit numbers can be formed from the digits 0, 1, 2, 5, 	6, and 9 if each digit can be used only once?</a:t>
            </a:r>
            <a:endParaRPr/>
          </a:p>
          <a:p>
            <a:pPr indent="0" lvl="0" marL="0" rtl="0" algn="just">
              <a:lnSpc>
                <a:spcPct val="70000"/>
              </a:lnSpc>
              <a:spcBef>
                <a:spcPts val="1000"/>
              </a:spcBef>
              <a:spcAft>
                <a:spcPts val="0"/>
              </a:spcAft>
              <a:buClr>
                <a:schemeClr val="dk1"/>
              </a:buClr>
              <a:buSzPts val="2590"/>
              <a:buNone/>
            </a:pPr>
            <a:r>
              <a:rPr lang="en-US" sz="2590"/>
              <a:t>(vii) 	How many new arrangements can be made from the letters of the word 	</a:t>
            </a:r>
            <a:r>
              <a:rPr b="1" lang="en-US" sz="2590"/>
              <a:t>FAVOUR</a:t>
            </a:r>
            <a:r>
              <a:rPr lang="en-US" sz="2590"/>
              <a:t> so that vowel occupy even place. </a:t>
            </a:r>
            <a:endParaRPr/>
          </a:p>
          <a:p>
            <a:pPr indent="0" lvl="0" marL="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Permutation </a:t>
            </a:r>
            <a:endParaRPr sz="4000">
              <a:solidFill>
                <a:srgbClr val="00B050"/>
              </a:solidFill>
              <a:latin typeface="Arial Black"/>
              <a:ea typeface="Arial Black"/>
              <a:cs typeface="Arial Black"/>
              <a:sym typeface="Arial Black"/>
            </a:endParaRPr>
          </a:p>
        </p:txBody>
      </p:sp>
      <p:sp>
        <p:nvSpPr>
          <p:cNvPr id="200" name="Google Shape;20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a:t>permutation </a:t>
            </a:r>
            <a:r>
              <a:rPr lang="en-US"/>
              <a:t>is an arrangement of all or part of a set of objects. </a:t>
            </a:r>
            <a:endParaRPr/>
          </a:p>
          <a:p>
            <a:pPr indent="-228600" lvl="0" marL="228600" rtl="0" algn="l">
              <a:lnSpc>
                <a:spcPct val="90000"/>
              </a:lnSpc>
              <a:spcBef>
                <a:spcPts val="1000"/>
              </a:spcBef>
              <a:spcAft>
                <a:spcPts val="0"/>
              </a:spcAft>
              <a:buClr>
                <a:schemeClr val="dk1"/>
              </a:buClr>
              <a:buSzPts val="2800"/>
              <a:buChar char="•"/>
            </a:pPr>
            <a:r>
              <a:rPr lang="en-US"/>
              <a:t>The number of permutations of n objects is n!. </a:t>
            </a:r>
            <a:endParaRPr/>
          </a:p>
          <a:p>
            <a:pPr indent="-228600" lvl="0" marL="228600" rtl="0" algn="l">
              <a:lnSpc>
                <a:spcPct val="90000"/>
              </a:lnSpc>
              <a:spcBef>
                <a:spcPts val="1000"/>
              </a:spcBef>
              <a:spcAft>
                <a:spcPts val="0"/>
              </a:spcAft>
              <a:buClr>
                <a:schemeClr val="dk1"/>
              </a:buClr>
              <a:buSzPts val="2800"/>
              <a:buChar char="•"/>
            </a:pPr>
            <a:r>
              <a:rPr lang="en-US"/>
              <a:t>Suppose you have to arrange 3 books: </a:t>
            </a:r>
            <a:r>
              <a:rPr b="1" lang="en-US"/>
              <a:t>Statistics</a:t>
            </a:r>
            <a:r>
              <a:rPr lang="en-US"/>
              <a:t>, </a:t>
            </a:r>
            <a:r>
              <a:rPr b="1" lang="en-US"/>
              <a:t>Maths</a:t>
            </a:r>
            <a:r>
              <a:rPr lang="en-US"/>
              <a:t>,</a:t>
            </a:r>
            <a:r>
              <a:rPr b="1" lang="en-US"/>
              <a:t> Physics </a:t>
            </a:r>
            <a:r>
              <a:rPr lang="en-US"/>
              <a:t>on a shelf. How many arrangements are  possible?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800"/>
              <a:buFont typeface="Arial Black"/>
              <a:buNone/>
            </a:pPr>
            <a:r>
              <a:rPr lang="en-US" sz="3800">
                <a:solidFill>
                  <a:srgbClr val="00B050"/>
                </a:solidFill>
                <a:latin typeface="Arial Black"/>
                <a:ea typeface="Arial Black"/>
                <a:cs typeface="Arial Black"/>
                <a:sym typeface="Arial Black"/>
              </a:rPr>
              <a:t>Permutations of “n” objects </a:t>
            </a:r>
            <a:br>
              <a:rPr lang="en-US" sz="3800">
                <a:solidFill>
                  <a:srgbClr val="00B050"/>
                </a:solidFill>
                <a:latin typeface="Arial Black"/>
                <a:ea typeface="Arial Black"/>
                <a:cs typeface="Arial Black"/>
                <a:sym typeface="Arial Black"/>
              </a:rPr>
            </a:br>
            <a:r>
              <a:rPr lang="en-US" sz="3800">
                <a:solidFill>
                  <a:srgbClr val="00B050"/>
                </a:solidFill>
                <a:latin typeface="Arial Black"/>
                <a:ea typeface="Arial Black"/>
                <a:cs typeface="Arial Black"/>
                <a:sym typeface="Arial Black"/>
              </a:rPr>
              <a:t>taken “r” at a time</a:t>
            </a:r>
            <a:endParaRPr sz="3800">
              <a:solidFill>
                <a:srgbClr val="00B050"/>
              </a:solidFill>
              <a:latin typeface="Arial Black"/>
              <a:ea typeface="Arial Black"/>
              <a:cs typeface="Arial Black"/>
              <a:sym typeface="Arial Black"/>
            </a:endParaRPr>
          </a:p>
        </p:txBody>
      </p:sp>
      <p:sp>
        <p:nvSpPr>
          <p:cNvPr id="207" name="Google Shape;20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one year, three awards (research, teaching, and service) will be given to a class of 25 graduate students in a statistics department. If each student can receive at most one award, how many possible selections are there? </a:t>
            </a:r>
            <a:br>
              <a:rPr lang="en-US"/>
            </a:b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08" name="Google Shape;208;p18"/>
          <p:cNvPicPr preferRelativeResize="0"/>
          <p:nvPr/>
        </p:nvPicPr>
        <p:blipFill rotWithShape="1">
          <a:blip r:embed="rId3">
            <a:alphaModFix/>
          </a:blip>
          <a:srcRect b="0" l="0" r="0" t="0"/>
          <a:stretch/>
        </p:blipFill>
        <p:spPr>
          <a:xfrm>
            <a:off x="4536088" y="1825625"/>
            <a:ext cx="3119823" cy="14069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 # 10: </a:t>
            </a:r>
            <a:endParaRPr sz="4000">
              <a:solidFill>
                <a:srgbClr val="00B050"/>
              </a:solidFill>
              <a:latin typeface="Arial Black"/>
              <a:ea typeface="Arial Black"/>
              <a:cs typeface="Arial Black"/>
              <a:sym typeface="Arial Black"/>
            </a:endParaRPr>
          </a:p>
        </p:txBody>
      </p:sp>
      <p:sp>
        <p:nvSpPr>
          <p:cNvPr id="215" name="Google Shape;21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590"/>
              <a:buChar char="•"/>
            </a:pPr>
            <a:r>
              <a:rPr lang="en-US" sz="2590"/>
              <a:t>A president and a treasurer are to be chosen from a student club consisting of 50 people. How many different choices of officers are possible if</a:t>
            </a:r>
            <a:endParaRPr/>
          </a:p>
          <a:p>
            <a:pPr indent="0" lvl="0" marL="0" rtl="0" algn="l">
              <a:lnSpc>
                <a:spcPct val="90000"/>
              </a:lnSpc>
              <a:spcBef>
                <a:spcPts val="1000"/>
              </a:spcBef>
              <a:spcAft>
                <a:spcPts val="0"/>
              </a:spcAft>
              <a:buClr>
                <a:schemeClr val="dk1"/>
              </a:buClr>
              <a:buSzPts val="2590"/>
              <a:buNone/>
            </a:pPr>
            <a:br>
              <a:rPr lang="en-US" sz="2590"/>
            </a:br>
            <a:r>
              <a:rPr lang="en-US" sz="2590"/>
              <a:t>(a) there are no restrictions;</a:t>
            </a:r>
            <a:endParaRPr/>
          </a:p>
          <a:p>
            <a:pPr indent="0" lvl="0" marL="0" rtl="0" algn="l">
              <a:lnSpc>
                <a:spcPct val="90000"/>
              </a:lnSpc>
              <a:spcBef>
                <a:spcPts val="1000"/>
              </a:spcBef>
              <a:spcAft>
                <a:spcPts val="0"/>
              </a:spcAft>
              <a:buClr>
                <a:schemeClr val="dk1"/>
              </a:buClr>
              <a:buSzPts val="2590"/>
              <a:buNone/>
            </a:pPr>
            <a:br>
              <a:rPr lang="en-US" sz="2590"/>
            </a:br>
            <a:r>
              <a:rPr lang="en-US" sz="2590"/>
              <a:t>(b) </a:t>
            </a:r>
            <a:r>
              <a:rPr i="1" lang="en-US" sz="2590"/>
              <a:t>A </a:t>
            </a:r>
            <a:r>
              <a:rPr lang="en-US" sz="2590"/>
              <a:t>will serve only if he is president;</a:t>
            </a:r>
            <a:endParaRPr/>
          </a:p>
          <a:p>
            <a:pPr indent="0" lvl="0" marL="0" rtl="0" algn="l">
              <a:lnSpc>
                <a:spcPct val="90000"/>
              </a:lnSpc>
              <a:spcBef>
                <a:spcPts val="1000"/>
              </a:spcBef>
              <a:spcAft>
                <a:spcPts val="0"/>
              </a:spcAft>
              <a:buClr>
                <a:schemeClr val="dk1"/>
              </a:buClr>
              <a:buSzPts val="2590"/>
              <a:buNone/>
            </a:pPr>
            <a:br>
              <a:rPr lang="en-US" sz="2590"/>
            </a:br>
            <a:r>
              <a:rPr lang="en-US" sz="2590"/>
              <a:t>(c) </a:t>
            </a:r>
            <a:r>
              <a:rPr i="1" lang="en-US" sz="2590"/>
              <a:t>B </a:t>
            </a:r>
            <a:r>
              <a:rPr lang="en-US" sz="2590"/>
              <a:t>and </a:t>
            </a:r>
            <a:r>
              <a:rPr i="1" lang="en-US" sz="2590"/>
              <a:t>C </a:t>
            </a:r>
            <a:r>
              <a:rPr lang="en-US" sz="2590"/>
              <a:t>will serve together or not at all;</a:t>
            </a:r>
            <a:endParaRPr/>
          </a:p>
          <a:p>
            <a:pPr indent="0" lvl="0" marL="0" rtl="0" algn="l">
              <a:lnSpc>
                <a:spcPct val="90000"/>
              </a:lnSpc>
              <a:spcBef>
                <a:spcPts val="1000"/>
              </a:spcBef>
              <a:spcAft>
                <a:spcPts val="0"/>
              </a:spcAft>
              <a:buClr>
                <a:schemeClr val="dk1"/>
              </a:buClr>
              <a:buSzPts val="2590"/>
              <a:buNone/>
            </a:pPr>
            <a:br>
              <a:rPr lang="en-US" sz="2590"/>
            </a:br>
            <a:r>
              <a:rPr lang="en-US" sz="2590"/>
              <a:t>(d) </a:t>
            </a:r>
            <a:r>
              <a:rPr i="1" lang="en-US" sz="2590"/>
              <a:t>D </a:t>
            </a:r>
            <a:r>
              <a:rPr lang="en-US" sz="2590"/>
              <a:t>and </a:t>
            </a:r>
            <a:r>
              <a:rPr i="1" lang="en-US" sz="2590"/>
              <a:t>E </a:t>
            </a:r>
            <a:r>
              <a:rPr lang="en-US" sz="2590"/>
              <a:t>will not serve together?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5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5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5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5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500"/>
                                        <p:tgtEl>
                                          <p:spTgt spid="2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Circular Permutations </a:t>
            </a:r>
            <a:endParaRPr sz="3600">
              <a:solidFill>
                <a:srgbClr val="00B050"/>
              </a:solidFill>
              <a:latin typeface="Arial Black"/>
              <a:ea typeface="Arial Black"/>
              <a:cs typeface="Arial Black"/>
              <a:sym typeface="Arial Black"/>
            </a:endParaRPr>
          </a:p>
        </p:txBody>
      </p:sp>
      <p:sp>
        <p:nvSpPr>
          <p:cNvPr id="221" name="Google Shape;221;p20"/>
          <p:cNvSpPr txBox="1"/>
          <p:nvPr>
            <p:ph idx="1" type="body"/>
          </p:nvPr>
        </p:nvSpPr>
        <p:spPr>
          <a:xfrm>
            <a:off x="838199" y="1825625"/>
            <a:ext cx="1077322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number of permutations of n objects arrange in  a circle is (n –1 )!. </a:t>
            </a:r>
            <a:endParaRPr/>
          </a:p>
        </p:txBody>
      </p:sp>
      <p:pic>
        <p:nvPicPr>
          <p:cNvPr id="222" name="Google Shape;222;p20"/>
          <p:cNvPicPr preferRelativeResize="0"/>
          <p:nvPr/>
        </p:nvPicPr>
        <p:blipFill rotWithShape="1">
          <a:blip r:embed="rId3">
            <a:alphaModFix/>
          </a:blip>
          <a:srcRect b="0" l="0" r="0" t="0"/>
          <a:stretch/>
        </p:blipFill>
        <p:spPr>
          <a:xfrm>
            <a:off x="1986042" y="3162526"/>
            <a:ext cx="8477541" cy="10756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Content</a:t>
            </a:r>
            <a:endParaRPr>
              <a:solidFill>
                <a:srgbClr val="00B050"/>
              </a:solidFill>
              <a:latin typeface="Arial Black"/>
              <a:ea typeface="Arial Black"/>
              <a:cs typeface="Arial Black"/>
              <a:sym typeface="Arial Black"/>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2"/>
              </a:buClr>
              <a:buSzPts val="2800"/>
              <a:buChar char="•"/>
            </a:pPr>
            <a:r>
              <a:rPr lang="en-US">
                <a:solidFill>
                  <a:schemeClr val="accent2"/>
                </a:solidFill>
              </a:rPr>
              <a:t>Sample Space and Event</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Tree diagram</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Set theory</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Venn diagram</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Counting techniques</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Additive and multiplicative rules for probability</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Conditional probability</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Bayes’ Theorem </a:t>
            </a:r>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Calibri"/>
              <a:buNone/>
            </a:pPr>
            <a:r>
              <a:rPr b="1" lang="en-US" sz="4000">
                <a:solidFill>
                  <a:srgbClr val="00B050"/>
                </a:solidFill>
              </a:rPr>
              <a:t>Permutations of n objects when</a:t>
            </a:r>
            <a:br>
              <a:rPr b="1" lang="en-US" sz="4000">
                <a:solidFill>
                  <a:srgbClr val="00B050"/>
                </a:solidFill>
              </a:rPr>
            </a:br>
            <a:r>
              <a:rPr b="1" lang="en-US" sz="4000">
                <a:solidFill>
                  <a:srgbClr val="00B050"/>
                </a:solidFill>
              </a:rPr>
              <a:t> they are not all different. </a:t>
            </a:r>
            <a:endParaRPr b="1" sz="4000">
              <a:solidFill>
                <a:srgbClr val="00B050"/>
              </a:solidFill>
            </a:endParaRPr>
          </a:p>
        </p:txBody>
      </p:sp>
      <p:sp>
        <p:nvSpPr>
          <p:cNvPr id="229" name="Google Shape;22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64135" lvl="0" marL="228600" rtl="0" algn="l">
              <a:lnSpc>
                <a:spcPct val="90000"/>
              </a:lnSpc>
              <a:spcBef>
                <a:spcPts val="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a:p>
            <a:pPr indent="-228600" lvl="0" marL="228600" rtl="0" algn="l">
              <a:lnSpc>
                <a:spcPct val="90000"/>
              </a:lnSpc>
              <a:spcBef>
                <a:spcPts val="1000"/>
              </a:spcBef>
              <a:spcAft>
                <a:spcPts val="0"/>
              </a:spcAft>
              <a:buClr>
                <a:schemeClr val="dk1"/>
              </a:buClr>
              <a:buSzPts val="2590"/>
              <a:buChar char="•"/>
            </a:pPr>
            <a:r>
              <a:rPr lang="en-US" sz="2590"/>
              <a:t>Find the number of permutations of 9995</a:t>
            </a:r>
            <a:endParaRPr/>
          </a:p>
          <a:p>
            <a:pPr indent="-228600" lvl="0" marL="228600" rtl="0" algn="l">
              <a:lnSpc>
                <a:spcPct val="90000"/>
              </a:lnSpc>
              <a:spcBef>
                <a:spcPts val="1000"/>
              </a:spcBef>
              <a:spcAft>
                <a:spcPts val="0"/>
              </a:spcAft>
              <a:buClr>
                <a:schemeClr val="dk1"/>
              </a:buClr>
              <a:buSzPts val="2590"/>
              <a:buChar char="•"/>
            </a:pPr>
            <a:r>
              <a:rPr lang="en-US" sz="2590"/>
              <a:t>In how many ways can the letters of the word STATISTICS be arranged?</a:t>
            </a:r>
            <a:endParaRPr/>
          </a:p>
          <a:p>
            <a:pPr indent="-228600" lvl="0" marL="228600" rtl="0" algn="l">
              <a:lnSpc>
                <a:spcPct val="90000"/>
              </a:lnSpc>
              <a:spcBef>
                <a:spcPts val="1000"/>
              </a:spcBef>
              <a:spcAft>
                <a:spcPts val="0"/>
              </a:spcAft>
              <a:buClr>
                <a:schemeClr val="dk1"/>
              </a:buClr>
              <a:buSzPts val="2590"/>
              <a:buChar char="•"/>
            </a:pPr>
            <a:r>
              <a:rPr lang="en-US" sz="2590"/>
              <a:t>In how many ways can 2 red, 3 blue, and 4 green chips be arranged in a row, if the chips of same color are not distinguishable from each other?</a:t>
            </a:r>
            <a:endParaRPr sz="2590"/>
          </a:p>
        </p:txBody>
      </p:sp>
      <p:pic>
        <p:nvPicPr>
          <p:cNvPr id="230" name="Google Shape;230;p21"/>
          <p:cNvPicPr preferRelativeResize="0"/>
          <p:nvPr/>
        </p:nvPicPr>
        <p:blipFill rotWithShape="1">
          <a:blip r:embed="rId3">
            <a:alphaModFix/>
          </a:blip>
          <a:srcRect b="0" l="0" r="0" t="0"/>
          <a:stretch/>
        </p:blipFill>
        <p:spPr>
          <a:xfrm>
            <a:off x="838200" y="2037102"/>
            <a:ext cx="10516306" cy="20803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7" name="Google Shape;23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 college football training session, the defensive coordinator needs to have 10 players standing in a row. Among these 10 players, there are 1 freshman, 2 sophomores, 4 juniors, and 3 seniors. How many different ways can they be arranged in a row if only their class level will be distinguished? </a:t>
            </a:r>
            <a:br>
              <a:rPr lang="en-US"/>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Combinations </a:t>
            </a:r>
            <a:endParaRPr>
              <a:solidFill>
                <a:srgbClr val="00B050"/>
              </a:solidFill>
              <a:latin typeface="Arial Black"/>
              <a:ea typeface="Arial Black"/>
              <a:cs typeface="Arial Black"/>
              <a:sym typeface="Arial Black"/>
            </a:endParaRPr>
          </a:p>
        </p:txBody>
      </p:sp>
      <p:sp>
        <p:nvSpPr>
          <p:cNvPr id="244" name="Google Shape;24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Selection of “r” objects from “n” different objects and when the order is not important.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how many ways a committee of 3 students can be selected from 4 students. </a:t>
            </a:r>
            <a:endParaRPr/>
          </a:p>
          <a:p>
            <a:pPr indent="-228600" lvl="0" marL="228600" rtl="0" algn="l">
              <a:lnSpc>
                <a:spcPct val="90000"/>
              </a:lnSpc>
              <a:spcBef>
                <a:spcPts val="1000"/>
              </a:spcBef>
              <a:spcAft>
                <a:spcPts val="0"/>
              </a:spcAft>
              <a:buClr>
                <a:schemeClr val="dk1"/>
              </a:buClr>
              <a:buSzPts val="2800"/>
              <a:buChar char="•"/>
            </a:pPr>
            <a:r>
              <a:rPr lang="en-US"/>
              <a:t>From a group of 10 boys and 6 girls a committee of 3 boys and 2 girls are to be selected. In how many ways can this done? </a:t>
            </a:r>
            <a:endParaRPr/>
          </a:p>
        </p:txBody>
      </p:sp>
      <p:pic>
        <p:nvPicPr>
          <p:cNvPr id="245" name="Google Shape;245;p23"/>
          <p:cNvPicPr preferRelativeResize="0"/>
          <p:nvPr/>
        </p:nvPicPr>
        <p:blipFill rotWithShape="1">
          <a:blip r:embed="rId3">
            <a:alphaModFix/>
          </a:blip>
          <a:srcRect b="0" l="0" r="0" t="0"/>
          <a:stretch/>
        </p:blipFill>
        <p:spPr>
          <a:xfrm>
            <a:off x="3976914" y="2398938"/>
            <a:ext cx="4328160" cy="1577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838200" y="190954"/>
            <a:ext cx="10515600" cy="6245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Exercises </a:t>
            </a:r>
            <a:endParaRPr sz="3600">
              <a:solidFill>
                <a:srgbClr val="00B050"/>
              </a:solidFill>
              <a:latin typeface="Arial Black"/>
              <a:ea typeface="Arial Black"/>
              <a:cs typeface="Arial Black"/>
              <a:sym typeface="Arial Black"/>
            </a:endParaRPr>
          </a:p>
        </p:txBody>
      </p:sp>
      <p:sp>
        <p:nvSpPr>
          <p:cNvPr id="252" name="Google Shape;25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3" name="Google Shape;253;p24"/>
          <p:cNvPicPr preferRelativeResize="0"/>
          <p:nvPr/>
        </p:nvPicPr>
        <p:blipFill rotWithShape="1">
          <a:blip r:embed="rId3">
            <a:alphaModFix/>
          </a:blip>
          <a:srcRect b="0" l="0" r="0" t="0"/>
          <a:stretch/>
        </p:blipFill>
        <p:spPr>
          <a:xfrm>
            <a:off x="2814184" y="920296"/>
            <a:ext cx="6563632" cy="1810657"/>
          </a:xfrm>
          <a:prstGeom prst="rect">
            <a:avLst/>
          </a:prstGeom>
          <a:noFill/>
          <a:ln>
            <a:noFill/>
          </a:ln>
        </p:spPr>
      </p:pic>
      <p:pic>
        <p:nvPicPr>
          <p:cNvPr id="254" name="Google Shape;254;p24"/>
          <p:cNvPicPr preferRelativeResize="0"/>
          <p:nvPr/>
        </p:nvPicPr>
        <p:blipFill rotWithShape="1">
          <a:blip r:embed="rId4">
            <a:alphaModFix/>
          </a:blip>
          <a:srcRect b="0" l="0" r="0" t="0"/>
          <a:stretch/>
        </p:blipFill>
        <p:spPr>
          <a:xfrm>
            <a:off x="2682893" y="2807949"/>
            <a:ext cx="6536853" cy="2378302"/>
          </a:xfrm>
          <a:prstGeom prst="rect">
            <a:avLst/>
          </a:prstGeom>
          <a:noFill/>
          <a:ln>
            <a:noFill/>
          </a:ln>
        </p:spPr>
      </p:pic>
      <p:pic>
        <p:nvPicPr>
          <p:cNvPr id="255" name="Google Shape;255;p24"/>
          <p:cNvPicPr preferRelativeResize="0"/>
          <p:nvPr/>
        </p:nvPicPr>
        <p:blipFill rotWithShape="1">
          <a:blip r:embed="rId5">
            <a:alphaModFix/>
          </a:blip>
          <a:srcRect b="0" l="0" r="0" t="0"/>
          <a:stretch/>
        </p:blipFill>
        <p:spPr>
          <a:xfrm>
            <a:off x="2666690" y="5146110"/>
            <a:ext cx="6858620" cy="9454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a:t>
            </a:r>
            <a:endParaRPr/>
          </a:p>
        </p:txBody>
      </p:sp>
      <p:sp>
        <p:nvSpPr>
          <p:cNvPr id="262" name="Google Shape;26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63" name="Google Shape;263;p25"/>
          <p:cNvPicPr preferRelativeResize="0"/>
          <p:nvPr/>
        </p:nvPicPr>
        <p:blipFill rotWithShape="1">
          <a:blip r:embed="rId3">
            <a:alphaModFix/>
          </a:blip>
          <a:srcRect b="0" l="0" r="0" t="0"/>
          <a:stretch/>
        </p:blipFill>
        <p:spPr>
          <a:xfrm>
            <a:off x="2401534" y="1825625"/>
            <a:ext cx="7388932" cy="925513"/>
          </a:xfrm>
          <a:prstGeom prst="rect">
            <a:avLst/>
          </a:prstGeom>
          <a:noFill/>
          <a:ln>
            <a:noFill/>
          </a:ln>
        </p:spPr>
      </p:pic>
      <p:pic>
        <p:nvPicPr>
          <p:cNvPr id="264" name="Google Shape;264;p25"/>
          <p:cNvPicPr preferRelativeResize="0"/>
          <p:nvPr/>
        </p:nvPicPr>
        <p:blipFill rotWithShape="1">
          <a:blip r:embed="rId4">
            <a:alphaModFix/>
          </a:blip>
          <a:srcRect b="0" l="0" r="0" t="0"/>
          <a:stretch/>
        </p:blipFill>
        <p:spPr>
          <a:xfrm>
            <a:off x="2401534" y="2886075"/>
            <a:ext cx="6908749" cy="1098777"/>
          </a:xfrm>
          <a:prstGeom prst="rect">
            <a:avLst/>
          </a:prstGeom>
          <a:noFill/>
          <a:ln>
            <a:noFill/>
          </a:ln>
        </p:spPr>
      </p:pic>
      <p:pic>
        <p:nvPicPr>
          <p:cNvPr id="265" name="Google Shape;265;p25"/>
          <p:cNvPicPr preferRelativeResize="0"/>
          <p:nvPr/>
        </p:nvPicPr>
        <p:blipFill rotWithShape="1">
          <a:blip r:embed="rId5">
            <a:alphaModFix/>
          </a:blip>
          <a:srcRect b="0" l="0" r="0" t="0"/>
          <a:stretch/>
        </p:blipFill>
        <p:spPr>
          <a:xfrm>
            <a:off x="2282370" y="4263117"/>
            <a:ext cx="7374979" cy="8177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Probability </a:t>
            </a:r>
            <a:endParaRPr>
              <a:solidFill>
                <a:srgbClr val="00B050"/>
              </a:solidFill>
              <a:latin typeface="Arial Black"/>
              <a:ea typeface="Arial Black"/>
              <a:cs typeface="Arial Black"/>
              <a:sym typeface="Arial Black"/>
            </a:endParaRPr>
          </a:p>
        </p:txBody>
      </p:sp>
      <p:sp>
        <p:nvSpPr>
          <p:cNvPr id="272" name="Google Shape;27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Char char="•"/>
            </a:pPr>
            <a:r>
              <a:rPr lang="en-US"/>
              <a:t>Probability is a measure of the chance that </a:t>
            </a:r>
            <a:endParaRPr/>
          </a:p>
          <a:p>
            <a:pPr indent="0" lvl="0" marL="0" rtl="0" algn="ctr">
              <a:lnSpc>
                <a:spcPct val="90000"/>
              </a:lnSpc>
              <a:spcBef>
                <a:spcPts val="1000"/>
              </a:spcBef>
              <a:spcAft>
                <a:spcPts val="0"/>
              </a:spcAft>
              <a:buClr>
                <a:schemeClr val="dk1"/>
              </a:buClr>
              <a:buSzPts val="2800"/>
              <a:buNone/>
            </a:pPr>
            <a:r>
              <a:rPr lang="en-US"/>
              <a:t>an uncertain event will occur. </a:t>
            </a:r>
            <a:endParaRPr/>
          </a:p>
        </p:txBody>
      </p:sp>
      <p:cxnSp>
        <p:nvCxnSpPr>
          <p:cNvPr id="273" name="Google Shape;273;p26"/>
          <p:cNvCxnSpPr/>
          <p:nvPr/>
        </p:nvCxnSpPr>
        <p:spPr>
          <a:xfrm flipH="1">
            <a:off x="4252686" y="2873829"/>
            <a:ext cx="1799771" cy="783771"/>
          </a:xfrm>
          <a:prstGeom prst="straightConnector1">
            <a:avLst/>
          </a:prstGeom>
          <a:noFill/>
          <a:ln cap="flat" cmpd="sng" w="38100">
            <a:solidFill>
              <a:schemeClr val="accent1"/>
            </a:solidFill>
            <a:prstDash val="solid"/>
            <a:miter lim="800000"/>
            <a:headEnd len="sm" w="sm" type="none"/>
            <a:tailEnd len="med" w="med" type="triangle"/>
          </a:ln>
        </p:spPr>
      </p:cxnSp>
      <p:cxnSp>
        <p:nvCxnSpPr>
          <p:cNvPr id="274" name="Google Shape;274;p26"/>
          <p:cNvCxnSpPr/>
          <p:nvPr/>
        </p:nvCxnSpPr>
        <p:spPr>
          <a:xfrm>
            <a:off x="6052457" y="2873829"/>
            <a:ext cx="1930400" cy="783771"/>
          </a:xfrm>
          <a:prstGeom prst="straightConnector1">
            <a:avLst/>
          </a:prstGeom>
          <a:noFill/>
          <a:ln cap="flat" cmpd="sng" w="38100">
            <a:solidFill>
              <a:schemeClr val="accent1"/>
            </a:solidFill>
            <a:prstDash val="solid"/>
            <a:miter lim="800000"/>
            <a:headEnd len="sm" w="sm" type="none"/>
            <a:tailEnd len="med" w="med" type="triangle"/>
          </a:ln>
        </p:spPr>
      </p:cxnSp>
      <p:sp>
        <p:nvSpPr>
          <p:cNvPr id="275" name="Google Shape;275;p26"/>
          <p:cNvSpPr txBox="1"/>
          <p:nvPr/>
        </p:nvSpPr>
        <p:spPr>
          <a:xfrm>
            <a:off x="2344056" y="4001294"/>
            <a:ext cx="3817259"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Subjective: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Personal experiences </a:t>
            </a:r>
            <a:endParaRPr b="0" i="0" sz="2600" u="none" cap="none" strike="noStrike">
              <a:solidFill>
                <a:schemeClr val="dk1"/>
              </a:solidFill>
              <a:latin typeface="Calibri"/>
              <a:ea typeface="Calibri"/>
              <a:cs typeface="Calibri"/>
              <a:sym typeface="Calibri"/>
            </a:endParaRPr>
          </a:p>
        </p:txBody>
      </p:sp>
      <p:sp>
        <p:nvSpPr>
          <p:cNvPr id="276" name="Google Shape;276;p26"/>
          <p:cNvSpPr txBox="1"/>
          <p:nvPr/>
        </p:nvSpPr>
        <p:spPr>
          <a:xfrm>
            <a:off x="7307942" y="3952580"/>
            <a:ext cx="4884058" cy="16927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Objective: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Classical approach</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Relative frequency approach</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Axiomatic approach  </a:t>
            </a:r>
            <a:endParaRPr b="0" i="0" sz="26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5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5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5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5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5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500"/>
                                        <p:tgtEl>
                                          <p:spTgt spid="2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2" name="Google Shape;28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83" name="Google Shape;283;p27"/>
          <p:cNvPicPr preferRelativeResize="0"/>
          <p:nvPr/>
        </p:nvPicPr>
        <p:blipFill rotWithShape="1">
          <a:blip r:embed="rId3">
            <a:alphaModFix/>
          </a:blip>
          <a:srcRect b="0" l="0" r="0" t="0"/>
          <a:stretch/>
        </p:blipFill>
        <p:spPr>
          <a:xfrm>
            <a:off x="1180801" y="1690688"/>
            <a:ext cx="9830398" cy="27627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Examples (1 – 3) </a:t>
            </a:r>
            <a:endParaRPr>
              <a:solidFill>
                <a:srgbClr val="00B050"/>
              </a:solidFill>
              <a:latin typeface="Arial Black"/>
              <a:ea typeface="Arial Black"/>
              <a:cs typeface="Arial Black"/>
              <a:sym typeface="Arial Black"/>
            </a:endParaRPr>
          </a:p>
        </p:txBody>
      </p:sp>
      <p:sp>
        <p:nvSpPr>
          <p:cNvPr id="289" name="Google Shape;28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A coin is tossed twice. What is the probability that at least 1 head occurs?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 die is tossed once. What is the probability of getting:</a:t>
            </a:r>
            <a:endParaRPr/>
          </a:p>
          <a:p>
            <a:pPr indent="0" lvl="0" marL="0" rtl="0" algn="l">
              <a:lnSpc>
                <a:spcPct val="90000"/>
              </a:lnSpc>
              <a:spcBef>
                <a:spcPts val="1000"/>
              </a:spcBef>
              <a:spcAft>
                <a:spcPts val="0"/>
              </a:spcAft>
              <a:buClr>
                <a:schemeClr val="dk1"/>
              </a:buClr>
              <a:buSzPts val="2800"/>
              <a:buNone/>
            </a:pPr>
            <a:r>
              <a:rPr lang="en-US"/>
              <a:t>	</a:t>
            </a:r>
            <a:r>
              <a:rPr b="1" lang="en-US"/>
              <a:t>(a) </a:t>
            </a:r>
            <a:r>
              <a:rPr lang="en-US"/>
              <a:t>an even number	</a:t>
            </a:r>
            <a:r>
              <a:rPr b="1" lang="en-US"/>
              <a:t>(b) </a:t>
            </a:r>
            <a:r>
              <a:rPr lang="en-US"/>
              <a:t>a number less than 3	</a:t>
            </a:r>
            <a:r>
              <a:rPr b="1" lang="en-US"/>
              <a:t>(c) </a:t>
            </a:r>
            <a:r>
              <a:rPr lang="en-US"/>
              <a:t>a 4 or 	higher number	</a:t>
            </a:r>
            <a:r>
              <a:rPr b="1" lang="en-US"/>
              <a:t>(d) </a:t>
            </a:r>
            <a:r>
              <a:rPr lang="en-US"/>
              <a:t>a 7	</a:t>
            </a:r>
            <a:r>
              <a:rPr b="1" lang="en-US"/>
              <a:t>(e) </a:t>
            </a:r>
            <a:r>
              <a:rPr lang="en-US"/>
              <a:t>A number from 1 to 6</a:t>
            </a:r>
            <a:br>
              <a:rPr lang="en-US"/>
            </a:br>
            <a:endParaRPr/>
          </a:p>
          <a:p>
            <a:pPr indent="0" lvl="0" marL="0" rtl="0" algn="l">
              <a:lnSpc>
                <a:spcPct val="90000"/>
              </a:lnSpc>
              <a:spcBef>
                <a:spcPts val="1000"/>
              </a:spcBef>
              <a:spcAft>
                <a:spcPts val="0"/>
              </a:spcAft>
              <a:buClr>
                <a:schemeClr val="dk1"/>
              </a:buClr>
              <a:buSzPts val="2800"/>
              <a:buNone/>
            </a:pPr>
            <a:r>
              <a:rPr lang="en-US"/>
              <a:t>3.	A die is loaded in such a way that an even number is twice as 	likely to occur as an odd number. If </a:t>
            </a:r>
            <a:r>
              <a:rPr i="1" lang="en-US"/>
              <a:t>E </a:t>
            </a:r>
            <a:r>
              <a:rPr lang="en-US"/>
              <a:t>is the event that a number 	less than 4 occurs on a single toss of the die, find </a:t>
            </a:r>
            <a:r>
              <a:rPr i="1" lang="en-US"/>
              <a:t>P</a:t>
            </a:r>
            <a:r>
              <a:rPr lang="en-US"/>
              <a:t>(</a:t>
            </a:r>
            <a:r>
              <a:rPr i="1" lang="en-US"/>
              <a:t>E</a:t>
            </a:r>
            <a:r>
              <a:rPr lang="en-US"/>
              <a:t>). </a:t>
            </a: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5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5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5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500"/>
                                        <p:tgtEl>
                                          <p:spTgt spid="28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838200" y="365125"/>
            <a:ext cx="10515600" cy="76698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 4</a:t>
            </a:r>
            <a:endParaRPr sz="4000">
              <a:solidFill>
                <a:srgbClr val="00B050"/>
              </a:solidFill>
              <a:latin typeface="Arial Black"/>
              <a:ea typeface="Arial Black"/>
              <a:cs typeface="Arial Black"/>
              <a:sym typeface="Arial Black"/>
            </a:endParaRPr>
          </a:p>
        </p:txBody>
      </p:sp>
      <p:sp>
        <p:nvSpPr>
          <p:cNvPr id="296" name="Google Shape;296;p29"/>
          <p:cNvSpPr txBox="1"/>
          <p:nvPr>
            <p:ph idx="1" type="body"/>
          </p:nvPr>
        </p:nvSpPr>
        <p:spPr>
          <a:xfrm>
            <a:off x="838200" y="1349830"/>
            <a:ext cx="10515600" cy="48271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balanced dice are rolled once. What is the probability of getting</a:t>
            </a:r>
            <a:endParaRPr/>
          </a:p>
          <a:p>
            <a:pPr indent="0" lvl="0" marL="0" rtl="0" algn="l">
              <a:lnSpc>
                <a:spcPct val="90000"/>
              </a:lnSpc>
              <a:spcBef>
                <a:spcPts val="1000"/>
              </a:spcBef>
              <a:spcAft>
                <a:spcPts val="0"/>
              </a:spcAft>
              <a:buClr>
                <a:schemeClr val="dk1"/>
              </a:buClr>
              <a:buSzPts val="2800"/>
              <a:buNone/>
            </a:pPr>
            <a:r>
              <a:rPr lang="en-US"/>
              <a:t>(a) A sum of 11	(b) same number on both dice	(c) a sum of 13</a:t>
            </a:r>
            <a:endParaRPr/>
          </a:p>
        </p:txBody>
      </p:sp>
      <p:pic>
        <p:nvPicPr>
          <p:cNvPr id="297" name="Google Shape;297;p29"/>
          <p:cNvPicPr preferRelativeResize="0"/>
          <p:nvPr/>
        </p:nvPicPr>
        <p:blipFill rotWithShape="1">
          <a:blip r:embed="rId3">
            <a:alphaModFix/>
          </a:blip>
          <a:srcRect b="0" l="0" r="0" t="0"/>
          <a:stretch/>
        </p:blipFill>
        <p:spPr>
          <a:xfrm>
            <a:off x="2638293" y="2365604"/>
            <a:ext cx="7265467" cy="4029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838200" y="161926"/>
            <a:ext cx="10515600" cy="6073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A deck of playing Cards </a:t>
            </a:r>
            <a:endParaRPr sz="3600">
              <a:solidFill>
                <a:srgbClr val="00B050"/>
              </a:solidFill>
              <a:latin typeface="Arial Black"/>
              <a:ea typeface="Arial Black"/>
              <a:cs typeface="Arial Black"/>
              <a:sym typeface="Arial Black"/>
            </a:endParaRPr>
          </a:p>
        </p:txBody>
      </p:sp>
      <p:sp>
        <p:nvSpPr>
          <p:cNvPr id="303" name="Google Shape;30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04" name="Google Shape;304;p30"/>
          <p:cNvPicPr preferRelativeResize="0"/>
          <p:nvPr/>
        </p:nvPicPr>
        <p:blipFill rotWithShape="1">
          <a:blip r:embed="rId3">
            <a:alphaModFix/>
          </a:blip>
          <a:srcRect b="0" l="0" r="0" t="0"/>
          <a:stretch/>
        </p:blipFill>
        <p:spPr>
          <a:xfrm>
            <a:off x="319314" y="957943"/>
            <a:ext cx="11408229" cy="56315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Sample Space</a:t>
            </a:r>
            <a:endParaRPr sz="4000"/>
          </a:p>
        </p:txBody>
      </p:sp>
      <p:sp>
        <p:nvSpPr>
          <p:cNvPr id="102" name="Google Shape;10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set of all possible outcomes of a statistical experiment is called the </a:t>
            </a:r>
            <a:r>
              <a:rPr b="1" lang="en-US"/>
              <a:t>sample space </a:t>
            </a:r>
            <a:r>
              <a:rPr lang="en-US"/>
              <a:t>(S). For example: </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 5 – 6 </a:t>
            </a:r>
            <a:endParaRPr sz="4000">
              <a:solidFill>
                <a:srgbClr val="00B050"/>
              </a:solidFill>
              <a:latin typeface="Arial Black"/>
              <a:ea typeface="Arial Black"/>
              <a:cs typeface="Arial Black"/>
              <a:sym typeface="Arial Black"/>
            </a:endParaRPr>
          </a:p>
        </p:txBody>
      </p:sp>
      <p:sp>
        <p:nvSpPr>
          <p:cNvPr id="311" name="Google Shape;3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5. 	A card is drawn at random from the well shuffled pack of 52 	playing  cards. Find the probability that the card:</a:t>
            </a:r>
            <a:endParaRPr/>
          </a:p>
          <a:p>
            <a:pPr indent="0" lvl="0" marL="0" rtl="0" algn="l">
              <a:lnSpc>
                <a:spcPct val="90000"/>
              </a:lnSpc>
              <a:spcBef>
                <a:spcPts val="1000"/>
              </a:spcBef>
              <a:spcAft>
                <a:spcPts val="0"/>
              </a:spcAft>
              <a:buClr>
                <a:schemeClr val="dk1"/>
              </a:buClr>
              <a:buSzPts val="2800"/>
              <a:buNone/>
            </a:pPr>
            <a:r>
              <a:rPr lang="en-US"/>
              <a:t>		 </a:t>
            </a:r>
            <a:r>
              <a:rPr b="1" lang="en-US"/>
              <a:t>(a) </a:t>
            </a:r>
            <a:r>
              <a:rPr lang="en-US"/>
              <a:t>is a Jack 		</a:t>
            </a:r>
            <a:r>
              <a:rPr b="1" lang="en-US"/>
              <a:t>(b) </a:t>
            </a:r>
            <a:r>
              <a:rPr lang="en-US"/>
              <a:t>is not a Jack</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6.	 In a poker hand consisting of 5 cards, find the probability of 	holding 2 aces and 3 jacks. </a:t>
            </a:r>
            <a:br>
              <a:rPr lang="en-US"/>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7</a:t>
            </a:r>
            <a:endParaRPr>
              <a:solidFill>
                <a:srgbClr val="00B050"/>
              </a:solidFill>
              <a:latin typeface="Arial Black"/>
              <a:ea typeface="Arial Black"/>
              <a:cs typeface="Arial Black"/>
              <a:sym typeface="Arial Black"/>
            </a:endParaRPr>
          </a:p>
        </p:txBody>
      </p:sp>
      <p:sp>
        <p:nvSpPr>
          <p:cNvPr id="318" name="Google Shape;31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statistics class for engineers consists of 25 industrial, 10 mechanical, 10 electrical, and 8 civil engineering students. If a person is randomly selected by the instructor to answer a question, find the probability that the student chosen is (a) an industrial engineering major and (b) a civil engineering or an electrical engineering  major. </a:t>
            </a:r>
            <a:br>
              <a:rPr lang="en-US"/>
            </a:b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838200" y="205469"/>
            <a:ext cx="10515600" cy="82504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000"/>
              <a:buFont typeface="Arial Black"/>
              <a:buNone/>
            </a:pPr>
            <a:r>
              <a:rPr lang="en-US" sz="3000">
                <a:solidFill>
                  <a:srgbClr val="00B050"/>
                </a:solidFill>
                <a:latin typeface="Arial Black"/>
                <a:ea typeface="Arial Black"/>
                <a:cs typeface="Arial Black"/>
                <a:sym typeface="Arial Black"/>
              </a:rPr>
              <a:t>Additive Rule: </a:t>
            </a:r>
            <a:br>
              <a:rPr lang="en-US" sz="3000">
                <a:solidFill>
                  <a:srgbClr val="00B050"/>
                </a:solidFill>
                <a:latin typeface="Arial Black"/>
                <a:ea typeface="Arial Black"/>
                <a:cs typeface="Arial Black"/>
                <a:sym typeface="Arial Black"/>
              </a:rPr>
            </a:br>
            <a:r>
              <a:rPr lang="en-US" sz="3000">
                <a:solidFill>
                  <a:srgbClr val="00B050"/>
                </a:solidFill>
                <a:latin typeface="Arial Black"/>
                <a:ea typeface="Arial Black"/>
                <a:cs typeface="Arial Black"/>
                <a:sym typeface="Arial Black"/>
              </a:rPr>
              <a:t>Not - Mutually Exclusive Events </a:t>
            </a:r>
            <a:endParaRPr sz="3000"/>
          </a:p>
        </p:txBody>
      </p:sp>
      <p:sp>
        <p:nvSpPr>
          <p:cNvPr id="324" name="Google Shape;324;p33"/>
          <p:cNvSpPr txBox="1"/>
          <p:nvPr>
            <p:ph idx="1" type="body"/>
          </p:nvPr>
        </p:nvSpPr>
        <p:spPr>
          <a:xfrm>
            <a:off x="838200" y="1165452"/>
            <a:ext cx="10515600" cy="501151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25" name="Google Shape;325;p33"/>
          <p:cNvPicPr preferRelativeResize="0"/>
          <p:nvPr/>
        </p:nvPicPr>
        <p:blipFill rotWithShape="1">
          <a:blip r:embed="rId3">
            <a:alphaModFix/>
          </a:blip>
          <a:srcRect b="0" l="0" r="0" t="0"/>
          <a:stretch/>
        </p:blipFill>
        <p:spPr>
          <a:xfrm>
            <a:off x="941031" y="1030515"/>
            <a:ext cx="10412769" cy="1304925"/>
          </a:xfrm>
          <a:prstGeom prst="rect">
            <a:avLst/>
          </a:prstGeom>
          <a:noFill/>
          <a:ln>
            <a:noFill/>
          </a:ln>
        </p:spPr>
      </p:pic>
      <p:pic>
        <p:nvPicPr>
          <p:cNvPr id="326" name="Google Shape;326;p33"/>
          <p:cNvPicPr preferRelativeResize="0"/>
          <p:nvPr/>
        </p:nvPicPr>
        <p:blipFill rotWithShape="1">
          <a:blip r:embed="rId4">
            <a:alphaModFix/>
          </a:blip>
          <a:srcRect b="0" l="0" r="0" t="0"/>
          <a:stretch/>
        </p:blipFill>
        <p:spPr>
          <a:xfrm>
            <a:off x="3868767" y="2406112"/>
            <a:ext cx="4557296" cy="3151188"/>
          </a:xfrm>
          <a:prstGeom prst="rect">
            <a:avLst/>
          </a:prstGeom>
          <a:noFill/>
          <a:ln>
            <a:noFill/>
          </a:ln>
        </p:spPr>
      </p:pic>
      <p:pic>
        <p:nvPicPr>
          <p:cNvPr id="327" name="Google Shape;327;p33"/>
          <p:cNvPicPr preferRelativeResize="0"/>
          <p:nvPr/>
        </p:nvPicPr>
        <p:blipFill rotWithShape="1">
          <a:blip r:embed="rId5">
            <a:alphaModFix/>
          </a:blip>
          <a:srcRect b="0" l="0" r="0" t="0"/>
          <a:stretch/>
        </p:blipFill>
        <p:spPr>
          <a:xfrm>
            <a:off x="941032" y="5609148"/>
            <a:ext cx="10412768" cy="11356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Additive Rule: Mutually Exclusive Events </a:t>
            </a:r>
            <a:endParaRPr sz="3600">
              <a:solidFill>
                <a:srgbClr val="00B050"/>
              </a:solidFill>
              <a:latin typeface="Arial Black"/>
              <a:ea typeface="Arial Black"/>
              <a:cs typeface="Arial Black"/>
              <a:sym typeface="Arial Black"/>
            </a:endParaRPr>
          </a:p>
        </p:txBody>
      </p:sp>
      <p:sp>
        <p:nvSpPr>
          <p:cNvPr id="333" name="Google Shape;33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4" name="Google Shape;334;p34"/>
          <p:cNvPicPr preferRelativeResize="0"/>
          <p:nvPr/>
        </p:nvPicPr>
        <p:blipFill rotWithShape="1">
          <a:blip r:embed="rId3">
            <a:alphaModFix/>
          </a:blip>
          <a:srcRect b="0" l="0" r="0" t="0"/>
          <a:stretch/>
        </p:blipFill>
        <p:spPr>
          <a:xfrm>
            <a:off x="838200" y="2994251"/>
            <a:ext cx="10515600" cy="1232127"/>
          </a:xfrm>
          <a:prstGeom prst="rect">
            <a:avLst/>
          </a:prstGeom>
          <a:noFill/>
          <a:ln>
            <a:noFill/>
          </a:ln>
        </p:spPr>
      </p:pic>
      <p:pic>
        <p:nvPicPr>
          <p:cNvPr id="335" name="Google Shape;335;p34"/>
          <p:cNvPicPr preferRelativeResize="0"/>
          <p:nvPr/>
        </p:nvPicPr>
        <p:blipFill rotWithShape="1">
          <a:blip r:embed="rId4">
            <a:alphaModFix/>
          </a:blip>
          <a:srcRect b="0" l="0" r="0" t="0"/>
          <a:stretch/>
        </p:blipFill>
        <p:spPr>
          <a:xfrm>
            <a:off x="939801" y="1825625"/>
            <a:ext cx="10414000" cy="10336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522514" y="365125"/>
            <a:ext cx="11161486"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 08 – 10 </a:t>
            </a:r>
            <a:endParaRPr>
              <a:solidFill>
                <a:srgbClr val="00B050"/>
              </a:solidFill>
              <a:latin typeface="Arial Black"/>
              <a:ea typeface="Arial Black"/>
              <a:cs typeface="Arial Black"/>
              <a:sym typeface="Arial Black"/>
            </a:endParaRPr>
          </a:p>
        </p:txBody>
      </p:sp>
      <p:sp>
        <p:nvSpPr>
          <p:cNvPr id="342" name="Google Shape;342;p35"/>
          <p:cNvSpPr txBox="1"/>
          <p:nvPr>
            <p:ph idx="1" type="body"/>
          </p:nvPr>
        </p:nvSpPr>
        <p:spPr>
          <a:xfrm>
            <a:off x="522514" y="1825625"/>
            <a:ext cx="11161486" cy="4351338"/>
          </a:xfrm>
          <a:prstGeom prst="rect">
            <a:avLst/>
          </a:prstGeom>
          <a:noFill/>
          <a:ln>
            <a:noFill/>
          </a:ln>
        </p:spPr>
        <p:txBody>
          <a:bodyPr anchorCtr="0" anchor="t" bIns="45700" lIns="91425" spcFirstLastPara="1" rIns="91425" wrap="square" tIns="45700">
            <a:normAutofit/>
          </a:bodyPr>
          <a:lstStyle/>
          <a:p>
            <a:pPr indent="0" lvl="0" marL="0" rtl="0" algn="just">
              <a:lnSpc>
                <a:spcPct val="70000"/>
              </a:lnSpc>
              <a:spcBef>
                <a:spcPts val="0"/>
              </a:spcBef>
              <a:spcAft>
                <a:spcPts val="0"/>
              </a:spcAft>
              <a:buClr>
                <a:schemeClr val="dk1"/>
              </a:buClr>
              <a:buSzPts val="2590"/>
              <a:buNone/>
            </a:pPr>
            <a:r>
              <a:rPr lang="en-US" sz="2590"/>
              <a:t>8. 	John is going to graduate from an industrial engineering department 	in a 	university by the end of the semester. After being interviewed 	at two companies he likes, he assesses that his probability of 	  getting an 	offer from company </a:t>
            </a:r>
            <a:r>
              <a:rPr i="1" lang="en-US" sz="2590"/>
              <a:t>A </a:t>
            </a:r>
            <a:r>
              <a:rPr lang="en-US" sz="2590"/>
              <a:t>is 0.8, and his probability of getting an offer from 	company </a:t>
            </a:r>
            <a:r>
              <a:rPr i="1" lang="en-US" sz="2590"/>
              <a:t>B </a:t>
            </a:r>
            <a:r>
              <a:rPr lang="en-US" sz="2590"/>
              <a:t>is 0.6. If he believes that the probability that he will get 	offers 	from both companies is 0.5, what is the probability that he will get at 	least one offer from these two companies?</a:t>
            </a:r>
            <a:endParaRPr/>
          </a:p>
          <a:p>
            <a:pPr indent="-514350" lvl="0" marL="514350" rtl="0" algn="just">
              <a:lnSpc>
                <a:spcPct val="70000"/>
              </a:lnSpc>
              <a:spcBef>
                <a:spcPts val="1000"/>
              </a:spcBef>
              <a:spcAft>
                <a:spcPts val="0"/>
              </a:spcAft>
              <a:buClr>
                <a:schemeClr val="dk1"/>
              </a:buClr>
              <a:buSzPts val="2590"/>
              <a:buAutoNum type="arabicPeriod" startAt="9"/>
            </a:pPr>
            <a:r>
              <a:rPr lang="en-US" sz="2590"/>
              <a:t>     What is the probability of getting a total of 7 or 11 when a pair of fair 	dice is tossed?</a:t>
            </a:r>
            <a:endParaRPr/>
          </a:p>
          <a:p>
            <a:pPr indent="-514350" lvl="0" marL="514350" rtl="0" algn="just">
              <a:lnSpc>
                <a:spcPct val="70000"/>
              </a:lnSpc>
              <a:spcBef>
                <a:spcPts val="1000"/>
              </a:spcBef>
              <a:spcAft>
                <a:spcPts val="0"/>
              </a:spcAft>
              <a:buClr>
                <a:schemeClr val="dk1"/>
              </a:buClr>
              <a:buSzPts val="2590"/>
              <a:buAutoNum type="arabicPeriod" startAt="9"/>
            </a:pPr>
            <a:r>
              <a:rPr lang="en-US" sz="2590"/>
              <a:t>     If the probabilities are, respectively, 0.09, 0.15, 0.21, and 0.23 that a      	person purchasing a new automobile will choose the color green, white, 	red, or blue, what is the probability that a given buyer will purchase a new 	automobile that comes in one of those colors?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Examples (11 – 12) </a:t>
            </a:r>
            <a:endParaRPr sz="4000">
              <a:solidFill>
                <a:srgbClr val="00B050"/>
              </a:solidFill>
              <a:latin typeface="Arial Black"/>
              <a:ea typeface="Arial Black"/>
              <a:cs typeface="Arial Black"/>
              <a:sym typeface="Arial Black"/>
            </a:endParaRPr>
          </a:p>
        </p:txBody>
      </p:sp>
      <p:sp>
        <p:nvSpPr>
          <p:cNvPr id="349" name="Google Shape;349;p36"/>
          <p:cNvSpPr txBox="1"/>
          <p:nvPr>
            <p:ph idx="1" type="body"/>
          </p:nvPr>
        </p:nvSpPr>
        <p:spPr>
          <a:xfrm>
            <a:off x="464457" y="1825625"/>
            <a:ext cx="11466286" cy="4618718"/>
          </a:xfrm>
          <a:prstGeom prst="rect">
            <a:avLst/>
          </a:prstGeom>
          <a:noFill/>
          <a:ln>
            <a:noFill/>
          </a:ln>
        </p:spPr>
        <p:txBody>
          <a:bodyPr anchorCtr="0" anchor="t" bIns="45700" lIns="91425" spcFirstLastPara="1" rIns="91425" wrap="square" tIns="45700">
            <a:normAutofit/>
          </a:bodyPr>
          <a:lstStyle/>
          <a:p>
            <a:pPr indent="-514350" lvl="0" marL="514350" rtl="0" algn="just">
              <a:lnSpc>
                <a:spcPct val="70000"/>
              </a:lnSpc>
              <a:spcBef>
                <a:spcPts val="0"/>
              </a:spcBef>
              <a:spcAft>
                <a:spcPts val="0"/>
              </a:spcAft>
              <a:buClr>
                <a:schemeClr val="dk1"/>
              </a:buClr>
              <a:buSzPts val="2590"/>
              <a:buAutoNum type="arabicPeriod" startAt="11"/>
            </a:pPr>
            <a:r>
              <a:rPr lang="en-US" sz="2590"/>
              <a:t>If the probabilities that an automobile mechanic will service 3, 4, 5, 6, 7, or 8 or more cars on any given workday are, respectively, 0.12, 0.19, 0.28, 0.24, 0.10, and 0.07, what is the probability that he will service at least 5 cars on his next day at work? </a:t>
            </a:r>
            <a:endParaRPr sz="2590"/>
          </a:p>
          <a:p>
            <a:pPr indent="-514350" lvl="0" marL="514350" rtl="0" algn="just">
              <a:lnSpc>
                <a:spcPct val="70000"/>
              </a:lnSpc>
              <a:spcBef>
                <a:spcPts val="1000"/>
              </a:spcBef>
              <a:spcAft>
                <a:spcPts val="0"/>
              </a:spcAft>
              <a:buClr>
                <a:schemeClr val="dk1"/>
              </a:buClr>
              <a:buSzPts val="2590"/>
              <a:buAutoNum type="arabicPeriod" startAt="11"/>
            </a:pPr>
            <a:r>
              <a:rPr lang="en-US" sz="2590"/>
              <a:t> Suppose the manufacturer’s specifications for the length of a certain type of computer cable are 2000 </a:t>
            </a:r>
            <a:r>
              <a:rPr i="1" lang="en-US" sz="2590"/>
              <a:t>± </a:t>
            </a:r>
            <a:r>
              <a:rPr lang="en-US" sz="2590"/>
              <a:t>10 millimeters. In this industry, it is known that small cable is just as likely to be defective (not meeting specifications) as large cable. That is, the probability of randomly producing a cable with length exceeding 2010 millimeters is equal to the probability of producing a cable with length smaller than 1990 millimeters. The probability that the production procedure meets specifications is known to be 0.99. </a:t>
            </a:r>
            <a:endParaRPr sz="2590"/>
          </a:p>
          <a:p>
            <a:pPr indent="0" lvl="0" marL="0" rtl="0" algn="just">
              <a:lnSpc>
                <a:spcPct val="70000"/>
              </a:lnSpc>
              <a:spcBef>
                <a:spcPts val="1000"/>
              </a:spcBef>
              <a:spcAft>
                <a:spcPts val="0"/>
              </a:spcAft>
              <a:buClr>
                <a:schemeClr val="dk1"/>
              </a:buClr>
              <a:buSzPts val="2590"/>
              <a:buNone/>
            </a:pPr>
            <a:r>
              <a:rPr lang="en-US" sz="2590"/>
              <a:t>	(a) What is the probability that a cable selected randomly is too large?</a:t>
            </a:r>
            <a:br>
              <a:rPr lang="en-US" sz="2590"/>
            </a:br>
            <a:r>
              <a:rPr lang="en-US" sz="2590"/>
              <a:t>	(b) What is the probability that a randomly selected cable is larger than 1990 	      millimeters?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838200" y="249012"/>
            <a:ext cx="10515600" cy="5057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Exercises</a:t>
            </a:r>
            <a:endParaRPr sz="3240">
              <a:solidFill>
                <a:srgbClr val="00B050"/>
              </a:solidFill>
              <a:latin typeface="Arial Black"/>
              <a:ea typeface="Arial Black"/>
              <a:cs typeface="Arial Black"/>
              <a:sym typeface="Arial Black"/>
            </a:endParaRPr>
          </a:p>
        </p:txBody>
      </p:sp>
      <p:sp>
        <p:nvSpPr>
          <p:cNvPr id="355" name="Google Shape;355;p37"/>
          <p:cNvSpPr txBox="1"/>
          <p:nvPr>
            <p:ph idx="1" type="body"/>
          </p:nvPr>
        </p:nvSpPr>
        <p:spPr>
          <a:xfrm>
            <a:off x="566057" y="957942"/>
            <a:ext cx="11016343" cy="555897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56" name="Google Shape;356;p37"/>
          <p:cNvPicPr preferRelativeResize="0"/>
          <p:nvPr/>
        </p:nvPicPr>
        <p:blipFill rotWithShape="1">
          <a:blip r:embed="rId3">
            <a:alphaModFix/>
          </a:blip>
          <a:srcRect b="0" l="0" r="0" t="0"/>
          <a:stretch/>
        </p:blipFill>
        <p:spPr>
          <a:xfrm>
            <a:off x="2341222" y="957942"/>
            <a:ext cx="7509556" cy="566589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63" name="Google Shape;36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64" name="Google Shape;364;p38"/>
          <p:cNvPicPr preferRelativeResize="0"/>
          <p:nvPr/>
        </p:nvPicPr>
        <p:blipFill rotWithShape="1">
          <a:blip r:embed="rId3">
            <a:alphaModFix/>
          </a:blip>
          <a:srcRect b="0" l="0" r="0" t="0"/>
          <a:stretch/>
        </p:blipFill>
        <p:spPr>
          <a:xfrm>
            <a:off x="1691650" y="3210923"/>
            <a:ext cx="8689000" cy="2718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1" name="Google Shape;37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72" name="Google Shape;372;p39"/>
          <p:cNvPicPr preferRelativeResize="0"/>
          <p:nvPr/>
        </p:nvPicPr>
        <p:blipFill rotWithShape="1">
          <a:blip r:embed="rId3">
            <a:alphaModFix/>
          </a:blip>
          <a:srcRect b="0" l="0" r="0" t="0"/>
          <a:stretch/>
        </p:blipFill>
        <p:spPr>
          <a:xfrm>
            <a:off x="1749812" y="2655063"/>
            <a:ext cx="9423384" cy="1162277"/>
          </a:xfrm>
          <a:prstGeom prst="rect">
            <a:avLst/>
          </a:prstGeom>
          <a:noFill/>
          <a:ln>
            <a:noFill/>
          </a:ln>
        </p:spPr>
      </p:pic>
      <p:pic>
        <p:nvPicPr>
          <p:cNvPr id="373" name="Google Shape;373;p39"/>
          <p:cNvPicPr preferRelativeResize="0"/>
          <p:nvPr/>
        </p:nvPicPr>
        <p:blipFill rotWithShape="1">
          <a:blip r:embed="rId4">
            <a:alphaModFix/>
          </a:blip>
          <a:srcRect b="0" l="0" r="0" t="0"/>
          <a:stretch/>
        </p:blipFill>
        <p:spPr>
          <a:xfrm>
            <a:off x="2222120" y="3817340"/>
            <a:ext cx="8364702" cy="26313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0" name="Google Shape;380;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81" name="Google Shape;381;p40"/>
          <p:cNvPicPr preferRelativeResize="0"/>
          <p:nvPr/>
        </p:nvPicPr>
        <p:blipFill rotWithShape="1">
          <a:blip r:embed="rId3">
            <a:alphaModFix/>
          </a:blip>
          <a:srcRect b="0" l="0" r="0" t="0"/>
          <a:stretch/>
        </p:blipFill>
        <p:spPr>
          <a:xfrm>
            <a:off x="1407650" y="1567475"/>
            <a:ext cx="9257000" cy="504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Tree Diagram </a:t>
            </a:r>
            <a:endParaRPr>
              <a:solidFill>
                <a:srgbClr val="00B050"/>
              </a:solidFill>
              <a:latin typeface="Arial Black"/>
              <a:ea typeface="Arial Black"/>
              <a:cs typeface="Arial Black"/>
              <a:sym typeface="Arial Black"/>
            </a:endParaRPr>
          </a:p>
        </p:txBody>
      </p:sp>
      <p:sp>
        <p:nvSpPr>
          <p:cNvPr id="108" name="Google Shape;10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Tossing coin: 2 times, 3 times, 4 times</a:t>
            </a:r>
            <a:endParaRPr/>
          </a:p>
          <a:p>
            <a:pPr indent="-228600" lvl="0" marL="228600" rtl="0" algn="just">
              <a:lnSpc>
                <a:spcPct val="90000"/>
              </a:lnSpc>
              <a:spcBef>
                <a:spcPts val="1000"/>
              </a:spcBef>
              <a:spcAft>
                <a:spcPts val="0"/>
              </a:spcAft>
              <a:buClr>
                <a:schemeClr val="dk1"/>
              </a:buClr>
              <a:buSzPts val="2800"/>
              <a:buChar char="•"/>
            </a:pPr>
            <a:r>
              <a:rPr lang="en-US"/>
              <a:t>Tossing die &amp; coin together: </a:t>
            </a:r>
            <a:endParaRPr/>
          </a:p>
          <a:p>
            <a:pPr indent="-228600" lvl="0" marL="228600" rtl="0" algn="just">
              <a:lnSpc>
                <a:spcPct val="90000"/>
              </a:lnSpc>
              <a:spcBef>
                <a:spcPts val="1000"/>
              </a:spcBef>
              <a:spcAft>
                <a:spcPts val="0"/>
              </a:spcAft>
              <a:buClr>
                <a:schemeClr val="dk1"/>
              </a:buClr>
              <a:buSzPts val="2800"/>
              <a:buChar char="•"/>
            </a:pPr>
            <a:r>
              <a:rPr lang="en-US"/>
              <a:t>Suppose that three items are selected at random from a manufacturing process. Each item is inspected and classified defective, </a:t>
            </a:r>
            <a:r>
              <a:rPr i="1" lang="en-US"/>
              <a:t>D</a:t>
            </a:r>
            <a:r>
              <a:rPr lang="en-US"/>
              <a:t>, or non-defective, </a:t>
            </a:r>
            <a:r>
              <a:rPr i="1" lang="en-US"/>
              <a:t>N</a:t>
            </a:r>
            <a:r>
              <a:rPr lang="en-US"/>
              <a:t>. List the elements of the sample space. </a:t>
            </a:r>
            <a:endParaRPr/>
          </a:p>
          <a:p>
            <a:pPr indent="0" lvl="0" marL="0" rtl="0" algn="l">
              <a:lnSpc>
                <a:spcPct val="90000"/>
              </a:lnSpc>
              <a:spcBef>
                <a:spcPts val="1000"/>
              </a:spcBef>
              <a:spcAft>
                <a:spcPts val="0"/>
              </a:spcAft>
              <a:buClr>
                <a:schemeClr val="dk1"/>
              </a:buClr>
              <a:buSzPts val="2800"/>
              <a:buNone/>
            </a:pPr>
            <a:br>
              <a:rPr lang="en-US"/>
            </a:b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5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500"/>
                                        <p:tgtEl>
                                          <p:spTgt spid="1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b="1" lang="en-US" sz="4000">
                <a:solidFill>
                  <a:srgbClr val="00B050"/>
                </a:solidFill>
                <a:latin typeface="Arial Black"/>
                <a:ea typeface="Arial Black"/>
                <a:cs typeface="Arial Black"/>
                <a:sym typeface="Arial Black"/>
              </a:rPr>
              <a:t>The Product Rule: </a:t>
            </a:r>
            <a:br>
              <a:rPr b="1" lang="en-US" sz="4000">
                <a:solidFill>
                  <a:srgbClr val="00B050"/>
                </a:solidFill>
                <a:latin typeface="Arial Black"/>
                <a:ea typeface="Arial Black"/>
                <a:cs typeface="Arial Black"/>
                <a:sym typeface="Arial Black"/>
              </a:rPr>
            </a:br>
            <a:r>
              <a:rPr b="1" lang="en-US" sz="4000">
                <a:solidFill>
                  <a:srgbClr val="00B050"/>
                </a:solidFill>
                <a:latin typeface="Arial Black"/>
                <a:ea typeface="Arial Black"/>
                <a:cs typeface="Arial Black"/>
                <a:sym typeface="Arial Black"/>
              </a:rPr>
              <a:t>Independent Events</a:t>
            </a:r>
            <a:endParaRPr b="1" sz="4000">
              <a:solidFill>
                <a:srgbClr val="00B050"/>
              </a:solidFill>
              <a:latin typeface="Arial Black"/>
              <a:ea typeface="Arial Black"/>
              <a:cs typeface="Arial Black"/>
              <a:sym typeface="Arial Black"/>
            </a:endParaRPr>
          </a:p>
        </p:txBody>
      </p:sp>
      <p:sp>
        <p:nvSpPr>
          <p:cNvPr id="387" name="Google Shape;38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88" name="Google Shape;388;p41"/>
          <p:cNvPicPr preferRelativeResize="0"/>
          <p:nvPr/>
        </p:nvPicPr>
        <p:blipFill rotWithShape="1">
          <a:blip r:embed="rId3">
            <a:alphaModFix/>
          </a:blip>
          <a:srcRect b="0" l="0" r="0" t="0"/>
          <a:stretch/>
        </p:blipFill>
        <p:spPr>
          <a:xfrm>
            <a:off x="377937" y="1825625"/>
            <a:ext cx="11436126" cy="238374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Some important results for Independent events</a:t>
            </a:r>
            <a:endParaRPr b="1" sz="3600">
              <a:solidFill>
                <a:srgbClr val="00B050"/>
              </a:solidFill>
            </a:endParaRPr>
          </a:p>
        </p:txBody>
      </p:sp>
      <p:sp>
        <p:nvSpPr>
          <p:cNvPr id="394" name="Google Shape;394;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 A’ and B are independent = P (A’∩ B ) = P(A’).P(B)</a:t>
            </a:r>
            <a:endParaRPr/>
          </a:p>
          <a:p>
            <a:pPr indent="-228600" lvl="0" marL="228600" rtl="0" algn="l">
              <a:lnSpc>
                <a:spcPct val="90000"/>
              </a:lnSpc>
              <a:spcBef>
                <a:spcPts val="1000"/>
              </a:spcBef>
              <a:spcAft>
                <a:spcPts val="0"/>
              </a:spcAft>
              <a:buClr>
                <a:schemeClr val="dk1"/>
              </a:buClr>
              <a:buSzPts val="2800"/>
              <a:buChar char="•"/>
            </a:pPr>
            <a:r>
              <a:rPr lang="en-US"/>
              <a:t>(ii) A and B’ are independent = P (A ∩ B’) = P(A).P(B’)</a:t>
            </a:r>
            <a:endParaRPr/>
          </a:p>
          <a:p>
            <a:pPr indent="-228600" lvl="0" marL="228600" rtl="0" algn="l">
              <a:lnSpc>
                <a:spcPct val="90000"/>
              </a:lnSpc>
              <a:spcBef>
                <a:spcPts val="1000"/>
              </a:spcBef>
              <a:spcAft>
                <a:spcPts val="0"/>
              </a:spcAft>
              <a:buClr>
                <a:schemeClr val="dk1"/>
              </a:buClr>
              <a:buSzPts val="2800"/>
              <a:buChar char="•"/>
            </a:pPr>
            <a:r>
              <a:rPr lang="en-US"/>
              <a:t>(iii) A’ and B’ are independent = P(A’ ∩ B’) = P(A’).P(B’) </a:t>
            </a:r>
            <a:endParaRPr/>
          </a:p>
          <a:p>
            <a:pPr indent="-228600" lvl="0" marL="228600" rtl="0" algn="l">
              <a:lnSpc>
                <a:spcPct val="90000"/>
              </a:lnSpc>
              <a:spcBef>
                <a:spcPts val="1000"/>
              </a:spcBef>
              <a:spcAft>
                <a:spcPts val="0"/>
              </a:spcAft>
              <a:buClr>
                <a:schemeClr val="dk1"/>
              </a:buClr>
              <a:buSzPts val="2800"/>
              <a:buChar char="•"/>
            </a:pPr>
            <a:r>
              <a:rPr lang="en-US"/>
              <a:t>If A and B are independent then they are not mutually exclusive. </a:t>
            </a:r>
            <a:endParaRPr/>
          </a:p>
          <a:p>
            <a:pPr indent="-228600" lvl="0" marL="228600" rtl="0" algn="l">
              <a:lnSpc>
                <a:spcPct val="90000"/>
              </a:lnSpc>
              <a:spcBef>
                <a:spcPts val="1000"/>
              </a:spcBef>
              <a:spcAft>
                <a:spcPts val="0"/>
              </a:spcAft>
              <a:buClr>
                <a:schemeClr val="dk1"/>
              </a:buClr>
              <a:buSzPts val="2800"/>
              <a:buChar char="•"/>
            </a:pPr>
            <a:r>
              <a:rPr lang="en-US"/>
              <a:t>If A, B, and C are independent, then P(A ∩B ∩ C)’ = 1 - P(A).P(B).P(C)</a:t>
            </a:r>
            <a:endParaRPr/>
          </a:p>
          <a:p>
            <a:pPr indent="-228600" lvl="0" marL="228600" rtl="0" algn="l">
              <a:lnSpc>
                <a:spcPct val="90000"/>
              </a:lnSpc>
              <a:spcBef>
                <a:spcPts val="1000"/>
              </a:spcBef>
              <a:spcAft>
                <a:spcPts val="0"/>
              </a:spcAft>
              <a:buClr>
                <a:schemeClr val="dk1"/>
              </a:buClr>
              <a:buSzPts val="2800"/>
              <a:buChar char="•"/>
            </a:pPr>
            <a:r>
              <a:rPr lang="en-US"/>
              <a:t>If A, B, and C are independent, then P (A U B U C) = 1 – P(A’ ∩ B’ ∩ 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Relationship among events </a:t>
            </a:r>
            <a:endParaRPr>
              <a:solidFill>
                <a:srgbClr val="00B050"/>
              </a:solidFill>
              <a:latin typeface="Arial Black"/>
              <a:ea typeface="Arial Black"/>
              <a:cs typeface="Arial Black"/>
              <a:sym typeface="Arial Black"/>
            </a:endParaRPr>
          </a:p>
        </p:txBody>
      </p:sp>
      <p:sp>
        <p:nvSpPr>
          <p:cNvPr id="400" name="Google Shape;400;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01" name="Google Shape;401;p43"/>
          <p:cNvPicPr preferRelativeResize="0"/>
          <p:nvPr/>
        </p:nvPicPr>
        <p:blipFill rotWithShape="1">
          <a:blip r:embed="rId3">
            <a:alphaModFix/>
          </a:blip>
          <a:srcRect b="0" l="0" r="0" t="0"/>
          <a:stretch/>
        </p:blipFill>
        <p:spPr>
          <a:xfrm>
            <a:off x="1230666" y="2833530"/>
            <a:ext cx="9730668" cy="187338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Examples # 13 – 14 </a:t>
            </a:r>
            <a:endParaRPr>
              <a:solidFill>
                <a:srgbClr val="00B050"/>
              </a:solidFill>
            </a:endParaRPr>
          </a:p>
        </p:txBody>
      </p:sp>
      <p:sp>
        <p:nvSpPr>
          <p:cNvPr id="408" name="Google Shape;408;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both the ambulance and the fire engine will be available, assuming they operate independently.</a:t>
            </a:r>
            <a:endParaRPr/>
          </a:p>
          <a:p>
            <a:pPr indent="-228600" lvl="0" marL="228600" rtl="0" algn="l">
              <a:lnSpc>
                <a:spcPct val="80000"/>
              </a:lnSpc>
              <a:spcBef>
                <a:spcPts val="1000"/>
              </a:spcBef>
              <a:spcAft>
                <a:spcPts val="0"/>
              </a:spcAft>
              <a:buClr>
                <a:schemeClr val="dk1"/>
              </a:buClr>
              <a:buSzPts val="2800"/>
              <a:buChar char="•"/>
            </a:pPr>
            <a:r>
              <a:rPr lang="en-US"/>
              <a:t> A bag contains 5 red and 7 black balls. A ball is drawn at random from the bag, the color is noted and the ball is replaced. A second balls is then drawn. Find the probability that the first balls is red and the second is black. </a:t>
            </a:r>
            <a:br>
              <a:rPr lang="en-US"/>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Examples 15 – 17 </a:t>
            </a:r>
            <a:endParaRPr>
              <a:solidFill>
                <a:srgbClr val="00B050"/>
              </a:solidFill>
            </a:endParaRPr>
          </a:p>
        </p:txBody>
      </p:sp>
      <p:sp>
        <p:nvSpPr>
          <p:cNvPr id="415" name="Google Shape;415;p45"/>
          <p:cNvSpPr txBox="1"/>
          <p:nvPr>
            <p:ph idx="1" type="body"/>
          </p:nvPr>
        </p:nvSpPr>
        <p:spPr>
          <a:xfrm>
            <a:off x="838200" y="1825625"/>
            <a:ext cx="10515600" cy="4807404"/>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US" sz="2590"/>
              <a:t>(15).	A die is rolled two times. Find the probability of obtaining a 5 on 	the first thrown and an even number on the second thrown. </a:t>
            </a:r>
            <a:endParaRPr/>
          </a:p>
          <a:p>
            <a:pPr indent="0" lvl="0" marL="0" rtl="0" algn="just">
              <a:lnSpc>
                <a:spcPct val="80000"/>
              </a:lnSpc>
              <a:spcBef>
                <a:spcPts val="1000"/>
              </a:spcBef>
              <a:spcAft>
                <a:spcPts val="0"/>
              </a:spcAft>
              <a:buClr>
                <a:schemeClr val="dk1"/>
              </a:buClr>
              <a:buSzPts val="2590"/>
              <a:buNone/>
            </a:pPr>
            <a:r>
              <a:rPr lang="en-US" sz="2590"/>
              <a:t>(16).	The probability that Ahsan will be alive in 30 years is 0.4 and the 	probability that Bilawal will be alive in 30 years is 0.8. What is the 	probability that:	</a:t>
            </a:r>
            <a:r>
              <a:rPr b="1" lang="en-US" sz="2590"/>
              <a:t>(a) </a:t>
            </a:r>
            <a:r>
              <a:rPr lang="en-US" sz="2590"/>
              <a:t>both will be alive in 30 years		</a:t>
            </a:r>
            <a:endParaRPr/>
          </a:p>
          <a:p>
            <a:pPr indent="0" lvl="0" marL="0" rtl="0" algn="just">
              <a:lnSpc>
                <a:spcPct val="80000"/>
              </a:lnSpc>
              <a:spcBef>
                <a:spcPts val="1000"/>
              </a:spcBef>
              <a:spcAft>
                <a:spcPts val="0"/>
              </a:spcAft>
              <a:buClr>
                <a:schemeClr val="dk1"/>
              </a:buClr>
              <a:buSzPts val="2590"/>
              <a:buNone/>
            </a:pPr>
            <a:r>
              <a:rPr lang="en-US" sz="2590"/>
              <a:t>	</a:t>
            </a:r>
            <a:r>
              <a:rPr b="1" lang="en-US" sz="2590"/>
              <a:t>(b) </a:t>
            </a:r>
            <a:r>
              <a:rPr lang="en-US" sz="2590"/>
              <a:t>both of them die	</a:t>
            </a:r>
            <a:r>
              <a:rPr b="1" lang="en-US" sz="2590"/>
              <a:t>(c) </a:t>
            </a:r>
            <a:r>
              <a:rPr lang="en-US" sz="2590"/>
              <a:t>Ahsan will be alive and B dead. </a:t>
            </a:r>
            <a:endParaRPr/>
          </a:p>
          <a:p>
            <a:pPr indent="0" lvl="0" marL="0" rtl="0" algn="just">
              <a:lnSpc>
                <a:spcPct val="80000"/>
              </a:lnSpc>
              <a:spcBef>
                <a:spcPts val="1000"/>
              </a:spcBef>
              <a:spcAft>
                <a:spcPts val="0"/>
              </a:spcAft>
              <a:buClr>
                <a:schemeClr val="dk1"/>
              </a:buClr>
              <a:buSzPts val="2590"/>
              <a:buNone/>
            </a:pPr>
            <a:r>
              <a:rPr lang="en-US" sz="2590"/>
              <a:t>(17). 	 A town has two fire engines operating independently. The 	probability that a specific engine is available when needed is </a:t>
            </a:r>
            <a:endParaRPr sz="2590"/>
          </a:p>
          <a:p>
            <a:pPr indent="0" lvl="0" marL="0" rtl="0" algn="just">
              <a:lnSpc>
                <a:spcPct val="80000"/>
              </a:lnSpc>
              <a:spcBef>
                <a:spcPts val="1000"/>
              </a:spcBef>
              <a:spcAft>
                <a:spcPts val="0"/>
              </a:spcAft>
              <a:buClr>
                <a:schemeClr val="dk1"/>
              </a:buClr>
              <a:buSzPts val="2590"/>
              <a:buNone/>
            </a:pPr>
            <a:r>
              <a:rPr lang="en-US" sz="2590"/>
              <a:t>	0.96. </a:t>
            </a:r>
            <a:endParaRPr sz="2590"/>
          </a:p>
          <a:p>
            <a:pPr indent="0" lvl="0" marL="0" rtl="0" algn="just">
              <a:lnSpc>
                <a:spcPct val="80000"/>
              </a:lnSpc>
              <a:spcBef>
                <a:spcPts val="1000"/>
              </a:spcBef>
              <a:spcAft>
                <a:spcPts val="0"/>
              </a:spcAft>
              <a:buClr>
                <a:schemeClr val="dk1"/>
              </a:buClr>
              <a:buSzPts val="2590"/>
              <a:buNone/>
            </a:pPr>
            <a:r>
              <a:rPr lang="en-US" sz="2590"/>
              <a:t>	</a:t>
            </a:r>
            <a:r>
              <a:rPr b="1" lang="en-US" sz="2590"/>
              <a:t>(a) </a:t>
            </a:r>
            <a:r>
              <a:rPr lang="en-US" sz="2590"/>
              <a:t>What is the probability that neither is available when needed?</a:t>
            </a:r>
            <a:br>
              <a:rPr lang="en-US" sz="2590"/>
            </a:br>
            <a:r>
              <a:rPr lang="en-US" sz="2590"/>
              <a:t>	</a:t>
            </a:r>
            <a:r>
              <a:rPr b="1" lang="en-US" sz="2590"/>
              <a:t>(b) </a:t>
            </a:r>
            <a:r>
              <a:rPr lang="en-US" sz="2590"/>
              <a:t>What is the probability that a fire engine is available when 			needed? </a:t>
            </a:r>
            <a:endParaRPr sz="2590"/>
          </a:p>
          <a:p>
            <a:pPr indent="0" lvl="0" marL="0" rtl="0" algn="just">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The Product Rule: Dependent Events </a:t>
            </a:r>
            <a:endParaRPr sz="4000">
              <a:solidFill>
                <a:srgbClr val="00B050"/>
              </a:solidFill>
              <a:latin typeface="Arial Black"/>
              <a:ea typeface="Arial Black"/>
              <a:cs typeface="Arial Black"/>
              <a:sym typeface="Arial Black"/>
            </a:endParaRPr>
          </a:p>
        </p:txBody>
      </p:sp>
      <p:sp>
        <p:nvSpPr>
          <p:cNvPr id="421" name="Google Shape;42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22" name="Google Shape;422;p46"/>
          <p:cNvPicPr preferRelativeResize="0"/>
          <p:nvPr/>
        </p:nvPicPr>
        <p:blipFill rotWithShape="1">
          <a:blip r:embed="rId3">
            <a:alphaModFix/>
          </a:blip>
          <a:srcRect b="0" l="0" r="0" t="0"/>
          <a:stretch/>
        </p:blipFill>
        <p:spPr>
          <a:xfrm>
            <a:off x="838200" y="1825625"/>
            <a:ext cx="10515600" cy="1132342"/>
          </a:xfrm>
          <a:prstGeom prst="rect">
            <a:avLst/>
          </a:prstGeom>
          <a:noFill/>
          <a:ln>
            <a:noFill/>
          </a:ln>
        </p:spPr>
      </p:pic>
      <p:pic>
        <p:nvPicPr>
          <p:cNvPr id="423" name="Google Shape;423;p46"/>
          <p:cNvPicPr preferRelativeResize="0"/>
          <p:nvPr/>
        </p:nvPicPr>
        <p:blipFill rotWithShape="1">
          <a:blip r:embed="rId4">
            <a:alphaModFix/>
          </a:blip>
          <a:srcRect b="0" l="0" r="0" t="0"/>
          <a:stretch/>
        </p:blipFill>
        <p:spPr>
          <a:xfrm>
            <a:off x="838200" y="3045733"/>
            <a:ext cx="10515600" cy="1395638"/>
          </a:xfrm>
          <a:prstGeom prst="rect">
            <a:avLst/>
          </a:prstGeom>
          <a:noFill/>
          <a:ln>
            <a:noFill/>
          </a:ln>
        </p:spPr>
      </p:pic>
      <p:pic>
        <p:nvPicPr>
          <p:cNvPr id="424" name="Google Shape;424;p46"/>
          <p:cNvPicPr preferRelativeResize="0"/>
          <p:nvPr/>
        </p:nvPicPr>
        <p:blipFill rotWithShape="1">
          <a:blip r:embed="rId5">
            <a:alphaModFix/>
          </a:blip>
          <a:srcRect b="0" l="0" r="0" t="0"/>
          <a:stretch/>
        </p:blipFill>
        <p:spPr>
          <a:xfrm>
            <a:off x="838200" y="4658746"/>
            <a:ext cx="10515600" cy="18291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18 </a:t>
            </a:r>
            <a:endParaRPr>
              <a:solidFill>
                <a:srgbClr val="00B050"/>
              </a:solidFill>
            </a:endParaRPr>
          </a:p>
        </p:txBody>
      </p:sp>
      <p:sp>
        <p:nvSpPr>
          <p:cNvPr id="431" name="Google Shape;43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590"/>
              <a:buNone/>
            </a:pPr>
            <a:r>
              <a:rPr lang="en-US" sz="2590"/>
              <a:t>(18).	Suppose that we have a fuse box containing 20 fuses, of which 5 	are defective. If 2 fuses are selected at random and removed 	from the 	box in succession without replacing the first, what is 	the probability 	that both fuses are defective? </a:t>
            </a:r>
            <a:endParaRPr sz="2590"/>
          </a:p>
          <a:p>
            <a:pPr indent="0" lvl="0" marL="0" rtl="0" algn="l">
              <a:lnSpc>
                <a:spcPct val="90000"/>
              </a:lnSpc>
              <a:spcBef>
                <a:spcPts val="1000"/>
              </a:spcBef>
              <a:spcAft>
                <a:spcPts val="0"/>
              </a:spcAft>
              <a:buClr>
                <a:schemeClr val="dk1"/>
              </a:buClr>
              <a:buSzPts val="2590"/>
              <a:buNone/>
            </a:pPr>
            <a:r>
              <a:rPr lang="en-US" sz="2590"/>
              <a:t>(19). 	Two cards are drawn in succession from a deck of 52 playing 	cards 	without replacement. What is the probability that both cards a	are spades. </a:t>
            </a:r>
            <a:endParaRPr/>
          </a:p>
          <a:p>
            <a:pPr indent="0" lvl="0" marL="0" rtl="0" algn="l">
              <a:lnSpc>
                <a:spcPct val="90000"/>
              </a:lnSpc>
              <a:spcBef>
                <a:spcPts val="1000"/>
              </a:spcBef>
              <a:spcAft>
                <a:spcPts val="0"/>
              </a:spcAft>
              <a:buClr>
                <a:schemeClr val="dk1"/>
              </a:buClr>
              <a:buSzPts val="2590"/>
              <a:buNone/>
            </a:pPr>
            <a:r>
              <a:rPr lang="en-US" sz="2590"/>
              <a:t>(20).	A box contains 8 tickets bearing the numbers 1, 2, 3, 4, 5, 6, 8, 	10. One ticket is drawn and kept aside. Then a second ticket is drawn. 	What is the probability that both the tickets show even numbers. </a:t>
            </a:r>
            <a:br>
              <a:rPr lang="en-US" sz="2590"/>
            </a:br>
            <a:endParaRPr sz="259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21</a:t>
            </a:r>
            <a:endParaRPr>
              <a:solidFill>
                <a:srgbClr val="00B050"/>
              </a:solidFill>
            </a:endParaRPr>
          </a:p>
        </p:txBody>
      </p:sp>
      <p:sp>
        <p:nvSpPr>
          <p:cNvPr id="438" name="Google Shape;438;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(21). In a certain college 25% of the students passed Mathematics, 15% 	of the students passed statistics and 10% of the students passed 	both mathematics and Statistics. A students is selected at 	random.</a:t>
            </a:r>
            <a:endParaRPr/>
          </a:p>
          <a:p>
            <a:pPr indent="0" lvl="0" marL="0" rtl="0" algn="l">
              <a:lnSpc>
                <a:spcPct val="90000"/>
              </a:lnSpc>
              <a:spcBef>
                <a:spcPts val="1000"/>
              </a:spcBef>
              <a:spcAft>
                <a:spcPts val="0"/>
              </a:spcAft>
              <a:buClr>
                <a:schemeClr val="dk1"/>
              </a:buClr>
              <a:buSzPts val="2800"/>
              <a:buNone/>
            </a:pPr>
            <a:r>
              <a:rPr lang="en-US"/>
              <a:t>	</a:t>
            </a:r>
            <a:r>
              <a:rPr b="1" lang="en-US"/>
              <a:t>(a) </a:t>
            </a:r>
            <a:r>
              <a:rPr lang="en-US"/>
              <a:t>if he passed statistics, what is the probability that he passed 	mathematics.</a:t>
            </a:r>
            <a:endParaRPr/>
          </a:p>
          <a:p>
            <a:pPr indent="0" lvl="0" marL="0" rtl="0" algn="l">
              <a:lnSpc>
                <a:spcPct val="90000"/>
              </a:lnSpc>
              <a:spcBef>
                <a:spcPts val="1000"/>
              </a:spcBef>
              <a:spcAft>
                <a:spcPts val="0"/>
              </a:spcAft>
              <a:buClr>
                <a:schemeClr val="dk1"/>
              </a:buClr>
              <a:buSzPts val="2800"/>
              <a:buNone/>
            </a:pPr>
            <a:r>
              <a:rPr lang="en-US"/>
              <a:t>	</a:t>
            </a:r>
            <a:r>
              <a:rPr b="1" lang="en-US"/>
              <a:t>(b) </a:t>
            </a:r>
            <a:r>
              <a:rPr lang="en-US"/>
              <a:t>if he passed mathematics, what is the probability that he 	passed statistics.</a:t>
            </a:r>
            <a:endParaRPr/>
          </a:p>
          <a:p>
            <a:pPr indent="0" lvl="0" marL="0" rtl="0" algn="l">
              <a:lnSpc>
                <a:spcPct val="90000"/>
              </a:lnSpc>
              <a:spcBef>
                <a:spcPts val="1000"/>
              </a:spcBef>
              <a:spcAft>
                <a:spcPts val="0"/>
              </a:spcAft>
              <a:buClr>
                <a:schemeClr val="dk1"/>
              </a:buClr>
              <a:buSzPts val="2800"/>
              <a:buNone/>
            </a:pPr>
            <a:r>
              <a:rPr lang="en-US"/>
              <a:t>(22). 	Suppose a pair of dice is tossed once. If it is known that one die 	shows a 3. what is the probability that other die shows a 6.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animEffect filter="fade" transition="in">
                                      <p:cBhvr>
                                        <p:cTn dur="500"/>
                                        <p:tgtEl>
                                          <p:spTgt spid="4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animEffect filter="fade" transition="in">
                                      <p:cBhvr>
                                        <p:cTn dur="500"/>
                                        <p:tgtEl>
                                          <p:spTgt spid="4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animEffect filter="fade" transition="in">
                                      <p:cBhvr>
                                        <p:cTn dur="500"/>
                                        <p:tgtEl>
                                          <p:spTgt spid="4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animEffect filter="fade" transition="in">
                                      <p:cBhvr>
                                        <p:cTn dur="500"/>
                                        <p:tgtEl>
                                          <p:spTgt spid="4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animEffect filter="fade" transition="in">
                                      <p:cBhvr>
                                        <p:cTn dur="500"/>
                                        <p:tgtEl>
                                          <p:spTgt spid="43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838200" y="365126"/>
            <a:ext cx="10515600" cy="6177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lang="en-US" sz="3959">
                <a:solidFill>
                  <a:srgbClr val="00B050"/>
                </a:solidFill>
              </a:rPr>
              <a:t>Example # 22 </a:t>
            </a:r>
            <a:endParaRPr sz="3959">
              <a:solidFill>
                <a:srgbClr val="00B050"/>
              </a:solidFill>
            </a:endParaRPr>
          </a:p>
        </p:txBody>
      </p:sp>
      <p:sp>
        <p:nvSpPr>
          <p:cNvPr id="445" name="Google Shape;445;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46" name="Google Shape;446;p49"/>
          <p:cNvPicPr preferRelativeResize="0"/>
          <p:nvPr/>
        </p:nvPicPr>
        <p:blipFill rotWithShape="1">
          <a:blip r:embed="rId3">
            <a:alphaModFix/>
          </a:blip>
          <a:srcRect b="0" l="0" r="0" t="0"/>
          <a:stretch/>
        </p:blipFill>
        <p:spPr>
          <a:xfrm>
            <a:off x="2158584" y="982872"/>
            <a:ext cx="8199033" cy="54778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52" name="Google Shape;45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53" name="Google Shape;453;p51"/>
          <p:cNvPicPr preferRelativeResize="0"/>
          <p:nvPr/>
        </p:nvPicPr>
        <p:blipFill rotWithShape="1">
          <a:blip r:embed="rId3">
            <a:alphaModFix/>
          </a:blip>
          <a:srcRect b="0" l="0" r="0" t="0"/>
          <a:stretch/>
        </p:blipFill>
        <p:spPr>
          <a:xfrm>
            <a:off x="164892" y="365125"/>
            <a:ext cx="11722308" cy="61855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Events </a:t>
            </a:r>
            <a:endParaRPr>
              <a:solidFill>
                <a:srgbClr val="00B050"/>
              </a:solidFill>
              <a:latin typeface="Arial Black"/>
              <a:ea typeface="Arial Black"/>
              <a:cs typeface="Arial Black"/>
              <a:sym typeface="Arial Black"/>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t>
            </a:r>
            <a:r>
              <a:rPr b="1" lang="en-US"/>
              <a:t>event </a:t>
            </a:r>
            <a:r>
              <a:rPr lang="en-US"/>
              <a:t>is a subset of a sample space. For example:</a:t>
            </a:r>
            <a:endParaRPr/>
          </a:p>
          <a:p>
            <a:pPr indent="0" lvl="1" marL="4572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The </a:t>
            </a:r>
            <a:r>
              <a:rPr b="1" lang="en-US"/>
              <a:t>complement </a:t>
            </a:r>
            <a:r>
              <a:rPr lang="en-US"/>
              <a:t>of an event </a:t>
            </a:r>
            <a:r>
              <a:rPr i="1" lang="en-US"/>
              <a:t>A </a:t>
            </a:r>
            <a:r>
              <a:rPr lang="en-US"/>
              <a:t>with respect to </a:t>
            </a:r>
            <a:r>
              <a:rPr i="1" lang="en-US"/>
              <a:t>S </a:t>
            </a:r>
            <a:r>
              <a:rPr lang="en-US"/>
              <a:t>is the subset of all elements of </a:t>
            </a:r>
            <a:r>
              <a:rPr i="1" lang="en-US"/>
              <a:t>S </a:t>
            </a:r>
            <a:r>
              <a:rPr lang="en-US"/>
              <a:t>that are not in </a:t>
            </a:r>
            <a:r>
              <a:rPr i="1" lang="en-US"/>
              <a:t>A</a:t>
            </a:r>
            <a:r>
              <a:rPr lang="en-US"/>
              <a:t>. We denote the complement of </a:t>
            </a:r>
            <a:r>
              <a:rPr i="1" lang="en-US"/>
              <a:t>A </a:t>
            </a:r>
            <a:r>
              <a:rPr lang="en-US"/>
              <a:t>by the symbol </a:t>
            </a:r>
            <a:r>
              <a:rPr i="1" lang="en-US"/>
              <a:t>A’. </a:t>
            </a:r>
            <a:endParaRPr/>
          </a:p>
          <a:p>
            <a:pPr indent="-228600" lvl="0" marL="228600" rtl="0" algn="l">
              <a:lnSpc>
                <a:spcPct val="90000"/>
              </a:lnSpc>
              <a:spcBef>
                <a:spcPts val="1000"/>
              </a:spcBef>
              <a:spcAft>
                <a:spcPts val="0"/>
              </a:spcAft>
              <a:buClr>
                <a:schemeClr val="dk1"/>
              </a:buClr>
              <a:buSzPts val="2800"/>
              <a:buChar char="•"/>
            </a:pPr>
            <a:br>
              <a:rPr lang="en-US"/>
            </a:b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5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5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5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500"/>
                                        <p:tgtEl>
                                          <p:spTgt spid="11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2"/>
          <p:cNvSpPr txBox="1"/>
          <p:nvPr>
            <p:ph type="title"/>
          </p:nvPr>
        </p:nvSpPr>
        <p:spPr>
          <a:xfrm>
            <a:off x="838200" y="365126"/>
            <a:ext cx="10515600" cy="635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23 </a:t>
            </a:r>
            <a:endParaRPr b="1" sz="3600">
              <a:solidFill>
                <a:srgbClr val="00B050"/>
              </a:solidFill>
            </a:endParaRPr>
          </a:p>
        </p:txBody>
      </p:sp>
      <p:sp>
        <p:nvSpPr>
          <p:cNvPr id="460" name="Google Shape;460;p52"/>
          <p:cNvSpPr txBox="1"/>
          <p:nvPr>
            <p:ph idx="1" type="body"/>
          </p:nvPr>
        </p:nvSpPr>
        <p:spPr>
          <a:xfrm>
            <a:off x="838200" y="1343025"/>
            <a:ext cx="10515600" cy="48339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card is drawn is random from a deck of ordinary playing cards. What is the probability that it is a diamond, a face card or a king?</a:t>
            </a:r>
            <a:endParaRPr/>
          </a:p>
          <a:p>
            <a:pPr indent="0" lvl="0" marL="0" rtl="0" algn="l">
              <a:lnSpc>
                <a:spcPct val="90000"/>
              </a:lnSpc>
              <a:spcBef>
                <a:spcPts val="1000"/>
              </a:spcBef>
              <a:spcAft>
                <a:spcPts val="0"/>
              </a:spcAft>
              <a:buClr>
                <a:schemeClr val="dk1"/>
              </a:buClr>
              <a:buSzPts val="2800"/>
              <a:buNone/>
            </a:pPr>
            <a:r>
              <a:rPr b="1" lang="en-US"/>
              <a:t>Solution:</a:t>
            </a:r>
            <a:endParaRPr/>
          </a:p>
          <a:p>
            <a:pPr indent="0" lvl="1" marL="457200" rtl="0" algn="l">
              <a:lnSpc>
                <a:spcPct val="90000"/>
              </a:lnSpc>
              <a:spcBef>
                <a:spcPts val="500"/>
              </a:spcBef>
              <a:spcAft>
                <a:spcPts val="0"/>
              </a:spcAft>
              <a:buClr>
                <a:schemeClr val="dk1"/>
              </a:buClr>
              <a:buSzPts val="2400"/>
              <a:buNone/>
            </a:pPr>
            <a:r>
              <a:rPr lang="en-US"/>
              <a:t>Let 		</a:t>
            </a:r>
            <a:r>
              <a:rPr lang="en-US" sz="2200"/>
              <a:t>A = the card drawn is diamond</a:t>
            </a:r>
            <a:endParaRPr/>
          </a:p>
          <a:p>
            <a:pPr indent="0" lvl="2" marL="914400" rtl="0" algn="l">
              <a:lnSpc>
                <a:spcPct val="90000"/>
              </a:lnSpc>
              <a:spcBef>
                <a:spcPts val="500"/>
              </a:spcBef>
              <a:spcAft>
                <a:spcPts val="0"/>
              </a:spcAft>
              <a:buClr>
                <a:schemeClr val="dk1"/>
              </a:buClr>
              <a:buSzPts val="2200"/>
              <a:buNone/>
            </a:pPr>
            <a:r>
              <a:rPr lang="en-US" sz="2200"/>
              <a:t>  	B = the card drawn is face card, &amp;</a:t>
            </a:r>
            <a:endParaRPr/>
          </a:p>
          <a:p>
            <a:pPr indent="0" lvl="2" marL="914400" rtl="0" algn="l">
              <a:lnSpc>
                <a:spcPct val="90000"/>
              </a:lnSpc>
              <a:spcBef>
                <a:spcPts val="500"/>
              </a:spcBef>
              <a:spcAft>
                <a:spcPts val="0"/>
              </a:spcAft>
              <a:buClr>
                <a:schemeClr val="dk1"/>
              </a:buClr>
              <a:buSzPts val="2200"/>
              <a:buNone/>
            </a:pPr>
            <a:r>
              <a:rPr lang="en-US" sz="2200"/>
              <a:t>              C = the card drawn is a king</a:t>
            </a:r>
            <a:endParaRPr sz="2400"/>
          </a:p>
          <a:p>
            <a:pPr indent="0" lvl="2" marL="914400" rtl="0" algn="l">
              <a:lnSpc>
                <a:spcPct val="90000"/>
              </a:lnSpc>
              <a:spcBef>
                <a:spcPts val="500"/>
              </a:spcBef>
              <a:spcAft>
                <a:spcPts val="0"/>
              </a:spcAft>
              <a:buClr>
                <a:schemeClr val="dk1"/>
              </a:buClr>
              <a:buSzPts val="2400"/>
              <a:buNone/>
            </a:pPr>
            <a:r>
              <a:rPr lang="en-US" sz="2400"/>
              <a:t>P (A U B U C) = </a:t>
            </a:r>
            <a:endParaRPr sz="2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3"/>
          <p:cNvSpPr txBox="1"/>
          <p:nvPr>
            <p:ph type="title"/>
          </p:nvPr>
        </p:nvSpPr>
        <p:spPr>
          <a:xfrm>
            <a:off x="838200" y="365126"/>
            <a:ext cx="10515600" cy="4603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Calibri"/>
              <a:buNone/>
            </a:pPr>
            <a:r>
              <a:rPr b="1" lang="en-US" sz="3240">
                <a:solidFill>
                  <a:srgbClr val="00B050"/>
                </a:solidFill>
              </a:rPr>
              <a:t>Example # 24 </a:t>
            </a:r>
            <a:endParaRPr b="1" sz="3240">
              <a:solidFill>
                <a:srgbClr val="00B050"/>
              </a:solidFill>
            </a:endParaRPr>
          </a:p>
        </p:txBody>
      </p:sp>
      <p:sp>
        <p:nvSpPr>
          <p:cNvPr id="467" name="Google Shape;467;p53"/>
          <p:cNvSpPr txBox="1"/>
          <p:nvPr>
            <p:ph idx="1" type="body"/>
          </p:nvPr>
        </p:nvSpPr>
        <p:spPr>
          <a:xfrm>
            <a:off x="838200" y="1049311"/>
            <a:ext cx="10515600" cy="512765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A man tosses two fair dice. What is the conditional probability that the sum of two dice will be 7, given that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 </a:t>
            </a:r>
            <a:r>
              <a:rPr lang="en-US" sz="2600">
                <a:solidFill>
                  <a:srgbClr val="0070C0"/>
                </a:solidFill>
              </a:rPr>
              <a:t>the sum is odd.	</a:t>
            </a:r>
            <a:r>
              <a:rPr lang="en-US" sz="2600">
                <a:solidFill>
                  <a:srgbClr val="FF0000"/>
                </a:solidFill>
              </a:rPr>
              <a:t>(B)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(ii) </a:t>
            </a:r>
            <a:r>
              <a:rPr lang="en-US" sz="2600">
                <a:solidFill>
                  <a:srgbClr val="0070C0"/>
                </a:solidFill>
              </a:rPr>
              <a:t>the sum  is greater than 6. </a:t>
            </a:r>
            <a:r>
              <a:rPr lang="en-US" sz="2600">
                <a:solidFill>
                  <a:srgbClr val="FF0000"/>
                </a:solidFill>
              </a:rPr>
              <a:t>(C)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(iii) </a:t>
            </a:r>
            <a:r>
              <a:rPr lang="en-US" sz="2600">
                <a:solidFill>
                  <a:srgbClr val="0070C0"/>
                </a:solidFill>
              </a:rPr>
              <a:t>the two dice had the same outcome.</a:t>
            </a:r>
            <a:r>
              <a:rPr lang="en-US" sz="2600">
                <a:solidFill>
                  <a:srgbClr val="FF0000"/>
                </a:solidFill>
              </a:rPr>
              <a:t> (D)</a:t>
            </a:r>
            <a:endParaRPr/>
          </a:p>
          <a:p>
            <a:pPr indent="0" lvl="0" marL="0" rtl="0" algn="just">
              <a:lnSpc>
                <a:spcPct val="90000"/>
              </a:lnSpc>
              <a:spcBef>
                <a:spcPts val="1000"/>
              </a:spcBef>
              <a:spcAft>
                <a:spcPts val="0"/>
              </a:spcAft>
              <a:buClr>
                <a:schemeClr val="dk1"/>
              </a:buClr>
              <a:buSzPts val="2600"/>
              <a:buNone/>
            </a:pPr>
            <a:r>
              <a:rPr b="1" lang="en-US" sz="2600"/>
              <a:t>Solution: </a:t>
            </a:r>
            <a:endParaRPr b="1" sz="2600"/>
          </a:p>
        </p:txBody>
      </p:sp>
      <p:pic>
        <p:nvPicPr>
          <p:cNvPr id="468" name="Google Shape;468;p53"/>
          <p:cNvPicPr preferRelativeResize="0"/>
          <p:nvPr/>
        </p:nvPicPr>
        <p:blipFill rotWithShape="1">
          <a:blip r:embed="rId3">
            <a:alphaModFix/>
          </a:blip>
          <a:srcRect b="0" l="0" r="0" t="0"/>
          <a:stretch/>
        </p:blipFill>
        <p:spPr>
          <a:xfrm>
            <a:off x="2113613" y="3718069"/>
            <a:ext cx="5891135" cy="297812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4"/>
          <p:cNvSpPr txBox="1"/>
          <p:nvPr>
            <p:ph type="title"/>
          </p:nvPr>
        </p:nvSpPr>
        <p:spPr>
          <a:xfrm>
            <a:off x="838200" y="365126"/>
            <a:ext cx="10515600" cy="8041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25 </a:t>
            </a:r>
            <a:endParaRPr b="1" sz="3600">
              <a:solidFill>
                <a:srgbClr val="00B050"/>
              </a:solidFill>
            </a:endParaRPr>
          </a:p>
        </p:txBody>
      </p:sp>
      <p:sp>
        <p:nvSpPr>
          <p:cNvPr id="475" name="Google Shape;475;p54"/>
          <p:cNvSpPr txBox="1"/>
          <p:nvPr>
            <p:ph idx="1" type="body"/>
          </p:nvPr>
        </p:nvSpPr>
        <p:spPr>
          <a:xfrm>
            <a:off x="838200" y="1543987"/>
            <a:ext cx="10515600" cy="46329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coins are tossed. What is the conditional probability that two heads results, given that there is at least one head?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5"/>
          <p:cNvSpPr txBox="1"/>
          <p:nvPr>
            <p:ph type="title"/>
          </p:nvPr>
        </p:nvSpPr>
        <p:spPr>
          <a:xfrm>
            <a:off x="838200" y="365126"/>
            <a:ext cx="10515600" cy="65420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25 </a:t>
            </a:r>
            <a:endParaRPr b="1" sz="3600">
              <a:solidFill>
                <a:srgbClr val="00B050"/>
              </a:solidFill>
            </a:endParaRPr>
          </a:p>
        </p:txBody>
      </p:sp>
      <p:sp>
        <p:nvSpPr>
          <p:cNvPr id="482" name="Google Shape;482;p55"/>
          <p:cNvSpPr txBox="1"/>
          <p:nvPr>
            <p:ph idx="1" type="body"/>
          </p:nvPr>
        </p:nvSpPr>
        <p:spPr>
          <a:xfrm>
            <a:off x="838200" y="1274164"/>
            <a:ext cx="10515600" cy="49027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events A &amp; B are such that P(A) = 1/4, P(A|B)=1/2,	P(B|A) = 2/3</a:t>
            </a:r>
            <a:endParaRPr/>
          </a:p>
          <a:p>
            <a:pPr indent="-571500" lvl="0" marL="571500" rtl="0" algn="l">
              <a:lnSpc>
                <a:spcPct val="90000"/>
              </a:lnSpc>
              <a:spcBef>
                <a:spcPts val="1000"/>
              </a:spcBef>
              <a:spcAft>
                <a:spcPts val="0"/>
              </a:spcAft>
              <a:buClr>
                <a:schemeClr val="dk1"/>
              </a:buClr>
              <a:buSzPts val="2800"/>
              <a:buAutoNum type="romanLcParenBoth"/>
            </a:pPr>
            <a:r>
              <a:rPr lang="en-US"/>
              <a:t>Are A and B independent events?</a:t>
            </a:r>
            <a:endParaRPr/>
          </a:p>
          <a:p>
            <a:pPr indent="-571500" lvl="0" marL="571500" rtl="0" algn="l">
              <a:lnSpc>
                <a:spcPct val="90000"/>
              </a:lnSpc>
              <a:spcBef>
                <a:spcPts val="1000"/>
              </a:spcBef>
              <a:spcAft>
                <a:spcPts val="0"/>
              </a:spcAft>
              <a:buClr>
                <a:schemeClr val="dk1"/>
              </a:buClr>
              <a:buSzPts val="2800"/>
              <a:buAutoNum type="romanLcParenBoth"/>
            </a:pPr>
            <a:r>
              <a:rPr lang="en-US"/>
              <a:t>Are A and B mutually exclusive events?</a:t>
            </a:r>
            <a:endParaRPr/>
          </a:p>
          <a:p>
            <a:pPr indent="-571500" lvl="0" marL="571500" rtl="0" algn="l">
              <a:lnSpc>
                <a:spcPct val="90000"/>
              </a:lnSpc>
              <a:spcBef>
                <a:spcPts val="1000"/>
              </a:spcBef>
              <a:spcAft>
                <a:spcPts val="0"/>
              </a:spcAft>
              <a:buClr>
                <a:schemeClr val="dk1"/>
              </a:buClr>
              <a:buSzPts val="2800"/>
              <a:buAutoNum type="romanLcParenBoth"/>
            </a:pPr>
            <a:r>
              <a:rPr lang="en-US"/>
              <a:t>Find P(A∩B) </a:t>
            </a:r>
            <a:endParaRPr/>
          </a:p>
          <a:p>
            <a:pPr indent="0" lvl="0" marL="0" rtl="0" algn="l">
              <a:lnSpc>
                <a:spcPct val="90000"/>
              </a:lnSpc>
              <a:spcBef>
                <a:spcPts val="1000"/>
              </a:spcBef>
              <a:spcAft>
                <a:spcPts val="0"/>
              </a:spcAft>
              <a:buClr>
                <a:schemeClr val="dk1"/>
              </a:buClr>
              <a:buSzPts val="2800"/>
              <a:buNone/>
            </a:pPr>
            <a:r>
              <a:rPr lang="en-US"/>
              <a:t>Solution: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c3f13e7192_0_0"/>
          <p:cNvSpPr txBox="1"/>
          <p:nvPr>
            <p:ph type="title"/>
          </p:nvPr>
        </p:nvSpPr>
        <p:spPr>
          <a:xfrm>
            <a:off x="838200" y="185000"/>
            <a:ext cx="10515600" cy="548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sz="3400">
                <a:solidFill>
                  <a:srgbClr val="6AA84F"/>
                </a:solidFill>
              </a:rPr>
              <a:t>Example:</a:t>
            </a:r>
            <a:r>
              <a:rPr b="1" lang="en-US" sz="3400"/>
              <a:t> </a:t>
            </a:r>
            <a:r>
              <a:rPr b="1" lang="en-US" sz="3400">
                <a:solidFill>
                  <a:schemeClr val="accent2"/>
                </a:solidFill>
              </a:rPr>
              <a:t>Roommate Compatibility</a:t>
            </a:r>
            <a:endParaRPr b="1" sz="3400">
              <a:solidFill>
                <a:schemeClr val="accent2"/>
              </a:solidFill>
            </a:endParaRPr>
          </a:p>
        </p:txBody>
      </p:sp>
      <p:sp>
        <p:nvSpPr>
          <p:cNvPr id="489" name="Google Shape;489;gc3f13e7192_0_0"/>
          <p:cNvSpPr txBox="1"/>
          <p:nvPr>
            <p:ph idx="1" type="body"/>
          </p:nvPr>
        </p:nvSpPr>
        <p:spPr>
          <a:xfrm>
            <a:off x="521375" y="733400"/>
            <a:ext cx="11323200" cy="5924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US" sz="2400"/>
              <a:t>Baber is off to college. There are 1000 additional new male students, and one of them will be randomly assigned to share Baber’s dorm room. He is hoping that it won’t be someone who likes to party or who snores. The table for the 1000 students is given below. What is the probability that Baber will be disappointed and get a roommate who either likes to party or snores or both? </a:t>
            </a:r>
            <a:endParaRPr sz="2400"/>
          </a:p>
          <a:p>
            <a:pPr indent="0" lvl="0" marL="0" rtl="0" algn="just">
              <a:lnSpc>
                <a:spcPct val="90000"/>
              </a:lnSpc>
              <a:spcBef>
                <a:spcPts val="1000"/>
              </a:spcBef>
              <a:spcAft>
                <a:spcPts val="0"/>
              </a:spcAft>
              <a:buClr>
                <a:schemeClr val="dk1"/>
              </a:buClr>
              <a:buSzPts val="1100"/>
              <a:buFont typeface="Arial"/>
              <a:buNone/>
            </a:pPr>
            <a:r>
              <a:t/>
            </a:r>
            <a:endParaRPr sz="2600"/>
          </a:p>
          <a:p>
            <a:pPr indent="0" lvl="0" marL="0" rtl="0" algn="l">
              <a:lnSpc>
                <a:spcPct val="90000"/>
              </a:lnSpc>
              <a:spcBef>
                <a:spcPts val="1000"/>
              </a:spcBef>
              <a:spcAft>
                <a:spcPts val="0"/>
              </a:spcAft>
              <a:buSzPts val="1800"/>
              <a:buNone/>
            </a:pPr>
            <a:r>
              <a:t/>
            </a:r>
            <a:endParaRPr/>
          </a:p>
        </p:txBody>
      </p:sp>
      <p:pic>
        <p:nvPicPr>
          <p:cNvPr id="490" name="Google Shape;490;gc3f13e7192_0_0"/>
          <p:cNvPicPr preferRelativeResize="0"/>
          <p:nvPr/>
        </p:nvPicPr>
        <p:blipFill rotWithShape="1">
          <a:blip r:embed="rId3">
            <a:alphaModFix/>
          </a:blip>
          <a:srcRect b="0" l="0" r="0" t="0"/>
          <a:stretch/>
        </p:blipFill>
        <p:spPr>
          <a:xfrm>
            <a:off x="4198250" y="2264013"/>
            <a:ext cx="7436100" cy="2329975"/>
          </a:xfrm>
          <a:prstGeom prst="rect">
            <a:avLst/>
          </a:prstGeom>
          <a:noFill/>
          <a:ln>
            <a:noFill/>
          </a:ln>
        </p:spPr>
      </p:pic>
      <p:pic>
        <p:nvPicPr>
          <p:cNvPr id="491" name="Google Shape;491;gc3f13e7192_0_0"/>
          <p:cNvPicPr preferRelativeResize="0"/>
          <p:nvPr/>
        </p:nvPicPr>
        <p:blipFill rotWithShape="1">
          <a:blip r:embed="rId4">
            <a:alphaModFix/>
          </a:blip>
          <a:srcRect b="0" l="0" r="0" t="0"/>
          <a:stretch/>
        </p:blipFill>
        <p:spPr>
          <a:xfrm>
            <a:off x="838200" y="6124625"/>
            <a:ext cx="7782897" cy="4483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txBox="1"/>
          <p:nvPr>
            <p:ph type="title"/>
          </p:nvPr>
        </p:nvSpPr>
        <p:spPr>
          <a:xfrm>
            <a:off x="838200" y="365125"/>
            <a:ext cx="10515600" cy="7291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26 </a:t>
            </a:r>
            <a:endParaRPr b="1" sz="3600">
              <a:solidFill>
                <a:srgbClr val="00B050"/>
              </a:solidFill>
            </a:endParaRPr>
          </a:p>
        </p:txBody>
      </p:sp>
      <p:sp>
        <p:nvSpPr>
          <p:cNvPr id="498" name="Google Shape;498;p56"/>
          <p:cNvSpPr txBox="1"/>
          <p:nvPr>
            <p:ph idx="1" type="body"/>
          </p:nvPr>
        </p:nvSpPr>
        <p:spPr>
          <a:xfrm>
            <a:off x="838200" y="1259174"/>
            <a:ext cx="10515600" cy="4917789"/>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In a certain assembly plant, three machines, </a:t>
            </a:r>
            <a:r>
              <a:rPr i="1" lang="en-US"/>
              <a:t>B</a:t>
            </a:r>
            <a:r>
              <a:rPr lang="en-US"/>
              <a:t>1, </a:t>
            </a:r>
            <a:r>
              <a:rPr i="1" lang="en-US"/>
              <a:t>B</a:t>
            </a:r>
            <a:r>
              <a:rPr lang="en-US"/>
              <a:t>2, and </a:t>
            </a:r>
            <a:r>
              <a:rPr i="1" lang="en-US"/>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endParaRPr/>
          </a:p>
          <a:p>
            <a:pPr indent="-228600" lvl="0" marL="228600" rtl="0" algn="l">
              <a:lnSpc>
                <a:spcPct val="80000"/>
              </a:lnSpc>
              <a:spcBef>
                <a:spcPts val="1000"/>
              </a:spcBef>
              <a:spcAft>
                <a:spcPts val="0"/>
              </a:spcAft>
              <a:buClr>
                <a:schemeClr val="dk1"/>
              </a:buClr>
              <a:buSzPts val="2800"/>
              <a:buChar char="•"/>
            </a:pPr>
            <a:r>
              <a:rPr lang="en-US"/>
              <a:t>Solution:</a:t>
            </a:r>
            <a:endParaRPr/>
          </a:p>
          <a:p>
            <a:pPr indent="0" lvl="0" marL="0" rtl="0" algn="l">
              <a:lnSpc>
                <a:spcPct val="80000"/>
              </a:lnSpc>
              <a:spcBef>
                <a:spcPts val="1000"/>
              </a:spcBef>
              <a:spcAft>
                <a:spcPts val="0"/>
              </a:spcAft>
              <a:buClr>
                <a:schemeClr val="dk1"/>
              </a:buClr>
              <a:buSzPts val="2800"/>
              <a:buNone/>
            </a:pPr>
            <a:r>
              <a:rPr i="1" lang="en-US"/>
              <a:t>		A</a:t>
            </a:r>
            <a:r>
              <a:rPr lang="en-US"/>
              <a:t>: the product is defective,</a:t>
            </a:r>
            <a:br>
              <a:rPr lang="en-US"/>
            </a:br>
            <a:r>
              <a:rPr lang="en-US"/>
              <a:t>		</a:t>
            </a:r>
            <a:r>
              <a:rPr i="1" lang="en-US"/>
              <a:t>B</a:t>
            </a:r>
            <a:r>
              <a:rPr lang="en-US"/>
              <a:t>1: the product is made by machine </a:t>
            </a:r>
            <a:r>
              <a:rPr i="1" lang="en-US"/>
              <a:t>B</a:t>
            </a:r>
            <a:r>
              <a:rPr lang="en-US"/>
              <a:t>1,</a:t>
            </a:r>
            <a:br>
              <a:rPr lang="en-US"/>
            </a:br>
            <a:r>
              <a:rPr lang="en-US"/>
              <a:t>		</a:t>
            </a:r>
            <a:r>
              <a:rPr i="1" lang="en-US"/>
              <a:t>B</a:t>
            </a:r>
            <a:r>
              <a:rPr lang="en-US"/>
              <a:t>2: the product is made by machine </a:t>
            </a:r>
            <a:r>
              <a:rPr i="1" lang="en-US"/>
              <a:t>B</a:t>
            </a:r>
            <a:r>
              <a:rPr lang="en-US"/>
              <a:t>2,</a:t>
            </a:r>
            <a:br>
              <a:rPr lang="en-US"/>
            </a:br>
            <a:r>
              <a:rPr lang="en-US"/>
              <a:t>		</a:t>
            </a:r>
            <a:r>
              <a:rPr i="1" lang="en-US"/>
              <a:t>B</a:t>
            </a:r>
            <a:r>
              <a:rPr lang="en-US"/>
              <a:t>3: the product is made by machine B3, </a:t>
            </a:r>
            <a:br>
              <a:rPr lang="en-US"/>
            </a:br>
            <a:br>
              <a:rPr lang="en-US"/>
            </a:b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Tree Diagram for Example # 26  </a:t>
            </a:r>
            <a:endParaRPr b="1">
              <a:solidFill>
                <a:srgbClr val="00B050"/>
              </a:solidFill>
            </a:endParaRPr>
          </a:p>
        </p:txBody>
      </p:sp>
      <p:sp>
        <p:nvSpPr>
          <p:cNvPr id="504" name="Google Shape;504;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505" name="Google Shape;505;p57"/>
          <p:cNvCxnSpPr/>
          <p:nvPr/>
        </p:nvCxnSpPr>
        <p:spPr>
          <a:xfrm flipH="1" rot="10800000">
            <a:off x="2968052" y="2353456"/>
            <a:ext cx="1678899" cy="1259174"/>
          </a:xfrm>
          <a:prstGeom prst="straightConnector1">
            <a:avLst/>
          </a:prstGeom>
          <a:noFill/>
          <a:ln cap="flat" cmpd="sng" w="38100">
            <a:solidFill>
              <a:srgbClr val="00B050"/>
            </a:solidFill>
            <a:prstDash val="solid"/>
            <a:miter lim="800000"/>
            <a:headEnd len="sm" w="sm" type="none"/>
            <a:tailEnd len="med" w="med" type="triangle"/>
          </a:ln>
        </p:spPr>
      </p:cxnSp>
      <p:cxnSp>
        <p:nvCxnSpPr>
          <p:cNvPr id="506" name="Google Shape;506;p57"/>
          <p:cNvCxnSpPr/>
          <p:nvPr/>
        </p:nvCxnSpPr>
        <p:spPr>
          <a:xfrm>
            <a:off x="2968052" y="3612630"/>
            <a:ext cx="1678899" cy="0"/>
          </a:xfrm>
          <a:prstGeom prst="straightConnector1">
            <a:avLst/>
          </a:prstGeom>
          <a:noFill/>
          <a:ln cap="flat" cmpd="sng" w="38100">
            <a:solidFill>
              <a:srgbClr val="00B050"/>
            </a:solidFill>
            <a:prstDash val="solid"/>
            <a:miter lim="800000"/>
            <a:headEnd len="sm" w="sm" type="none"/>
            <a:tailEnd len="med" w="med" type="triangle"/>
          </a:ln>
        </p:spPr>
      </p:cxnSp>
      <p:cxnSp>
        <p:nvCxnSpPr>
          <p:cNvPr id="507" name="Google Shape;507;p57"/>
          <p:cNvCxnSpPr/>
          <p:nvPr/>
        </p:nvCxnSpPr>
        <p:spPr>
          <a:xfrm>
            <a:off x="2968052" y="3612630"/>
            <a:ext cx="1678899" cy="1178445"/>
          </a:xfrm>
          <a:prstGeom prst="straightConnector1">
            <a:avLst/>
          </a:prstGeom>
          <a:noFill/>
          <a:ln cap="flat" cmpd="sng" w="38100">
            <a:solidFill>
              <a:srgbClr val="00B050"/>
            </a:solidFill>
            <a:prstDash val="solid"/>
            <a:miter lim="800000"/>
            <a:headEnd len="sm" w="sm" type="none"/>
            <a:tailEnd len="med" w="med" type="triangle"/>
          </a:ln>
        </p:spPr>
      </p:cxnSp>
      <p:cxnSp>
        <p:nvCxnSpPr>
          <p:cNvPr id="508" name="Google Shape;508;p57"/>
          <p:cNvCxnSpPr/>
          <p:nvPr/>
        </p:nvCxnSpPr>
        <p:spPr>
          <a:xfrm>
            <a:off x="4646951" y="2353456"/>
            <a:ext cx="2533962" cy="0"/>
          </a:xfrm>
          <a:prstGeom prst="straightConnector1">
            <a:avLst/>
          </a:prstGeom>
          <a:noFill/>
          <a:ln cap="flat" cmpd="sng" w="38100">
            <a:solidFill>
              <a:srgbClr val="FF0000"/>
            </a:solidFill>
            <a:prstDash val="solid"/>
            <a:miter lim="800000"/>
            <a:headEnd len="sm" w="sm" type="none"/>
            <a:tailEnd len="med" w="med" type="triangle"/>
          </a:ln>
        </p:spPr>
      </p:cxnSp>
      <p:cxnSp>
        <p:nvCxnSpPr>
          <p:cNvPr id="509" name="Google Shape;509;p57"/>
          <p:cNvCxnSpPr/>
          <p:nvPr/>
        </p:nvCxnSpPr>
        <p:spPr>
          <a:xfrm>
            <a:off x="4644453" y="3615129"/>
            <a:ext cx="2533962" cy="0"/>
          </a:xfrm>
          <a:prstGeom prst="straightConnector1">
            <a:avLst/>
          </a:prstGeom>
          <a:noFill/>
          <a:ln cap="flat" cmpd="sng" w="38100">
            <a:solidFill>
              <a:srgbClr val="FF0000"/>
            </a:solidFill>
            <a:prstDash val="solid"/>
            <a:miter lim="800000"/>
            <a:headEnd len="sm" w="sm" type="none"/>
            <a:tailEnd len="med" w="med" type="triangle"/>
          </a:ln>
        </p:spPr>
      </p:cxnSp>
      <p:cxnSp>
        <p:nvCxnSpPr>
          <p:cNvPr id="510" name="Google Shape;510;p57"/>
          <p:cNvCxnSpPr/>
          <p:nvPr/>
        </p:nvCxnSpPr>
        <p:spPr>
          <a:xfrm>
            <a:off x="4639769" y="4763593"/>
            <a:ext cx="2533962" cy="0"/>
          </a:xfrm>
          <a:prstGeom prst="straightConnector1">
            <a:avLst/>
          </a:prstGeom>
          <a:noFill/>
          <a:ln cap="flat" cmpd="sng" w="38100">
            <a:solidFill>
              <a:srgbClr val="FF0000"/>
            </a:solidFill>
            <a:prstDash val="solid"/>
            <a:miter lim="800000"/>
            <a:headEnd len="sm" w="sm" type="none"/>
            <a:tailEnd len="med" w="med" type="triangle"/>
          </a:ln>
        </p:spPr>
      </p:cxnSp>
      <p:sp>
        <p:nvSpPr>
          <p:cNvPr id="511" name="Google Shape;511;p57"/>
          <p:cNvSpPr txBox="1"/>
          <p:nvPr/>
        </p:nvSpPr>
        <p:spPr>
          <a:xfrm>
            <a:off x="1978702" y="2593298"/>
            <a:ext cx="170887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P(B1) = 0.3</a:t>
            </a:r>
            <a:endParaRPr b="0" i="0" sz="2200" u="none" cap="none" strike="noStrike">
              <a:solidFill>
                <a:schemeClr val="dk1"/>
              </a:solidFill>
              <a:latin typeface="Calibri"/>
              <a:ea typeface="Calibri"/>
              <a:cs typeface="Calibri"/>
              <a:sym typeface="Calibri"/>
            </a:endParaRPr>
          </a:p>
        </p:txBody>
      </p:sp>
      <p:sp>
        <p:nvSpPr>
          <p:cNvPr id="512" name="Google Shape;512;p57"/>
          <p:cNvSpPr txBox="1"/>
          <p:nvPr/>
        </p:nvSpPr>
        <p:spPr>
          <a:xfrm>
            <a:off x="3582650" y="3149565"/>
            <a:ext cx="160394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P(B2) = 0.45</a:t>
            </a:r>
            <a:endParaRPr b="0" i="0" sz="2200" u="none" cap="none" strike="noStrike">
              <a:solidFill>
                <a:schemeClr val="dk1"/>
              </a:solidFill>
              <a:latin typeface="Calibri"/>
              <a:ea typeface="Calibri"/>
              <a:cs typeface="Calibri"/>
              <a:sym typeface="Calibri"/>
            </a:endParaRPr>
          </a:p>
        </p:txBody>
      </p:sp>
      <p:sp>
        <p:nvSpPr>
          <p:cNvPr id="513" name="Google Shape;513;p57"/>
          <p:cNvSpPr txBox="1"/>
          <p:nvPr/>
        </p:nvSpPr>
        <p:spPr>
          <a:xfrm>
            <a:off x="2428406" y="4334301"/>
            <a:ext cx="1603947"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P(B3) = 0.25</a:t>
            </a:r>
            <a:endParaRPr b="0" i="0" sz="2200" u="none" cap="none" strike="noStrike">
              <a:solidFill>
                <a:schemeClr val="dk1"/>
              </a:solidFill>
              <a:latin typeface="Calibri"/>
              <a:ea typeface="Calibri"/>
              <a:cs typeface="Calibri"/>
              <a:sym typeface="Calibri"/>
            </a:endParaRPr>
          </a:p>
        </p:txBody>
      </p:sp>
      <p:sp>
        <p:nvSpPr>
          <p:cNvPr id="514" name="Google Shape;514;p57"/>
          <p:cNvSpPr txBox="1"/>
          <p:nvPr/>
        </p:nvSpPr>
        <p:spPr>
          <a:xfrm>
            <a:off x="5175979" y="1847448"/>
            <a:ext cx="199775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P(A|B1) = 0.02</a:t>
            </a:r>
            <a:endParaRPr b="0" i="0" sz="2200" u="none" cap="none" strike="noStrike">
              <a:solidFill>
                <a:schemeClr val="dk1"/>
              </a:solidFill>
              <a:latin typeface="Calibri"/>
              <a:ea typeface="Calibri"/>
              <a:cs typeface="Calibri"/>
              <a:sym typeface="Calibri"/>
            </a:endParaRPr>
          </a:p>
        </p:txBody>
      </p:sp>
      <p:sp>
        <p:nvSpPr>
          <p:cNvPr id="515" name="Google Shape;515;p57"/>
          <p:cNvSpPr txBox="1"/>
          <p:nvPr/>
        </p:nvSpPr>
        <p:spPr>
          <a:xfrm>
            <a:off x="5197525" y="2798377"/>
            <a:ext cx="199775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P(A|B2) = 0.03</a:t>
            </a:r>
            <a:endParaRPr b="0" i="0" sz="2200" u="none" cap="none" strike="noStrike">
              <a:solidFill>
                <a:schemeClr val="dk1"/>
              </a:solidFill>
              <a:latin typeface="Calibri"/>
              <a:ea typeface="Calibri"/>
              <a:cs typeface="Calibri"/>
              <a:sym typeface="Calibri"/>
            </a:endParaRPr>
          </a:p>
        </p:txBody>
      </p:sp>
      <p:sp>
        <p:nvSpPr>
          <p:cNvPr id="516" name="Google Shape;516;p57"/>
          <p:cNvSpPr txBox="1"/>
          <p:nvPr/>
        </p:nvSpPr>
        <p:spPr>
          <a:xfrm>
            <a:off x="5186597" y="4921090"/>
            <a:ext cx="199775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P(A|B3) = 0.02</a:t>
            </a:r>
            <a:endParaRPr b="0" i="0" sz="2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Baye’s Rule </a:t>
            </a:r>
            <a:endParaRPr>
              <a:solidFill>
                <a:srgbClr val="00B050"/>
              </a:solidFill>
              <a:latin typeface="Arial Black"/>
              <a:ea typeface="Arial Black"/>
              <a:cs typeface="Arial Black"/>
              <a:sym typeface="Arial Black"/>
            </a:endParaRPr>
          </a:p>
        </p:txBody>
      </p:sp>
      <p:sp>
        <p:nvSpPr>
          <p:cNvPr id="522" name="Google Shape;522;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23" name="Google Shape;523;p58"/>
          <p:cNvPicPr preferRelativeResize="0"/>
          <p:nvPr/>
        </p:nvPicPr>
        <p:blipFill rotWithShape="1">
          <a:blip r:embed="rId3">
            <a:alphaModFix/>
          </a:blip>
          <a:srcRect b="0" l="0" r="0" t="0"/>
          <a:stretch/>
        </p:blipFill>
        <p:spPr>
          <a:xfrm>
            <a:off x="838200" y="1825625"/>
            <a:ext cx="10515599" cy="24855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9"/>
          <p:cNvSpPr txBox="1"/>
          <p:nvPr>
            <p:ph type="title"/>
          </p:nvPr>
        </p:nvSpPr>
        <p:spPr>
          <a:xfrm>
            <a:off x="838200" y="365125"/>
            <a:ext cx="10515600" cy="5192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27 </a:t>
            </a:r>
            <a:endParaRPr sz="3240">
              <a:solidFill>
                <a:srgbClr val="00B050"/>
              </a:solidFill>
              <a:latin typeface="Arial Black"/>
              <a:ea typeface="Arial Black"/>
              <a:cs typeface="Arial Black"/>
              <a:sym typeface="Arial Black"/>
            </a:endParaRPr>
          </a:p>
        </p:txBody>
      </p:sp>
      <p:sp>
        <p:nvSpPr>
          <p:cNvPr id="530" name="Google Shape;530;p59"/>
          <p:cNvSpPr txBox="1"/>
          <p:nvPr>
            <p:ph idx="1" type="body"/>
          </p:nvPr>
        </p:nvSpPr>
        <p:spPr>
          <a:xfrm>
            <a:off x="838200" y="1109272"/>
            <a:ext cx="10515600" cy="506769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a certain assembly plant, three machines, </a:t>
            </a:r>
            <a:r>
              <a:rPr i="1" lang="en-US"/>
              <a:t>B</a:t>
            </a:r>
            <a:r>
              <a:rPr lang="en-US"/>
              <a:t>1, </a:t>
            </a:r>
            <a:r>
              <a:rPr i="1" lang="en-US"/>
              <a:t>B</a:t>
            </a:r>
            <a:r>
              <a:rPr lang="en-US"/>
              <a:t>2, and </a:t>
            </a:r>
            <a:r>
              <a:rPr i="1" lang="en-US"/>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r>
              <a:rPr lang="en-US">
                <a:solidFill>
                  <a:srgbClr val="00B050"/>
                </a:solidFill>
              </a:rPr>
              <a:t>if a product was chosen randomly and found to</a:t>
            </a:r>
            <a:br>
              <a:rPr lang="en-US">
                <a:solidFill>
                  <a:srgbClr val="00B050"/>
                </a:solidFill>
              </a:rPr>
            </a:br>
            <a:r>
              <a:rPr lang="en-US">
                <a:solidFill>
                  <a:srgbClr val="00B050"/>
                </a:solidFill>
              </a:rPr>
              <a:t>be defective, what is the probability that it was made by machine </a:t>
            </a:r>
            <a:r>
              <a:rPr i="1" lang="en-US">
                <a:solidFill>
                  <a:srgbClr val="00B050"/>
                </a:solidFill>
              </a:rPr>
              <a:t>B</a:t>
            </a:r>
            <a:r>
              <a:rPr lang="en-US">
                <a:solidFill>
                  <a:srgbClr val="00B050"/>
                </a:solidFill>
              </a:rPr>
              <a:t>3?</a:t>
            </a:r>
            <a:endParaRPr/>
          </a:p>
          <a:p>
            <a:pPr indent="-228600" lvl="0" marL="228600" rtl="0" algn="l">
              <a:lnSpc>
                <a:spcPct val="90000"/>
              </a:lnSpc>
              <a:spcBef>
                <a:spcPts val="1000"/>
              </a:spcBef>
              <a:spcAft>
                <a:spcPts val="0"/>
              </a:spcAft>
              <a:buClr>
                <a:schemeClr val="dk1"/>
              </a:buClr>
              <a:buSzPts val="2800"/>
              <a:buChar char="•"/>
            </a:pPr>
            <a:r>
              <a:rPr b="1" lang="en-US"/>
              <a:t>Solution:  </a:t>
            </a:r>
            <a:br>
              <a:rPr lang="en-US"/>
            </a:b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31" name="Google Shape;531;p59"/>
          <p:cNvPicPr preferRelativeResize="0"/>
          <p:nvPr/>
        </p:nvPicPr>
        <p:blipFill rotWithShape="1">
          <a:blip r:embed="rId3">
            <a:alphaModFix/>
          </a:blip>
          <a:srcRect b="0" l="0" r="0" t="0"/>
          <a:stretch/>
        </p:blipFill>
        <p:spPr>
          <a:xfrm>
            <a:off x="2081279" y="4319120"/>
            <a:ext cx="8029441" cy="11832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5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0"/>
          <p:cNvSpPr txBox="1"/>
          <p:nvPr>
            <p:ph type="title"/>
          </p:nvPr>
        </p:nvSpPr>
        <p:spPr>
          <a:xfrm>
            <a:off x="838200" y="365125"/>
            <a:ext cx="10515600" cy="5792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28 </a:t>
            </a:r>
            <a:endParaRPr sz="3240">
              <a:solidFill>
                <a:srgbClr val="00B050"/>
              </a:solidFill>
              <a:latin typeface="Arial Black"/>
              <a:ea typeface="Arial Black"/>
              <a:cs typeface="Arial Black"/>
              <a:sym typeface="Arial Black"/>
            </a:endParaRPr>
          </a:p>
        </p:txBody>
      </p:sp>
      <p:sp>
        <p:nvSpPr>
          <p:cNvPr id="538" name="Google Shape;538;p60"/>
          <p:cNvSpPr txBox="1"/>
          <p:nvPr>
            <p:ph idx="1" type="body"/>
          </p:nvPr>
        </p:nvSpPr>
        <p:spPr>
          <a:xfrm>
            <a:off x="838200" y="1169233"/>
            <a:ext cx="10515600" cy="50077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a Software House based in Karachi required the post of Programmer. After interviewing many applicants, the  firm has identified 20 applicants categorized as in the following contingency table: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If a diploma holder is selected, what is the probability that the person is a Male. </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539" name="Google Shape;539;p60"/>
          <p:cNvGraphicFramePr/>
          <p:nvPr/>
        </p:nvGraphicFramePr>
        <p:xfrm>
          <a:off x="3590977" y="2419467"/>
          <a:ext cx="3000000" cy="3000000"/>
        </p:xfrm>
        <a:graphic>
          <a:graphicData uri="http://schemas.openxmlformats.org/drawingml/2006/table">
            <a:tbl>
              <a:tblPr bandRow="1" firstRow="1">
                <a:noFill/>
                <a:tableStyleId>{E9A00D57-6E4E-49D1-AEC1-BE05F82B6E98}</a:tableStyleId>
              </a:tblPr>
              <a:tblGrid>
                <a:gridCol w="1215250"/>
                <a:gridCol w="1704300"/>
                <a:gridCol w="1505750"/>
                <a:gridCol w="992800"/>
              </a:tblGrid>
              <a:tr h="545625">
                <a:tc>
                  <a:txBody>
                    <a:bodyPr/>
                    <a:lstStyle/>
                    <a:p>
                      <a:pPr indent="0" lvl="0" marL="0" marR="0" rtl="0" algn="ctr">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Certificate</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Diploma</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Total </a:t>
                      </a:r>
                      <a:endParaRPr sz="2600" u="none" cap="none" strike="noStrike"/>
                    </a:p>
                  </a:txBody>
                  <a:tcPr marT="45725" marB="45725" marR="91450" marL="91450"/>
                </a:tc>
              </a:tr>
              <a:tr h="545625">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Male</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10</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2</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12</a:t>
                      </a:r>
                      <a:endParaRPr sz="2600" u="none" cap="none" strike="noStrike"/>
                    </a:p>
                  </a:txBody>
                  <a:tcPr marT="45725" marB="45725" marR="91450" marL="91450"/>
                </a:tc>
              </a:tr>
              <a:tr h="545625">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Female</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5</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3</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8</a:t>
                      </a:r>
                      <a:endParaRPr sz="2600" u="none" cap="none" strike="noStrike"/>
                    </a:p>
                  </a:txBody>
                  <a:tcPr marT="45725" marB="45725" marR="91450" marL="91450"/>
                </a:tc>
              </a:tr>
              <a:tr h="545625">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Total</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15</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5</a:t>
                      </a:r>
                      <a:endParaRPr sz="2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20</a:t>
                      </a:r>
                      <a:endParaRPr sz="26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Intersection of Events</a:t>
            </a:r>
            <a:endParaRPr>
              <a:solidFill>
                <a:srgbClr val="00B050"/>
              </a:solidFill>
              <a:latin typeface="Arial Black"/>
              <a:ea typeface="Arial Black"/>
              <a:cs typeface="Arial Black"/>
              <a:sym typeface="Arial Black"/>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intersection </a:t>
            </a:r>
            <a:r>
              <a:rPr lang="en-US"/>
              <a:t>of two events </a:t>
            </a:r>
            <a:r>
              <a:rPr i="1" lang="en-US"/>
              <a:t>A </a:t>
            </a:r>
            <a:r>
              <a:rPr lang="en-US"/>
              <a:t>and </a:t>
            </a:r>
            <a:r>
              <a:rPr i="1" lang="en-US"/>
              <a:t>B</a:t>
            </a:r>
            <a:r>
              <a:rPr lang="en-US"/>
              <a:t>, denoted by the symbol </a:t>
            </a:r>
            <a:r>
              <a:rPr i="1" lang="en-US"/>
              <a:t>A ∩ B</a:t>
            </a:r>
            <a:r>
              <a:rPr lang="en-US"/>
              <a:t>, is the event containing all elements that are common to </a:t>
            </a:r>
            <a:r>
              <a:rPr i="1" lang="en-US"/>
              <a:t>A </a:t>
            </a:r>
            <a:r>
              <a:rPr lang="en-US"/>
              <a:t>and </a:t>
            </a:r>
            <a:r>
              <a:rPr i="1" lang="en-US"/>
              <a:t>B</a:t>
            </a:r>
            <a:r>
              <a:rPr lang="en-US"/>
              <a:t>. </a:t>
            </a:r>
            <a:endParaRPr/>
          </a:p>
          <a:p>
            <a:pPr indent="-228600" lvl="1" marL="685800" rtl="0" algn="just">
              <a:lnSpc>
                <a:spcPct val="90000"/>
              </a:lnSpc>
              <a:spcBef>
                <a:spcPts val="500"/>
              </a:spcBef>
              <a:spcAft>
                <a:spcPts val="0"/>
              </a:spcAft>
              <a:buClr>
                <a:schemeClr val="dk1"/>
              </a:buClr>
              <a:buSzPts val="2400"/>
              <a:buChar char="•"/>
            </a:pPr>
            <a:r>
              <a:rPr lang="en-US"/>
              <a:t>Let </a:t>
            </a:r>
            <a:r>
              <a:rPr i="1" lang="en-US"/>
              <a:t>E </a:t>
            </a:r>
            <a:r>
              <a:rPr lang="en-US"/>
              <a:t>be the event that a person selected at random in a classroom is majoring in engineering, and let </a:t>
            </a:r>
            <a:r>
              <a:rPr i="1" lang="en-US"/>
              <a:t>F </a:t>
            </a:r>
            <a:r>
              <a:rPr lang="en-US"/>
              <a:t>be the event that the person is female. Then </a:t>
            </a:r>
            <a:r>
              <a:rPr i="1" lang="en-US"/>
              <a:t>E ∩ F </a:t>
            </a:r>
            <a:r>
              <a:rPr lang="en-US"/>
              <a:t>is the event of all female engineering students in the classroom. </a:t>
            </a:r>
            <a:br>
              <a:rPr lang="en-US"/>
            </a:br>
            <a:endParaRPr/>
          </a:p>
          <a:p>
            <a:pPr indent="-228600" lvl="1" marL="685800" rtl="0" algn="just">
              <a:lnSpc>
                <a:spcPct val="90000"/>
              </a:lnSpc>
              <a:spcBef>
                <a:spcPts val="500"/>
              </a:spcBef>
              <a:spcAft>
                <a:spcPts val="0"/>
              </a:spcAft>
              <a:buClr>
                <a:schemeClr val="dk1"/>
              </a:buClr>
              <a:buSzPts val="2400"/>
              <a:buChar char="•"/>
            </a:pPr>
            <a:r>
              <a:rPr lang="en-US"/>
              <a:t>Let </a:t>
            </a:r>
            <a:r>
              <a:rPr i="1" lang="en-US"/>
              <a:t>V </a:t>
            </a:r>
            <a:r>
              <a:rPr lang="en-US"/>
              <a:t>= </a:t>
            </a:r>
            <a:r>
              <a:rPr i="1" lang="en-US"/>
              <a:t>{a, e, i, o, u} </a:t>
            </a:r>
            <a:r>
              <a:rPr lang="en-US"/>
              <a:t>and </a:t>
            </a:r>
            <a:r>
              <a:rPr i="1" lang="en-US"/>
              <a:t>C </a:t>
            </a:r>
            <a:r>
              <a:rPr lang="en-US"/>
              <a:t>= </a:t>
            </a:r>
            <a:r>
              <a:rPr i="1" lang="en-US"/>
              <a:t>{l, r, s, t}</a:t>
            </a:r>
            <a:r>
              <a:rPr lang="en-US"/>
              <a:t>; then it follows that </a:t>
            </a:r>
            <a:r>
              <a:rPr i="1" lang="en-US"/>
              <a:t>V ∩ C </a:t>
            </a:r>
            <a:r>
              <a:rPr lang="en-US"/>
              <a:t>= </a:t>
            </a:r>
            <a:r>
              <a:rPr i="1" lang="en-US"/>
              <a:t>φ</a:t>
            </a:r>
            <a:r>
              <a:rPr lang="en-US"/>
              <a:t>. That is,</a:t>
            </a:r>
            <a:br>
              <a:rPr lang="en-US"/>
            </a:br>
            <a:r>
              <a:rPr i="1" lang="en-US"/>
              <a:t>V </a:t>
            </a:r>
            <a:r>
              <a:rPr lang="en-US"/>
              <a:t>and </a:t>
            </a:r>
            <a:r>
              <a:rPr i="1" lang="en-US"/>
              <a:t>C </a:t>
            </a:r>
            <a:r>
              <a:rPr lang="en-US"/>
              <a:t>have no elements in common and, therefore, cannot both simultaneously occur.</a:t>
            </a:r>
            <a:endParaRPr/>
          </a:p>
          <a:p>
            <a:pPr indent="0" lvl="1" marL="457200" rtl="0" algn="l">
              <a:lnSpc>
                <a:spcPct val="90000"/>
              </a:lnSpc>
              <a:spcBef>
                <a:spcPts val="500"/>
              </a:spcBef>
              <a:spcAft>
                <a:spcPts val="0"/>
              </a:spcAft>
              <a:buClr>
                <a:schemeClr val="dk1"/>
              </a:buClr>
              <a:buSzPts val="2400"/>
              <a:buNone/>
            </a:pPr>
            <a:r>
              <a:rPr lang="en-US"/>
              <a:t> </a:t>
            </a:r>
            <a:br>
              <a:rPr lang="en-US"/>
            </a:b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1"/>
          <p:cNvSpPr txBox="1"/>
          <p:nvPr>
            <p:ph type="title"/>
          </p:nvPr>
        </p:nvSpPr>
        <p:spPr>
          <a:xfrm>
            <a:off x="838200" y="365125"/>
            <a:ext cx="10515600" cy="5792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Example # 29</a:t>
            </a:r>
            <a:endParaRPr b="1" sz="3959">
              <a:solidFill>
                <a:srgbClr val="00B050"/>
              </a:solidFill>
            </a:endParaRPr>
          </a:p>
        </p:txBody>
      </p:sp>
      <p:sp>
        <p:nvSpPr>
          <p:cNvPr id="546" name="Google Shape;546;p61"/>
          <p:cNvSpPr txBox="1"/>
          <p:nvPr>
            <p:ph idx="1" type="body"/>
          </p:nvPr>
        </p:nvSpPr>
        <p:spPr>
          <a:xfrm>
            <a:off x="449705" y="1169233"/>
            <a:ext cx="11422505" cy="5486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25 colored balls are distributed in three bags, which are identical in appearance as follows: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bag is selected as random from which a ball is drawn at random.</a:t>
            </a:r>
            <a:endParaRPr/>
          </a:p>
          <a:p>
            <a:pPr indent="-514350" lvl="0" marL="514350" rtl="0" algn="l">
              <a:lnSpc>
                <a:spcPct val="90000"/>
              </a:lnSpc>
              <a:spcBef>
                <a:spcPts val="1000"/>
              </a:spcBef>
              <a:spcAft>
                <a:spcPts val="0"/>
              </a:spcAft>
              <a:buClr>
                <a:srgbClr val="FF0000"/>
              </a:buClr>
              <a:buSzPts val="2800"/>
              <a:buAutoNum type="alphaLcParenBoth"/>
            </a:pPr>
            <a:r>
              <a:rPr lang="en-US">
                <a:solidFill>
                  <a:srgbClr val="FF0000"/>
                </a:solidFill>
              </a:rPr>
              <a:t>Find the probability that the ball is yellow.</a:t>
            </a:r>
            <a:endParaRPr/>
          </a:p>
          <a:p>
            <a:pPr indent="-514350" lvl="0" marL="514350" rtl="0" algn="l">
              <a:lnSpc>
                <a:spcPct val="90000"/>
              </a:lnSpc>
              <a:spcBef>
                <a:spcPts val="1000"/>
              </a:spcBef>
              <a:spcAft>
                <a:spcPts val="0"/>
              </a:spcAft>
              <a:buClr>
                <a:srgbClr val="FF0000"/>
              </a:buClr>
              <a:buSzPts val="2800"/>
              <a:buAutoNum type="alphaLcParenBoth"/>
            </a:pPr>
            <a:r>
              <a:rPr lang="en-US">
                <a:solidFill>
                  <a:srgbClr val="FF0000"/>
                </a:solidFill>
              </a:rPr>
              <a:t>Given that ball is yellow, what is the probability that bag 2 was selected.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547" name="Google Shape;547;p61"/>
          <p:cNvGraphicFramePr/>
          <p:nvPr/>
        </p:nvGraphicFramePr>
        <p:xfrm>
          <a:off x="4880130" y="1624756"/>
          <a:ext cx="3000000" cy="3000000"/>
        </p:xfrm>
        <a:graphic>
          <a:graphicData uri="http://schemas.openxmlformats.org/drawingml/2006/table">
            <a:tbl>
              <a:tblPr bandRow="1" firstRow="1">
                <a:noFill/>
                <a:tableStyleId>{E9A00D57-6E4E-49D1-AEC1-BE05F82B6E98}</a:tableStyleId>
              </a:tblPr>
              <a:tblGrid>
                <a:gridCol w="1398425"/>
                <a:gridCol w="1398425"/>
                <a:gridCol w="1398425"/>
                <a:gridCol w="1398425"/>
                <a:gridCol w="1398425"/>
              </a:tblGrid>
              <a:tr h="47790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c gridSpan="3">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t>BAG</a:t>
                      </a:r>
                      <a:endParaRPr sz="2600" u="none" cap="none" strike="noStrike"/>
                    </a:p>
                  </a:txBody>
                  <a:tcPr marT="45725" marB="45725" marR="91450" marL="91450"/>
                </a:tc>
                <a:tc hMerge="1"/>
                <a:tc hMerge="1"/>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r>
              <a:tr h="47790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1</a:t>
                      </a:r>
                      <a:endParaRPr b="1" sz="26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2</a:t>
                      </a:r>
                      <a:endParaRPr b="1" sz="26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3</a:t>
                      </a:r>
                      <a:endParaRPr b="1" sz="2600" u="none" cap="none" strike="noStrike">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Total</a:t>
                      </a:r>
                      <a:endParaRPr b="1" sz="2600" u="none" cap="none" strike="noStrike"/>
                    </a:p>
                  </a:txBody>
                  <a:tcPr marT="45725" marB="45725" marR="91450" marL="91450"/>
                </a:tc>
              </a:tr>
              <a:tr h="495275">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Green</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1</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3</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4</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8</a:t>
                      </a:r>
                      <a:endParaRPr sz="2600" u="none" cap="none" strike="noStrike">
                        <a:solidFill>
                          <a:srgbClr val="FF0000"/>
                        </a:solidFill>
                      </a:endParaRPr>
                    </a:p>
                  </a:txBody>
                  <a:tcPr marT="45725" marB="45725" marR="91450" marL="91450"/>
                </a:tc>
              </a:tr>
              <a:tr h="514125">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Yellow</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2</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2</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3</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7</a:t>
                      </a:r>
                      <a:endParaRPr sz="2600" u="none" cap="none" strike="noStrike">
                        <a:solidFill>
                          <a:srgbClr val="FF0000"/>
                        </a:solidFill>
                      </a:endParaRPr>
                    </a:p>
                  </a:txBody>
                  <a:tcPr marT="45725" marB="45725" marR="91450" marL="91450"/>
                </a:tc>
              </a:tr>
              <a:tr h="47790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Red</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4</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5</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0" lang="en-US" sz="2600" u="none" cap="none" strike="noStrike"/>
                        <a:t>1</a:t>
                      </a:r>
                      <a:endParaRPr b="0"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10</a:t>
                      </a:r>
                      <a:endParaRPr sz="2600" u="none" cap="none" strike="noStrike">
                        <a:solidFill>
                          <a:srgbClr val="FF0000"/>
                        </a:solidFill>
                      </a:endParaRPr>
                    </a:p>
                  </a:txBody>
                  <a:tcPr marT="45725" marB="45725" marR="91450" marL="91450"/>
                </a:tc>
              </a:tr>
              <a:tr h="47790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t>Total</a:t>
                      </a:r>
                      <a:endParaRPr b="1" sz="2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7</a:t>
                      </a:r>
                      <a:endParaRPr sz="26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10</a:t>
                      </a:r>
                      <a:endParaRPr sz="26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F0000"/>
                          </a:solidFill>
                        </a:rPr>
                        <a:t>8</a:t>
                      </a:r>
                      <a:endParaRPr sz="26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rgbClr val="00B050"/>
                          </a:solidFill>
                        </a:rPr>
                        <a:t>25</a:t>
                      </a:r>
                      <a:endParaRPr b="1" sz="2600" u="none" cap="none" strike="noStrike">
                        <a:solidFill>
                          <a:srgbClr val="00B050"/>
                        </a:solidFill>
                      </a:endParaRPr>
                    </a:p>
                  </a:txBody>
                  <a:tcPr marT="45725" marB="45725" marR="91450" marL="91450"/>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54" name="Google Shape;554;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55" name="Google Shape;555;p62"/>
          <p:cNvPicPr preferRelativeResize="0"/>
          <p:nvPr/>
        </p:nvPicPr>
        <p:blipFill rotWithShape="1">
          <a:blip r:embed="rId3">
            <a:alphaModFix/>
          </a:blip>
          <a:srcRect b="0" l="0" r="0" t="0"/>
          <a:stretch/>
        </p:blipFill>
        <p:spPr>
          <a:xfrm>
            <a:off x="1082266" y="485046"/>
            <a:ext cx="10027468" cy="581183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5"/>
          <p:cNvSpPr txBox="1"/>
          <p:nvPr>
            <p:ph type="title"/>
          </p:nvPr>
        </p:nvSpPr>
        <p:spPr>
          <a:xfrm>
            <a:off x="629587" y="365125"/>
            <a:ext cx="10724213" cy="7141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a:t>
            </a:r>
            <a:endParaRPr sz="3600">
              <a:solidFill>
                <a:srgbClr val="00B050"/>
              </a:solidFill>
              <a:latin typeface="Arial Black"/>
              <a:ea typeface="Arial Black"/>
              <a:cs typeface="Arial Black"/>
              <a:sym typeface="Arial Black"/>
            </a:endParaRPr>
          </a:p>
        </p:txBody>
      </p:sp>
      <p:sp>
        <p:nvSpPr>
          <p:cNvPr id="562" name="Google Shape;562;p65"/>
          <p:cNvSpPr txBox="1"/>
          <p:nvPr>
            <p:ph idx="1" type="body"/>
          </p:nvPr>
        </p:nvSpPr>
        <p:spPr>
          <a:xfrm>
            <a:off x="629587" y="1199213"/>
            <a:ext cx="11092721" cy="5306518"/>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rgbClr val="FF0000"/>
              </a:buClr>
              <a:buSzPts val="2600"/>
              <a:buNone/>
            </a:pPr>
            <a:r>
              <a:rPr b="1" lang="en-US" sz="2600">
                <a:solidFill>
                  <a:srgbClr val="FF0000"/>
                </a:solidFill>
              </a:rPr>
              <a:t>Q1) </a:t>
            </a:r>
            <a:r>
              <a:rPr lang="en-US" sz="2600"/>
              <a:t>In a survey on 136 boys, 67 played golf, 56 played cricket and 40 played football 11 played both golf and cricket, 12 played both cricket and football and 9 played both golf and football. Each boy played at least one of these games. How many played all the three games. (use Venn diagram) </a:t>
            </a:r>
            <a:endParaRPr/>
          </a:p>
          <a:p>
            <a:pPr indent="-228600" lvl="0" marL="228600" rtl="0" algn="just">
              <a:lnSpc>
                <a:spcPct val="80000"/>
              </a:lnSpc>
              <a:spcBef>
                <a:spcPts val="1000"/>
              </a:spcBef>
              <a:spcAft>
                <a:spcPts val="0"/>
              </a:spcAft>
              <a:buClr>
                <a:schemeClr val="dk1"/>
              </a:buClr>
              <a:buSzPts val="2600"/>
              <a:buChar char="•"/>
            </a:pPr>
            <a:r>
              <a:rPr lang="en-US" sz="2600"/>
              <a:t>n(S) = 136 </a:t>
            </a:r>
            <a:endParaRPr sz="2600"/>
          </a:p>
          <a:p>
            <a:pPr indent="-228600" lvl="0" marL="228600" rtl="0" algn="just">
              <a:lnSpc>
                <a:spcPct val="80000"/>
              </a:lnSpc>
              <a:spcBef>
                <a:spcPts val="1000"/>
              </a:spcBef>
              <a:spcAft>
                <a:spcPts val="0"/>
              </a:spcAft>
              <a:buClr>
                <a:schemeClr val="dk1"/>
              </a:buClr>
              <a:buSzPts val="2600"/>
              <a:buChar char="•"/>
            </a:pPr>
            <a:r>
              <a:rPr lang="en-US" sz="2600"/>
              <a:t>n(G) = 67</a:t>
            </a:r>
            <a:endParaRPr/>
          </a:p>
          <a:p>
            <a:pPr indent="-228600" lvl="0" marL="228600" rtl="0" algn="just">
              <a:lnSpc>
                <a:spcPct val="80000"/>
              </a:lnSpc>
              <a:spcBef>
                <a:spcPts val="1000"/>
              </a:spcBef>
              <a:spcAft>
                <a:spcPts val="0"/>
              </a:spcAft>
              <a:buClr>
                <a:schemeClr val="dk1"/>
              </a:buClr>
              <a:buSzPts val="2600"/>
              <a:buChar char="•"/>
            </a:pPr>
            <a:r>
              <a:rPr lang="en-US" sz="2600"/>
              <a:t>n(C) = 56</a:t>
            </a:r>
            <a:endParaRPr/>
          </a:p>
          <a:p>
            <a:pPr indent="-228600" lvl="0" marL="228600" rtl="0" algn="just">
              <a:lnSpc>
                <a:spcPct val="80000"/>
              </a:lnSpc>
              <a:spcBef>
                <a:spcPts val="1000"/>
              </a:spcBef>
              <a:spcAft>
                <a:spcPts val="0"/>
              </a:spcAft>
              <a:buClr>
                <a:schemeClr val="dk1"/>
              </a:buClr>
              <a:buSzPts val="2600"/>
              <a:buChar char="•"/>
            </a:pPr>
            <a:r>
              <a:rPr lang="en-US" sz="2600"/>
              <a:t>n(F) = 40 </a:t>
            </a:r>
            <a:endParaRPr/>
          </a:p>
          <a:p>
            <a:pPr indent="-228600" lvl="0" marL="228600" rtl="0" algn="just">
              <a:lnSpc>
                <a:spcPct val="80000"/>
              </a:lnSpc>
              <a:spcBef>
                <a:spcPts val="1000"/>
              </a:spcBef>
              <a:spcAft>
                <a:spcPts val="0"/>
              </a:spcAft>
              <a:buClr>
                <a:schemeClr val="dk1"/>
              </a:buClr>
              <a:buSzPts val="2600"/>
              <a:buChar char="•"/>
            </a:pPr>
            <a:r>
              <a:rPr lang="en-US" sz="2600"/>
              <a:t>n(G &amp; C) = 11</a:t>
            </a:r>
            <a:endParaRPr/>
          </a:p>
          <a:p>
            <a:pPr indent="-228600" lvl="0" marL="228600" rtl="0" algn="just">
              <a:lnSpc>
                <a:spcPct val="80000"/>
              </a:lnSpc>
              <a:spcBef>
                <a:spcPts val="1000"/>
              </a:spcBef>
              <a:spcAft>
                <a:spcPts val="0"/>
              </a:spcAft>
              <a:buClr>
                <a:schemeClr val="dk1"/>
              </a:buClr>
              <a:buSzPts val="2600"/>
              <a:buChar char="•"/>
            </a:pPr>
            <a:r>
              <a:rPr lang="en-US" sz="2600"/>
              <a:t>n(C &amp; F) = 12</a:t>
            </a:r>
            <a:endParaRPr/>
          </a:p>
          <a:p>
            <a:pPr indent="-228600" lvl="0" marL="228600" rtl="0" algn="just">
              <a:lnSpc>
                <a:spcPct val="80000"/>
              </a:lnSpc>
              <a:spcBef>
                <a:spcPts val="1000"/>
              </a:spcBef>
              <a:spcAft>
                <a:spcPts val="0"/>
              </a:spcAft>
              <a:buClr>
                <a:schemeClr val="dk1"/>
              </a:buClr>
              <a:buSzPts val="2600"/>
              <a:buChar char="•"/>
            </a:pPr>
            <a:r>
              <a:rPr lang="en-US" sz="2600"/>
              <a:t>n(G &amp; F) = 9 </a:t>
            </a:r>
            <a:endParaRPr/>
          </a:p>
          <a:p>
            <a:pPr indent="-228600" lvl="0" marL="228600" rtl="0" algn="just">
              <a:lnSpc>
                <a:spcPct val="80000"/>
              </a:lnSpc>
              <a:spcBef>
                <a:spcPts val="1000"/>
              </a:spcBef>
              <a:spcAft>
                <a:spcPts val="0"/>
              </a:spcAft>
              <a:buClr>
                <a:schemeClr val="dk1"/>
              </a:buClr>
              <a:buSzPts val="2600"/>
              <a:buChar char="•"/>
            </a:pPr>
            <a:r>
              <a:rPr lang="en-US" sz="2600"/>
              <a:t>n(G &amp; F &amp; C) = x = ?</a:t>
            </a:r>
            <a:endParaRPr/>
          </a:p>
          <a:p>
            <a:pPr indent="-63500" lvl="0" marL="228600" rtl="0" algn="just">
              <a:lnSpc>
                <a:spcPct val="80000"/>
              </a:lnSpc>
              <a:spcBef>
                <a:spcPts val="1000"/>
              </a:spcBef>
              <a:spcAft>
                <a:spcPts val="0"/>
              </a:spcAft>
              <a:buClr>
                <a:schemeClr val="dk1"/>
              </a:buClr>
              <a:buSzPts val="2600"/>
              <a:buNone/>
            </a:pPr>
            <a:r>
              <a:t/>
            </a:r>
            <a:endParaRPr sz="2600"/>
          </a:p>
        </p:txBody>
      </p:sp>
      <p:pic>
        <p:nvPicPr>
          <p:cNvPr id="563" name="Google Shape;563;p65"/>
          <p:cNvPicPr preferRelativeResize="0"/>
          <p:nvPr/>
        </p:nvPicPr>
        <p:blipFill rotWithShape="1">
          <a:blip r:embed="rId3">
            <a:alphaModFix/>
          </a:blip>
          <a:srcRect b="0" l="0" r="0" t="0"/>
          <a:stretch/>
        </p:blipFill>
        <p:spPr>
          <a:xfrm>
            <a:off x="4796852" y="2788170"/>
            <a:ext cx="6925456" cy="3717561"/>
          </a:xfrm>
          <a:prstGeom prst="rect">
            <a:avLst/>
          </a:prstGeom>
          <a:noFill/>
          <a:ln>
            <a:noFill/>
          </a:ln>
        </p:spPr>
      </p:pic>
      <p:sp>
        <p:nvSpPr>
          <p:cNvPr id="564" name="Google Shape;564;p65"/>
          <p:cNvSpPr txBox="1"/>
          <p:nvPr/>
        </p:nvSpPr>
        <p:spPr>
          <a:xfrm>
            <a:off x="7779894" y="3939064"/>
            <a:ext cx="47968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Calibri"/>
                <a:ea typeface="Calibri"/>
                <a:cs typeface="Calibri"/>
                <a:sym typeface="Calibri"/>
              </a:rPr>
              <a:t>x</a:t>
            </a:r>
            <a:endParaRPr b="1" i="0" sz="4000" u="none" cap="none" strike="noStrike">
              <a:solidFill>
                <a:srgbClr val="FF0000"/>
              </a:solidFill>
              <a:latin typeface="Calibri"/>
              <a:ea typeface="Calibri"/>
              <a:cs typeface="Calibri"/>
              <a:sym typeface="Calibri"/>
            </a:endParaRPr>
          </a:p>
        </p:txBody>
      </p:sp>
      <p:sp>
        <p:nvSpPr>
          <p:cNvPr id="565" name="Google Shape;565;p65"/>
          <p:cNvSpPr txBox="1"/>
          <p:nvPr/>
        </p:nvSpPr>
        <p:spPr>
          <a:xfrm>
            <a:off x="5951095" y="3632802"/>
            <a:ext cx="167889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Calibri"/>
                <a:ea typeface="Calibri"/>
                <a:cs typeface="Calibri"/>
                <a:sym typeface="Calibri"/>
              </a:rPr>
              <a:t>47+x</a:t>
            </a:r>
            <a:endParaRPr b="1" i="0" sz="4000" u="none" cap="none" strike="noStrike">
              <a:solidFill>
                <a:srgbClr val="FF0000"/>
              </a:solidFill>
              <a:latin typeface="Calibri"/>
              <a:ea typeface="Calibri"/>
              <a:cs typeface="Calibri"/>
              <a:sym typeface="Calibri"/>
            </a:endParaRPr>
          </a:p>
        </p:txBody>
      </p:sp>
      <p:sp>
        <p:nvSpPr>
          <p:cNvPr id="566" name="Google Shape;566;p65"/>
          <p:cNvSpPr txBox="1"/>
          <p:nvPr/>
        </p:nvSpPr>
        <p:spPr>
          <a:xfrm>
            <a:off x="8551889" y="3632802"/>
            <a:ext cx="161893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Calibri"/>
                <a:ea typeface="Calibri"/>
                <a:cs typeface="Calibri"/>
                <a:sym typeface="Calibri"/>
              </a:rPr>
              <a:t>33+x</a:t>
            </a:r>
            <a:endParaRPr b="1" i="0" sz="4000" u="none" cap="none" strike="noStrike">
              <a:solidFill>
                <a:srgbClr val="FF0000"/>
              </a:solidFill>
              <a:latin typeface="Calibri"/>
              <a:ea typeface="Calibri"/>
              <a:cs typeface="Calibri"/>
              <a:sym typeface="Calibri"/>
            </a:endParaRPr>
          </a:p>
        </p:txBody>
      </p:sp>
      <p:sp>
        <p:nvSpPr>
          <p:cNvPr id="567" name="Google Shape;567;p65"/>
          <p:cNvSpPr txBox="1"/>
          <p:nvPr/>
        </p:nvSpPr>
        <p:spPr>
          <a:xfrm>
            <a:off x="7457606" y="4984628"/>
            <a:ext cx="216608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Calibri"/>
                <a:ea typeface="Calibri"/>
                <a:cs typeface="Calibri"/>
                <a:sym typeface="Calibri"/>
              </a:rPr>
              <a:t>19+x</a:t>
            </a:r>
            <a:endParaRPr b="1" i="0" sz="4000" u="none" cap="none" strike="noStrike">
              <a:solidFill>
                <a:srgbClr val="FF0000"/>
              </a:solidFill>
              <a:latin typeface="Calibri"/>
              <a:ea typeface="Calibri"/>
              <a:cs typeface="Calibri"/>
              <a:sym typeface="Calibri"/>
            </a:endParaRPr>
          </a:p>
        </p:txBody>
      </p:sp>
      <p:sp>
        <p:nvSpPr>
          <p:cNvPr id="568" name="Google Shape;568;p65"/>
          <p:cNvSpPr txBox="1"/>
          <p:nvPr/>
        </p:nvSpPr>
        <p:spPr>
          <a:xfrm>
            <a:off x="7570033" y="3678530"/>
            <a:ext cx="121420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B050"/>
                </a:solidFill>
                <a:latin typeface="Calibri"/>
                <a:ea typeface="Calibri"/>
                <a:cs typeface="Calibri"/>
                <a:sym typeface="Calibri"/>
              </a:rPr>
              <a:t>11-x</a:t>
            </a:r>
            <a:endParaRPr b="1" i="0" sz="3000" u="none" cap="none" strike="noStrike">
              <a:solidFill>
                <a:srgbClr val="00B050"/>
              </a:solidFill>
              <a:latin typeface="Calibri"/>
              <a:ea typeface="Calibri"/>
              <a:cs typeface="Calibri"/>
              <a:sym typeface="Calibri"/>
            </a:endParaRPr>
          </a:p>
        </p:txBody>
      </p:sp>
      <p:sp>
        <p:nvSpPr>
          <p:cNvPr id="569" name="Google Shape;569;p65"/>
          <p:cNvSpPr txBox="1"/>
          <p:nvPr/>
        </p:nvSpPr>
        <p:spPr>
          <a:xfrm>
            <a:off x="8109680" y="4370668"/>
            <a:ext cx="121420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B050"/>
                </a:solidFill>
                <a:latin typeface="Calibri"/>
                <a:ea typeface="Calibri"/>
                <a:cs typeface="Calibri"/>
                <a:sym typeface="Calibri"/>
              </a:rPr>
              <a:t>12-x</a:t>
            </a:r>
            <a:endParaRPr b="1" i="0" sz="3000" u="none" cap="none" strike="noStrike">
              <a:solidFill>
                <a:srgbClr val="00B050"/>
              </a:solidFill>
              <a:latin typeface="Calibri"/>
              <a:ea typeface="Calibri"/>
              <a:cs typeface="Calibri"/>
              <a:sym typeface="Calibri"/>
            </a:endParaRPr>
          </a:p>
        </p:txBody>
      </p:sp>
      <p:sp>
        <p:nvSpPr>
          <p:cNvPr id="570" name="Google Shape;570;p65"/>
          <p:cNvSpPr txBox="1"/>
          <p:nvPr/>
        </p:nvSpPr>
        <p:spPr>
          <a:xfrm>
            <a:off x="6850504" y="4322470"/>
            <a:ext cx="121420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B050"/>
                </a:solidFill>
                <a:latin typeface="Calibri"/>
                <a:ea typeface="Calibri"/>
                <a:cs typeface="Calibri"/>
                <a:sym typeface="Calibri"/>
              </a:rPr>
              <a:t>9-x</a:t>
            </a:r>
            <a:endParaRPr b="1" i="0" sz="3000" u="none" cap="none" strike="noStrike">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6"/>
          <p:cNvSpPr txBox="1"/>
          <p:nvPr>
            <p:ph type="title"/>
          </p:nvPr>
        </p:nvSpPr>
        <p:spPr>
          <a:xfrm>
            <a:off x="838200" y="365126"/>
            <a:ext cx="10515600" cy="45933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577" name="Google Shape;577;p66"/>
          <p:cNvSpPr txBox="1"/>
          <p:nvPr>
            <p:ph idx="1" type="body"/>
          </p:nvPr>
        </p:nvSpPr>
        <p:spPr>
          <a:xfrm>
            <a:off x="838200" y="1049311"/>
            <a:ext cx="10515600" cy="51276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F0000"/>
              </a:buClr>
              <a:buSzPts val="2800"/>
              <a:buNone/>
            </a:pPr>
            <a:r>
              <a:rPr b="1" lang="en-US">
                <a:solidFill>
                  <a:srgbClr val="FF0000"/>
                </a:solidFill>
              </a:rPr>
              <a:t>Q2) </a:t>
            </a:r>
            <a:r>
              <a:rPr lang="en-US"/>
              <a:t>A newsagent sells three papers, the Jang, the Dawn, and the BR, 70 customers buy the Jang,  60 the Dawn, and 50 the BR, 17 buy both the Jang &amp; Dawn, 15 the Dawn &amp; the BR, and 16 the BR &amp; the Jang, while 3 customers buy all three papers.  How many customers has he?</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Q3) </a:t>
            </a:r>
            <a:r>
              <a:rPr lang="en-US"/>
              <a:t>A total of 365 Capsules, each marked by the difference dates of the year, are mixed and one capsule is picked at random.  What is the probability that the capsule picked will be of:</a:t>
            </a:r>
            <a:endParaRPr/>
          </a:p>
          <a:p>
            <a:pPr indent="-571500" lvl="0" marL="571500" rtl="0" algn="just">
              <a:lnSpc>
                <a:spcPct val="90000"/>
              </a:lnSpc>
              <a:spcBef>
                <a:spcPts val="1000"/>
              </a:spcBef>
              <a:spcAft>
                <a:spcPts val="0"/>
              </a:spcAft>
              <a:buClr>
                <a:schemeClr val="dk1"/>
              </a:buClr>
              <a:buSzPts val="2800"/>
              <a:buAutoNum type="romanLcParenBoth"/>
            </a:pPr>
            <a:r>
              <a:rPr lang="en-US"/>
              <a:t>A day of January</a:t>
            </a:r>
            <a:endParaRPr/>
          </a:p>
          <a:p>
            <a:pPr indent="-571500" lvl="0" marL="571500" rtl="0" algn="just">
              <a:lnSpc>
                <a:spcPct val="90000"/>
              </a:lnSpc>
              <a:spcBef>
                <a:spcPts val="1000"/>
              </a:spcBef>
              <a:spcAft>
                <a:spcPts val="0"/>
              </a:spcAft>
              <a:buClr>
                <a:schemeClr val="dk1"/>
              </a:buClr>
              <a:buSzPts val="2800"/>
              <a:buAutoNum type="romanLcParenBoth"/>
            </a:pPr>
            <a:r>
              <a:rPr lang="en-US"/>
              <a:t>March 2</a:t>
            </a:r>
            <a:endParaRPr/>
          </a:p>
          <a:p>
            <a:pPr indent="-571500" lvl="0" marL="571500" rtl="0" algn="just">
              <a:lnSpc>
                <a:spcPct val="90000"/>
              </a:lnSpc>
              <a:spcBef>
                <a:spcPts val="1000"/>
              </a:spcBef>
              <a:spcAft>
                <a:spcPts val="0"/>
              </a:spcAft>
              <a:buClr>
                <a:schemeClr val="dk1"/>
              </a:buClr>
              <a:buSzPts val="2800"/>
              <a:buAutoNum type="romanLcParenBoth"/>
            </a:pPr>
            <a:r>
              <a:rPr lang="en-US"/>
              <a:t>Either of March or April</a:t>
            </a:r>
            <a:endParaRPr/>
          </a:p>
          <a:p>
            <a:pPr indent="-571500" lvl="0" marL="571500" rtl="0" algn="just">
              <a:lnSpc>
                <a:spcPct val="90000"/>
              </a:lnSpc>
              <a:spcBef>
                <a:spcPts val="1000"/>
              </a:spcBef>
              <a:spcAft>
                <a:spcPts val="0"/>
              </a:spcAft>
              <a:buClr>
                <a:schemeClr val="dk1"/>
              </a:buClr>
              <a:buSzPts val="2800"/>
              <a:buAutoNum type="romanLcParenBoth"/>
            </a:pPr>
            <a:r>
              <a:rPr lang="en-US"/>
              <a:t>Not of December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0" st="0"/>
                                            </p:txEl>
                                          </p:spTgt>
                                        </p:tgtEl>
                                        <p:attrNameLst>
                                          <p:attrName>style.visibility</p:attrName>
                                        </p:attrNameLst>
                                      </p:cBhvr>
                                      <p:to>
                                        <p:strVal val="visible"/>
                                      </p:to>
                                    </p:set>
                                    <p:animEffect filter="fade" transition="in">
                                      <p:cBhvr>
                                        <p:cTn dur="500"/>
                                        <p:tgtEl>
                                          <p:spTgt spid="5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 st="1"/>
                                            </p:txEl>
                                          </p:spTgt>
                                        </p:tgtEl>
                                        <p:attrNameLst>
                                          <p:attrName>style.visibility</p:attrName>
                                        </p:attrNameLst>
                                      </p:cBhvr>
                                      <p:to>
                                        <p:strVal val="visible"/>
                                      </p:to>
                                    </p:set>
                                    <p:animEffect filter="fade" transition="in">
                                      <p:cBhvr>
                                        <p:cTn dur="500"/>
                                        <p:tgtEl>
                                          <p:spTgt spid="5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2" st="2"/>
                                            </p:txEl>
                                          </p:spTgt>
                                        </p:tgtEl>
                                        <p:attrNameLst>
                                          <p:attrName>style.visibility</p:attrName>
                                        </p:attrNameLst>
                                      </p:cBhvr>
                                      <p:to>
                                        <p:strVal val="visible"/>
                                      </p:to>
                                    </p:set>
                                    <p:animEffect filter="fade" transition="in">
                                      <p:cBhvr>
                                        <p:cTn dur="500"/>
                                        <p:tgtEl>
                                          <p:spTgt spid="5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3" st="3"/>
                                            </p:txEl>
                                          </p:spTgt>
                                        </p:tgtEl>
                                        <p:attrNameLst>
                                          <p:attrName>style.visibility</p:attrName>
                                        </p:attrNameLst>
                                      </p:cBhvr>
                                      <p:to>
                                        <p:strVal val="visible"/>
                                      </p:to>
                                    </p:set>
                                    <p:animEffect filter="fade" transition="in">
                                      <p:cBhvr>
                                        <p:cTn dur="500"/>
                                        <p:tgtEl>
                                          <p:spTgt spid="5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4" st="4"/>
                                            </p:txEl>
                                          </p:spTgt>
                                        </p:tgtEl>
                                        <p:attrNameLst>
                                          <p:attrName>style.visibility</p:attrName>
                                        </p:attrNameLst>
                                      </p:cBhvr>
                                      <p:to>
                                        <p:strVal val="visible"/>
                                      </p:to>
                                    </p:set>
                                    <p:animEffect filter="fade" transition="in">
                                      <p:cBhvr>
                                        <p:cTn dur="500"/>
                                        <p:tgtEl>
                                          <p:spTgt spid="5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5" st="5"/>
                                            </p:txEl>
                                          </p:spTgt>
                                        </p:tgtEl>
                                        <p:attrNameLst>
                                          <p:attrName>style.visibility</p:attrName>
                                        </p:attrNameLst>
                                      </p:cBhvr>
                                      <p:to>
                                        <p:strVal val="visible"/>
                                      </p:to>
                                    </p:set>
                                    <p:animEffect filter="fade" transition="in">
                                      <p:cBhvr>
                                        <p:cTn dur="500"/>
                                        <p:tgtEl>
                                          <p:spTgt spid="57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7"/>
          <p:cNvSpPr txBox="1"/>
          <p:nvPr>
            <p:ph type="title"/>
          </p:nvPr>
        </p:nvSpPr>
        <p:spPr>
          <a:xfrm>
            <a:off x="838200" y="365125"/>
            <a:ext cx="10515600" cy="35440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Miscellaneous Problems (Contd.)</a:t>
            </a:r>
            <a:endParaRPr/>
          </a:p>
        </p:txBody>
      </p:sp>
      <p:sp>
        <p:nvSpPr>
          <p:cNvPr id="584" name="Google Shape;584;p67"/>
          <p:cNvSpPr txBox="1"/>
          <p:nvPr>
            <p:ph idx="1" type="body"/>
          </p:nvPr>
        </p:nvSpPr>
        <p:spPr>
          <a:xfrm>
            <a:off x="838200" y="974361"/>
            <a:ext cx="10515600" cy="52026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Q4)</a:t>
            </a:r>
            <a:r>
              <a:rPr lang="en-US"/>
              <a:t>	How many three-digit numbers can be formed from the digits 0, 	1, 2, 3, 4, 5, and 6 if each digit can be used only once? </a:t>
            </a:r>
            <a:endParaRPr/>
          </a:p>
          <a:p>
            <a:pPr indent="0" lvl="0" marL="0" rtl="0" algn="l">
              <a:lnSpc>
                <a:spcPct val="90000"/>
              </a:lnSpc>
              <a:spcBef>
                <a:spcPts val="1000"/>
              </a:spcBef>
              <a:spcAft>
                <a:spcPts val="0"/>
              </a:spcAft>
              <a:buClr>
                <a:schemeClr val="dk1"/>
              </a:buClr>
              <a:buSzPts val="2800"/>
              <a:buNone/>
            </a:pPr>
            <a:r>
              <a:rPr lang="en-US"/>
              <a:t>	(b) How many of these are odd numbers?</a:t>
            </a:r>
            <a:br>
              <a:rPr lang="en-US"/>
            </a:br>
            <a:r>
              <a:rPr lang="en-US"/>
              <a:t>	(c) How many are greater than 330? </a:t>
            </a:r>
            <a:endParaRPr/>
          </a:p>
          <a:p>
            <a:pPr indent="0" lvl="0" marL="0" rtl="0" algn="l">
              <a:lnSpc>
                <a:spcPct val="90000"/>
              </a:lnSpc>
              <a:spcBef>
                <a:spcPts val="1000"/>
              </a:spcBef>
              <a:spcAft>
                <a:spcPts val="0"/>
              </a:spcAft>
              <a:buClr>
                <a:schemeClr val="dk1"/>
              </a:buClr>
              <a:buSzPts val="2800"/>
              <a:buNone/>
            </a:pPr>
            <a:br>
              <a:rPr lang="en-US"/>
            </a:br>
            <a:r>
              <a:rPr lang="en-US">
                <a:solidFill>
                  <a:srgbClr val="FF0000"/>
                </a:solidFill>
              </a:rPr>
              <a:t>Q5)     </a:t>
            </a:r>
            <a:r>
              <a:rPr lang="en-US"/>
              <a:t>How many number each of 5 different digits can be formed from 	the digits 0, 4,  5, 6, &amp; 7, if </a:t>
            </a:r>
            <a:endParaRPr/>
          </a:p>
          <a:p>
            <a:pPr indent="0" lvl="0" marL="0" rtl="0" algn="l">
              <a:lnSpc>
                <a:spcPct val="90000"/>
              </a:lnSpc>
              <a:spcBef>
                <a:spcPts val="1000"/>
              </a:spcBef>
              <a:spcAft>
                <a:spcPts val="0"/>
              </a:spcAft>
              <a:buClr>
                <a:schemeClr val="dk1"/>
              </a:buClr>
              <a:buSzPts val="2800"/>
              <a:buNone/>
            </a:pPr>
            <a:r>
              <a:rPr lang="en-US"/>
              <a:t>	(a) the digits 4 and 5 are to be next to each other,</a:t>
            </a:r>
            <a:endParaRPr/>
          </a:p>
          <a:p>
            <a:pPr indent="0" lvl="0" marL="0" rtl="0" algn="l">
              <a:lnSpc>
                <a:spcPct val="90000"/>
              </a:lnSpc>
              <a:spcBef>
                <a:spcPts val="1000"/>
              </a:spcBef>
              <a:spcAft>
                <a:spcPts val="0"/>
              </a:spcAft>
              <a:buClr>
                <a:schemeClr val="dk1"/>
              </a:buClr>
              <a:buSzPts val="2800"/>
              <a:buNone/>
            </a:pPr>
            <a:r>
              <a:rPr lang="en-US"/>
              <a:t>	(b) the digits 4 and  5 are not to be next to each other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0" st="0"/>
                                            </p:txEl>
                                          </p:spTgt>
                                        </p:tgtEl>
                                        <p:attrNameLst>
                                          <p:attrName>style.visibility</p:attrName>
                                        </p:attrNameLst>
                                      </p:cBhvr>
                                      <p:to>
                                        <p:strVal val="visible"/>
                                      </p:to>
                                    </p:set>
                                    <p:animEffect filter="fade" transition="in">
                                      <p:cBhvr>
                                        <p:cTn dur="500"/>
                                        <p:tgtEl>
                                          <p:spTgt spid="5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1" st="1"/>
                                            </p:txEl>
                                          </p:spTgt>
                                        </p:tgtEl>
                                        <p:attrNameLst>
                                          <p:attrName>style.visibility</p:attrName>
                                        </p:attrNameLst>
                                      </p:cBhvr>
                                      <p:to>
                                        <p:strVal val="visible"/>
                                      </p:to>
                                    </p:set>
                                    <p:animEffect filter="fade" transition="in">
                                      <p:cBhvr>
                                        <p:cTn dur="500"/>
                                        <p:tgtEl>
                                          <p:spTgt spid="5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2" st="2"/>
                                            </p:txEl>
                                          </p:spTgt>
                                        </p:tgtEl>
                                        <p:attrNameLst>
                                          <p:attrName>style.visibility</p:attrName>
                                        </p:attrNameLst>
                                      </p:cBhvr>
                                      <p:to>
                                        <p:strVal val="visible"/>
                                      </p:to>
                                    </p:set>
                                    <p:animEffect filter="fade" transition="in">
                                      <p:cBhvr>
                                        <p:cTn dur="500"/>
                                        <p:tgtEl>
                                          <p:spTgt spid="5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3" st="3"/>
                                            </p:txEl>
                                          </p:spTgt>
                                        </p:tgtEl>
                                        <p:attrNameLst>
                                          <p:attrName>style.visibility</p:attrName>
                                        </p:attrNameLst>
                                      </p:cBhvr>
                                      <p:to>
                                        <p:strVal val="visible"/>
                                      </p:to>
                                    </p:set>
                                    <p:animEffect filter="fade" transition="in">
                                      <p:cBhvr>
                                        <p:cTn dur="500"/>
                                        <p:tgtEl>
                                          <p:spTgt spid="5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4" st="4"/>
                                            </p:txEl>
                                          </p:spTgt>
                                        </p:tgtEl>
                                        <p:attrNameLst>
                                          <p:attrName>style.visibility</p:attrName>
                                        </p:attrNameLst>
                                      </p:cBhvr>
                                      <p:to>
                                        <p:strVal val="visible"/>
                                      </p:to>
                                    </p:set>
                                    <p:animEffect filter="fade" transition="in">
                                      <p:cBhvr>
                                        <p:cTn dur="500"/>
                                        <p:tgtEl>
                                          <p:spTgt spid="5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8"/>
          <p:cNvSpPr txBox="1"/>
          <p:nvPr>
            <p:ph type="title"/>
          </p:nvPr>
        </p:nvSpPr>
        <p:spPr>
          <a:xfrm>
            <a:off x="838200" y="365126"/>
            <a:ext cx="10515600" cy="95400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591" name="Google Shape;591;p68"/>
          <p:cNvSpPr txBox="1"/>
          <p:nvPr>
            <p:ph idx="1" type="body"/>
          </p:nvPr>
        </p:nvSpPr>
        <p:spPr>
          <a:xfrm>
            <a:off x="838200" y="1588957"/>
            <a:ext cx="10515600" cy="45880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Q6) </a:t>
            </a:r>
            <a:r>
              <a:rPr lang="en-US"/>
              <a:t>How many permutations can be obtained from the letters in 	ARTICLE, if</a:t>
            </a:r>
            <a:endParaRPr/>
          </a:p>
          <a:p>
            <a:pPr indent="0" lvl="0" marL="0" rtl="0" algn="l">
              <a:lnSpc>
                <a:spcPct val="90000"/>
              </a:lnSpc>
              <a:spcBef>
                <a:spcPts val="1000"/>
              </a:spcBef>
              <a:spcAft>
                <a:spcPts val="0"/>
              </a:spcAft>
              <a:buClr>
                <a:schemeClr val="dk1"/>
              </a:buClr>
              <a:buSzPts val="2800"/>
              <a:buNone/>
            </a:pPr>
            <a:r>
              <a:rPr lang="en-US"/>
              <a:t>	(a) Consonants occupy the odd places</a:t>
            </a:r>
            <a:endParaRPr/>
          </a:p>
          <a:p>
            <a:pPr indent="0" lvl="0" marL="0" rtl="0" algn="l">
              <a:lnSpc>
                <a:spcPct val="90000"/>
              </a:lnSpc>
              <a:spcBef>
                <a:spcPts val="1000"/>
              </a:spcBef>
              <a:spcAft>
                <a:spcPts val="0"/>
              </a:spcAft>
              <a:buClr>
                <a:schemeClr val="dk1"/>
              </a:buClr>
              <a:buSzPts val="2800"/>
              <a:buNone/>
            </a:pPr>
            <a:r>
              <a:rPr lang="en-US"/>
              <a:t>	(b) R and T occupy the ends</a:t>
            </a:r>
            <a:endParaRPr/>
          </a:p>
          <a:p>
            <a:pPr indent="0" lvl="0" marL="0" rtl="0" algn="l">
              <a:lnSpc>
                <a:spcPct val="90000"/>
              </a:lnSpc>
              <a:spcBef>
                <a:spcPts val="1000"/>
              </a:spcBef>
              <a:spcAft>
                <a:spcPts val="0"/>
              </a:spcAft>
              <a:buClr>
                <a:schemeClr val="dk1"/>
              </a:buClr>
              <a:buSzPts val="2800"/>
              <a:buNone/>
            </a:pPr>
            <a:r>
              <a:rPr lang="en-US"/>
              <a:t>	(c) T  and C come together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0" st="0"/>
                                            </p:txEl>
                                          </p:spTgt>
                                        </p:tgtEl>
                                        <p:attrNameLst>
                                          <p:attrName>style.visibility</p:attrName>
                                        </p:attrNameLst>
                                      </p:cBhvr>
                                      <p:to>
                                        <p:strVal val="visible"/>
                                      </p:to>
                                    </p:set>
                                    <p:animEffect filter="fade" transition="in">
                                      <p:cBhvr>
                                        <p:cTn dur="500"/>
                                        <p:tgtEl>
                                          <p:spTgt spid="5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1" st="1"/>
                                            </p:txEl>
                                          </p:spTgt>
                                        </p:tgtEl>
                                        <p:attrNameLst>
                                          <p:attrName>style.visibility</p:attrName>
                                        </p:attrNameLst>
                                      </p:cBhvr>
                                      <p:to>
                                        <p:strVal val="visible"/>
                                      </p:to>
                                    </p:set>
                                    <p:animEffect filter="fade" transition="in">
                                      <p:cBhvr>
                                        <p:cTn dur="500"/>
                                        <p:tgtEl>
                                          <p:spTgt spid="5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2" st="2"/>
                                            </p:txEl>
                                          </p:spTgt>
                                        </p:tgtEl>
                                        <p:attrNameLst>
                                          <p:attrName>style.visibility</p:attrName>
                                        </p:attrNameLst>
                                      </p:cBhvr>
                                      <p:to>
                                        <p:strVal val="visible"/>
                                      </p:to>
                                    </p:set>
                                    <p:animEffect filter="fade" transition="in">
                                      <p:cBhvr>
                                        <p:cTn dur="500"/>
                                        <p:tgtEl>
                                          <p:spTgt spid="5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3" st="3"/>
                                            </p:txEl>
                                          </p:spTgt>
                                        </p:tgtEl>
                                        <p:attrNameLst>
                                          <p:attrName>style.visibility</p:attrName>
                                        </p:attrNameLst>
                                      </p:cBhvr>
                                      <p:to>
                                        <p:strVal val="visible"/>
                                      </p:to>
                                    </p:set>
                                    <p:animEffect filter="fade" transition="in">
                                      <p:cBhvr>
                                        <p:cTn dur="500"/>
                                        <p:tgtEl>
                                          <p:spTgt spid="5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4" st="4"/>
                                            </p:txEl>
                                          </p:spTgt>
                                        </p:tgtEl>
                                        <p:attrNameLst>
                                          <p:attrName>style.visibility</p:attrName>
                                        </p:attrNameLst>
                                      </p:cBhvr>
                                      <p:to>
                                        <p:strVal val="visible"/>
                                      </p:to>
                                    </p:set>
                                    <p:animEffect filter="fade" transition="in">
                                      <p:cBhvr>
                                        <p:cTn dur="500"/>
                                        <p:tgtEl>
                                          <p:spTgt spid="5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5" st="5"/>
                                            </p:txEl>
                                          </p:spTgt>
                                        </p:tgtEl>
                                        <p:attrNameLst>
                                          <p:attrName>style.visibility</p:attrName>
                                        </p:attrNameLst>
                                      </p:cBhvr>
                                      <p:to>
                                        <p:strVal val="visible"/>
                                      </p:to>
                                    </p:set>
                                    <p:animEffect filter="fade" transition="in">
                                      <p:cBhvr>
                                        <p:cTn dur="500"/>
                                        <p:tgtEl>
                                          <p:spTgt spid="59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9"/>
          <p:cNvSpPr txBox="1"/>
          <p:nvPr>
            <p:ph type="title"/>
          </p:nvPr>
        </p:nvSpPr>
        <p:spPr>
          <a:xfrm>
            <a:off x="838200" y="365125"/>
            <a:ext cx="10515600" cy="84907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598" name="Google Shape;598;p69"/>
          <p:cNvSpPr txBox="1"/>
          <p:nvPr>
            <p:ph idx="1" type="body"/>
          </p:nvPr>
        </p:nvSpPr>
        <p:spPr>
          <a:xfrm>
            <a:off x="838200" y="1514007"/>
            <a:ext cx="10515600" cy="46629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Q7) </a:t>
            </a:r>
            <a:r>
              <a:rPr lang="en-US"/>
              <a:t>	Find the number of four letter words that can be formed from 	the letters for the word SOCIETY. </a:t>
            </a:r>
            <a:endParaRPr/>
          </a:p>
          <a:p>
            <a:pPr indent="0" lvl="0" marL="0" rtl="0" algn="l">
              <a:lnSpc>
                <a:spcPct val="90000"/>
              </a:lnSpc>
              <a:spcBef>
                <a:spcPts val="1000"/>
              </a:spcBef>
              <a:spcAft>
                <a:spcPts val="0"/>
              </a:spcAft>
              <a:buClr>
                <a:schemeClr val="dk1"/>
              </a:buClr>
              <a:buSzPts val="2800"/>
              <a:buNone/>
            </a:pPr>
            <a:r>
              <a:rPr lang="en-US"/>
              <a:t>	(a) how many of them contain only consonants.</a:t>
            </a:r>
            <a:endParaRPr/>
          </a:p>
          <a:p>
            <a:pPr indent="0" lvl="0" marL="0" rtl="0" algn="l">
              <a:lnSpc>
                <a:spcPct val="90000"/>
              </a:lnSpc>
              <a:spcBef>
                <a:spcPts val="1000"/>
              </a:spcBef>
              <a:spcAft>
                <a:spcPts val="0"/>
              </a:spcAft>
              <a:buClr>
                <a:schemeClr val="dk1"/>
              </a:buClr>
              <a:buSzPts val="2800"/>
              <a:buNone/>
            </a:pPr>
            <a:r>
              <a:rPr lang="en-US"/>
              <a:t>	(b) how many of them begin and end in a consonant.</a:t>
            </a:r>
            <a:endParaRPr/>
          </a:p>
          <a:p>
            <a:pPr indent="0" lvl="0" marL="0" rtl="0" algn="l">
              <a:lnSpc>
                <a:spcPct val="90000"/>
              </a:lnSpc>
              <a:spcBef>
                <a:spcPts val="1000"/>
              </a:spcBef>
              <a:spcAft>
                <a:spcPts val="0"/>
              </a:spcAft>
              <a:buClr>
                <a:schemeClr val="dk1"/>
              </a:buClr>
              <a:buSzPts val="2800"/>
              <a:buNone/>
            </a:pPr>
            <a:r>
              <a:rPr lang="en-US"/>
              <a:t>	(c) how many of them begin with a vowel.</a:t>
            </a:r>
            <a:endParaRPr/>
          </a:p>
          <a:p>
            <a:pPr indent="0" lvl="0" marL="0" rtl="0" algn="l">
              <a:lnSpc>
                <a:spcPct val="90000"/>
              </a:lnSpc>
              <a:spcBef>
                <a:spcPts val="1000"/>
              </a:spcBef>
              <a:spcAft>
                <a:spcPts val="0"/>
              </a:spcAft>
              <a:buClr>
                <a:schemeClr val="dk1"/>
              </a:buClr>
              <a:buSzPts val="2800"/>
              <a:buNone/>
            </a:pPr>
            <a:r>
              <a:rPr lang="en-US"/>
              <a:t>	(d) how many contain the letter E.</a:t>
            </a:r>
            <a:endParaRPr/>
          </a:p>
          <a:p>
            <a:pPr indent="0" lvl="0" marL="0" rtl="0" algn="l">
              <a:lnSpc>
                <a:spcPct val="90000"/>
              </a:lnSpc>
              <a:spcBef>
                <a:spcPts val="1000"/>
              </a:spcBef>
              <a:spcAft>
                <a:spcPts val="0"/>
              </a:spcAft>
              <a:buClr>
                <a:schemeClr val="dk1"/>
              </a:buClr>
              <a:buSzPts val="2800"/>
              <a:buNone/>
            </a:pPr>
            <a:r>
              <a:rPr lang="en-US"/>
              <a:t>	(e) how many begin with Y and end in a vowel.</a:t>
            </a:r>
            <a:endParaRPr/>
          </a:p>
          <a:p>
            <a:pPr indent="0" lvl="0" marL="0" rtl="0" algn="l">
              <a:lnSpc>
                <a:spcPct val="90000"/>
              </a:lnSpc>
              <a:spcBef>
                <a:spcPts val="1000"/>
              </a:spcBef>
              <a:spcAft>
                <a:spcPts val="0"/>
              </a:spcAft>
              <a:buClr>
                <a:schemeClr val="dk1"/>
              </a:buClr>
              <a:buSzPts val="2800"/>
              <a:buNone/>
            </a:pPr>
            <a:r>
              <a:rPr lang="en-US"/>
              <a:t>	(f) how many begin with Y and also contain T.</a:t>
            </a:r>
            <a:endParaRPr/>
          </a:p>
          <a:p>
            <a:pPr indent="0" lvl="0" marL="0" rtl="0" algn="l">
              <a:lnSpc>
                <a:spcPct val="90000"/>
              </a:lnSpc>
              <a:spcBef>
                <a:spcPts val="1000"/>
              </a:spcBef>
              <a:spcAft>
                <a:spcPts val="0"/>
              </a:spcAft>
              <a:buClr>
                <a:schemeClr val="dk1"/>
              </a:buClr>
              <a:buSzPts val="2800"/>
              <a:buNone/>
            </a:pPr>
            <a:r>
              <a:rPr lang="en-US"/>
              <a:t>	(g) how many contain one vowel.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0" st="0"/>
                                            </p:txEl>
                                          </p:spTgt>
                                        </p:tgtEl>
                                        <p:attrNameLst>
                                          <p:attrName>style.visibility</p:attrName>
                                        </p:attrNameLst>
                                      </p:cBhvr>
                                      <p:to>
                                        <p:strVal val="visible"/>
                                      </p:to>
                                    </p:set>
                                    <p:animEffect filter="fade" transition="in">
                                      <p:cBhvr>
                                        <p:cTn dur="500"/>
                                        <p:tgtEl>
                                          <p:spTgt spid="5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 st="1"/>
                                            </p:txEl>
                                          </p:spTgt>
                                        </p:tgtEl>
                                        <p:attrNameLst>
                                          <p:attrName>style.visibility</p:attrName>
                                        </p:attrNameLst>
                                      </p:cBhvr>
                                      <p:to>
                                        <p:strVal val="visible"/>
                                      </p:to>
                                    </p:set>
                                    <p:animEffect filter="fade" transition="in">
                                      <p:cBhvr>
                                        <p:cTn dur="500"/>
                                        <p:tgtEl>
                                          <p:spTgt spid="5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2" st="2"/>
                                            </p:txEl>
                                          </p:spTgt>
                                        </p:tgtEl>
                                        <p:attrNameLst>
                                          <p:attrName>style.visibility</p:attrName>
                                        </p:attrNameLst>
                                      </p:cBhvr>
                                      <p:to>
                                        <p:strVal val="visible"/>
                                      </p:to>
                                    </p:set>
                                    <p:animEffect filter="fade" transition="in">
                                      <p:cBhvr>
                                        <p:cTn dur="500"/>
                                        <p:tgtEl>
                                          <p:spTgt spid="5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3" st="3"/>
                                            </p:txEl>
                                          </p:spTgt>
                                        </p:tgtEl>
                                        <p:attrNameLst>
                                          <p:attrName>style.visibility</p:attrName>
                                        </p:attrNameLst>
                                      </p:cBhvr>
                                      <p:to>
                                        <p:strVal val="visible"/>
                                      </p:to>
                                    </p:set>
                                    <p:animEffect filter="fade" transition="in">
                                      <p:cBhvr>
                                        <p:cTn dur="500"/>
                                        <p:tgtEl>
                                          <p:spTgt spid="5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4" st="4"/>
                                            </p:txEl>
                                          </p:spTgt>
                                        </p:tgtEl>
                                        <p:attrNameLst>
                                          <p:attrName>style.visibility</p:attrName>
                                        </p:attrNameLst>
                                      </p:cBhvr>
                                      <p:to>
                                        <p:strVal val="visible"/>
                                      </p:to>
                                    </p:set>
                                    <p:animEffect filter="fade" transition="in">
                                      <p:cBhvr>
                                        <p:cTn dur="500"/>
                                        <p:tgtEl>
                                          <p:spTgt spid="5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5" st="5"/>
                                            </p:txEl>
                                          </p:spTgt>
                                        </p:tgtEl>
                                        <p:attrNameLst>
                                          <p:attrName>style.visibility</p:attrName>
                                        </p:attrNameLst>
                                      </p:cBhvr>
                                      <p:to>
                                        <p:strVal val="visible"/>
                                      </p:to>
                                    </p:set>
                                    <p:animEffect filter="fade" transition="in">
                                      <p:cBhvr>
                                        <p:cTn dur="500"/>
                                        <p:tgtEl>
                                          <p:spTgt spid="5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6" st="6"/>
                                            </p:txEl>
                                          </p:spTgt>
                                        </p:tgtEl>
                                        <p:attrNameLst>
                                          <p:attrName>style.visibility</p:attrName>
                                        </p:attrNameLst>
                                      </p:cBhvr>
                                      <p:to>
                                        <p:strVal val="visible"/>
                                      </p:to>
                                    </p:set>
                                    <p:animEffect filter="fade" transition="in">
                                      <p:cBhvr>
                                        <p:cTn dur="500"/>
                                        <p:tgtEl>
                                          <p:spTgt spid="5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7" st="7"/>
                                            </p:txEl>
                                          </p:spTgt>
                                        </p:tgtEl>
                                        <p:attrNameLst>
                                          <p:attrName>style.visibility</p:attrName>
                                        </p:attrNameLst>
                                      </p:cBhvr>
                                      <p:to>
                                        <p:strVal val="visible"/>
                                      </p:to>
                                    </p:set>
                                    <p:animEffect filter="fade" transition="in">
                                      <p:cBhvr>
                                        <p:cTn dur="500"/>
                                        <p:tgtEl>
                                          <p:spTgt spid="59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0"/>
          <p:cNvSpPr txBox="1"/>
          <p:nvPr>
            <p:ph type="title"/>
          </p:nvPr>
        </p:nvSpPr>
        <p:spPr>
          <a:xfrm>
            <a:off x="838200" y="365125"/>
            <a:ext cx="10515600" cy="11039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05" name="Google Shape;605;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Q8)</a:t>
            </a:r>
            <a:r>
              <a:rPr lang="en-US"/>
              <a:t>	The probabilities that three men hit a target are respectively 1/6, 	1/4 and 1/3. Each shoots once at the target. If only one hit the 	target, what is the probability that it was the first man.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1"/>
          <p:cNvSpPr txBox="1"/>
          <p:nvPr>
            <p:ph type="title"/>
          </p:nvPr>
        </p:nvSpPr>
        <p:spPr>
          <a:xfrm>
            <a:off x="838200" y="365125"/>
            <a:ext cx="10515600" cy="7291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12" name="Google Shape;612;p71"/>
          <p:cNvSpPr txBox="1"/>
          <p:nvPr>
            <p:ph idx="1" type="body"/>
          </p:nvPr>
        </p:nvSpPr>
        <p:spPr>
          <a:xfrm>
            <a:off x="838200" y="1439056"/>
            <a:ext cx="10515600" cy="473790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Q9)	 A box contains 24 transistors, four of which are defective. If four 	are sold at random, find the following probabilities. </a:t>
            </a:r>
            <a:endParaRPr/>
          </a:p>
          <a:p>
            <a:pPr indent="0" lvl="0" marL="0" rtl="0" algn="l">
              <a:lnSpc>
                <a:spcPct val="90000"/>
              </a:lnSpc>
              <a:spcBef>
                <a:spcPts val="1000"/>
              </a:spcBef>
              <a:spcAft>
                <a:spcPts val="0"/>
              </a:spcAft>
              <a:buClr>
                <a:schemeClr val="dk1"/>
              </a:buClr>
              <a:buSzPts val="2800"/>
              <a:buNone/>
            </a:pPr>
            <a:r>
              <a:rPr lang="en-US"/>
              <a:t>	(a) Exactly two are defective</a:t>
            </a:r>
            <a:endParaRPr/>
          </a:p>
          <a:p>
            <a:pPr indent="0" lvl="0" marL="0" rtl="0" algn="l">
              <a:lnSpc>
                <a:spcPct val="90000"/>
              </a:lnSpc>
              <a:spcBef>
                <a:spcPts val="1000"/>
              </a:spcBef>
              <a:spcAft>
                <a:spcPts val="0"/>
              </a:spcAft>
              <a:buClr>
                <a:schemeClr val="dk1"/>
              </a:buClr>
              <a:buSzPts val="2800"/>
              <a:buNone/>
            </a:pPr>
            <a:r>
              <a:rPr lang="en-US"/>
              <a:t>	(b) all are defective</a:t>
            </a:r>
            <a:endParaRPr/>
          </a:p>
          <a:p>
            <a:pPr indent="0" lvl="0" marL="0" rtl="0" algn="l">
              <a:lnSpc>
                <a:spcPct val="90000"/>
              </a:lnSpc>
              <a:spcBef>
                <a:spcPts val="1000"/>
              </a:spcBef>
              <a:spcAft>
                <a:spcPts val="0"/>
              </a:spcAft>
              <a:buClr>
                <a:schemeClr val="dk1"/>
              </a:buClr>
              <a:buSzPts val="2800"/>
              <a:buNone/>
            </a:pPr>
            <a:r>
              <a:rPr lang="en-US"/>
              <a:t>	(c) none is defective</a:t>
            </a:r>
            <a:endParaRPr/>
          </a:p>
          <a:p>
            <a:pPr indent="0" lvl="0" marL="0" rtl="0" algn="l">
              <a:lnSpc>
                <a:spcPct val="90000"/>
              </a:lnSpc>
              <a:spcBef>
                <a:spcPts val="1000"/>
              </a:spcBef>
              <a:spcAft>
                <a:spcPts val="0"/>
              </a:spcAft>
              <a:buClr>
                <a:schemeClr val="dk1"/>
              </a:buClr>
              <a:buSzPts val="2800"/>
              <a:buNone/>
            </a:pPr>
            <a:r>
              <a:rPr lang="en-US"/>
              <a:t>	(d) at least one is defective</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xEl>
                                              <p:pRg end="0" st="0"/>
                                            </p:txEl>
                                          </p:spTgt>
                                        </p:tgtEl>
                                        <p:attrNameLst>
                                          <p:attrName>style.visibility</p:attrName>
                                        </p:attrNameLst>
                                      </p:cBhvr>
                                      <p:to>
                                        <p:strVal val="visible"/>
                                      </p:to>
                                    </p:set>
                                    <p:animEffect filter="fade" transition="in">
                                      <p:cBhvr>
                                        <p:cTn dur="500"/>
                                        <p:tgtEl>
                                          <p:spTgt spid="6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xEl>
                                              <p:pRg end="1" st="1"/>
                                            </p:txEl>
                                          </p:spTgt>
                                        </p:tgtEl>
                                        <p:attrNameLst>
                                          <p:attrName>style.visibility</p:attrName>
                                        </p:attrNameLst>
                                      </p:cBhvr>
                                      <p:to>
                                        <p:strVal val="visible"/>
                                      </p:to>
                                    </p:set>
                                    <p:animEffect filter="fade" transition="in">
                                      <p:cBhvr>
                                        <p:cTn dur="500"/>
                                        <p:tgtEl>
                                          <p:spTgt spid="6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xEl>
                                              <p:pRg end="2" st="2"/>
                                            </p:txEl>
                                          </p:spTgt>
                                        </p:tgtEl>
                                        <p:attrNameLst>
                                          <p:attrName>style.visibility</p:attrName>
                                        </p:attrNameLst>
                                      </p:cBhvr>
                                      <p:to>
                                        <p:strVal val="visible"/>
                                      </p:to>
                                    </p:set>
                                    <p:animEffect filter="fade" transition="in">
                                      <p:cBhvr>
                                        <p:cTn dur="500"/>
                                        <p:tgtEl>
                                          <p:spTgt spid="6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xEl>
                                              <p:pRg end="3" st="3"/>
                                            </p:txEl>
                                          </p:spTgt>
                                        </p:tgtEl>
                                        <p:attrNameLst>
                                          <p:attrName>style.visibility</p:attrName>
                                        </p:attrNameLst>
                                      </p:cBhvr>
                                      <p:to>
                                        <p:strVal val="visible"/>
                                      </p:to>
                                    </p:set>
                                    <p:animEffect filter="fade" transition="in">
                                      <p:cBhvr>
                                        <p:cTn dur="500"/>
                                        <p:tgtEl>
                                          <p:spTgt spid="6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xEl>
                                              <p:pRg end="4" st="4"/>
                                            </p:txEl>
                                          </p:spTgt>
                                        </p:tgtEl>
                                        <p:attrNameLst>
                                          <p:attrName>style.visibility</p:attrName>
                                        </p:attrNameLst>
                                      </p:cBhvr>
                                      <p:to>
                                        <p:strVal val="visible"/>
                                      </p:to>
                                    </p:set>
                                    <p:animEffect filter="fade" transition="in">
                                      <p:cBhvr>
                                        <p:cTn dur="500"/>
                                        <p:tgtEl>
                                          <p:spTgt spid="6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xEl>
                                              <p:pRg end="5" st="5"/>
                                            </p:txEl>
                                          </p:spTgt>
                                        </p:tgtEl>
                                        <p:attrNameLst>
                                          <p:attrName>style.visibility</p:attrName>
                                        </p:attrNameLst>
                                      </p:cBhvr>
                                      <p:to>
                                        <p:strVal val="visible"/>
                                      </p:to>
                                    </p:set>
                                    <p:animEffect filter="fade" transition="in">
                                      <p:cBhvr>
                                        <p:cTn dur="500"/>
                                        <p:tgtEl>
                                          <p:spTgt spid="61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838200" y="365125"/>
            <a:ext cx="10515600" cy="7794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19" name="Google Shape;619;p72"/>
          <p:cNvSpPr txBox="1"/>
          <p:nvPr>
            <p:ph idx="1" type="body"/>
          </p:nvPr>
        </p:nvSpPr>
        <p:spPr>
          <a:xfrm>
            <a:off x="838200" y="1469036"/>
            <a:ext cx="10515600" cy="47079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Q10) </a:t>
            </a:r>
            <a:r>
              <a:rPr lang="en-US"/>
              <a:t>There are eight married couples in a tennis club. If one man and 	one woman are selected at random to plan the summer 	tournament, find the probability that they are married to each 	other. </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Mutually Exclusive events </a:t>
            </a:r>
            <a:endParaRPr>
              <a:solidFill>
                <a:srgbClr val="00B050"/>
              </a:solidFill>
              <a:latin typeface="Arial Black"/>
              <a:ea typeface="Arial Black"/>
              <a:cs typeface="Arial Black"/>
              <a:sym typeface="Arial Black"/>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events </a:t>
            </a:r>
            <a:r>
              <a:rPr i="1" lang="en-US"/>
              <a:t>A </a:t>
            </a:r>
            <a:r>
              <a:rPr lang="en-US"/>
              <a:t>and </a:t>
            </a:r>
            <a:r>
              <a:rPr i="1" lang="en-US"/>
              <a:t>B </a:t>
            </a:r>
            <a:r>
              <a:rPr lang="en-US"/>
              <a:t>are </a:t>
            </a:r>
            <a:r>
              <a:rPr b="1" lang="en-US"/>
              <a:t>mutually exclusive</a:t>
            </a:r>
            <a:r>
              <a:rPr lang="en-US"/>
              <a:t>, or </a:t>
            </a:r>
            <a:r>
              <a:rPr b="1" lang="en-US"/>
              <a:t>disjoint</a:t>
            </a:r>
            <a:r>
              <a:rPr lang="en-US"/>
              <a:t>, if </a:t>
            </a:r>
            <a:r>
              <a:rPr i="1" lang="en-US"/>
              <a:t>A ∩ B </a:t>
            </a:r>
            <a:r>
              <a:rPr lang="en-US"/>
              <a:t>= </a:t>
            </a:r>
            <a:r>
              <a:rPr i="1" lang="en-US"/>
              <a:t>φ</a:t>
            </a:r>
            <a:r>
              <a:rPr lang="en-US"/>
              <a:t>, that is, if </a:t>
            </a:r>
            <a:r>
              <a:rPr i="1" lang="en-US"/>
              <a:t>A </a:t>
            </a:r>
            <a:r>
              <a:rPr lang="en-US"/>
              <a:t>and </a:t>
            </a:r>
            <a:r>
              <a:rPr i="1" lang="en-US"/>
              <a:t>B </a:t>
            </a:r>
            <a:r>
              <a:rPr lang="en-US"/>
              <a:t>have no elements in common. </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3"/>
          <p:cNvSpPr txBox="1"/>
          <p:nvPr>
            <p:ph type="title"/>
          </p:nvPr>
        </p:nvSpPr>
        <p:spPr>
          <a:xfrm>
            <a:off x="838200" y="365126"/>
            <a:ext cx="10515600" cy="69498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26" name="Google Shape;626;p73"/>
          <p:cNvSpPr txBox="1"/>
          <p:nvPr>
            <p:ph idx="1" type="body"/>
          </p:nvPr>
        </p:nvSpPr>
        <p:spPr>
          <a:xfrm>
            <a:off x="284813" y="1364105"/>
            <a:ext cx="11068987" cy="48128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Q11)</a:t>
            </a:r>
            <a:endParaRPr>
              <a:solidFill>
                <a:srgbClr val="FF0000"/>
              </a:solidFill>
            </a:endParaRPr>
          </a:p>
        </p:txBody>
      </p:sp>
      <p:pic>
        <p:nvPicPr>
          <p:cNvPr id="627" name="Google Shape;627;p73"/>
          <p:cNvPicPr preferRelativeResize="0"/>
          <p:nvPr/>
        </p:nvPicPr>
        <p:blipFill rotWithShape="1">
          <a:blip r:embed="rId3">
            <a:alphaModFix/>
          </a:blip>
          <a:srcRect b="0" l="0" r="0" t="0"/>
          <a:stretch/>
        </p:blipFill>
        <p:spPr>
          <a:xfrm>
            <a:off x="1244184" y="1364105"/>
            <a:ext cx="10762937" cy="370257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4"/>
          <p:cNvSpPr txBox="1"/>
          <p:nvPr>
            <p:ph type="title"/>
          </p:nvPr>
        </p:nvSpPr>
        <p:spPr>
          <a:xfrm>
            <a:off x="838200" y="290174"/>
            <a:ext cx="10515600" cy="5942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33" name="Google Shape;633;p74"/>
          <p:cNvSpPr txBox="1"/>
          <p:nvPr>
            <p:ph idx="1" type="body"/>
          </p:nvPr>
        </p:nvSpPr>
        <p:spPr>
          <a:xfrm>
            <a:off x="838200" y="1229193"/>
            <a:ext cx="10515600" cy="49477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Q12) 	</a:t>
            </a:r>
            <a:r>
              <a:rPr lang="en-US"/>
              <a:t>The probabilities that a service station will pump gas into 0, 1, 2, 	3, 4, or 5 or more cars during a certain 30-minute period are 	0.03, 0.18, 0.24, 0.28, 0.10, and 0.17, respectively. Find the 	probability that in this 30-minute period.</a:t>
            </a:r>
            <a:br>
              <a:rPr lang="en-US"/>
            </a:br>
            <a:r>
              <a:rPr lang="en-US"/>
              <a:t>		(a) more than 2 cars receive gas;</a:t>
            </a:r>
            <a:br>
              <a:rPr lang="en-US"/>
            </a:br>
            <a:r>
              <a:rPr lang="en-US"/>
              <a:t>		(b) at most 4 cars receive gas;</a:t>
            </a:r>
            <a:br>
              <a:rPr lang="en-US"/>
            </a:br>
            <a:r>
              <a:rPr lang="en-US"/>
              <a:t>		(c) 4 or more cars receive gas. </a:t>
            </a:r>
            <a:br>
              <a:rPr lang="en-US"/>
            </a:b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5"/>
          <p:cNvSpPr txBox="1"/>
          <p:nvPr>
            <p:ph type="title"/>
          </p:nvPr>
        </p:nvSpPr>
        <p:spPr>
          <a:xfrm>
            <a:off x="838200" y="365125"/>
            <a:ext cx="10515600" cy="89404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40" name="Google Shape;640;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F0000"/>
              </a:buClr>
              <a:buSzPts val="2800"/>
              <a:buNone/>
            </a:pPr>
            <a:r>
              <a:rPr b="1" lang="en-US">
                <a:solidFill>
                  <a:srgbClr val="FF0000"/>
                </a:solidFill>
              </a:rPr>
              <a:t>Q13) 	</a:t>
            </a:r>
            <a:r>
              <a:rPr lang="en-US"/>
              <a:t>Police plan to enforce speed limits by using radar traps at four 	different locations within the city limits. The radar traps at each 	of the locations </a:t>
            </a:r>
            <a:r>
              <a:rPr i="1" lang="en-US"/>
              <a:t>L</a:t>
            </a:r>
            <a:r>
              <a:rPr lang="en-US"/>
              <a:t>1, </a:t>
            </a:r>
            <a:r>
              <a:rPr i="1" lang="en-US"/>
              <a:t>L</a:t>
            </a:r>
            <a:r>
              <a:rPr lang="en-US"/>
              <a:t>2, </a:t>
            </a:r>
            <a:r>
              <a:rPr i="1" lang="en-US"/>
              <a:t>L</a:t>
            </a:r>
            <a:r>
              <a:rPr lang="en-US"/>
              <a:t>3, and </a:t>
            </a:r>
            <a:r>
              <a:rPr i="1" lang="en-US"/>
              <a:t>L</a:t>
            </a:r>
            <a:r>
              <a:rPr lang="en-US"/>
              <a:t>4 will be operated 40%, 30%, 	20%, and 30% of the time. If a person who is speeding on her 	way to work has probabilities of 0.2, 0.1, 0.5, and 0.2, 	respectively, of passing through these locations, what is the 	probability that she will receive a speeding ticket?</a:t>
            </a:r>
            <a:endParaRPr/>
          </a:p>
          <a:p>
            <a:pPr indent="0" lvl="0" marL="0" rtl="0" algn="just">
              <a:lnSpc>
                <a:spcPct val="90000"/>
              </a:lnSpc>
              <a:spcBef>
                <a:spcPts val="1000"/>
              </a:spcBef>
              <a:spcAft>
                <a:spcPts val="0"/>
              </a:spcAft>
              <a:buClr>
                <a:schemeClr val="dk1"/>
              </a:buClr>
              <a:buSzPts val="2800"/>
              <a:buNone/>
            </a:pPr>
            <a:r>
              <a:rPr lang="en-US"/>
              <a:t> </a:t>
            </a:r>
            <a:br>
              <a:rPr lang="en-US"/>
            </a:br>
            <a:br>
              <a:rPr lang="en-US"/>
            </a:b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47" name="Google Shape;647;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how many ways a cricket eleven be chosen out of 14 players? How many of them will: </a:t>
            </a:r>
            <a:endParaRPr/>
          </a:p>
          <a:p>
            <a:pPr indent="-228600" lvl="1" marL="685800" rtl="0" algn="l">
              <a:lnSpc>
                <a:spcPct val="90000"/>
              </a:lnSpc>
              <a:spcBef>
                <a:spcPts val="500"/>
              </a:spcBef>
              <a:spcAft>
                <a:spcPts val="0"/>
              </a:spcAft>
              <a:buClr>
                <a:schemeClr val="dk1"/>
              </a:buClr>
              <a:buSzPts val="2400"/>
              <a:buChar char="•"/>
            </a:pPr>
            <a:r>
              <a:rPr lang="en-US"/>
              <a:t>(i) include a particular player</a:t>
            </a:r>
            <a:endParaRPr/>
          </a:p>
          <a:p>
            <a:pPr indent="-228600" lvl="1" marL="685800" rtl="0" algn="l">
              <a:lnSpc>
                <a:spcPct val="90000"/>
              </a:lnSpc>
              <a:spcBef>
                <a:spcPts val="500"/>
              </a:spcBef>
              <a:spcAft>
                <a:spcPts val="0"/>
              </a:spcAft>
              <a:buClr>
                <a:schemeClr val="dk1"/>
              </a:buClr>
              <a:buSzPts val="2400"/>
              <a:buChar char="•"/>
            </a:pPr>
            <a:r>
              <a:rPr lang="en-US"/>
              <a:t>(ii) exclude a particular player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54" name="Google Shape;654;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F0000"/>
              </a:buClr>
              <a:buSzPts val="2800"/>
              <a:buNone/>
            </a:pPr>
            <a:r>
              <a:rPr b="1" lang="en-US">
                <a:solidFill>
                  <a:srgbClr val="FF0000"/>
                </a:solidFill>
              </a:rPr>
              <a:t>Q15) </a:t>
            </a:r>
            <a:r>
              <a:rPr lang="en-US"/>
              <a:t>Suppose that we have 3 cards that are identical in form, except that both sides of the first card are colored red, both sides of the second card are colored black, and one side of the third card is colored red and the other side black. The 3 cards are mixed up in a hat, and 1 card is randomly selected and put down on the ground. If the upper side of the chosen card is colored red, what is the probability that the other side is colored black?</a:t>
            </a:r>
            <a:endParaRPr/>
          </a:p>
          <a:p>
            <a:pPr indent="0" lvl="0" marL="0" rtl="0" algn="just">
              <a:lnSpc>
                <a:spcPct val="90000"/>
              </a:lnSpc>
              <a:spcBef>
                <a:spcPts val="1000"/>
              </a:spcBef>
              <a:spcAft>
                <a:spcPts val="0"/>
              </a:spcAft>
              <a:buClr>
                <a:schemeClr val="dk1"/>
              </a:buClr>
              <a:buSzPts val="2800"/>
              <a:buNone/>
            </a:pPr>
            <a:r>
              <a:rPr lang="en-US"/>
              <a:t> </a:t>
            </a: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Union of events </a:t>
            </a:r>
            <a:endParaRPr>
              <a:solidFill>
                <a:srgbClr val="00B050"/>
              </a:solidFill>
              <a:latin typeface="Arial Black"/>
              <a:ea typeface="Arial Black"/>
              <a:cs typeface="Arial Black"/>
              <a:sym typeface="Arial Black"/>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union </a:t>
            </a:r>
            <a:r>
              <a:rPr lang="en-US"/>
              <a:t>of the two events </a:t>
            </a:r>
            <a:r>
              <a:rPr i="1" lang="en-US"/>
              <a:t>A </a:t>
            </a:r>
            <a:r>
              <a:rPr lang="en-US"/>
              <a:t>and </a:t>
            </a:r>
            <a:r>
              <a:rPr i="1" lang="en-US"/>
              <a:t>B</a:t>
            </a:r>
            <a:r>
              <a:rPr lang="en-US"/>
              <a:t>, denoted by the symbol </a:t>
            </a:r>
            <a:r>
              <a:rPr i="1" lang="en-US"/>
              <a:t>A∪ B</a:t>
            </a:r>
            <a:r>
              <a:rPr lang="en-US"/>
              <a:t>, is the event containing all the elements that belong to </a:t>
            </a:r>
            <a:r>
              <a:rPr i="1" lang="en-US"/>
              <a:t>A </a:t>
            </a:r>
            <a:r>
              <a:rPr lang="en-US"/>
              <a:t>or </a:t>
            </a:r>
            <a:r>
              <a:rPr i="1" lang="en-US"/>
              <a:t>B </a:t>
            </a:r>
            <a:r>
              <a:rPr lang="en-US"/>
              <a:t>or both.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600"/>
              <a:buChar char="•"/>
            </a:pPr>
            <a:r>
              <a:rPr lang="en-US" sz="2600"/>
              <a:t>Let </a:t>
            </a:r>
            <a:r>
              <a:rPr i="1" lang="en-US" sz="2600"/>
              <a:t>A </a:t>
            </a:r>
            <a:r>
              <a:rPr lang="en-US" sz="2600"/>
              <a:t>= </a:t>
            </a:r>
            <a:r>
              <a:rPr i="1" lang="en-US" sz="2600"/>
              <a:t>{a, b, c} </a:t>
            </a:r>
            <a:r>
              <a:rPr lang="en-US" sz="2600"/>
              <a:t>and </a:t>
            </a:r>
            <a:r>
              <a:rPr i="1" lang="en-US" sz="2600"/>
              <a:t>B </a:t>
            </a:r>
            <a:r>
              <a:rPr lang="en-US" sz="2600"/>
              <a:t>= </a:t>
            </a:r>
            <a:r>
              <a:rPr i="1" lang="en-US" sz="2600"/>
              <a:t>{b, c, d, e}</a:t>
            </a:r>
            <a:r>
              <a:rPr lang="en-US" sz="2600"/>
              <a:t>; then </a:t>
            </a:r>
            <a:r>
              <a:rPr i="1" lang="en-US" sz="2600"/>
              <a:t>A ∪ B </a:t>
            </a:r>
            <a:r>
              <a:rPr lang="en-US" sz="2600"/>
              <a:t>= ?</a:t>
            </a:r>
            <a:endParaRPr/>
          </a:p>
          <a:p>
            <a:pPr indent="-63500" lvl="1" marL="685800" rtl="0" algn="l">
              <a:lnSpc>
                <a:spcPct val="90000"/>
              </a:lnSpc>
              <a:spcBef>
                <a:spcPts val="500"/>
              </a:spcBef>
              <a:spcAft>
                <a:spcPts val="0"/>
              </a:spcAft>
              <a:buClr>
                <a:schemeClr val="dk1"/>
              </a:buClr>
              <a:buSzPts val="2600"/>
              <a:buNone/>
            </a:pPr>
            <a:r>
              <a:t/>
            </a:r>
            <a:endParaRPr i="1" sz="2600"/>
          </a:p>
          <a:p>
            <a:pPr indent="-228600" lvl="1" marL="685800" rtl="0" algn="l">
              <a:lnSpc>
                <a:spcPct val="90000"/>
              </a:lnSpc>
              <a:spcBef>
                <a:spcPts val="500"/>
              </a:spcBef>
              <a:spcAft>
                <a:spcPts val="0"/>
              </a:spcAft>
              <a:buClr>
                <a:schemeClr val="dk1"/>
              </a:buClr>
              <a:buSzPts val="2600"/>
              <a:buChar char="•"/>
            </a:pPr>
            <a:r>
              <a:rPr lang="en-US" sz="2600"/>
              <a:t>Let </a:t>
            </a:r>
            <a:r>
              <a:rPr i="1" lang="en-US" sz="2600"/>
              <a:t>P </a:t>
            </a:r>
            <a:r>
              <a:rPr lang="en-US" sz="2600"/>
              <a:t>be the event that an employee selected at random from an oil drilling company smokes cigarettes. Let </a:t>
            </a:r>
            <a:r>
              <a:rPr i="1" lang="en-US" sz="2600"/>
              <a:t>Q </a:t>
            </a:r>
            <a:r>
              <a:rPr lang="en-US" sz="2600"/>
              <a:t>be the event that the employee selected drinks alcoholic beverages. Then the event </a:t>
            </a:r>
            <a:r>
              <a:rPr i="1" lang="en-US" sz="2600"/>
              <a:t>P ∪  Q =?</a:t>
            </a:r>
            <a:br>
              <a:rPr lang="en-US"/>
            </a:br>
            <a:br>
              <a:rPr lang="en-US"/>
            </a:b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Venn Diagram </a:t>
            </a:r>
            <a:endParaRPr>
              <a:solidFill>
                <a:srgbClr val="00B050"/>
              </a:solidFill>
              <a:latin typeface="Arial Black"/>
              <a:ea typeface="Arial Black"/>
              <a:cs typeface="Arial Black"/>
              <a:sym typeface="Arial Black"/>
            </a:endParaRPr>
          </a:p>
        </p:txBody>
      </p:sp>
      <p:sp>
        <p:nvSpPr>
          <p:cNvPr id="139" name="Google Shape;139;p10"/>
          <p:cNvSpPr txBox="1"/>
          <p:nvPr>
            <p:ph idx="1" type="body"/>
          </p:nvPr>
        </p:nvSpPr>
        <p:spPr>
          <a:xfrm>
            <a:off x="7315200" y="1988457"/>
            <a:ext cx="4038600" cy="41885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A ∩ B </a:t>
            </a:r>
            <a:r>
              <a:rPr lang="en-US"/>
              <a:t>=</a:t>
            </a:r>
            <a:br>
              <a:rPr i="1" lang="en-US"/>
            </a:br>
            <a:r>
              <a:rPr i="1" lang="en-US"/>
              <a:t>B ∩ C </a:t>
            </a:r>
            <a:r>
              <a:rPr lang="en-US"/>
              <a:t>=</a:t>
            </a:r>
            <a:br>
              <a:rPr lang="en-US"/>
            </a:br>
            <a:r>
              <a:rPr i="1" lang="en-US"/>
              <a:t>A ∪ C </a:t>
            </a:r>
            <a:r>
              <a:rPr lang="en-US"/>
              <a:t>=</a:t>
            </a:r>
            <a:br>
              <a:rPr i="1" lang="en-US"/>
            </a:br>
            <a:r>
              <a:rPr i="1" lang="en-US"/>
              <a:t>B’ ∩ A </a:t>
            </a:r>
            <a:r>
              <a:rPr lang="en-US"/>
              <a:t>=</a:t>
            </a:r>
            <a:br>
              <a:rPr i="1" lang="en-US"/>
            </a:br>
            <a:r>
              <a:rPr i="1" lang="en-US"/>
              <a:t>A ∩ B ∩ C </a:t>
            </a:r>
            <a:r>
              <a:rPr lang="en-US"/>
              <a:t>=</a:t>
            </a:r>
            <a:br>
              <a:rPr i="1" lang="en-US"/>
            </a:br>
            <a:r>
              <a:rPr lang="en-US"/>
              <a:t>(</a:t>
            </a:r>
            <a:r>
              <a:rPr i="1" lang="en-US"/>
              <a:t>A ∪ B</a:t>
            </a:r>
            <a:r>
              <a:rPr lang="en-US"/>
              <a:t>) </a:t>
            </a:r>
            <a:r>
              <a:rPr i="1" lang="en-US"/>
              <a:t>∩ C’ </a:t>
            </a:r>
            <a:r>
              <a:rPr lang="en-US"/>
              <a:t>=</a:t>
            </a:r>
            <a:endParaRPr/>
          </a:p>
        </p:txBody>
      </p:sp>
      <p:pic>
        <p:nvPicPr>
          <p:cNvPr id="140" name="Google Shape;140;p10"/>
          <p:cNvPicPr preferRelativeResize="0"/>
          <p:nvPr/>
        </p:nvPicPr>
        <p:blipFill rotWithShape="1">
          <a:blip r:embed="rId3">
            <a:alphaModFix/>
          </a:blip>
          <a:srcRect b="0" l="0" r="0" t="0"/>
          <a:stretch/>
        </p:blipFill>
        <p:spPr>
          <a:xfrm>
            <a:off x="838200" y="1690688"/>
            <a:ext cx="6725554" cy="4623027"/>
          </a:xfrm>
          <a:prstGeom prst="rect">
            <a:avLst/>
          </a:prstGeom>
          <a:noFill/>
          <a:ln>
            <a:noFill/>
          </a:ln>
        </p:spPr>
      </p:pic>
      <p:sp>
        <p:nvSpPr>
          <p:cNvPr id="141" name="Google Shape;141;p10"/>
          <p:cNvSpPr txBox="1"/>
          <p:nvPr/>
        </p:nvSpPr>
        <p:spPr>
          <a:xfrm>
            <a:off x="8882743" y="1988457"/>
            <a:ext cx="1320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1, 2 </a:t>
            </a:r>
            <a:endParaRPr b="0" i="0" sz="1800" u="none" cap="none" strike="noStrike">
              <a:solidFill>
                <a:schemeClr val="dk1"/>
              </a:solidFill>
              <a:latin typeface="Calibri"/>
              <a:ea typeface="Calibri"/>
              <a:cs typeface="Calibri"/>
              <a:sym typeface="Calibri"/>
            </a:endParaRPr>
          </a:p>
        </p:txBody>
      </p:sp>
      <p:sp>
        <p:nvSpPr>
          <p:cNvPr id="142" name="Google Shape;142;p10"/>
          <p:cNvSpPr txBox="1"/>
          <p:nvPr/>
        </p:nvSpPr>
        <p:spPr>
          <a:xfrm>
            <a:off x="8882743" y="2357789"/>
            <a:ext cx="1320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1, 3 </a:t>
            </a:r>
            <a:endParaRPr b="0" i="0" sz="1800" u="none" cap="none" strike="noStrike">
              <a:solidFill>
                <a:schemeClr val="dk1"/>
              </a:solidFill>
              <a:latin typeface="Calibri"/>
              <a:ea typeface="Calibri"/>
              <a:cs typeface="Calibri"/>
              <a:sym typeface="Calibri"/>
            </a:endParaRPr>
          </a:p>
        </p:txBody>
      </p:sp>
      <p:sp>
        <p:nvSpPr>
          <p:cNvPr id="143" name="Google Shape;143;p10"/>
          <p:cNvSpPr txBox="1"/>
          <p:nvPr/>
        </p:nvSpPr>
        <p:spPr>
          <a:xfrm>
            <a:off x="8928101" y="2729576"/>
            <a:ext cx="1320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1,2,3,4,5,7 </a:t>
            </a:r>
            <a:endParaRPr b="0" i="0" sz="1800" u="none" cap="none" strike="noStrike">
              <a:solidFill>
                <a:schemeClr val="dk1"/>
              </a:solidFill>
              <a:latin typeface="Calibri"/>
              <a:ea typeface="Calibri"/>
              <a:cs typeface="Calibri"/>
              <a:sym typeface="Calibri"/>
            </a:endParaRPr>
          </a:p>
        </p:txBody>
      </p:sp>
      <p:sp>
        <p:nvSpPr>
          <p:cNvPr id="144" name="Google Shape;144;p10"/>
          <p:cNvSpPr txBox="1"/>
          <p:nvPr/>
        </p:nvSpPr>
        <p:spPr>
          <a:xfrm>
            <a:off x="8973459" y="3098908"/>
            <a:ext cx="1320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4, 7  </a:t>
            </a:r>
            <a:endParaRPr b="0" i="0" sz="1800" u="none" cap="none" strike="noStrike">
              <a:solidFill>
                <a:schemeClr val="dk1"/>
              </a:solidFill>
              <a:latin typeface="Calibri"/>
              <a:ea typeface="Calibri"/>
              <a:cs typeface="Calibri"/>
              <a:sym typeface="Calibri"/>
            </a:endParaRPr>
          </a:p>
        </p:txBody>
      </p:sp>
      <p:sp>
        <p:nvSpPr>
          <p:cNvPr id="145" name="Google Shape;145;p10"/>
          <p:cNvSpPr txBox="1"/>
          <p:nvPr/>
        </p:nvSpPr>
        <p:spPr>
          <a:xfrm>
            <a:off x="9334500" y="3527484"/>
            <a:ext cx="1320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a:t>
            </a:r>
            <a:endParaRPr b="0" i="0" sz="1800" u="none" cap="none" strike="noStrike">
              <a:solidFill>
                <a:schemeClr val="dk1"/>
              </a:solidFill>
              <a:latin typeface="Calibri"/>
              <a:ea typeface="Calibri"/>
              <a:cs typeface="Calibri"/>
              <a:sym typeface="Calibri"/>
            </a:endParaRPr>
          </a:p>
        </p:txBody>
      </p:sp>
      <p:sp>
        <p:nvSpPr>
          <p:cNvPr id="146" name="Google Shape;146;p10"/>
          <p:cNvSpPr txBox="1"/>
          <p:nvPr/>
        </p:nvSpPr>
        <p:spPr>
          <a:xfrm>
            <a:off x="9588501" y="3934575"/>
            <a:ext cx="1320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7,2,6,</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5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2019-02-07T14:40:47Z</dcterms:created>
  <dc:creator>Osama Bin Ajaz</dc:creator>
</cp:coreProperties>
</file>