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2"/>
  </p:notesMasterIdLst>
  <p:sldIdLst>
    <p:sldId id="256" r:id="rId2"/>
    <p:sldId id="272" r:id="rId3"/>
    <p:sldId id="271" r:id="rId4"/>
    <p:sldId id="277" r:id="rId5"/>
    <p:sldId id="313" r:id="rId6"/>
    <p:sldId id="314" r:id="rId7"/>
    <p:sldId id="315" r:id="rId8"/>
    <p:sldId id="317" r:id="rId9"/>
    <p:sldId id="278" r:id="rId10"/>
    <p:sldId id="310" r:id="rId11"/>
    <p:sldId id="308" r:id="rId12"/>
    <p:sldId id="279" r:id="rId13"/>
    <p:sldId id="281" r:id="rId14"/>
    <p:sldId id="288" r:id="rId15"/>
    <p:sldId id="294" r:id="rId16"/>
    <p:sldId id="299" r:id="rId17"/>
    <p:sldId id="296" r:id="rId18"/>
    <p:sldId id="295" r:id="rId19"/>
    <p:sldId id="297" r:id="rId20"/>
    <p:sldId id="298" r:id="rId21"/>
    <p:sldId id="287" r:id="rId22"/>
    <p:sldId id="309" r:id="rId23"/>
    <p:sldId id="307" r:id="rId24"/>
    <p:sldId id="318" r:id="rId25"/>
    <p:sldId id="311" r:id="rId26"/>
    <p:sldId id="319" r:id="rId27"/>
    <p:sldId id="321" r:id="rId28"/>
    <p:sldId id="322" r:id="rId29"/>
    <p:sldId id="320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10353" y="466225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4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Mubahir</a:t>
            </a:r>
            <a:r>
              <a:rPr lang="en-US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Iqbal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96C3-C43A-7459-3A86-1401033E9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115F8-E352-4076-43DD-823D3CE1E5B9}"/>
              </a:ext>
            </a:extLst>
          </p:cNvPr>
          <p:cNvSpPr txBox="1"/>
          <p:nvPr/>
        </p:nvSpPr>
        <p:spPr>
          <a:xfrm>
            <a:off x="200025" y="344642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DBMS?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A3E0E-0860-92FA-DC92-6C33B347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B08A0A-F507-BFF4-924A-4AA71AC99C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6DF0C5-CDE1-8E05-6E53-A0E4020A20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10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8BDFE-BBE0-D600-D502-6051ED3CB66C}"/>
              </a:ext>
            </a:extLst>
          </p:cNvPr>
          <p:cNvSpPr txBox="1"/>
          <p:nvPr/>
        </p:nvSpPr>
        <p:spPr>
          <a:xfrm>
            <a:off x="504825" y="1562099"/>
            <a:ext cx="60252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software tool that enables users to create, retrieve, update, and manage data in databases.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DBMS provides an interface to interact with the database while ensuring data integrity, security, and consistency.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MySQL, Oracle, and Microsoft SQL Server.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52F5B7-C580-9DF6-5478-7F28AB93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09" y="1470709"/>
            <a:ext cx="5377729" cy="440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8554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CFCF5-169A-2788-1D7A-F2B9DDF8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C96E0-C81D-9601-31AD-536CAA1DC63D}"/>
              </a:ext>
            </a:extLst>
          </p:cNvPr>
          <p:cNvSpPr txBox="1"/>
          <p:nvPr/>
        </p:nvSpPr>
        <p:spPr>
          <a:xfrm>
            <a:off x="256116" y="2699915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Data Science and Why Now?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1FB98-5D63-2155-CF63-EA7D6794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362C48-70C0-A404-C7CE-0F099B1712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FD8F84-FAEF-FF12-2C63-E62D6D3BCB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7543290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DEBEF-4A3D-48F8-31E6-2A4049966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F20D7-D5A7-97BA-6AE3-69B1673D114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Datafication</a:t>
            </a:r>
            <a:r>
              <a:rPr lang="en-US" sz="3600" b="1" u="sng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0A926-4657-C8FF-0482-8D1A2AF36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B20D09-242C-7F3B-B04E-02442E959D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0AD173-F0F1-B78B-64B4-212950B199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12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6EBA8-0F94-E6DA-7930-47E1531E8403}"/>
              </a:ext>
            </a:extLst>
          </p:cNvPr>
          <p:cNvSpPr txBox="1"/>
          <p:nvPr/>
        </p:nvSpPr>
        <p:spPr>
          <a:xfrm>
            <a:off x="504825" y="1562100"/>
            <a:ext cx="111823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datafication term was introduced in 2013.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of “Taking all aspects of life and turning them into Data” is called datafication.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converting actions, emotions, and interactions into data points.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purchase a product or use a service (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download a mobile app - (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Watch a movie on YouTube (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time/Likes, Comments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</a:t>
            </a:r>
          </a:p>
        </p:txBody>
      </p:sp>
    </p:spTree>
    <p:extLst>
      <p:ext uri="{BB962C8B-B14F-4D97-AF65-F5344CB8AC3E}">
        <p14:creationId xmlns:p14="http://schemas.microsoft.com/office/powerpoint/2010/main" val="227395206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D4F2D-CCC7-0AEF-6557-C919E7B78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B4E988A-E4EF-2B4D-A1B8-EA05147D6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" r="10000" b="4629"/>
          <a:stretch/>
        </p:blipFill>
        <p:spPr bwMode="auto">
          <a:xfrm>
            <a:off x="2450294" y="3550824"/>
            <a:ext cx="4565940" cy="29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A4F63-B215-D3FD-6EC9-29B78FF63F99}"/>
              </a:ext>
            </a:extLst>
          </p:cNvPr>
          <p:cNvSpPr txBox="1"/>
          <p:nvPr/>
        </p:nvSpPr>
        <p:spPr>
          <a:xfrm>
            <a:off x="369455" y="344642"/>
            <a:ext cx="1120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600" b="1" u="sng" dirty="0"/>
              <a:t>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Big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C379E-60C5-26AD-A6AB-B3015D33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FCD58-7369-FF6D-E5FB-18A868FC1B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AC52E7-5F9E-DE21-F017-24F09B5729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13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1B746-0C87-12A2-CE2D-1ED75337CE84}"/>
              </a:ext>
            </a:extLst>
          </p:cNvPr>
          <p:cNvSpPr txBox="1"/>
          <p:nvPr/>
        </p:nvSpPr>
        <p:spPr>
          <a:xfrm>
            <a:off x="504825" y="1946359"/>
            <a:ext cx="5591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refers to datasets that are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in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complex relations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Fast-growing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6F7328-0C87-68BC-3CC2-59114FE9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34" y="3075706"/>
            <a:ext cx="4985266" cy="339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84059A-00AE-FCA5-B6E4-7471AEC2398B}"/>
              </a:ext>
            </a:extLst>
          </p:cNvPr>
          <p:cNvSpPr txBox="1"/>
          <p:nvPr/>
        </p:nvSpPr>
        <p:spPr>
          <a:xfrm>
            <a:off x="1162617" y="1031351"/>
            <a:ext cx="10318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is the outcome of datafication. As more actions and objects are </a:t>
            </a:r>
            <a:r>
              <a:rPr lang="en-GB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datafied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they contribute to Big Data.</a:t>
            </a:r>
          </a:p>
        </p:txBody>
      </p:sp>
    </p:spTree>
    <p:extLst>
      <p:ext uri="{BB962C8B-B14F-4D97-AF65-F5344CB8AC3E}">
        <p14:creationId xmlns:p14="http://schemas.microsoft.com/office/powerpoint/2010/main" val="357909524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4731-2F96-527A-A227-F21C56DF1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2A26624-A9DE-37DC-8216-78FB0211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17" y="1178356"/>
            <a:ext cx="9602643" cy="54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B10DC1-799A-EB23-B8BA-B2FF80983B8B}"/>
              </a:ext>
            </a:extLst>
          </p:cNvPr>
          <p:cNvSpPr txBox="1"/>
          <p:nvPr/>
        </p:nvSpPr>
        <p:spPr>
          <a:xfrm>
            <a:off x="504825" y="344642"/>
            <a:ext cx="1106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or Properties of Big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CE3D0-6442-5ECA-A6E1-0A575CF3D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849F6A-7EBE-1540-8A6D-D57B5695FE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B65802-C69E-FBCC-7005-35D5032EEB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14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24763-AC17-421C-D508-D764C2E68C03}"/>
              </a:ext>
            </a:extLst>
          </p:cNvPr>
          <p:cNvSpPr txBox="1"/>
          <p:nvPr/>
        </p:nvSpPr>
        <p:spPr>
          <a:xfrm>
            <a:off x="504825" y="1562100"/>
            <a:ext cx="5194011" cy="32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Volume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Variety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Velocity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Veracity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3289368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DC40A-B45F-D518-5A97-0066BA145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28766-137C-097A-A4F9-97EE865156C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Data: Volume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21D6-91C3-C43E-D888-23015920C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9E4FB8-2C7E-8DA3-7C78-A0CF2D2F11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B09821-C62D-8C76-01BF-D94052CC99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15</a:t>
            </a:fld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BAAFD-3FFE-7110-B531-9052869B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09" y="1661944"/>
            <a:ext cx="7818026" cy="4803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448D0-8EBA-CBB1-E98E-72161D7C3F23}"/>
              </a:ext>
            </a:extLst>
          </p:cNvPr>
          <p:cNvSpPr txBox="1"/>
          <p:nvPr/>
        </p:nvSpPr>
        <p:spPr>
          <a:xfrm>
            <a:off x="504824" y="970971"/>
            <a:ext cx="1106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about the amount of data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refers to huge amounts of data, usually measured in terabytes or even petabytes..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A29F9-34C5-7496-F513-65DBC299490E}"/>
              </a:ext>
            </a:extLst>
          </p:cNvPr>
          <p:cNvSpPr txBox="1"/>
          <p:nvPr/>
        </p:nvSpPr>
        <p:spPr>
          <a:xfrm>
            <a:off x="504824" y="2299853"/>
            <a:ext cx="39101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 store </a:t>
            </a:r>
          </a:p>
          <a:p>
            <a:pPr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Billions of posts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Photos, and videos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Comments, likes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4143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F617F-D490-7302-17B2-6AA929FC0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's causing the exponential growth of data?">
            <a:extLst>
              <a:ext uri="{FF2B5EF4-FFF2-40B4-BE49-F238E27FC236}">
                <a16:creationId xmlns:a16="http://schemas.microsoft.com/office/drawing/2014/main" id="{A29DCEF6-A0EC-BE51-08DA-3FAAD14E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5" y="1727200"/>
            <a:ext cx="11933479" cy="45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66BF11-4E7B-C5B6-292C-9E034E95083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Data: Volume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8BCCF-8F03-CF0B-40C5-3B9A03905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7520F6-4F08-E8F0-AE23-B8723E199F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002436-F1AD-71C5-7407-70A93FB536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16</a:t>
            </a:fld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A8FD5-1013-091B-F88C-C1A40432BDCF}"/>
              </a:ext>
            </a:extLst>
          </p:cNvPr>
          <p:cNvSpPr txBox="1"/>
          <p:nvPr/>
        </p:nvSpPr>
        <p:spPr>
          <a:xfrm>
            <a:off x="838220" y="1335615"/>
            <a:ext cx="1118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ZB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10</a:t>
            </a:r>
            <a:r>
              <a:rPr lang="en-US" sz="3200" b="1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4037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82460-F7B6-4680-F83B-C44CD3BC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43002-984E-FD89-8135-575A3E83821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Data: Variety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72C0D-4C10-7401-0D53-40FEC5A1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289BF1-F994-190C-56D0-6577847304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5270F9-6ACA-7D03-04AF-661972C39A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17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E72B3-DD5B-A9A3-FBA3-1064C29E9CFF}"/>
              </a:ext>
            </a:extLst>
          </p:cNvPr>
          <p:cNvSpPr txBox="1"/>
          <p:nvPr/>
        </p:nvSpPr>
        <p:spPr>
          <a:xfrm>
            <a:off x="430934" y="3720580"/>
            <a:ext cx="5665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 (Sensory data)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(in many different languages)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(Posts)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(YouTube)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Audios (iTunes,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431CD-78A3-63E5-24BF-DD7C63D3BC8C}"/>
              </a:ext>
            </a:extLst>
          </p:cNvPr>
          <p:cNvSpPr txBox="1"/>
          <p:nvPr/>
        </p:nvSpPr>
        <p:spPr>
          <a:xfrm>
            <a:off x="455387" y="1703075"/>
            <a:ext cx="3531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620AD0-CA31-DDC8-2260-C0553B07D99F}"/>
              </a:ext>
            </a:extLst>
          </p:cNvPr>
          <p:cNvGrpSpPr/>
          <p:nvPr/>
        </p:nvGrpSpPr>
        <p:grpSpPr>
          <a:xfrm>
            <a:off x="5375564" y="2429164"/>
            <a:ext cx="6750782" cy="3905760"/>
            <a:chOff x="3713582" y="990973"/>
            <a:chExt cx="8412764" cy="53439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679B5-DEF3-8048-A7D4-7BD748B8B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9404" y="4486806"/>
              <a:ext cx="4353059" cy="1848118"/>
            </a:xfrm>
            <a:prstGeom prst="rect">
              <a:avLst/>
            </a:prstGeom>
          </p:spPr>
        </p:pic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769BF7C4-B1DE-4767-C439-3F0B179CF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582" y="990973"/>
              <a:ext cx="4764836" cy="2680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D1C755-E322-835A-B2CE-4573962E1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0870" y="2605345"/>
              <a:ext cx="3245476" cy="1841679"/>
            </a:xfrm>
            <a:prstGeom prst="rect">
              <a:avLst/>
            </a:prstGeom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88ED90A-9A68-2D43-D99A-206B3A146BB4}"/>
                </a:ext>
              </a:extLst>
            </p:cNvPr>
            <p:cNvCxnSpPr/>
            <p:nvPr/>
          </p:nvCxnSpPr>
          <p:spPr>
            <a:xfrm>
              <a:off x="8072582" y="1487055"/>
              <a:ext cx="2678545" cy="1118290"/>
            </a:xfrm>
            <a:prstGeom prst="bentConnector3">
              <a:avLst>
                <a:gd name="adj1" fmla="val 100345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AA71EBD-FFF0-CCEF-5C7C-B09262BCDCB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54350" y="3064429"/>
              <a:ext cx="2440607" cy="404146"/>
            </a:xfrm>
            <a:prstGeom prst="bentConnector3">
              <a:avLst>
                <a:gd name="adj1" fmla="val 802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5A5CD8-2E79-1249-8807-312BEFC4941A}"/>
              </a:ext>
            </a:extLst>
          </p:cNvPr>
          <p:cNvSpPr txBox="1"/>
          <p:nvPr/>
        </p:nvSpPr>
        <p:spPr>
          <a:xfrm>
            <a:off x="3263467" y="1099576"/>
            <a:ext cx="717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</a:t>
            </a:r>
            <a:r>
              <a:rPr lang="en-GB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</a:t>
            </a:r>
            <a:r>
              <a:rPr lang="en-GB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data.</a:t>
            </a:r>
          </a:p>
        </p:txBody>
      </p:sp>
    </p:spTree>
    <p:extLst>
      <p:ext uri="{BB962C8B-B14F-4D97-AF65-F5344CB8AC3E}">
        <p14:creationId xmlns:p14="http://schemas.microsoft.com/office/powerpoint/2010/main" val="390309464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3C4-4D11-BDD1-6E3A-0DFDA594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3E3DA7-18AC-5229-88F3-7E43CDA6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12" t="6365" b="11275"/>
          <a:stretch/>
        </p:blipFill>
        <p:spPr>
          <a:xfrm>
            <a:off x="3445164" y="2867543"/>
            <a:ext cx="6049818" cy="3440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B28833-EB41-A35F-A317-A7D9FD33545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Data: Velocity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A63A5-D3FE-886F-8A25-6A895DDDE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EA29D6-92EE-08D5-4768-BEF22A83CB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D9A5E2-0CC8-292F-DE0B-4840090BFB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18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12B61-85D5-4817-B52C-E00484A8156D}"/>
              </a:ext>
            </a:extLst>
          </p:cNvPr>
          <p:cNvSpPr txBox="1"/>
          <p:nvPr/>
        </p:nvSpPr>
        <p:spPr>
          <a:xfrm>
            <a:off x="504825" y="1304308"/>
            <a:ext cx="11182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at which data is created and uploaded to the internet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often needs to be processed quickly, sometimes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638142480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A05D-5B50-C0BD-2AD5-61B71DB60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065F320-9502-E625-CE7F-A9C768FB7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9218" r="10299"/>
          <a:stretch/>
        </p:blipFill>
        <p:spPr bwMode="auto">
          <a:xfrm>
            <a:off x="5088946" y="2643656"/>
            <a:ext cx="6483928" cy="389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E6C12-D10F-7EE3-4532-0292BE379C3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Data: Veracity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F2C98-0683-B84F-DB5E-016BC639C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D3D3B6-0F8B-BC95-0025-9819679DBB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CF24E-85C4-8E49-3906-97E90AD859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19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15217-0F05-F190-324C-55A5A464FA27}"/>
              </a:ext>
            </a:extLst>
          </p:cNvPr>
          <p:cNvSpPr txBox="1"/>
          <p:nvPr/>
        </p:nvSpPr>
        <p:spPr>
          <a:xfrm>
            <a:off x="446616" y="1298648"/>
            <a:ext cx="11182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about the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and accuracy of the data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Big Data, there can be errors, inconsistencies, fake, rumours, or “noise” that make it challenging to trust and make decisions.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EB862-A749-DC07-78F6-60D2DC8B5B05}"/>
              </a:ext>
            </a:extLst>
          </p:cNvPr>
          <p:cNvSpPr txBox="1"/>
          <p:nvPr/>
        </p:nvSpPr>
        <p:spPr>
          <a:xfrm>
            <a:off x="504825" y="3288952"/>
            <a:ext cx="5138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User-generated content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posts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accounts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opinions</a:t>
            </a:r>
          </a:p>
        </p:txBody>
      </p:sp>
    </p:spTree>
    <p:extLst>
      <p:ext uri="{BB962C8B-B14F-4D97-AF65-F5344CB8AC3E}">
        <p14:creationId xmlns:p14="http://schemas.microsoft.com/office/powerpoint/2010/main" val="3829887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384-D6B3-7A12-A0DD-81E6412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41DD9-6F86-7A70-3CE3-B7F22C509A05}"/>
              </a:ext>
            </a:extLst>
          </p:cNvPr>
          <p:cNvSpPr txBox="1"/>
          <p:nvPr/>
        </p:nvSpPr>
        <p:spPr>
          <a:xfrm>
            <a:off x="1016000" y="1442134"/>
            <a:ext cx="111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&amp; it’s types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Database, DBMS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 (5V’s)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Data-Science Vs Data-Mining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of Data-Scientist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FF3E-781F-5522-7D9B-E8090E1A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45502-C67C-9F7A-081C-573ED48CB80E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</a:t>
            </a:r>
          </a:p>
        </p:txBody>
      </p:sp>
    </p:spTree>
    <p:extLst>
      <p:ext uri="{BB962C8B-B14F-4D97-AF65-F5344CB8AC3E}">
        <p14:creationId xmlns:p14="http://schemas.microsoft.com/office/powerpoint/2010/main" val="2937185482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68E8-ADD1-2888-C09A-7AE53733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223F2AF-2089-016F-36BA-2AFE1025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70" y="2676092"/>
            <a:ext cx="7123315" cy="358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917B3-4E17-ABA4-F4D1-B6488849B75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Data: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B6EC9-7F26-56CE-B823-B7D8C004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180B27-98A4-D514-3E76-4958DFFA1E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2FD7D2-07DB-47E1-5213-D9988E814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20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5FD65-41BB-3F17-1C3C-A4DC2BB7F095}"/>
              </a:ext>
            </a:extLst>
          </p:cNvPr>
          <p:cNvSpPr txBox="1"/>
          <p:nvPr/>
        </p:nvSpPr>
        <p:spPr>
          <a:xfrm>
            <a:off x="504825" y="1562100"/>
            <a:ext cx="11182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usefulness of the data. 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only valuable if it provides insights or helps make better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B1B8C-95AB-3707-D6A6-E8023EEE5FFD}"/>
              </a:ext>
            </a:extLst>
          </p:cNvPr>
          <p:cNvSpPr txBox="1"/>
          <p:nvPr/>
        </p:nvSpPr>
        <p:spPr>
          <a:xfrm>
            <a:off x="504825" y="3446643"/>
            <a:ext cx="5591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is useful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Ads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Navigation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Diagnostics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018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78DF4-1370-9809-3484-09353E75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F24500-C09D-508C-71CE-0FDC26E9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78" y="1904266"/>
            <a:ext cx="8182206" cy="4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02152-64E2-2C4C-9894-974D1B36C411}"/>
              </a:ext>
            </a:extLst>
          </p:cNvPr>
          <p:cNvSpPr txBox="1"/>
          <p:nvPr/>
        </p:nvSpPr>
        <p:spPr>
          <a:xfrm>
            <a:off x="390525" y="344642"/>
            <a:ext cx="1118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can handle Big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AA6F8-0EDA-97FA-F978-B968C13FB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2DF0EE-3363-7FE4-3C48-70B49BF599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B14B2A-727E-DE0E-52FC-3A2C2506E2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21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68E30-735B-5492-0EBD-DCDFC1A35E8E}"/>
              </a:ext>
            </a:extLst>
          </p:cNvPr>
          <p:cNvSpPr txBox="1"/>
          <p:nvPr/>
        </p:nvSpPr>
        <p:spPr>
          <a:xfrm>
            <a:off x="504825" y="1562100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Data Base Management Software cannot manage Big Data effectively.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tools and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are used, like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43065878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11D1F-CBFA-0883-0D90-B89143AF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80C9D-139F-2F8C-3EA1-69582F8A7E93}"/>
              </a:ext>
            </a:extLst>
          </p:cNvPr>
          <p:cNvSpPr txBox="1"/>
          <p:nvPr/>
        </p:nvSpPr>
        <p:spPr>
          <a:xfrm>
            <a:off x="390525" y="344642"/>
            <a:ext cx="1118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Data Science and Why Now?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0EDAE-BB0F-0E3F-7FB7-381AAE1FE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6999EF-3491-46A9-ED46-FC016E8057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3421C3-2BC8-67FA-E6CF-78BF63A2BE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22</a:t>
            </a:fld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54403-6A53-F1DF-C802-F258197B726E}"/>
              </a:ext>
            </a:extLst>
          </p:cNvPr>
          <p:cNvSpPr txBox="1"/>
          <p:nvPr/>
        </p:nvSpPr>
        <p:spPr>
          <a:xfrm>
            <a:off x="505691" y="3087877"/>
            <a:ext cx="7186275" cy="16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Advances in Computing Power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Business Demand for Data-Driven Decisions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Digital Transformation Across Industries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CF42C3-9378-CA79-8AFD-58961CDF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89" y="2503333"/>
            <a:ext cx="4095750" cy="401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C48E6-8A1D-A4B1-2958-F0EE8FF5B102}"/>
              </a:ext>
            </a:extLst>
          </p:cNvPr>
          <p:cNvSpPr txBox="1"/>
          <p:nvPr/>
        </p:nvSpPr>
        <p:spPr>
          <a:xfrm>
            <a:off x="446616" y="1317272"/>
            <a:ext cx="11182350" cy="144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rapid growth of digital technologies has created a massive increase in data generation from smartphones, social media, IoT devices, and online transactions.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6623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C648-15F3-DCCF-9564-86646E13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6598C3-09E4-8105-CBAC-D054496E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891" y="2704327"/>
            <a:ext cx="4494834" cy="4061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667D5-2588-CCCD-4CD9-755E0968A58B}"/>
              </a:ext>
            </a:extLst>
          </p:cNvPr>
          <p:cNvSpPr txBox="1"/>
          <p:nvPr/>
        </p:nvSpPr>
        <p:spPr>
          <a:xfrm>
            <a:off x="390525" y="344642"/>
            <a:ext cx="1118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Data-Science?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DDFFB-02C4-2614-90E6-764D87601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ECD8EC-34D1-1170-D0C6-917797CE50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0A18E5-28FA-72FF-1200-0395C5B80E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23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D4871-AC55-6573-4D67-4FFBB8DF6309}"/>
              </a:ext>
            </a:extLst>
          </p:cNvPr>
          <p:cNvSpPr txBox="1"/>
          <p:nvPr/>
        </p:nvSpPr>
        <p:spPr>
          <a:xfrm>
            <a:off x="587953" y="1276739"/>
            <a:ext cx="11182350" cy="154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science is a field that aims to find or obtain useful insights from big data.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helps in solving complex problems and guiding decisions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89922-82BF-741D-D6C6-377E33CBBC2F}"/>
              </a:ext>
            </a:extLst>
          </p:cNvPr>
          <p:cNvSpPr txBox="1"/>
          <p:nvPr/>
        </p:nvSpPr>
        <p:spPr>
          <a:xfrm>
            <a:off x="680317" y="3156300"/>
            <a:ext cx="6176374" cy="277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 Components of DS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 and Cleaning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Modeling and Algorithms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408838862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6F06-939D-7A4A-B788-396919FE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BFE75-59F3-69D3-2E51-95C8B9A06E9D}"/>
              </a:ext>
            </a:extLst>
          </p:cNvPr>
          <p:cNvSpPr txBox="1"/>
          <p:nvPr/>
        </p:nvSpPr>
        <p:spPr>
          <a:xfrm>
            <a:off x="390525" y="344642"/>
            <a:ext cx="1118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Data-Mining?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27DE2-813F-F9FA-CE98-17205066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0B25DE-AF7D-4617-8658-0FD0C7242D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1377B2-D583-27E1-FFA5-3DF826F8F9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24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6E906-3F12-4FEC-EC78-9EAE9C1F4E66}"/>
              </a:ext>
            </a:extLst>
          </p:cNvPr>
          <p:cNvSpPr txBox="1"/>
          <p:nvPr/>
        </p:nvSpPr>
        <p:spPr>
          <a:xfrm>
            <a:off x="587953" y="1276739"/>
            <a:ext cx="11182350" cy="9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mining is the process of </a:t>
            </a:r>
            <a:r>
              <a:rPr lang="en-GB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analyzing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 to extract meaningful insights that can help make better decisions or predictions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134B0B-A655-AEA8-BC21-6EDC8361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0763"/>
            <a:ext cx="12192000" cy="41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1455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117D8-A5CE-598A-A4E6-EE8FE90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2ED06-D7E7-2F6F-2EFE-E017BF6E2EE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Data-Science Vs Data-Mining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ADF06-493D-EB79-1802-93186B37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13EB9-39FD-1E46-4521-98F395EE11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83248E-2522-32CB-3CA0-9FE9E6EFCA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25</a:t>
            </a:fld>
            <a:endParaRPr lang="en-US" b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A3BCF6-90F6-DD69-A202-77970E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86560"/>
              </p:ext>
            </p:extLst>
          </p:nvPr>
        </p:nvGraphicFramePr>
        <p:xfrm>
          <a:off x="258619" y="1655416"/>
          <a:ext cx="11752716" cy="38066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76358">
                  <a:extLst>
                    <a:ext uri="{9D8B030D-6E8A-4147-A177-3AD203B41FA5}">
                      <a16:colId xmlns:a16="http://schemas.microsoft.com/office/drawing/2014/main" val="1682921292"/>
                    </a:ext>
                  </a:extLst>
                </a:gridCol>
                <a:gridCol w="5876358">
                  <a:extLst>
                    <a:ext uri="{9D8B030D-6E8A-4147-A177-3AD203B41FA5}">
                      <a16:colId xmlns:a16="http://schemas.microsoft.com/office/drawing/2014/main" val="3808697848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Mining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457544"/>
                  </a:ext>
                </a:extLst>
              </a:tr>
              <a:tr h="440270"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mining is a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 is a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902454"/>
                  </a:ext>
                </a:extLst>
              </a:tr>
              <a:tr h="440270"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Primarily used for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purposes.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Primarily used for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purposes.</a:t>
                      </a:r>
                      <a:endParaRPr lang="en-US" sz="2000" b="1" dirty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06950"/>
                  </a:ext>
                </a:extLst>
              </a:tr>
              <a:tr h="604817"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mining aims to </a:t>
                      </a:r>
                      <a:r>
                        <a:rPr lang="en-GB" sz="2000" b="1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data more important and usable</a:t>
                      </a:r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it means extracting </a:t>
                      </a: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useful information.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objective of data science is to create a </a:t>
                      </a:r>
                      <a:r>
                        <a:rPr lang="en-GB" sz="2000" b="1" u="none" strike="noStrike" kern="1200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dominant data product</a:t>
                      </a:r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57058"/>
                  </a:ext>
                </a:extLst>
              </a:tr>
              <a:tr h="451834"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primarily deals with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data</a:t>
                      </a:r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deals with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kind of data </a:t>
                      </a:r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structured, semi-structured, and unstructured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274735"/>
                  </a:ext>
                </a:extLst>
              </a:tr>
              <a:tr h="451834"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mining is a process of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extracting useful information, patterns, and trends </a:t>
                      </a:r>
                      <a:r>
                        <a:rPr lang="en-US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huge databases</a:t>
                      </a: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 refers to the process of </a:t>
                      </a:r>
                      <a:r>
                        <a:rPr lang="en-GB" sz="2000" b="1" u="none" strike="noStrike" kern="120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valuable insights from structured and unstructured data </a:t>
                      </a:r>
                      <a:r>
                        <a:rPr lang="en-GB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using various tools and </a:t>
                      </a: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10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61045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6298-9640-9158-0CE6-179D3DD3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ADFCB-1AAB-F4A6-915D-CB54141275B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Science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7D99D-1A5C-1EF3-CCB9-E3AD4A0C7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4E4D24-5861-B160-367F-A5C69BECE2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0CD6BA-7DE1-D032-D541-E09EE69488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26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44FF7-6646-C659-0695-EAD3098BFFC7}"/>
              </a:ext>
            </a:extLst>
          </p:cNvPr>
          <p:cNvSpPr txBox="1"/>
          <p:nvPr/>
        </p:nvSpPr>
        <p:spPr>
          <a:xfrm>
            <a:off x="504825" y="1562100"/>
            <a:ext cx="11182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Rachel (author of the book) asked everyone to rate their skill levels in different areas, comparing themselves to others rather than using an absolute scale. 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presentation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FB639F-26AB-5403-C73F-17C090F2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49" y="2616163"/>
            <a:ext cx="2761478" cy="41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97048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B3B4-DA51-311D-6129-64B5A41F4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95F93-132E-041A-27CB-E4B0B45059C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Scientist Skills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9E286-9F04-8803-611C-FBB3DABB5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15C492-91A5-E9B5-D2E9-FE8C71CD55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DC78A-6C11-B60E-01F7-DAF34D7178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27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1723-07AB-7284-A0AE-4C797B2A8371}"/>
              </a:ext>
            </a:extLst>
          </p:cNvPr>
          <p:cNvSpPr txBox="1"/>
          <p:nvPr/>
        </p:nvSpPr>
        <p:spPr>
          <a:xfrm>
            <a:off x="504825" y="1562100"/>
            <a:ext cx="498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data-scientist skills should be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2AA53-5361-B864-874F-53703A10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5" y="986175"/>
            <a:ext cx="6096000" cy="56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8527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2D26-D776-F0F2-6641-7EEE6D7B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F413E9-F011-3E7D-C11F-9D117F80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69" y="937855"/>
            <a:ext cx="5676851" cy="59201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B898D-E706-24C4-42FA-2FC8D0FA4B1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Scientists Team 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8BDE6-28EE-FC5D-229B-39177F46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3268B2-C097-6451-9173-EFDBB1F1CD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1EF00E-2D76-E540-28CD-D8BB5E10EB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28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6BFED-EE66-BF55-6D99-A6BF484F4262}"/>
              </a:ext>
            </a:extLst>
          </p:cNvPr>
          <p:cNvSpPr txBox="1"/>
          <p:nvPr/>
        </p:nvSpPr>
        <p:spPr>
          <a:xfrm>
            <a:off x="504825" y="1562100"/>
            <a:ext cx="4984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alignment between the data science team profile and the profile of the data problems they try to solve</a:t>
            </a:r>
          </a:p>
        </p:txBody>
      </p:sp>
    </p:spTree>
    <p:extLst>
      <p:ext uri="{BB962C8B-B14F-4D97-AF65-F5344CB8AC3E}">
        <p14:creationId xmlns:p14="http://schemas.microsoft.com/office/powerpoint/2010/main" val="129159848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9D1FB-8059-9F57-AC62-4605FC28F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B7B6B-4603-5842-82AE-F58FA1B3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08" y="874114"/>
            <a:ext cx="6672887" cy="5865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AA3A58-C9D4-2CDD-1269-8F5CAC34043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 Four Categories and five skills set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0DC08-B230-44B9-4BEE-B0805E849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3BB661-41AC-D330-6500-241468E0C8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008F3E-DCF8-5BD9-C677-905FB9B172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29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D7F06-FDD0-2BDB-9447-3931E83D053E}"/>
              </a:ext>
            </a:extLst>
          </p:cNvPr>
          <p:cNvSpPr txBox="1"/>
          <p:nvPr/>
        </p:nvSpPr>
        <p:spPr>
          <a:xfrm>
            <a:off x="708025" y="2873663"/>
            <a:ext cx="3282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Fields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 Skills</a:t>
            </a:r>
          </a:p>
        </p:txBody>
      </p:sp>
    </p:spTree>
    <p:extLst>
      <p:ext uri="{BB962C8B-B14F-4D97-AF65-F5344CB8AC3E}">
        <p14:creationId xmlns:p14="http://schemas.microsoft.com/office/powerpoint/2010/main" val="121370409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Science?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413347"/>
            <a:ext cx="11372850" cy="267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science is a field that aims to find useful insights from big data.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combines statistical mathematics, computer science, and subject knowledge to analyze, interpret, and visualize data.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helps in solving complex problems and guiding decisions.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the study of: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946FFD-618E-0B4B-ABA6-42E887C230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BEEA91-B6F5-73B7-350A-4943A02AA9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3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F6209-E633-863E-6A9E-D7486529ACD4}"/>
              </a:ext>
            </a:extLst>
          </p:cNvPr>
          <p:cNvSpPr txBox="1"/>
          <p:nvPr/>
        </p:nvSpPr>
        <p:spPr>
          <a:xfrm>
            <a:off x="1404696" y="4322618"/>
            <a:ext cx="9661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GB" sz="3200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where information originates, what it means, and how it can be used as a valuable resource to shape business plans.”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6080657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Honesty is 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best policy in life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30</a:t>
            </a:fld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21E73-3153-CE33-57AD-E1C252A7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31" y="1078167"/>
            <a:ext cx="9656938" cy="50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2159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23D75-8C26-BE0F-6793-3C97FBCF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1657F5-6770-C4E0-2DCF-55B5FB42A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t="8132" r="4330" b="8836"/>
          <a:stretch/>
        </p:blipFill>
        <p:spPr bwMode="auto">
          <a:xfrm>
            <a:off x="9227127" y="1586632"/>
            <a:ext cx="2964873" cy="21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C964B0-1C9E-0472-B712-514213467351}"/>
              </a:ext>
            </a:extLst>
          </p:cNvPr>
          <p:cNvSpPr txBox="1"/>
          <p:nvPr/>
        </p:nvSpPr>
        <p:spPr>
          <a:xfrm>
            <a:off x="200025" y="344642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Data, and File?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42915-4D8A-E873-A417-76BD7905B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DD107-15CD-4FDB-E884-16E279B39A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041B1E-7533-18B0-C14A-2F8C84036F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4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10C73-AFCB-A368-7E1E-8783A99753DA}"/>
              </a:ext>
            </a:extLst>
          </p:cNvPr>
          <p:cNvSpPr txBox="1"/>
          <p:nvPr/>
        </p:nvSpPr>
        <p:spPr>
          <a:xfrm>
            <a:off x="504826" y="1562100"/>
            <a:ext cx="83990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Raw facts or figures without context, which are collected and processed to provide meaningful information. Data can be in many forms, such as text, numbers, images, audio, or video.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related data stored together on a computer system, typically organized in a specific structure or format. Files can be text documents, images, videos, spreadsheets, etc.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4F0FF6-6C42-7B45-4955-B95684882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24" y="4065433"/>
            <a:ext cx="2381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6863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5CA8B-AD68-F4DD-36D6-B5FF0CE6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9734F-4C75-49C8-E2E7-8B5F33BCCAC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data 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27A6B-6E68-90C7-DDE8-663733394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2E673E-A7D5-679A-0268-3C3E8DC6E9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397E35-5A53-F6EF-A92E-6FB8893492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5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DB16D-B191-3D47-BC54-A1C8C713CE75}"/>
              </a:ext>
            </a:extLst>
          </p:cNvPr>
          <p:cNvSpPr txBox="1"/>
          <p:nvPr/>
        </p:nvSpPr>
        <p:spPr>
          <a:xfrm>
            <a:off x="504825" y="1562100"/>
            <a:ext cx="11182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Structured Data: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is organized in a clear, fixed format, typically in tables with rows and columns (like a spreadsheet)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Excel sheet with columns for "Name," "Age," and "Salary" is structured data, as each column has a specific type and format</a:t>
            </a: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Unstructured Data: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that does not have a specific format, making it harder to store in a structured database.</a:t>
            </a:r>
          </a:p>
          <a:p>
            <a:pPr algn="ctr"/>
            <a:r>
              <a:rPr lang="en-GB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documents, emails, images, videos, and social media posts are unstructured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1912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A9255-561B-433A-7FD5-4C4DBAC8C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6DB2B-C7FA-3A58-A61E-587DD6B2F76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data 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C0A2F-2028-A65A-05BA-490B3575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8EB8DA-ABD7-D6C0-05C7-897117F673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CE7DA6-2BAE-6E5F-6FFE-1ECF8AE60E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6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B198-2BAC-4103-65A9-A7AAEA32A33B}"/>
              </a:ext>
            </a:extLst>
          </p:cNvPr>
          <p:cNvSpPr txBox="1"/>
          <p:nvPr/>
        </p:nvSpPr>
        <p:spPr>
          <a:xfrm>
            <a:off x="504825" y="1562100"/>
            <a:ext cx="11182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Semi-Structured Data: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isn’t as organized as structured data but has some tags or markers that make it easier to categorize</a:t>
            </a:r>
          </a:p>
          <a:p>
            <a:pPr algn="ctr"/>
            <a:endParaRPr lang="en-GB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or XML files are semi-structured, as they use tags (like &lt;name&gt;John&lt;/name&gt;) to give some structure to the data, even though it’s not in a table format.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3016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B1A82-1881-03B8-17CC-6531FF82B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32EC3-0BE2-5156-B8B2-888735EC318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data </a:t>
            </a:r>
            <a:r>
              <a:rPr lang="en-US" sz="36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1611-FCF2-B368-FB73-94B6FF6C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6160C5-FE74-8A19-5C48-879B5B218B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081F85-310A-1B52-3849-339216E337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7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9A0FA-0867-5C8B-E4B4-B6913519DE79}"/>
              </a:ext>
            </a:extLst>
          </p:cNvPr>
          <p:cNvSpPr txBox="1"/>
          <p:nvPr/>
        </p:nvSpPr>
        <p:spPr>
          <a:xfrm>
            <a:off x="504825" y="1562100"/>
            <a:ext cx="11182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Quantitative Data (Numerical Data):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can be measured and expressed as numbers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students in </a:t>
            </a:r>
            <a:r>
              <a:rPr lang="en-GB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centimeters</a:t>
            </a:r>
            <a:r>
              <a:rPr lang="en-GB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(like 150 cm, 160 cm) or the number of items sold (like 30, 50)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73267-D763-4F3F-9405-25A296A1AB7D}"/>
              </a:ext>
            </a:extLst>
          </p:cNvPr>
          <p:cNvSpPr txBox="1"/>
          <p:nvPr/>
        </p:nvSpPr>
        <p:spPr>
          <a:xfrm>
            <a:off x="1099126" y="3640282"/>
            <a:ext cx="10717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with specific, countable values.</a:t>
            </a:r>
          </a:p>
          <a:p>
            <a:pPr algn="ctr"/>
            <a:r>
              <a:rPr lang="en-GB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children in a family (1, 2, 3, …)</a:t>
            </a:r>
          </a:p>
          <a:p>
            <a:pPr algn="ctr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Continuous Data: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that can take any value within a range.</a:t>
            </a:r>
          </a:p>
          <a:p>
            <a:pPr algn="ctr"/>
            <a:r>
              <a:rPr lang="en-GB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(20.5°C, 22.7°C) or height (170.2 cm, 172.5 cm)</a:t>
            </a:r>
          </a:p>
        </p:txBody>
      </p:sp>
    </p:spTree>
    <p:extLst>
      <p:ext uri="{BB962C8B-B14F-4D97-AF65-F5344CB8AC3E}">
        <p14:creationId xmlns:p14="http://schemas.microsoft.com/office/powerpoint/2010/main" val="369919881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3924C-A411-40CE-2F42-25139382A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AB719-6F02-804E-20B1-1EB7CE3CFA2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data </a:t>
            </a:r>
            <a:r>
              <a:rPr lang="en-US" sz="3600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8CC94-4360-50EA-01B5-6A07C267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60ED8E-0A32-4A24-E629-91954CA035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9823D4-EBE1-8063-C921-4F9A976417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8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7035-C899-83E1-7BAA-9A5758213E04}"/>
              </a:ext>
            </a:extLst>
          </p:cNvPr>
          <p:cNvSpPr txBox="1"/>
          <p:nvPr/>
        </p:nvSpPr>
        <p:spPr>
          <a:xfrm>
            <a:off x="504825" y="1562100"/>
            <a:ext cx="11182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 startAt="2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(Qualitative Data):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representing categories or groups rather than numerical values.</a:t>
            </a:r>
          </a:p>
          <a:p>
            <a:pPr algn="ctr"/>
            <a:r>
              <a:rPr lang="en-GB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 of cars (like "red," "blue," "black") or types of products in a store (like "electronics," "furniture").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60C45-0CA5-F0D9-CA42-8B0CAC3D3BDF}"/>
              </a:ext>
            </a:extLst>
          </p:cNvPr>
          <p:cNvSpPr txBox="1"/>
          <p:nvPr/>
        </p:nvSpPr>
        <p:spPr>
          <a:xfrm>
            <a:off x="1320800" y="3640282"/>
            <a:ext cx="10495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Nominal Data: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without any order. </a:t>
            </a:r>
          </a:p>
          <a:p>
            <a:pPr algn="ctr"/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pets (dog, cat, bird)</a:t>
            </a:r>
          </a:p>
          <a:p>
            <a:pPr algn="ctr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Ordinal Data: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with an order but without specific numeric differences.</a:t>
            </a:r>
          </a:p>
          <a:p>
            <a:pPr algn="ctr"/>
            <a:r>
              <a:rPr lang="en-GB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levels (poor, fair, good, excellent)</a:t>
            </a:r>
          </a:p>
        </p:txBody>
      </p:sp>
    </p:spTree>
    <p:extLst>
      <p:ext uri="{BB962C8B-B14F-4D97-AF65-F5344CB8AC3E}">
        <p14:creationId xmlns:p14="http://schemas.microsoft.com/office/powerpoint/2010/main" val="415218347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679E0-BA91-1C6A-20B2-16814EBFB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C27F221-6FAA-AA23-5BCC-9AADBEE8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2" y="1266441"/>
            <a:ext cx="6187469" cy="53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A71D5F-C72B-FF66-8F6B-F2A079586803}"/>
              </a:ext>
            </a:extLst>
          </p:cNvPr>
          <p:cNvSpPr txBox="1"/>
          <p:nvPr/>
        </p:nvSpPr>
        <p:spPr>
          <a:xfrm>
            <a:off x="200025" y="344642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Database?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60966-BBC0-EB2F-8A6C-5DB279ED0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EA6A9-F021-09D4-0928-35504CB984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9C4AC7-6BCD-6945-DFCA-F36DD6F357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9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55CE-6B0C-C3D7-DBA3-5C53C8E055DB}"/>
              </a:ext>
            </a:extLst>
          </p:cNvPr>
          <p:cNvSpPr txBox="1"/>
          <p:nvPr/>
        </p:nvSpPr>
        <p:spPr>
          <a:xfrm>
            <a:off x="504825" y="1562099"/>
            <a:ext cx="5138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structured collection of data, generally organized in tables with rows (records) and columns (fields) to make data management, retrieval, and manipulation efficient. </a:t>
            </a:r>
          </a:p>
        </p:txBody>
      </p:sp>
    </p:spTree>
    <p:extLst>
      <p:ext uri="{BB962C8B-B14F-4D97-AF65-F5344CB8AC3E}">
        <p14:creationId xmlns:p14="http://schemas.microsoft.com/office/powerpoint/2010/main" val="67196036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1446</TotalTime>
  <Words>1599</Words>
  <Application>Microsoft Office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359</cp:revision>
  <dcterms:created xsi:type="dcterms:W3CDTF">2022-09-29T14:23:11Z</dcterms:created>
  <dcterms:modified xsi:type="dcterms:W3CDTF">2024-10-28T06:49:16Z</dcterms:modified>
</cp:coreProperties>
</file>