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35"/>
  </p:notesMasterIdLst>
  <p:sldIdLst>
    <p:sldId id="256" r:id="rId2"/>
    <p:sldId id="272" r:id="rId3"/>
    <p:sldId id="271" r:id="rId4"/>
    <p:sldId id="308" r:id="rId5"/>
    <p:sldId id="309" r:id="rId6"/>
    <p:sldId id="310" r:id="rId7"/>
    <p:sldId id="311" r:id="rId8"/>
    <p:sldId id="312" r:id="rId9"/>
    <p:sldId id="319" r:id="rId10"/>
    <p:sldId id="313" r:id="rId11"/>
    <p:sldId id="317" r:id="rId12"/>
    <p:sldId id="318" r:id="rId13"/>
    <p:sldId id="314" r:id="rId14"/>
    <p:sldId id="315" r:id="rId15"/>
    <p:sldId id="320" r:id="rId16"/>
    <p:sldId id="325" r:id="rId17"/>
    <p:sldId id="324" r:id="rId18"/>
    <p:sldId id="338" r:id="rId19"/>
    <p:sldId id="326" r:id="rId20"/>
    <p:sldId id="322" r:id="rId21"/>
    <p:sldId id="323" r:id="rId22"/>
    <p:sldId id="329" r:id="rId23"/>
    <p:sldId id="327" r:id="rId24"/>
    <p:sldId id="330" r:id="rId25"/>
    <p:sldId id="331" r:id="rId26"/>
    <p:sldId id="321" r:id="rId27"/>
    <p:sldId id="332" r:id="rId28"/>
    <p:sldId id="333" r:id="rId29"/>
    <p:sldId id="334" r:id="rId30"/>
    <p:sldId id="335" r:id="rId31"/>
    <p:sldId id="336" r:id="rId32"/>
    <p:sldId id="337" r:id="rId33"/>
    <p:sldId id="30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BBDB3-FA40-425D-9FD4-256533B56255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604C4-F75C-4071-A07A-E26E4A59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06A6-B332-43BA-A164-E51FC5395952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AF4D-429E-4641-98AC-142564055F72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0550-0A45-4EC4-84B2-A4D4543EC8C5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B62C-8C3B-44D6-BD8A-3C872F921AE4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55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53FD-0A7F-4C69-88A4-817EC960A7C5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BB8-ACF9-4884-B4CF-54CCD5840E7C}" type="datetime1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4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7A-6905-46FA-A2FE-77C9805F671C}" type="datetime1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59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D015-4205-4D88-915C-B2E3A3784D6A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03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78C3-B6D1-4B3E-B5B9-03F5CE2499B9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7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F5EB-E7C1-4802-9A21-20807988D56A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7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CDC0-DB14-48CD-9AC2-1A532E1B403B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D5FE-4F0B-41BA-8D98-76EDAFF5787E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3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7C1F-81BA-4FAE-98E1-3A66C9559B05}" type="datetime1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15A4-C359-420F-9FAD-A04DA80ACA2B}" type="datetime1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1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0302-EA3D-4DD0-97B2-6A37B3A43983}" type="datetime1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6D26-0BBC-4BB1-ABF3-A2627A500B00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AF02-E532-4A94-9DC6-1B6771D85A7C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F25349E-9EE6-4B20-B1CB-4FF6B0B05F5F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1mub-ru8BTo&amp;list=PLQ02IYL5pmhFYDrmxNHAlwgcHOR4h1bPa&amp;ab_channel=YaqeenInstitute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50" y="729060"/>
            <a:ext cx="4602985" cy="14211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48CFDD-B803-3DAD-AC09-69E8B2FD199B}"/>
              </a:ext>
            </a:extLst>
          </p:cNvPr>
          <p:cNvSpPr txBox="1"/>
          <p:nvPr/>
        </p:nvSpPr>
        <p:spPr>
          <a:xfrm>
            <a:off x="0" y="288524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CS-429   Introduction to Data Science</a:t>
            </a:r>
            <a:endParaRPr lang="en-US" sz="4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65854-A3A2-C6A0-2628-FC766AF80971}"/>
              </a:ext>
            </a:extLst>
          </p:cNvPr>
          <p:cNvSpPr txBox="1"/>
          <p:nvPr/>
        </p:nvSpPr>
        <p:spPr>
          <a:xfrm>
            <a:off x="0" y="4313058"/>
            <a:ext cx="12192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– 02</a:t>
            </a:r>
          </a:p>
          <a:p>
            <a:pPr algn="ctr"/>
            <a:r>
              <a:rPr lang="en-US" sz="40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</a:t>
            </a:r>
            <a:endParaRPr lang="en-US" sz="4000" b="1" i="0" u="none" strike="noStrike" baseline="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2024</a:t>
            </a:r>
            <a:endParaRPr lang="en-US" sz="32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0A8A6-BA3D-EDFE-0157-014DA5A0F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25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302BC-14DA-FA3C-7C0A-1BB90D3B3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EE4AD5-FB1D-EB3B-76C0-6A5DE5781A24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Life Examples: Binomial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E2C55-964C-9314-2661-FE3FB11E31E0}"/>
              </a:ext>
            </a:extLst>
          </p:cNvPr>
          <p:cNvSpPr txBox="1"/>
          <p:nvPr/>
        </p:nvSpPr>
        <p:spPr>
          <a:xfrm>
            <a:off x="200025" y="1413347"/>
            <a:ext cx="11372850" cy="405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coin toss has only two possible outcomes: head or tail, and doing a test could have two possible outcomes: </a:t>
            </a:r>
            <a:r>
              <a:rPr lang="en-US" sz="2800" b="1" noProof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pass or fail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 a new drug is introduced to cure a disease, it either cures the disease (it’s successful) or it doesn’t cure the disease (it’s a failure).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 you purchase a lottery ticket, you’re either going to win money, or you aren’t.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Basically, anything you can think of, that can only be a success or a failure can be represented by a binomial distribution.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ECA0D3-E496-C009-1BFD-5F310BE02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6BAA11D-8F2C-A1DC-B706-F21F74BB8C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5BDBCD-3F5F-A317-EAB4-91B5A7E004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10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1688421377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5202B-4E00-9306-62AC-6269C312C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D56A3E-AA10-A0E3-26F4-118470D8ED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47" t="24927" r="10534" b="49457"/>
          <a:stretch/>
        </p:blipFill>
        <p:spPr>
          <a:xfrm>
            <a:off x="7359997" y="2277531"/>
            <a:ext cx="4156363" cy="9832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B2B331-BB77-25D6-C370-0FA816BA1E71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D51F4-936A-601C-CD85-7DE11C666B23}"/>
              </a:ext>
            </a:extLst>
          </p:cNvPr>
          <p:cNvSpPr txBox="1"/>
          <p:nvPr/>
        </p:nvSpPr>
        <p:spPr>
          <a:xfrm>
            <a:off x="497667" y="1126067"/>
            <a:ext cx="11018693" cy="9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noProof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fair coin is tossed 10 times. What is the probability of getting exactly 6 heads?</a:t>
            </a:r>
            <a:endParaRPr lang="en-US" sz="2800" noProof="0" dirty="0">
              <a:solidFill>
                <a:srgbClr val="FF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71EEF-135B-0A65-B491-7F45ECC2F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C259573-9B18-03C6-EAD4-4332E48F556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E9920E-5AD9-CAF0-28B8-E24D47747D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11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44803-ED24-C223-DD1D-290BCEA40E3B}"/>
              </a:ext>
            </a:extLst>
          </p:cNvPr>
          <p:cNvSpPr txBox="1"/>
          <p:nvPr/>
        </p:nvSpPr>
        <p:spPr>
          <a:xfrm>
            <a:off x="1013094" y="2496846"/>
            <a:ext cx="7992630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number of trials (n) is 10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 = 6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odds of success (“tossing a head”) is 0.5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(So 1- p = 0.5)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P(X = 6) = 10</a:t>
            </a:r>
            <a:r>
              <a:rPr lang="en-US" sz="2800" b="1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28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6 * 0.5^6 * 0.5^4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 210 * 0.015625 * 0.0625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 0.205078125</a:t>
            </a:r>
          </a:p>
        </p:txBody>
      </p:sp>
    </p:spTree>
    <p:extLst>
      <p:ext uri="{BB962C8B-B14F-4D97-AF65-F5344CB8AC3E}">
        <p14:creationId xmlns:p14="http://schemas.microsoft.com/office/powerpoint/2010/main" val="472771983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A40FD-155A-9E3A-6277-49BBE3F6D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A75954F-B7CF-5387-4942-49FDBEC9BC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47" t="24927" r="10534" b="49457"/>
          <a:stretch/>
        </p:blipFill>
        <p:spPr>
          <a:xfrm>
            <a:off x="7359997" y="2277531"/>
            <a:ext cx="4156363" cy="9832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1047C6-F89B-E17F-9E70-77461BCF6194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338D86-9D1C-6183-46F3-46C73F582D0E}"/>
              </a:ext>
            </a:extLst>
          </p:cNvPr>
          <p:cNvSpPr txBox="1"/>
          <p:nvPr/>
        </p:nvSpPr>
        <p:spPr>
          <a:xfrm>
            <a:off x="675640" y="1061481"/>
            <a:ext cx="11018693" cy="9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noProof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80% of people who purchase pet insurance are women. If 9 pet insurance owners are randomly selected, find the probability that exactly 6 are women</a:t>
            </a:r>
            <a:endParaRPr lang="en-US" sz="2800" noProof="0" dirty="0">
              <a:solidFill>
                <a:srgbClr val="FF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EC7418-E53E-1131-C8CB-2F94F4E0D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0D5FE93-8FDD-9603-F3A1-92CC1E357A5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EAC318-CB81-673C-81C1-3189CE5050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12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48310-B9A1-724D-F943-0485BBCFA149}"/>
              </a:ext>
            </a:extLst>
          </p:cNvPr>
          <p:cNvSpPr txBox="1"/>
          <p:nvPr/>
        </p:nvSpPr>
        <p:spPr>
          <a:xfrm>
            <a:off x="1013094" y="2637979"/>
            <a:ext cx="7992630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number of trials (n) is 9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 = 6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probability of success is 0.8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(So 1- p = 0.2)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P(6) = 9</a:t>
            </a:r>
            <a:r>
              <a:rPr lang="en-US" sz="2800" b="1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28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6 * 0.8^6 * 0.2^3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 84 * 0.262144 * 0.008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 0.176</a:t>
            </a:r>
          </a:p>
        </p:txBody>
      </p:sp>
    </p:spTree>
    <p:extLst>
      <p:ext uri="{BB962C8B-B14F-4D97-AF65-F5344CB8AC3E}">
        <p14:creationId xmlns:p14="http://schemas.microsoft.com/office/powerpoint/2010/main" val="3991576418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B1D2-5B80-CD22-E3F5-81621D5FA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2217851-2E94-86FE-4769-776D5EFF0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407" y="457199"/>
            <a:ext cx="5224920" cy="49864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560968-1230-B4D0-DC73-10938E8BAD6D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of bell-shape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1495B-09BD-FCF6-28D6-B870A94FC06D}"/>
              </a:ext>
            </a:extLst>
          </p:cNvPr>
          <p:cNvSpPr txBox="1"/>
          <p:nvPr/>
        </p:nvSpPr>
        <p:spPr>
          <a:xfrm>
            <a:off x="91440" y="5417517"/>
            <a:ext cx="11372850" cy="9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Binomial probability mass function and normal probability distribution function approximation for n = 6 and p = 0.5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1ED351-34A2-A44B-A7A8-18A7F4E600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5F95A01-0308-1784-9A57-345F0251C1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BFDC88-57B4-A8B6-E8BB-EA066B7771B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13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256777908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DAEE2-E0C5-F187-F099-AFBAC8B56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27BE6-6BE5-CB44-90CA-DBEA96FEA6F2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A04A2-DA05-D1D0-36AA-2E1F2FAA19C6}"/>
              </a:ext>
            </a:extLst>
          </p:cNvPr>
          <p:cNvSpPr txBox="1"/>
          <p:nvPr/>
        </p:nvSpPr>
        <p:spPr>
          <a:xfrm>
            <a:off x="200025" y="1413347"/>
            <a:ext cx="11372850" cy="4620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normal distribution (bell curve), is a distribution that occurs naturally in many situations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 example: bell curve is seen in tests like SAT and GRE. Bulk of students will score average (C), whereas small number of students will score B or D. In addition, very small number of students will score F or A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bell curve is symmetrical. Half of the data will fall to the left of the mean; half will fall to the right.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B7194-4888-3C9F-A554-9240DCBC5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76718D-5E46-D9BB-5B6F-40BA83D16B4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D20636-D0C3-3C6A-5EBD-B6961C1DB2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14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3721966187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B2105-53FE-1C74-BC6F-895F781F8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8E6DE0-5EA4-5D25-C03D-1AD23D05AACB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90051-4286-6622-CEB7-848EC59450FD}"/>
              </a:ext>
            </a:extLst>
          </p:cNvPr>
          <p:cNvSpPr txBox="1"/>
          <p:nvPr/>
        </p:nvSpPr>
        <p:spPr>
          <a:xfrm>
            <a:off x="200025" y="1413347"/>
            <a:ext cx="11372850" cy="4731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Many real-life problems follow this type of pattern. It is widely used in businesses and statistics: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200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Heights of people.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Measurement errors.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Blood pressure.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Points on a test.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IQ scores.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Salaries.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4E1A03-E648-999E-18F6-09E99F6BA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B15D87-C6D1-9611-DDF6-A8F7F65C5D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829B76-AB40-4569-804B-5A4B51D2AA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15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1753386417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A12F0-E41E-E296-2FA4-21B0A5777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Z-Score: Definition, Formula, Calculation &amp; Interpretation">
            <a:extLst>
              <a:ext uri="{FF2B5EF4-FFF2-40B4-BE49-F238E27FC236}">
                <a16:creationId xmlns:a16="http://schemas.microsoft.com/office/drawing/2014/main" id="{F5E14546-FB6C-BA42-0B76-68904B98A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2796" y="3076357"/>
            <a:ext cx="4077764" cy="3324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8680A7-1484-B284-ED5B-0F32EED95071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Z-score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DB517-9239-58F3-4283-168E78BF2911}"/>
              </a:ext>
            </a:extLst>
          </p:cNvPr>
          <p:cNvSpPr txBox="1"/>
          <p:nvPr/>
        </p:nvSpPr>
        <p:spPr>
          <a:xfrm>
            <a:off x="200025" y="1413347"/>
            <a:ext cx="11372850" cy="3135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Z-score (or standard score) </a:t>
            </a:r>
            <a:r>
              <a:rPr lang="en-US" sz="2800" b="1" noProof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represents the number of standard deviations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data point is from the mean of the distribution. 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helps to understand how </a:t>
            </a: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unusual or typical 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data point is within a </a:t>
            </a: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normally distributed set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noProof="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 a data point X, the Z-score is calculated as: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6BBA85-1BA6-4043-B663-5AF02C8EA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84A114-6DAD-D5A7-AE4C-725508B3FA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BDBBB7-0B8C-7F83-CBF3-FB3E4840C6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16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258329689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C21B3-E74C-7292-05CD-F310EB270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EE174D1-3949-C514-3E60-82B511DBF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793" y="1711315"/>
            <a:ext cx="9600140" cy="48306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9DF709-F9BC-7E8C-6DCE-B9943EFB5252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 (Bell-Shape)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AF7E1-7464-89D2-B878-735458721432}"/>
              </a:ext>
            </a:extLst>
          </p:cNvPr>
          <p:cNvSpPr txBox="1"/>
          <p:nvPr/>
        </p:nvSpPr>
        <p:spPr>
          <a:xfrm>
            <a:off x="409575" y="1017335"/>
            <a:ext cx="11372850" cy="52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Z-Index Value</a:t>
            </a:r>
            <a:endParaRPr lang="en-US" sz="2800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F6811-C118-617B-6459-D26631C2B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F53D97F-E8D5-9B3B-F311-CA435288C95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9D5252-348E-822C-B9BE-3EE94B17A7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17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2075862721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A4C1D-A3AE-9DCB-461A-0896D6DC7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EAFC65-94BA-97A4-D0AA-3178F1C44768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 Covered Area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1C362-2BC3-CCA0-A6FB-5EC1AC89D5C4}"/>
              </a:ext>
            </a:extLst>
          </p:cNvPr>
          <p:cNvSpPr txBox="1"/>
          <p:nvPr/>
        </p:nvSpPr>
        <p:spPr>
          <a:xfrm>
            <a:off x="200025" y="2512474"/>
            <a:ext cx="11372850" cy="52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Different understanding of the “</a:t>
            </a: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covered areas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” of a normal distribution</a:t>
            </a:r>
            <a:endParaRPr lang="en-US" sz="2800" noProof="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7DC5CC-D55C-E609-30B0-1F9715EFD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4B53CEB-B8B5-58CA-193A-4188B8C727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8E56693-A8BB-B167-23C0-BDECEACAEA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18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719579771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3F405-E7B2-7725-5183-45EFFB2A5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04F9BD-A07C-AFB6-C9D9-70E7C0FCBF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67" r="21282"/>
          <a:stretch/>
        </p:blipFill>
        <p:spPr>
          <a:xfrm>
            <a:off x="6401724" y="2898757"/>
            <a:ext cx="5698836" cy="38671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399A7D-CF3C-3AB8-92E7-EA780B5A7223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Defined by </a:t>
            </a:r>
            <a:r>
              <a:rPr lang="en-US" sz="3600" b="1" u="sng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BC10F-4279-D420-5453-C45AB8268AEF}"/>
              </a:ext>
            </a:extLst>
          </p:cNvPr>
          <p:cNvSpPr txBox="1"/>
          <p:nvPr/>
        </p:nvSpPr>
        <p:spPr>
          <a:xfrm>
            <a:off x="200025" y="1413347"/>
            <a:ext cx="11372850" cy="4615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Within 1 Standard Deviation (𝜇±𝜎):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sz="20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	This range covers about 68% of the data. Range from -1 ~ +1 </a:t>
            </a:r>
            <a:r>
              <a:rPr lang="en-US" sz="20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(68.2%)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Within 2 Standard Deviations (𝜇±2𝜎):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sz="20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	This range covers about 95% of the data. 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sz="20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	</a:t>
            </a:r>
            <a:r>
              <a:rPr lang="en-US" sz="20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Range from -2 ~ +2 </a:t>
            </a:r>
            <a:r>
              <a:rPr lang="en-US" sz="20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(95.4%)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400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Within 3 Standard Deviations (𝜇±3𝜎):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sz="20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	This range covers about 99.7% of the data.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n-US" sz="20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	Range from -3 ~ +3</a:t>
            </a:r>
            <a:r>
              <a:rPr lang="en-US" sz="2000" b="1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(99.7%)</a:t>
            </a:r>
            <a:endParaRPr lang="en-US" sz="2000" b="1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7D653-A948-6A86-A365-C92FA22B00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5FC531-F9FF-E260-125E-905BBA7BB2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EBD173C-A2AC-4B45-F19A-1B2E208C6D5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19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985266304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26384-D6B3-7A12-A0DD-81E641262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741DD9-6F86-7A70-3CE3-B7F22C509A05}"/>
              </a:ext>
            </a:extLst>
          </p:cNvPr>
          <p:cNvSpPr txBox="1"/>
          <p:nvPr/>
        </p:nvSpPr>
        <p:spPr>
          <a:xfrm>
            <a:off x="1016000" y="1442134"/>
            <a:ext cx="1117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&amp; Sample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Binomial Distribution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Distribution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EFF3E-781F-5522-7D9B-E8090E1A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D45502-C67C-9F7A-081C-573ED48CB80E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outline</a:t>
            </a:r>
          </a:p>
        </p:txBody>
      </p:sp>
    </p:spTree>
    <p:extLst>
      <p:ext uri="{BB962C8B-B14F-4D97-AF65-F5344CB8AC3E}">
        <p14:creationId xmlns:p14="http://schemas.microsoft.com/office/powerpoint/2010/main" val="2937185482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92339-4D52-4982-2BAA-94437218D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40441D-6225-4C45-8A76-E3E5CFFB4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46" y="1777665"/>
            <a:ext cx="11891908" cy="44594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82D776-DD91-ADEC-1372-630FAE99057B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73903-9EFD-0B46-C5B0-E71620EB87AE}"/>
              </a:ext>
            </a:extLst>
          </p:cNvPr>
          <p:cNvSpPr txBox="1"/>
          <p:nvPr/>
        </p:nvSpPr>
        <p:spPr>
          <a:xfrm>
            <a:off x="235018" y="1110061"/>
            <a:ext cx="11372850" cy="1085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Plot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Sections and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321BFE-7FB1-F329-1A28-E4512A61D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0B96558-0C02-3FDE-5B2E-047BA94569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FA1318-0E76-F268-ACE7-8712FA0B8B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20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333447911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5D73F-8071-65AD-6A41-C372798D3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C4C517-B546-4BE1-D29F-1F2849159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6014" y="919013"/>
            <a:ext cx="5476333" cy="56454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F287E0-E085-6E03-6C32-5CFB63B663D2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Left-Tailed and Right-Tailed Areas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B6439-4666-301E-DFCF-14D1FB61B1D6}"/>
              </a:ext>
            </a:extLst>
          </p:cNvPr>
          <p:cNvSpPr txBox="1"/>
          <p:nvPr/>
        </p:nvSpPr>
        <p:spPr>
          <a:xfrm>
            <a:off x="359823" y="1120469"/>
            <a:ext cx="6136120" cy="5645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Any point 𝑋 with a corresponding Z-score can be interpreted in terms of: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Left-tailed area</a:t>
            </a: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area to the left of a Z-score, showing the probability of a value being less than 𝑋.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400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Right-tailed area</a:t>
            </a: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area to the right of a Z-score, showing the probability of a value being greater than 𝑋. </a:t>
            </a:r>
            <a:endParaRPr lang="en-US" sz="2800" noProof="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38945-2BED-9D11-28AA-574A2BFFB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78C1F5-E5E5-A64B-7A56-34234990F23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3E40EA-F586-FA38-1A7F-EFA64E5E56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21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928617269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7B99C-68F4-CD83-1DF7-7606344B1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9C65EE-3439-8F01-A031-6BADE6D72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54317" y="1155354"/>
            <a:ext cx="3247884" cy="33481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22578E-00DA-1118-A86E-35FAFE9C754C}"/>
              </a:ext>
            </a:extLst>
          </p:cNvPr>
          <p:cNvSpPr txBox="1"/>
          <p:nvPr/>
        </p:nvSpPr>
        <p:spPr>
          <a:xfrm>
            <a:off x="200025" y="316067"/>
            <a:ext cx="11372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Left-Tailed and Right-Tailed Areas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F5D21D-53A6-1EF6-253D-2F3CB3B6BD1A}"/>
              </a:ext>
            </a:extLst>
          </p:cNvPr>
          <p:cNvSpPr txBox="1"/>
          <p:nvPr/>
        </p:nvSpPr>
        <p:spPr>
          <a:xfrm>
            <a:off x="200025" y="950386"/>
            <a:ext cx="974475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/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import 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numpy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as np</a:t>
            </a:r>
          </a:p>
          <a:p>
            <a:pPr marR="0" algn="just"/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import 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matplotlib.pyplot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as 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</a:t>
            </a:r>
            <a:endParaRPr lang="en-US" sz="1600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algn="just"/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scipy.stats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import norm</a:t>
            </a:r>
          </a:p>
          <a:p>
            <a:pPr marR="0" algn="just"/>
            <a:r>
              <a:rPr lang="en-US" sz="16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mean = 0</a:t>
            </a:r>
          </a:p>
          <a:p>
            <a:pPr marR="0" algn="just"/>
            <a:r>
              <a:rPr lang="en-US" sz="1600" b="1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std_dev</a:t>
            </a:r>
            <a:r>
              <a:rPr lang="en-US" sz="16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1</a:t>
            </a:r>
          </a:p>
          <a:p>
            <a:pPr marR="0" algn="just"/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 = 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np.linspace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(mean - 3*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std_dev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mean + 3*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std_dev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1000)</a:t>
            </a:r>
          </a:p>
          <a:p>
            <a:pPr marR="0" algn="just"/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 = norm.pdf(x, mean, 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std_dev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R="0" algn="just"/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plt.figure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figsize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=(8, 8))</a:t>
            </a:r>
          </a:p>
          <a:p>
            <a:pPr marR="0" algn="just"/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plt.plot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(x, y, label="Normal Distribution", color='blue')</a:t>
            </a:r>
          </a:p>
          <a:p>
            <a:pPr marR="0" algn="just"/>
            <a:r>
              <a:rPr lang="en-US" sz="16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# Define the range for the shaded left-tailed area</a:t>
            </a:r>
          </a:p>
          <a:p>
            <a:pPr marR="0" algn="just"/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x_fill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np.linspace</a:t>
            </a:r>
            <a:r>
              <a:rPr lang="en-US" sz="16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(-3, -0.5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1000)</a:t>
            </a:r>
          </a:p>
          <a:p>
            <a:pPr marR="0" algn="just"/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y_fill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norm.pdf(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x_fill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mean, 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std_dev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R="0" algn="just"/>
            <a:r>
              <a:rPr lang="en-US" sz="16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# Fill the left-tailed area up to x = -0.5</a:t>
            </a:r>
          </a:p>
          <a:p>
            <a:pPr marR="0" algn="just"/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plt.fill_between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x_fill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y_fill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color="green", alpha=0.6, label="Left-Tailed Area of point -0.5")</a:t>
            </a:r>
          </a:p>
          <a:p>
            <a:pPr marR="0" algn="just"/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plt.axvline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(x=-0.5, color='red', 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linestyle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='--', linewidth=1.5, label="x = -0.5")</a:t>
            </a:r>
          </a:p>
          <a:p>
            <a:pPr marR="0" algn="just"/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plt.text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(-0.5, -0.02, '-0.5', ha='center', color='red', 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fontsize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=12)</a:t>
            </a:r>
          </a:p>
          <a:p>
            <a:pPr marR="0" algn="just"/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plt.xlabel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("Standard Deviation") </a:t>
            </a:r>
          </a:p>
          <a:p>
            <a:pPr marR="0" algn="just"/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plt.title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("Normal Distribution")</a:t>
            </a:r>
          </a:p>
          <a:p>
            <a:pPr marR="0" algn="just"/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plt.legend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pPr marR="0" algn="just"/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plt.grid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(True)</a:t>
            </a:r>
          </a:p>
          <a:p>
            <a:pPr marR="0" algn="just"/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plt.show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9963A-37BD-4363-495D-0521F1A22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E28C50-25BF-FD1B-DA25-1773F47FEB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878F8E-0CA9-BA5A-2525-E469DD9CC2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22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1765452840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48FEF-25C4-C71E-76A3-A5A2579E0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BAC4B8-1CB7-34C6-B9B4-21250DC9B19E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 Area Between Two Values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2353B-174E-3F1B-A065-B0EF998BA630}"/>
              </a:ext>
            </a:extLst>
          </p:cNvPr>
          <p:cNvSpPr txBox="1"/>
          <p:nvPr/>
        </p:nvSpPr>
        <p:spPr>
          <a:xfrm>
            <a:off x="200025" y="1413347"/>
            <a:ext cx="11557866" cy="983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find the proportion of data between two values, calculate the cumulative probabilities for each Z-score and subtract the smaller one from the larger one.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CE1FA0-E308-F06C-8D20-1FC3C8C31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2C316B4-4B71-E56D-F89E-6933A0648AD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590595-0E7D-E3AD-A7B7-76D5C21740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23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08F6AF-8F61-83CA-34A8-7FF722C08564}"/>
              </a:ext>
            </a:extLst>
          </p:cNvPr>
          <p:cNvSpPr txBox="1"/>
          <p:nvPr/>
        </p:nvSpPr>
        <p:spPr>
          <a:xfrm>
            <a:off x="200025" y="2534049"/>
            <a:ext cx="11557866" cy="3698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b="1" noProof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Example: 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Suppose we want to know the percentage of data between 𝑍=</a:t>
            </a: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−1 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 𝑍=</a:t>
            </a: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+1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Find the cumulative probability for 𝑍=1.0 (about 0.84134).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Find the cumulative probability for 𝑍=−1.0 (about 0.15866).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Subtract the smaller cumulative probability from the larger: </a:t>
            </a: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0.84134 - 0.15866 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 0.68268 = </a:t>
            </a: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68.26%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So, approximately 68% of values fall between 𝑍 range −1 ~ +1.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74B2A-D490-3517-AAA1-5354B181E4F9}"/>
              </a:ext>
            </a:extLst>
          </p:cNvPr>
          <p:cNvSpPr txBox="1"/>
          <p:nvPr/>
        </p:nvSpPr>
        <p:spPr>
          <a:xfrm>
            <a:off x="9392054" y="3679194"/>
            <a:ext cx="1855066" cy="85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07000"/>
              </a:lnSpc>
              <a:spcAft>
                <a:spcPts val="800"/>
              </a:spcAft>
            </a:pPr>
            <a:r>
              <a:rPr lang="en-US" sz="2400" noProof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Values from z-table</a:t>
            </a:r>
          </a:p>
        </p:txBody>
      </p:sp>
    </p:spTree>
    <p:extLst>
      <p:ext uri="{BB962C8B-B14F-4D97-AF65-F5344CB8AC3E}">
        <p14:creationId xmlns:p14="http://schemas.microsoft.com/office/powerpoint/2010/main" val="2114830849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DF365-33C5-FBFB-9E74-2EDC9D56C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C4DF4B-24B4-9B72-18AD-379F4DE082AD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4A6E63-E3FC-3C59-F6D8-51D0DB8B94CA}"/>
              </a:ext>
            </a:extLst>
          </p:cNvPr>
          <p:cNvSpPr txBox="1"/>
          <p:nvPr/>
        </p:nvSpPr>
        <p:spPr>
          <a:xfrm>
            <a:off x="406400" y="1174852"/>
            <a:ext cx="11166475" cy="5224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group of students with normally distributed salaries, earn an average of $6,800 with a standard deviation of $2,500. What proportion of students earn between $6,500 and $7,300?</a:t>
            </a:r>
          </a:p>
          <a:p>
            <a:pPr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b="1" noProof="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Solution: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μ = 6800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σ = 2500.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= 6500 // lower value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 = 7300 //upper value.</a:t>
            </a:r>
          </a:p>
          <a:p>
            <a:pPr marR="0" algn="just">
              <a:lnSpc>
                <a:spcPct val="107000"/>
              </a:lnSpc>
              <a:spcAft>
                <a:spcPts val="800"/>
              </a:spcAft>
            </a:pPr>
            <a:endParaRPr lang="en-US" sz="1000" b="1" noProof="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	P(a &lt; X &lt; b) = P(X &lt; b) – P (X &lt; a)</a:t>
            </a:r>
            <a:endParaRPr lang="en-US" sz="2800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72842A-7C26-3C70-E39A-D5DDF2088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CD6C4E-671C-D3C3-F05E-381D7CA759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B927CF-0D2C-600E-9BF2-8674824A8B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24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2603950362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1F5C5-1F27-C3ED-E034-AE5C93969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3E8451-1944-75D0-A7A0-72FC812F7851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CB856-48BF-F9D3-5334-384EC4DB0A23}"/>
              </a:ext>
            </a:extLst>
          </p:cNvPr>
          <p:cNvSpPr txBox="1"/>
          <p:nvPr/>
        </p:nvSpPr>
        <p:spPr>
          <a:xfrm>
            <a:off x="200025" y="1243211"/>
            <a:ext cx="8660534" cy="5031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Formula to find Z score</a:t>
            </a:r>
            <a:r>
              <a:rPr lang="en-US" sz="2800" b="1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R="0" algn="just">
              <a:lnSpc>
                <a:spcPct val="107000"/>
              </a:lnSpc>
              <a:spcAft>
                <a:spcPts val="800"/>
              </a:spcAft>
            </a:pPr>
            <a:endParaRPr lang="en-US" sz="2400" b="1" noProof="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 (X &lt; b)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noProof="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 (X &gt; a)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800" noProof="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P(a &lt; X &lt; b) = P(X &lt; b) – P (X &gt; a)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P(a &lt; X &lt; b) = 0.57926 – 0.45224 = </a:t>
            </a: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0.12702</a:t>
            </a:r>
          </a:p>
          <a:p>
            <a:pPr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b="1" noProof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12.7% 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of total students earn between $6500 to $7300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97B9CE-1EE9-DF37-A454-90499AB47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17909F-46C2-56C0-D828-443EBE97A17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6ACC73-CA2A-4902-A8C3-F1C0B7E909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25</a:t>
            </a:fld>
            <a:endParaRPr lang="en-US" b="1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10">
                <a:extLst>
                  <a:ext uri="{FF2B5EF4-FFF2-40B4-BE49-F238E27FC236}">
                    <a16:creationId xmlns:a16="http://schemas.microsoft.com/office/drawing/2014/main" id="{90B5FFDA-7060-CDAD-C6A6-FEEC07B3A72C}"/>
                  </a:ext>
                </a:extLst>
              </p:cNvPr>
              <p:cNvSpPr txBox="1"/>
              <p:nvPr/>
            </p:nvSpPr>
            <p:spPr>
              <a:xfrm>
                <a:off x="5456959" y="1126067"/>
                <a:ext cx="3278909" cy="861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noProof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noProof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US" sz="2400" b="0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𝑠𝑡𝑑</m:t>
                          </m:r>
                          <m:r>
                            <a:rPr lang="en-US" sz="2400" b="0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𝑑𝑒𝑣𝑖</m:t>
                          </m:r>
                          <m:r>
                            <a:rPr lang="en-US" sz="2400" b="0" i="1" noProof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noProof="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10">
                <a:extLst>
                  <a:ext uri="{FF2B5EF4-FFF2-40B4-BE49-F238E27FC236}">
                    <a16:creationId xmlns:a16="http://schemas.microsoft.com/office/drawing/2014/main" id="{90B5FFDA-7060-CDAD-C6A6-FEEC07B3A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959" y="1126067"/>
                <a:ext cx="3278909" cy="861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10">
                <a:extLst>
                  <a:ext uri="{FF2B5EF4-FFF2-40B4-BE49-F238E27FC236}">
                    <a16:creationId xmlns:a16="http://schemas.microsoft.com/office/drawing/2014/main" id="{24141669-92C1-617F-A2D6-3FDDC08E710C}"/>
                  </a:ext>
                </a:extLst>
              </p:cNvPr>
              <p:cNvSpPr txBox="1"/>
              <p:nvPr/>
            </p:nvSpPr>
            <p:spPr>
              <a:xfrm>
                <a:off x="2759557" y="2398676"/>
                <a:ext cx="6101002" cy="723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800" i="1" noProof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noProof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 noProof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i="1" noProof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i="1" noProof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 noProof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800" b="0" i="1" noProof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noProof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(7300−6800)</m:t>
                        </m:r>
                      </m:num>
                      <m:den>
                        <m:r>
                          <a:rPr lang="en-US" sz="2800" b="0" i="1" noProof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2500</m:t>
                        </m:r>
                      </m:den>
                    </m:f>
                  </m:oMath>
                </a14:m>
                <a:r>
                  <a:rPr lang="en-US" sz="2800" noProof="0" dirty="0">
                    <a:solidFill>
                      <a:srgbClr val="7030A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noProof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noProof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noProof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800" i="1" noProof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00)</m:t>
                        </m:r>
                      </m:num>
                      <m:den>
                        <m:r>
                          <a:rPr lang="en-US" sz="2800" i="1" noProof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2500</m:t>
                        </m:r>
                      </m:den>
                    </m:f>
                    <m:r>
                      <a:rPr lang="en-US" sz="2800" b="0" i="1" noProof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=0.20</m:t>
                    </m:r>
                  </m:oMath>
                </a14:m>
                <a:endParaRPr lang="en-US" sz="2800" noProof="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TextBox 10">
                <a:extLst>
                  <a:ext uri="{FF2B5EF4-FFF2-40B4-BE49-F238E27FC236}">
                    <a16:creationId xmlns:a16="http://schemas.microsoft.com/office/drawing/2014/main" id="{24141669-92C1-617F-A2D6-3FDDC08E7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557" y="2398676"/>
                <a:ext cx="6101002" cy="7234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38B0BA4F-AD3E-ABE7-6C4A-532861438EAE}"/>
                  </a:ext>
                </a:extLst>
              </p:cNvPr>
              <p:cNvSpPr txBox="1"/>
              <p:nvPr/>
            </p:nvSpPr>
            <p:spPr>
              <a:xfrm>
                <a:off x="2558473" y="3429000"/>
                <a:ext cx="6567054" cy="723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800" i="1" noProof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noProof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 noProof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noProof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noProof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 noProof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1" noProof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noProof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noProof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(6500−6800)</m:t>
                        </m:r>
                      </m:num>
                      <m:den>
                        <m:r>
                          <a:rPr lang="en-US" sz="2800" b="0" i="1" noProof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2500</m:t>
                        </m:r>
                      </m:den>
                    </m:f>
                  </m:oMath>
                </a14:m>
                <a:r>
                  <a:rPr lang="en-US" sz="2800" noProof="0" dirty="0">
                    <a:solidFill>
                      <a:srgbClr val="7030A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noProof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noProof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noProof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sz="2800" i="1" noProof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00)</m:t>
                        </m:r>
                      </m:num>
                      <m:den>
                        <m:r>
                          <a:rPr lang="en-US" sz="2800" i="1" noProof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2500</m:t>
                        </m:r>
                      </m:den>
                    </m:f>
                    <m:r>
                      <a:rPr lang="en-US" sz="2800" b="0" i="1" noProof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=−0.12</m:t>
                    </m:r>
                  </m:oMath>
                </a14:m>
                <a:endParaRPr lang="en-US" sz="2800" noProof="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9" name="TextBox 10">
                <a:extLst>
                  <a:ext uri="{FF2B5EF4-FFF2-40B4-BE49-F238E27FC236}">
                    <a16:creationId xmlns:a16="http://schemas.microsoft.com/office/drawing/2014/main" id="{38B0BA4F-AD3E-ABE7-6C4A-532861438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473" y="3429000"/>
                <a:ext cx="6567054" cy="7234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82DF551-9032-F532-0AEC-B6C5FDCFAA9C}"/>
              </a:ext>
            </a:extLst>
          </p:cNvPr>
          <p:cNvSpPr txBox="1"/>
          <p:nvPr/>
        </p:nvSpPr>
        <p:spPr>
          <a:xfrm>
            <a:off x="9036049" y="2576032"/>
            <a:ext cx="2645411" cy="36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800" b="0" i="0" u="none" strike="noStrike" baseline="0" noProof="0" dirty="0">
                <a:latin typeface="TimesNewRoman"/>
              </a:rPr>
              <a:t>Z-table value </a:t>
            </a:r>
            <a:r>
              <a:rPr lang="en-US" sz="1800" b="1" i="0" u="none" strike="noStrike" baseline="0" noProof="0" dirty="0">
                <a:latin typeface="TimesNewRoman"/>
              </a:rPr>
              <a:t>0.57926</a:t>
            </a:r>
            <a:endParaRPr lang="en-US" sz="2800" b="1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7F1E97-8AE4-E1E8-7B7A-8CCF0BFAA398}"/>
              </a:ext>
            </a:extLst>
          </p:cNvPr>
          <p:cNvSpPr txBox="1"/>
          <p:nvPr/>
        </p:nvSpPr>
        <p:spPr>
          <a:xfrm>
            <a:off x="9158336" y="3606356"/>
            <a:ext cx="2645411" cy="36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800" b="0" i="0" u="none" strike="noStrike" baseline="0" noProof="0" dirty="0">
                <a:latin typeface="TimesNewRoman"/>
              </a:rPr>
              <a:t>Z-table value </a:t>
            </a:r>
            <a:r>
              <a:rPr lang="en-US" sz="1800" b="1" i="0" u="none" strike="noStrike" baseline="0" noProof="0" dirty="0">
                <a:latin typeface="TimesNewRoman"/>
              </a:rPr>
              <a:t>0.45224</a:t>
            </a:r>
            <a:endParaRPr lang="en-US" sz="2800" b="1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0E61F2-14A5-D85F-40DE-5F48E22B10C6}"/>
              </a:ext>
            </a:extLst>
          </p:cNvPr>
          <p:cNvSpPr txBox="1"/>
          <p:nvPr/>
        </p:nvSpPr>
        <p:spPr>
          <a:xfrm>
            <a:off x="7263091" y="4662541"/>
            <a:ext cx="2645411" cy="36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07000"/>
              </a:lnSpc>
              <a:spcAft>
                <a:spcPts val="800"/>
              </a:spcAft>
            </a:pPr>
            <a:r>
              <a:rPr lang="en-US" sz="1800" b="0" i="0" u="none" strike="noStrike" baseline="0" noProof="0" dirty="0">
                <a:highlight>
                  <a:srgbClr val="FFFF00"/>
                </a:highlight>
                <a:latin typeface="TimesNewRoman"/>
              </a:rPr>
              <a:t>Enter Z-table value</a:t>
            </a:r>
            <a:endParaRPr lang="en-US" sz="2800" b="1" noProof="0" dirty="0">
              <a:solidFill>
                <a:srgbClr val="000000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871472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7BE36-D720-ED17-E697-83B0500FA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84D896-EEE3-C442-1195-364645F97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018" y="785376"/>
            <a:ext cx="8643583" cy="58486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1CF731-696A-E9A8-2DC7-57B44A74BEBD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2311F8-31D3-7BDF-0E54-8E8915AD2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1A40CD3-9446-6D18-EE52-6BEB22A1A4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5B1892-9EC9-0D7C-87C2-7E0F7FAEE6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26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926759229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5593E-8DAC-3FEA-5151-20A4200AD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84BBD4-146F-B25F-A378-AFCD7624F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709" y="752195"/>
            <a:ext cx="4450274" cy="30112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0DF7FF-FB2A-D552-F5B0-C4694DBC9988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Plot 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86ECC-9850-E7E1-60DA-62603954B5CA}"/>
              </a:ext>
            </a:extLst>
          </p:cNvPr>
          <p:cNvSpPr txBox="1"/>
          <p:nvPr/>
        </p:nvSpPr>
        <p:spPr>
          <a:xfrm>
            <a:off x="2158135" y="1004442"/>
            <a:ext cx="8177356" cy="5769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07000"/>
              </a:lnSpc>
            </a:pP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import 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numpy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as np</a:t>
            </a:r>
          </a:p>
          <a:p>
            <a:pPr marR="0" algn="just">
              <a:lnSpc>
                <a:spcPct val="107000"/>
              </a:lnSpc>
            </a:pP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import 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matplotlib.pyplot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as 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</a:t>
            </a:r>
            <a:endParaRPr lang="en-US" sz="1600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</a:pP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from 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scipy.stats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import norm</a:t>
            </a:r>
          </a:p>
          <a:p>
            <a:pPr marR="0" algn="just">
              <a:lnSpc>
                <a:spcPct val="107000"/>
              </a:lnSpc>
            </a:pPr>
            <a:r>
              <a:rPr lang="en-US" sz="16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mean = 6800</a:t>
            </a:r>
          </a:p>
          <a:p>
            <a:pPr marR="0" algn="just">
              <a:lnSpc>
                <a:spcPct val="107000"/>
              </a:lnSpc>
            </a:pPr>
            <a:r>
              <a:rPr lang="en-US" sz="1600" b="1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std_dev</a:t>
            </a:r>
            <a:r>
              <a:rPr lang="en-US" sz="16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2500</a:t>
            </a:r>
          </a:p>
          <a:p>
            <a:pPr marR="0" algn="just">
              <a:lnSpc>
                <a:spcPct val="107000"/>
              </a:lnSpc>
            </a:pP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 = 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np.linspace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(mean - 3*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std_dev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mean + 3*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std_dev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1000)</a:t>
            </a:r>
          </a:p>
          <a:p>
            <a:pPr marR="0" algn="just">
              <a:lnSpc>
                <a:spcPct val="107000"/>
              </a:lnSpc>
            </a:pP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 = norm.pdf(x, mean, 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std_dev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R="0" algn="just">
              <a:lnSpc>
                <a:spcPct val="107000"/>
              </a:lnSpc>
            </a:pP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plt.figure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figsize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=(12, 8))</a:t>
            </a:r>
          </a:p>
          <a:p>
            <a:pPr marR="0" algn="just">
              <a:lnSpc>
                <a:spcPct val="107000"/>
              </a:lnSpc>
            </a:pP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plt.plot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(x, y, label="Normal Distribution", color='blue')</a:t>
            </a:r>
          </a:p>
          <a:p>
            <a:pPr marR="0" algn="just">
              <a:lnSpc>
                <a:spcPct val="107000"/>
              </a:lnSpc>
            </a:pP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x_fill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np.linspace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(6500, 7300, 1000)</a:t>
            </a:r>
          </a:p>
          <a:p>
            <a:pPr marR="0" algn="just">
              <a:lnSpc>
                <a:spcPct val="107000"/>
              </a:lnSpc>
            </a:pP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y_fill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norm.pdf(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x_fill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mean, 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std_dev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R="0" algn="just">
              <a:lnSpc>
                <a:spcPct val="107000"/>
              </a:lnSpc>
            </a:pP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plt.fill_between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x_fill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y_fill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color="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lightblue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", alpha=0.6, label="12.7% of students")</a:t>
            </a:r>
          </a:p>
          <a:p>
            <a:pPr marR="0" algn="just">
              <a:lnSpc>
                <a:spcPct val="107000"/>
              </a:lnSpc>
            </a:pP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plt.axvline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(6500, color='red', 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linestyle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='--', linewidth=1)</a:t>
            </a:r>
          </a:p>
          <a:p>
            <a:pPr marR="0" algn="just">
              <a:lnSpc>
                <a:spcPct val="107000"/>
              </a:lnSpc>
            </a:pP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plt.axvline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(7300, color='red', 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linestyle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='--', linewidth=1)</a:t>
            </a:r>
          </a:p>
          <a:p>
            <a:pPr marR="0" algn="just">
              <a:lnSpc>
                <a:spcPct val="107000"/>
              </a:lnSpc>
            </a:pP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plt.text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(6900, 0.00006, "12.7% of students", color="black", </a:t>
            </a: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fontsize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=12, ha="center")</a:t>
            </a:r>
          </a:p>
          <a:p>
            <a:pPr marR="0" algn="just">
              <a:lnSpc>
                <a:spcPct val="107000"/>
              </a:lnSpc>
            </a:pP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plt.xlabel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("Salary")</a:t>
            </a:r>
          </a:p>
          <a:p>
            <a:pPr marR="0" algn="just">
              <a:lnSpc>
                <a:spcPct val="107000"/>
              </a:lnSpc>
            </a:pP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plt.ylabel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("Probability Density")</a:t>
            </a:r>
          </a:p>
          <a:p>
            <a:pPr marR="0" algn="just">
              <a:lnSpc>
                <a:spcPct val="107000"/>
              </a:lnSpc>
            </a:pP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plt.title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("Normal Distribution of Salaries")</a:t>
            </a:r>
          </a:p>
          <a:p>
            <a:pPr marR="0" algn="just">
              <a:lnSpc>
                <a:spcPct val="107000"/>
              </a:lnSpc>
            </a:pP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plt.legend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pPr marR="0" algn="just">
              <a:lnSpc>
                <a:spcPct val="107000"/>
              </a:lnSpc>
            </a:pP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plt.grid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(True)</a:t>
            </a:r>
          </a:p>
          <a:p>
            <a:pPr marR="0" algn="just">
              <a:lnSpc>
                <a:spcPct val="107000"/>
              </a:lnSpc>
            </a:pPr>
            <a:r>
              <a:rPr lang="en-US" sz="16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plt.show</a:t>
            </a:r>
            <a:r>
              <a:rPr lang="en-US" sz="16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641EB8-D600-4E28-9071-CD0E02DD4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8761CD4-1303-0957-4B25-77D0942AE66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2D5407-D593-4B9E-B05D-740263D925A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27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2334390221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3CA96-7AE0-D8FA-D4BD-71C7A6315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63831-4128-BC06-41DA-F44468719C1A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07152-D78F-9F65-58EE-4C6033B252F2}"/>
              </a:ext>
            </a:extLst>
          </p:cNvPr>
          <p:cNvSpPr txBox="1"/>
          <p:nvPr/>
        </p:nvSpPr>
        <p:spPr>
          <a:xfrm>
            <a:off x="200025" y="1413347"/>
            <a:ext cx="11372850" cy="349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is a statistical distribution that shows </a:t>
            </a: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how often an event will likely occur within a specified period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is </a:t>
            </a:r>
            <a:r>
              <a:rPr lang="en-US" sz="2800" noProof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used for independent events 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that occur at </a:t>
            </a:r>
            <a:r>
              <a:rPr lang="en-US" sz="2800" noProof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constant rate within a given interval of time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Poisson distribution is a </a:t>
            </a: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discrete function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meaning that the event can </a:t>
            </a:r>
            <a:r>
              <a:rPr lang="en-US" sz="2800" noProof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only be measured as occurring or not occurring. </a:t>
            </a:r>
            <a:r>
              <a:rPr lang="en-US" sz="2800" noProof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(Like binomial distribution – Success or failure)</a:t>
            </a:r>
            <a:r>
              <a:rPr lang="en-US" sz="2800" noProof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522E1E-5CA2-38EA-F608-E02ED0A0E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81BFFA3-33F5-3607-57D5-1017F9F87D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3777F6-7798-7353-5602-EFE62D18D7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28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3386272367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B345-4350-A3E1-0576-84AFA1615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9C85BD-27B1-F348-3886-C26A337FFC2F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8090C2-1D9C-111A-9FD1-F2F9D9D8E521}"/>
                  </a:ext>
                </a:extLst>
              </p:cNvPr>
              <p:cNvSpPr txBox="1"/>
              <p:nvPr/>
            </p:nvSpPr>
            <p:spPr>
              <a:xfrm>
                <a:off x="256116" y="3429000"/>
                <a:ext cx="11372850" cy="16489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marR="0" indent="-45720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800" noProof="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P(</a:t>
                </a:r>
                <a14:m>
                  <m:oMath xmlns:m="http://schemas.openxmlformats.org/officeDocument/2006/math">
                    <m:r>
                      <a:rPr lang="en-US" sz="2800" b="1" noProof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800" noProof="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) is the probability of </a:t>
                </a:r>
                <a14:m>
                  <m:oMath xmlns:m="http://schemas.openxmlformats.org/officeDocument/2006/math">
                    <m:r>
                      <a:rPr lang="en-US" sz="2800" b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800" b="1" i="1" noProof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1" noProof="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events occurring </a:t>
                </a:r>
                <a:r>
                  <a:rPr lang="en-US" sz="2800" noProof="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in a given interval.</a:t>
                </a:r>
              </a:p>
              <a:p>
                <a:pPr marL="457200" indent="-45720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noProof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noProof="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is the average rate of events per interval (mean number of occurrences).</a:t>
                </a:r>
              </a:p>
              <a:p>
                <a:pPr marL="457200" marR="0" indent="-45720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800" b="1" noProof="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𝑒</a:t>
                </a:r>
                <a:r>
                  <a:rPr lang="en-US" sz="2800" noProof="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is the base of the natural logarithm (</a:t>
                </a:r>
                <a:r>
                  <a:rPr lang="en-US" sz="2800" b="1" noProof="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approximately 2.71828</a:t>
                </a:r>
                <a:r>
                  <a:rPr lang="en-US" sz="2800" noProof="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). (constant)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38090C2-1D9C-111A-9FD1-F2F9D9D8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16" y="3429000"/>
                <a:ext cx="11372850" cy="1648978"/>
              </a:xfrm>
              <a:prstGeom prst="rect">
                <a:avLst/>
              </a:prstGeom>
              <a:blipFill>
                <a:blip r:embed="rId2"/>
                <a:stretch>
                  <a:fillRect l="-965" t="-4074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DCED4558-518B-F657-27F1-E191DDA2DC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1DDDD84-CD93-9779-31F2-A654227C78D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FDB126-2388-45EE-E8C6-334E2550B65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29</a:t>
            </a:fld>
            <a:endParaRPr lang="en-US" b="1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10">
                <a:extLst>
                  <a:ext uri="{FF2B5EF4-FFF2-40B4-BE49-F238E27FC236}">
                    <a16:creationId xmlns:a16="http://schemas.microsoft.com/office/drawing/2014/main" id="{92221CE2-24C8-0369-BB03-7C28A9E430C4}"/>
                  </a:ext>
                </a:extLst>
              </p:cNvPr>
              <p:cNvSpPr txBox="1"/>
              <p:nvPr/>
            </p:nvSpPr>
            <p:spPr>
              <a:xfrm>
                <a:off x="2207491" y="1533382"/>
                <a:ext cx="6183456" cy="140641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noProof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4400" b="0" i="0" noProof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1" noProof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400" b="1" noProof="0">
                          <a:latin typeface="Tw Cen MT (Body)"/>
                        </a:rPr>
                        <m:t>)</m:t>
                      </m:r>
                      <m:r>
                        <a:rPr lang="en-US" sz="4400" b="1" noProof="0">
                          <a:latin typeface="Tw Cen MT (Body)"/>
                        </a:rPr>
                        <m:t>= </m:t>
                      </m:r>
                      <m:f>
                        <m:fPr>
                          <m:ctrlPr>
                            <a:rPr lang="en-US" sz="4400" b="1" noProof="0">
                              <a:latin typeface="Tw Cen MT (Body)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4400" b="1" noProof="0">
                                  <a:latin typeface="Tw Cen MT (Body)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400" b="1" noProof="0">
                                      <a:latin typeface="Tw Cen MT (Body)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1" noProof="0">
                                      <a:latin typeface="Tw Cen MT (Body)"/>
                                    </a:rPr>
                                    <m:t>𝝁</m:t>
                                  </m:r>
                                </m:e>
                                <m:sup>
                                  <m:r>
                                    <a:rPr lang="en-US" sz="4400" b="1" noProof="0">
                                      <a:latin typeface="Tw Cen MT (Body)"/>
                                    </a:rPr>
                                    <m:t>𝒙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4400" b="1" noProof="0">
                              <a:latin typeface="Tw Cen MT (Body)"/>
                            </a:rPr>
                            <m:t>.</m:t>
                          </m:r>
                          <m:d>
                            <m:dPr>
                              <m:ctrlPr>
                                <a:rPr lang="en-US" sz="4400" b="1" noProof="0">
                                  <a:latin typeface="Tw Cen MT (Body)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4400" b="1" noProof="0">
                                      <a:latin typeface="Tw Cen MT (Body)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1" noProof="0">
                                      <a:latin typeface="Tw Cen MT (Body)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4400" b="1" i="0" noProof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4400" b="1" noProof="0">
                                      <a:latin typeface="Tw Cen MT (Body)"/>
                                    </a:rPr>
                                    <m:t>𝝁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4400" b="1" noProof="0">
                              <a:latin typeface="Tw Cen MT (Body)"/>
                            </a:rPr>
                            <m:t>𝒙</m:t>
                          </m:r>
                          <m:r>
                            <a:rPr lang="en-US" sz="4400" b="1" noProof="0">
                              <a:latin typeface="Tw Cen MT (Body)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4400" b="1" noProof="0" dirty="0">
                  <a:latin typeface="Tw Cen MT (Body)"/>
                </a:endParaRPr>
              </a:p>
            </p:txBody>
          </p:sp>
        </mc:Choice>
        <mc:Fallback>
          <p:sp>
            <p:nvSpPr>
              <p:cNvPr id="5" name="TextBox 10">
                <a:extLst>
                  <a:ext uri="{FF2B5EF4-FFF2-40B4-BE49-F238E27FC236}">
                    <a16:creationId xmlns:a16="http://schemas.microsoft.com/office/drawing/2014/main" id="{92221CE2-24C8-0369-BB03-7C28A9E43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491" y="1533382"/>
                <a:ext cx="6183456" cy="14064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617032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and Sample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1413347"/>
            <a:ext cx="11372850" cy="405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word population immediately makes us think of the entire Pakistan population of 250 million people or the entire world’s population of 7 billion people.</a:t>
            </a:r>
            <a:endParaRPr lang="en-US" sz="2800" noProof="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 statistical inference population </a:t>
            </a:r>
            <a:r>
              <a:rPr lang="en-US" sz="2800" noProof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isn’t used to simply describe only people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It could be any </a:t>
            </a:r>
            <a:r>
              <a:rPr lang="en-US" sz="2800" noProof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set of objects or units, such as tweets or photographs, or stars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is denoted with </a:t>
            </a:r>
            <a:r>
              <a:rPr lang="en-US" sz="2800" b="1" i="1" noProof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US" sz="2800" i="1" noProof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en-US" sz="2800" noProof="0" dirty="0">
              <a:solidFill>
                <a:srgbClr val="FF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946FFD-618E-0B4B-ABA6-42E887C230F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BEEA91-B6F5-73B7-350A-4943A02AA9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3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3766080657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695FE-40AF-9BA5-4408-F781A7D68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52C06-B8EE-C975-C575-2FB6DD396158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631E0-381E-A0FF-C139-C3E9CA03DD8D}"/>
              </a:ext>
            </a:extLst>
          </p:cNvPr>
          <p:cNvSpPr txBox="1"/>
          <p:nvPr/>
        </p:nvSpPr>
        <p:spPr>
          <a:xfrm>
            <a:off x="406400" y="1174852"/>
            <a:ext cx="11166475" cy="436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2800" noProof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average number of major storms in New York City is 2 per year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What is the </a:t>
            </a:r>
            <a:r>
              <a:rPr lang="en-US" sz="2800" noProof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probability that exactly 3 storms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will hit the city next year?</a:t>
            </a:r>
          </a:p>
          <a:p>
            <a:pPr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b="1" noProof="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Solution: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chemeClr val="accent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μ = 2 			</a:t>
            </a:r>
            <a:r>
              <a:rPr 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(average number of storms per year, historically)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 = 3 			</a:t>
            </a:r>
            <a:r>
              <a:rPr 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(the number of storms we think might hit next year)</a:t>
            </a:r>
            <a:endParaRPr lang="en-US" sz="2800" noProof="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 = 2.71828</a:t>
            </a:r>
            <a:r>
              <a:rPr lang="en-US" sz="28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		</a:t>
            </a:r>
            <a:r>
              <a:rPr 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(natural logarithm constant)</a:t>
            </a:r>
            <a:endParaRPr lang="en-US" sz="3200" noProof="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noProof="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noProof="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E92365-6805-A36B-01B5-37E90A4F7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C440CAD-8D8D-9292-535C-5A13B60B92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D5EFFC-0D11-2737-333C-B2E961E44C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30</a:t>
            </a:fld>
            <a:endParaRPr lang="en-US" b="1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10">
                <a:extLst>
                  <a:ext uri="{FF2B5EF4-FFF2-40B4-BE49-F238E27FC236}">
                    <a16:creationId xmlns:a16="http://schemas.microsoft.com/office/drawing/2014/main" id="{252FDF86-CB1C-8EB0-77A3-FF45190737CA}"/>
                  </a:ext>
                </a:extLst>
              </p:cNvPr>
              <p:cNvSpPr txBox="1"/>
              <p:nvPr/>
            </p:nvSpPr>
            <p:spPr>
              <a:xfrm>
                <a:off x="314036" y="4922271"/>
                <a:ext cx="8488219" cy="11085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noProof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3200" b="0" i="0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noProof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200" b="1" noProof="0">
                          <a:latin typeface="Tw Cen MT (Body)"/>
                        </a:rPr>
                        <m:t>= </m:t>
                      </m:r>
                      <m:f>
                        <m:fPr>
                          <m:ctrlPr>
                            <a:rPr lang="en-US" sz="3200" b="1" noProof="0">
                              <a:latin typeface="Tw Cen MT (Body)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b="1" noProof="0">
                                  <a:latin typeface="Tw Cen MT (Body)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1" noProof="0">
                                      <a:latin typeface="Tw Cen MT (Body)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noProof="0">
                                      <a:latin typeface="Tw Cen MT (Body)"/>
                                    </a:rPr>
                                    <m:t>𝝁</m:t>
                                  </m:r>
                                </m:e>
                                <m:sup>
                                  <m:r>
                                    <a:rPr lang="en-US" sz="3200" b="1" noProof="0">
                                      <a:latin typeface="Tw Cen MT (Body)"/>
                                    </a:rPr>
                                    <m:t>𝒙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1" noProof="0">
                              <a:latin typeface="Tw Cen MT (Body)"/>
                            </a:rPr>
                            <m:t>.</m:t>
                          </m:r>
                          <m:d>
                            <m:dPr>
                              <m:ctrlPr>
                                <a:rPr lang="en-US" sz="3200" b="1" noProof="0">
                                  <a:latin typeface="Tw Cen MT (Body)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1" noProof="0">
                                      <a:latin typeface="Tw Cen MT (Body)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noProof="0">
                                      <a:latin typeface="Tw Cen MT (Body)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3200" b="1" i="0" noProof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noProof="0">
                                      <a:latin typeface="Tw Cen MT (Body)"/>
                                    </a:rPr>
                                    <m:t>𝝁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3200" b="1" noProof="0">
                              <a:latin typeface="Tw Cen MT (Body)"/>
                            </a:rPr>
                            <m:t>𝒙</m:t>
                          </m:r>
                          <m:r>
                            <a:rPr lang="en-US" sz="3200" b="1" noProof="0">
                              <a:latin typeface="Tw Cen MT (Body)"/>
                            </a:rPr>
                            <m:t>!</m:t>
                          </m:r>
                        </m:den>
                      </m:f>
                      <m:r>
                        <a:rPr lang="en-US" sz="3200" b="1" i="0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b="1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1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0" noProof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sz="3200" b="1" i="0" noProof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1" noProof="0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sz="3200" b="1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1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0" noProof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3200" b="1" i="0" noProof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3200" b="1" i="0" noProof="0" smtClean="0">
                                      <a:latin typeface="Cambria Math" panose="02040503050406030204" pitchFamily="18" charset="0"/>
                                    </a:rPr>
                                    <m:t>𝟕𝟏𝟖𝟐𝟖</m:t>
                                  </m:r>
                                </m:e>
                                <m:sup>
                                  <m:r>
                                    <a:rPr lang="en-US" sz="3200" b="1" i="0" noProof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0" noProof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3200" b="1" i="0" noProof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200" b="1" noProof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3200" b="1" i="1" noProof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3200" b="1" noProof="0" dirty="0">
                  <a:latin typeface="Tw Cen MT (Body)"/>
                </a:endParaRPr>
              </a:p>
            </p:txBody>
          </p:sp>
        </mc:Choice>
        <mc:Fallback>
          <p:sp>
            <p:nvSpPr>
              <p:cNvPr id="5" name="TextBox 10">
                <a:extLst>
                  <a:ext uri="{FF2B5EF4-FFF2-40B4-BE49-F238E27FC236}">
                    <a16:creationId xmlns:a16="http://schemas.microsoft.com/office/drawing/2014/main" id="{252FDF86-CB1C-8EB0-77A3-FF4519073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36" y="4922271"/>
                <a:ext cx="8488219" cy="1108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CF1202E-3558-F3F8-E2B2-979D501BC43D}"/>
              </a:ext>
            </a:extLst>
          </p:cNvPr>
          <p:cNvSpPr txBox="1"/>
          <p:nvPr/>
        </p:nvSpPr>
        <p:spPr>
          <a:xfrm>
            <a:off x="9458036" y="5585634"/>
            <a:ext cx="2553299" cy="831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000" noProof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0.1804472909403099</a:t>
            </a:r>
          </a:p>
          <a:p>
            <a:pPr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18.04%</a:t>
            </a:r>
            <a:endParaRPr lang="en-US" sz="2000" noProof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732063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CB265-762B-79D6-6A28-D9B07E6FA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A7F6F7-A191-0CE4-ACCF-F33D3A67D4C7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DE09C-0EF8-4062-DE91-BBF153740357}"/>
              </a:ext>
            </a:extLst>
          </p:cNvPr>
          <p:cNvSpPr txBox="1"/>
          <p:nvPr/>
        </p:nvSpPr>
        <p:spPr>
          <a:xfrm>
            <a:off x="406400" y="1174852"/>
            <a:ext cx="11166475" cy="4826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call center receives </a:t>
            </a: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 average of 4 calls per minute 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(μ=4). Use the Poisson distribution, “What’s the </a:t>
            </a: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probability that 5 calls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come in during the next minute?”</a:t>
            </a:r>
          </a:p>
          <a:p>
            <a:pPr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b="1" noProof="0" dirty="0">
                <a:solidFill>
                  <a:srgbClr val="00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Solution: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chemeClr val="accent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μ = 4 			</a:t>
            </a:r>
            <a:r>
              <a:rPr 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(average number of storms per year, historically)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 = 5 			</a:t>
            </a:r>
            <a:r>
              <a:rPr 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(the number of storms we think might hit next year)</a:t>
            </a:r>
            <a:endParaRPr lang="en-US" sz="2800" noProof="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 = 2.71828</a:t>
            </a:r>
            <a:r>
              <a:rPr lang="en-US" sz="28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		</a:t>
            </a:r>
            <a:r>
              <a:rPr lang="en-US" sz="24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(natural logarithm constant)</a:t>
            </a:r>
            <a:endParaRPr lang="en-US" sz="3200" noProof="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noProof="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noProof="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2AFF0-C7BE-18F9-07E8-FD56734AD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57065E-D5F2-97CF-88D7-1B51DDD873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63A43DE-CD1F-A8AF-1994-C9E44ECD1A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31</a:t>
            </a:fld>
            <a:endParaRPr lang="en-US" b="1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10">
                <a:extLst>
                  <a:ext uri="{FF2B5EF4-FFF2-40B4-BE49-F238E27FC236}">
                    <a16:creationId xmlns:a16="http://schemas.microsoft.com/office/drawing/2014/main" id="{D9D36A40-70B2-48BA-A9F4-A2FAD6F8FCC6}"/>
                  </a:ext>
                </a:extLst>
              </p:cNvPr>
              <p:cNvSpPr txBox="1"/>
              <p:nvPr/>
            </p:nvSpPr>
            <p:spPr>
              <a:xfrm>
                <a:off x="314036" y="4922271"/>
                <a:ext cx="8488219" cy="110857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noProof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3200" b="0" i="0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noProof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3200" b="1" noProof="0">
                          <a:latin typeface="Tw Cen MT (Body)"/>
                        </a:rPr>
                        <m:t>= </m:t>
                      </m:r>
                      <m:f>
                        <m:fPr>
                          <m:ctrlPr>
                            <a:rPr lang="en-US" sz="3200" b="1" noProof="0">
                              <a:latin typeface="Tw Cen MT (Body)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b="1" noProof="0">
                                  <a:latin typeface="Tw Cen MT (Body)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1" noProof="0">
                                      <a:latin typeface="Tw Cen MT (Body)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noProof="0">
                                      <a:latin typeface="Tw Cen MT (Body)"/>
                                    </a:rPr>
                                    <m:t>𝝁</m:t>
                                  </m:r>
                                </m:e>
                                <m:sup>
                                  <m:r>
                                    <a:rPr lang="en-US" sz="3200" b="1" noProof="0">
                                      <a:latin typeface="Tw Cen MT (Body)"/>
                                    </a:rPr>
                                    <m:t>𝒙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1" noProof="0">
                              <a:latin typeface="Tw Cen MT (Body)"/>
                            </a:rPr>
                            <m:t>.</m:t>
                          </m:r>
                          <m:d>
                            <m:dPr>
                              <m:ctrlPr>
                                <a:rPr lang="en-US" sz="3200" b="1" noProof="0">
                                  <a:latin typeface="Tw Cen MT (Body)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1" noProof="0">
                                      <a:latin typeface="Tw Cen MT (Body)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noProof="0">
                                      <a:latin typeface="Tw Cen MT (Body)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3200" b="1" i="0" noProof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noProof="0">
                                      <a:latin typeface="Tw Cen MT (Body)"/>
                                    </a:rPr>
                                    <m:t>𝝁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3200" b="1" noProof="0">
                              <a:latin typeface="Tw Cen MT (Body)"/>
                            </a:rPr>
                            <m:t>𝒙</m:t>
                          </m:r>
                          <m:r>
                            <a:rPr lang="en-US" sz="3200" b="1" noProof="0">
                              <a:latin typeface="Tw Cen MT (Body)"/>
                            </a:rPr>
                            <m:t>!</m:t>
                          </m:r>
                        </m:den>
                      </m:f>
                      <m:r>
                        <a:rPr lang="en-US" sz="3200" b="1" i="0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1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3200" b="1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1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0" noProof="0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e>
                                <m:sup>
                                  <m:r>
                                    <a:rPr lang="en-US" sz="3200" b="1" i="0" noProof="0" smtClean="0">
                                      <a:latin typeface="Cambria Math" panose="02040503050406030204" pitchFamily="18" charset="0"/>
                                    </a:rPr>
                                    <m:t>𝟓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1" noProof="0"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sz="3200" b="1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1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1" i="0" noProof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3200" b="1" i="0" noProof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3200" b="1" i="0" noProof="0" smtClean="0">
                                      <a:latin typeface="Cambria Math" panose="02040503050406030204" pitchFamily="18" charset="0"/>
                                    </a:rPr>
                                    <m:t>𝟕𝟏𝟖𝟐𝟖</m:t>
                                  </m:r>
                                </m:e>
                                <m:sup>
                                  <m:r>
                                    <a:rPr lang="en-US" sz="3200" b="1" i="0" noProof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1" i="0" noProof="0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3200" b="1" i="0" noProof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3200" b="1" noProof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3200" b="1" i="1" noProof="0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3200" b="1" noProof="0" dirty="0">
                  <a:latin typeface="Tw Cen MT (Body)"/>
                </a:endParaRPr>
              </a:p>
            </p:txBody>
          </p:sp>
        </mc:Choice>
        <mc:Fallback>
          <p:sp>
            <p:nvSpPr>
              <p:cNvPr id="5" name="TextBox 10">
                <a:extLst>
                  <a:ext uri="{FF2B5EF4-FFF2-40B4-BE49-F238E27FC236}">
                    <a16:creationId xmlns:a16="http://schemas.microsoft.com/office/drawing/2014/main" id="{D9D36A40-70B2-48BA-A9F4-A2FAD6F8F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36" y="4922271"/>
                <a:ext cx="8488219" cy="1108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0A1FAE-67C3-D1D7-F89D-23B0EF73152A}"/>
              </a:ext>
            </a:extLst>
          </p:cNvPr>
          <p:cNvSpPr txBox="1"/>
          <p:nvPr/>
        </p:nvSpPr>
        <p:spPr>
          <a:xfrm>
            <a:off x="9116291" y="5585634"/>
            <a:ext cx="2895044" cy="831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000" noProof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0. 15629388133546667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noProof="0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15.62 %</a:t>
            </a:r>
            <a:endParaRPr lang="en-US" sz="2000" noProof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781049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079E3-44A4-A6AE-8EA0-A23D7B10B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5F0D65-B0C5-2683-41D5-7F04F6CE0CD0}"/>
              </a:ext>
            </a:extLst>
          </p:cNvPr>
          <p:cNvSpPr txBox="1"/>
          <p:nvPr/>
        </p:nvSpPr>
        <p:spPr>
          <a:xfrm>
            <a:off x="203200" y="3167870"/>
            <a:ext cx="11166475" cy="52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Questions</a:t>
            </a:r>
            <a:endParaRPr lang="en-US" sz="2800" b="1" noProof="0" dirty="0">
              <a:solidFill>
                <a:srgbClr val="00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5FB668-AA2C-8204-C088-23E71D743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D9D788-4F58-CA5D-D6CB-0A12BAFEBF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2E35CAF-8A33-4082-F66F-08B79BEE48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32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236861075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B7CC2-7268-81A8-7E92-B9D635277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D50D65-F840-0056-1DC9-A045CDD9873E}"/>
              </a:ext>
            </a:extLst>
          </p:cNvPr>
          <p:cNvSpPr txBox="1"/>
          <p:nvPr/>
        </p:nvSpPr>
        <p:spPr>
          <a:xfrm>
            <a:off x="409575" y="301903"/>
            <a:ext cx="11372850" cy="52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Why Me? | Understanding </a:t>
            </a:r>
            <a:r>
              <a:rPr lang="en-US" sz="2800" b="1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Qadar</a:t>
            </a: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with Dr. Omar Suleiman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6527C-D7C2-658A-DAB7-9B657BD42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9B1BC5-D4EF-B1B5-3753-B02284C0E3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4E89E-2822-736F-88E3-3627B8817D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33</a:t>
            </a:fld>
            <a:endParaRPr lang="en-US" b="1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9FBD5-8AE7-0F69-B4B2-6CB11DF95E21}"/>
              </a:ext>
            </a:extLst>
          </p:cNvPr>
          <p:cNvSpPr txBox="1"/>
          <p:nvPr/>
        </p:nvSpPr>
        <p:spPr>
          <a:xfrm>
            <a:off x="409575" y="5179953"/>
            <a:ext cx="11372850" cy="1220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spcAft>
                <a:spcPts val="800"/>
              </a:spcAft>
            </a:pPr>
            <a:r>
              <a:rPr lang="en-US" sz="20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URL: </a:t>
            </a:r>
            <a:r>
              <a:rPr lang="en-US" sz="2000" noProof="0" dirty="0">
                <a:hlinkClick r:id="rId3"/>
              </a:rPr>
              <a:t>Why Me? | Understanding </a:t>
            </a:r>
            <a:r>
              <a:rPr lang="en-US" sz="2000" noProof="0" dirty="0" err="1">
                <a:hlinkClick r:id="rId3"/>
              </a:rPr>
              <a:t>Qadar</a:t>
            </a:r>
            <a:r>
              <a:rPr lang="en-US" sz="2000" noProof="0" dirty="0">
                <a:hlinkClick r:id="rId3"/>
              </a:rPr>
              <a:t> with Dr. Omar Suleiman | Ramadan Series 2024 TRAILER</a:t>
            </a:r>
            <a:endParaRPr lang="en-US" sz="2000" noProof="0" dirty="0"/>
          </a:p>
          <a:p>
            <a:pPr marR="0" algn="just">
              <a:spcAft>
                <a:spcPts val="800"/>
              </a:spcAft>
            </a:pPr>
            <a:r>
              <a:rPr lang="en-US" sz="20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Number of episodes: 30</a:t>
            </a:r>
          </a:p>
          <a:p>
            <a:pPr marR="0" algn="just">
              <a:spcAft>
                <a:spcPts val="800"/>
              </a:spcAft>
            </a:pPr>
            <a:r>
              <a:rPr lang="en-US" sz="20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Total Duration: 05 ~ 06 </a:t>
            </a:r>
            <a:r>
              <a:rPr lang="en-US" sz="2000" noProof="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Hrs</a:t>
            </a:r>
            <a:endParaRPr lang="en-US" sz="2000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031143-55E3-9E47-0769-C87B6F5CD0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47" y="937014"/>
            <a:ext cx="8260172" cy="413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2159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3C278-A721-269C-4FAC-DD35E2D4A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173A8-96A7-08B6-DC3F-82008BE2583D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and 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E29D5-EE9E-A7A7-4A08-CD40F36ED1B0}"/>
              </a:ext>
            </a:extLst>
          </p:cNvPr>
          <p:cNvSpPr txBox="1"/>
          <p:nvPr/>
        </p:nvSpPr>
        <p:spPr>
          <a:xfrm>
            <a:off x="200025" y="1413347"/>
            <a:ext cx="11372850" cy="405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sample, is a subset of the units of size </a:t>
            </a:r>
            <a:r>
              <a:rPr lang="en-US" sz="2800" b="1" noProof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ƞ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 order to examine the observations to draw conclusions and make inferences about the population.</a:t>
            </a:r>
            <a:r>
              <a:rPr lang="en-US" sz="28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There are different ways of sampling and we should be aware of particular sampling mechanisms because it can introduce biases into the data.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noProof="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If the subset is </a:t>
            </a:r>
            <a:r>
              <a:rPr lang="en-US" sz="2800" b="1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 a representative </a:t>
            </a:r>
            <a:r>
              <a:rPr lang="en-US" sz="28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version of the population then, </a:t>
            </a:r>
            <a:r>
              <a:rPr lang="en-US" sz="2800" noProof="0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any conclusions you draw will simply be wrong and distorted.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E4C697-7A8A-8481-5198-D3A4F92AB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7143C3-2A09-A4A3-8DB1-9E1705428BE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1765DC-8E02-4F06-7B22-2D5B785CC48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4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2412877911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E1013-2029-E44A-7AA3-13DA13438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6C6C4F-75D6-DD72-9248-F3AF330367E3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and 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C3F3F6-850D-2400-E15D-A9B2C45EACD5}"/>
              </a:ext>
            </a:extLst>
          </p:cNvPr>
          <p:cNvSpPr txBox="1"/>
          <p:nvPr/>
        </p:nvSpPr>
        <p:spPr>
          <a:xfrm>
            <a:off x="200025" y="1413347"/>
            <a:ext cx="11372850" cy="359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“</a:t>
            </a:r>
            <a:r>
              <a:rPr lang="en-US" sz="2800" noProof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How much data we need depends on what our goal is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”.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 analysis or inference purposes, we don’t need to store all the data all the time (sampling is a solution).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Alternatively, for serving purposes if we have to generate the correct information about a user, then we need to have all the information for that particular user.</a:t>
            </a:r>
            <a:endParaRPr lang="en-US" sz="2800" noProof="0" dirty="0">
              <a:solidFill>
                <a:srgbClr val="FF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4CD94D-A6BD-E10A-5D0D-7DC5B06A1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B67B8D-EEC0-000B-B0BC-18BD9CFBFA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D3CD8D-963E-EC86-8F85-F7D9AAFBB72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5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1511577212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ACDCE-FB88-256F-84F4-994188C6A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B18FDC-230C-29CE-EBAB-B117E3D5C3BE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and 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6050B-47EE-3895-1024-A265B44C05AE}"/>
              </a:ext>
            </a:extLst>
          </p:cNvPr>
          <p:cNvSpPr txBox="1"/>
          <p:nvPr/>
        </p:nvSpPr>
        <p:spPr>
          <a:xfrm>
            <a:off x="200025" y="1912110"/>
            <a:ext cx="11372850" cy="2468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b="1" noProof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Bias in the data: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Even if we have access to all of Facebook’s, Google’s, or Twitter’s data corpus, </a:t>
            </a: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any inferences we make 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from that data should </a:t>
            </a:r>
            <a:r>
              <a:rPr lang="en-US" sz="2800" noProof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 be extended to conclude humans beyond those sets of users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or even those users for any particular day</a:t>
            </a:r>
            <a:endParaRPr lang="en-US" sz="2800" noProof="0" dirty="0">
              <a:solidFill>
                <a:srgbClr val="FF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173424-6851-9358-16EA-C5BD7D112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82722E-E3FB-5A8D-BCD8-E289F93F78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567F1D-0D49-ACC5-6531-94BA363FEE9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6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970095671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141C2-6A85-CBD9-5174-653AE78DD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99118D-501E-0728-9522-95A9C197443C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Binomial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B26E1-2B8C-7E2C-4851-23E59A339B94}"/>
              </a:ext>
            </a:extLst>
          </p:cNvPr>
          <p:cNvSpPr txBox="1"/>
          <p:nvPr/>
        </p:nvSpPr>
        <p:spPr>
          <a:xfrm>
            <a:off x="200025" y="1413347"/>
            <a:ext cx="11372850" cy="3596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can be thought of as the probability of a SUCCESS or FAILURE outcome in an experiment or survey that is repeated finite times.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binomial is a distribution type with two possible outcomes (</a:t>
            </a:r>
            <a:r>
              <a:rPr lang="en-US" sz="2800" noProof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prefix “bi” means two, or twice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binomial distribution is closely related to </a:t>
            </a: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2800" b="1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Bernouilli</a:t>
            </a: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distribution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28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Bernouilli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distribution is a set of </a:t>
            </a:r>
            <a:r>
              <a:rPr lang="en-US" sz="2800" noProof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Bernouilli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trials. </a:t>
            </a:r>
            <a:r>
              <a:rPr lang="en-US" sz="2800" noProof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Each </a:t>
            </a:r>
            <a:r>
              <a:rPr lang="en-US" sz="2800" noProof="0" dirty="0" err="1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Bernouilli</a:t>
            </a:r>
            <a:r>
              <a:rPr lang="en-US" sz="2800" noProof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trial has one possible outcome, “success or failure”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4FAA6-3EC6-B423-E712-EAF2F6FF7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DC89D63-2997-626A-5F2D-D94591BEF9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04AB22B-2918-B110-8DC9-0125E7EFB16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7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2499077912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71702-4E16-A990-E325-CE655B8F5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6A973D-C3A1-8A6E-1BF2-0CDFC345AC3F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Criteria for Binomial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6E1DC-10F9-8CFE-EA7E-FBACAD76ED48}"/>
              </a:ext>
            </a:extLst>
          </p:cNvPr>
          <p:cNvSpPr txBox="1"/>
          <p:nvPr/>
        </p:nvSpPr>
        <p:spPr>
          <a:xfrm>
            <a:off x="200025" y="1413347"/>
            <a:ext cx="11372850" cy="221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 </a:t>
            </a:r>
            <a:r>
              <a:rPr lang="en-US" sz="2800" b="1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̶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“bi” means two, or twice, SUCCESS or FAILURE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  </a:t>
            </a:r>
            <a:r>
              <a:rPr lang="en-US" sz="2800" b="1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̶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independent sample/ experiment/ result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US" sz="28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̶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number of experiments</a:t>
            </a:r>
          </a:p>
          <a:p>
            <a:pPr marL="457200" marR="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 </a:t>
            </a:r>
            <a:r>
              <a:rPr lang="en-US" sz="28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̶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en-US" sz="28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same probability value for every outcome (</a:t>
            </a:r>
            <a:r>
              <a:rPr lang="en-US" sz="28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success or failure)</a:t>
            </a:r>
            <a:endParaRPr lang="en-US" sz="2800" noProof="0" dirty="0">
              <a:solidFill>
                <a:srgbClr val="FF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111D0-97D2-89B7-8B21-A73AFC6F7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7FC2C2-B3B5-A59D-F857-D24E6226437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451651-87A5-F29E-7E6B-E660E0998E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8</a:t>
            </a:fld>
            <a:endParaRPr lang="en-US" b="1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815A78-9951-9294-02D4-734ED76F23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63" t="24927" r="1734" b="5294"/>
          <a:stretch/>
        </p:blipFill>
        <p:spPr>
          <a:xfrm>
            <a:off x="5504872" y="3863388"/>
            <a:ext cx="5384800" cy="26785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21ED26-51AE-310F-1735-609000797F9C}"/>
              </a:ext>
            </a:extLst>
          </p:cNvPr>
          <p:cNvSpPr txBox="1"/>
          <p:nvPr/>
        </p:nvSpPr>
        <p:spPr>
          <a:xfrm>
            <a:off x="2583296" y="4491367"/>
            <a:ext cx="3078595" cy="52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07000"/>
              </a:lnSpc>
              <a:spcAft>
                <a:spcPts val="800"/>
              </a:spcAft>
            </a:pPr>
            <a:r>
              <a:rPr lang="en-US" sz="2800" b="1" noProof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Formula</a:t>
            </a:r>
            <a:endParaRPr lang="en-US" sz="2800" noProof="0" dirty="0">
              <a:solidFill>
                <a:srgbClr val="FF000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670668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15555-9896-1555-6227-B231740C0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21 - Pascals Triangle &amp; Binomial Expansion - Part 1">
            <a:extLst>
              <a:ext uri="{FF2B5EF4-FFF2-40B4-BE49-F238E27FC236}">
                <a16:creationId xmlns:a16="http://schemas.microsoft.com/office/drawing/2014/main" id="{CAF800B6-B23A-1FDE-2EEC-1A15C209D4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45" r="10076" b="22424"/>
          <a:stretch/>
        </p:blipFill>
        <p:spPr bwMode="auto">
          <a:xfrm>
            <a:off x="9248664" y="2064518"/>
            <a:ext cx="2943336" cy="159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11ACF8-D252-A5BD-C81D-1D189C44ED27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Binomial Distribution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F1F688-76B1-63C3-C5EA-1B8757C149D6}"/>
              </a:ext>
            </a:extLst>
          </p:cNvPr>
          <p:cNvSpPr txBox="1"/>
          <p:nvPr/>
        </p:nvSpPr>
        <p:spPr>
          <a:xfrm>
            <a:off x="200025" y="1413347"/>
            <a:ext cx="9766011" cy="4518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is discrete</a:t>
            </a:r>
            <a:r>
              <a:rPr lang="en-US" sz="28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parameters (n and x) must be integers. There is no way of getting 101.25 heads in 200 coin tosses.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You probably can explain the theory behind it</a:t>
            </a:r>
            <a:r>
              <a:rPr lang="en-US" sz="28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like </a:t>
            </a:r>
            <a:r>
              <a:rPr lang="en-US" sz="2800" b="1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Pascal’s triangle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is sort of bell-shaped:</a:t>
            </a:r>
            <a:r>
              <a:rPr lang="en-US" sz="28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it is perfectly symmetrical, with the mean in the middle.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is defined using only two parameters: </a:t>
            </a:r>
            <a:r>
              <a:rPr lang="en-US" sz="2800" noProof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All we need are values of p and n to completely define a given binomial distribution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CBF95-994D-A0FB-2123-EA184013B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87BDEDD-29BE-58CE-9558-4D3D826539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B977D3-1019-BAE2-31A3-818EED167AA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9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403892765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1918</TotalTime>
  <Words>2505</Words>
  <Application>Microsoft Office PowerPoint</Application>
  <PresentationFormat>Widescreen</PresentationFormat>
  <Paragraphs>285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Aptos</vt:lpstr>
      <vt:lpstr>Arial</vt:lpstr>
      <vt:lpstr>Cambria Math</vt:lpstr>
      <vt:lpstr>Times New Roman</vt:lpstr>
      <vt:lpstr>TimesNewRoman</vt:lpstr>
      <vt:lpstr>Tw Cen MT</vt:lpstr>
      <vt:lpstr>Tw Cen MT (Body)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Mubashir Iqbal</cp:lastModifiedBy>
  <cp:revision>560</cp:revision>
  <dcterms:created xsi:type="dcterms:W3CDTF">2022-09-29T14:23:11Z</dcterms:created>
  <dcterms:modified xsi:type="dcterms:W3CDTF">2024-11-10T06:07:01Z</dcterms:modified>
</cp:coreProperties>
</file>