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0"/>
  </p:notesMasterIdLst>
  <p:sldIdLst>
    <p:sldId id="256" r:id="rId2"/>
    <p:sldId id="272" r:id="rId3"/>
    <p:sldId id="271" r:id="rId4"/>
    <p:sldId id="308" r:id="rId5"/>
    <p:sldId id="309" r:id="rId6"/>
    <p:sldId id="312" r:id="rId7"/>
    <p:sldId id="310" r:id="rId8"/>
    <p:sldId id="313" r:id="rId9"/>
    <p:sldId id="318" r:id="rId10"/>
    <p:sldId id="319" r:id="rId11"/>
    <p:sldId id="315" r:id="rId12"/>
    <p:sldId id="316" r:id="rId13"/>
    <p:sldId id="317" r:id="rId14"/>
    <p:sldId id="323" r:id="rId15"/>
    <p:sldId id="324" r:id="rId16"/>
    <p:sldId id="325" r:id="rId17"/>
    <p:sldId id="329" r:id="rId18"/>
    <p:sldId id="330" r:id="rId19"/>
    <p:sldId id="320" r:id="rId20"/>
    <p:sldId id="321" r:id="rId21"/>
    <p:sldId id="331" r:id="rId22"/>
    <p:sldId id="332" r:id="rId23"/>
    <p:sldId id="334" r:id="rId24"/>
    <p:sldId id="335" r:id="rId25"/>
    <p:sldId id="336" r:id="rId26"/>
    <p:sldId id="338" r:id="rId27"/>
    <p:sldId id="322" r:id="rId28"/>
    <p:sldId id="3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mub-ru8BTo&amp;list=PLQ02IYL5pmhFYDrmxNHAlwgcHOR4h1bPa&amp;ab_channel=YaqeenInstitu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10353" y="466225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4000" b="1" i="0" u="none" strike="noStrike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Mubahir</a:t>
            </a:r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Iqbal</a:t>
            </a:r>
          </a:p>
          <a:p>
            <a:pPr algn="ctr"/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52D5B-2856-3E21-2DA6-F7EFF7E1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4331E-0AF1-301C-26CB-9F52CC428B9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D159E-FA74-D55F-9B92-1DBA0543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F3133B-90FD-CAA9-AC8E-2EEC035075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83865F-9331-5ACA-C598-20717E1788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100B0-625F-0900-D64E-CAA7D847166B}"/>
              </a:ext>
            </a:extLst>
          </p:cNvPr>
          <p:cNvSpPr txBox="1"/>
          <p:nvPr/>
        </p:nvSpPr>
        <p:spPr>
          <a:xfrm>
            <a:off x="504825" y="1562100"/>
            <a:ext cx="1118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83806054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77EBB-62A5-4ABE-D240-3BD83652A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E3D61-4188-97EA-3B04-7FE1055302D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97344-B9DF-6DAB-0C2F-A5782EB7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F2D070-52A9-46D7-7DD3-7E50C9C59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7DB2FE-F621-E679-D6E9-7D0F14E89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C467A-47EC-62DD-1C9E-9281FE508A3A}"/>
              </a:ext>
            </a:extLst>
          </p:cNvPr>
          <p:cNvSpPr txBox="1"/>
          <p:nvPr/>
        </p:nvSpPr>
        <p:spPr>
          <a:xfrm>
            <a:off x="504825" y="1562100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 gives the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continuous variables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ranges from -1 to +1.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positive linear relationship.</a:t>
            </a:r>
          </a:p>
          <a:p>
            <a:pPr algn="just"/>
            <a:r>
              <a:rPr lang="en-US" sz="2800" b="1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negative linear relationship.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linear relationship.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is best for </a:t>
            </a:r>
            <a:r>
              <a:rPr lang="en-US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77427032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683C7-FBF8-9D83-2121-95C16FD1B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E4B9F-8775-4BB4-F3DE-AD0685951B0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04FD-B528-4104-7F00-9DBF7B7A9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872FF9-F9D9-1ABE-944E-F972D9641A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543AAE-75C4-EA2B-9C7F-FCEA845C69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2C85B-80F2-73CC-0E2D-08E9DCC8DBE2}"/>
              </a:ext>
            </a:extLst>
          </p:cNvPr>
          <p:cNvSpPr txBox="1"/>
          <p:nvPr/>
        </p:nvSpPr>
        <p:spPr>
          <a:xfrm>
            <a:off x="504825" y="1562100"/>
            <a:ext cx="11182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have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health dataset, a high Pearson coefficient would indicate that they change together linearly.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1BC9A-2C49-2714-ED23-AE4AFE20CA6F}"/>
              </a:ext>
            </a:extLst>
          </p:cNvPr>
          <p:cNvSpPr txBox="1"/>
          <p:nvPr/>
        </p:nvSpPr>
        <p:spPr>
          <a:xfrm>
            <a:off x="504825" y="3073336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0F4952-2901-7B33-DFED-C05C96A2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r=∑(X−Xˉ)2​⋅∑(Y−Yˉ)2​∑(X−Xˉ)(Y−Yˉ)​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A4FF83-7522-B55E-5C5A-3D3BAE42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839"/>
          <a:stretch/>
        </p:blipFill>
        <p:spPr>
          <a:xfrm>
            <a:off x="2091952" y="3722797"/>
            <a:ext cx="7098232" cy="19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585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A275-7352-BDF2-50C4-3AD7FBFF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AC2B7-C5AE-5D7D-31C5-25F79BE6CE8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6471F-57A4-FD8C-666A-C32EDC941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04AA6B-0F8B-AD41-B91A-0686B9A36B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6373F6-8938-B3EB-EE2A-E74D7FCF99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C0E2-E236-8CD3-4F21-EA8BDE3AB9F5}"/>
              </a:ext>
            </a:extLst>
          </p:cNvPr>
          <p:cNvSpPr txBox="1"/>
          <p:nvPr/>
        </p:nvSpPr>
        <p:spPr>
          <a:xfrm>
            <a:off x="504825" y="1562100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C7F8C7-04BF-8233-14F5-9A731227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65243"/>
              </p:ext>
            </p:extLst>
          </p:nvPr>
        </p:nvGraphicFramePr>
        <p:xfrm>
          <a:off x="1588655" y="2085320"/>
          <a:ext cx="812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 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  (X)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Glucose Level (Y)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CDF7A-6286-1CEF-A298-DCC2E5DDBFF7}"/>
              </a:ext>
            </a:extLst>
          </p:cNvPr>
          <p:cNvSpPr txBox="1"/>
          <p:nvPr/>
        </p:nvSpPr>
        <p:spPr>
          <a:xfrm>
            <a:off x="504825" y="5275329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Coefficient is 0.5409</a:t>
            </a:r>
          </a:p>
        </p:txBody>
      </p:sp>
    </p:spTree>
    <p:extLst>
      <p:ext uri="{BB962C8B-B14F-4D97-AF65-F5344CB8AC3E}">
        <p14:creationId xmlns:p14="http://schemas.microsoft.com/office/powerpoint/2010/main" val="43185037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FB97-9381-4A41-3121-AFF99615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A57B1-BDAD-EA00-FF5B-43EC33A3DEE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8471F-4E66-CC4B-7A7B-587015E3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EAD474-5140-7198-BF89-0CC0504259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88689B-3BFE-BF6C-BA09-E3C99F735F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BD7909-160F-D4D9-E908-59EFF347B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6855"/>
              </p:ext>
            </p:extLst>
          </p:nvPr>
        </p:nvGraphicFramePr>
        <p:xfrm>
          <a:off x="4996873" y="1370939"/>
          <a:ext cx="701446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192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2331411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3051860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  (X)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Glucose Level (Y)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8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247/6 = </a:t>
                      </a:r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486/6 = </a:t>
                      </a:r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09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3B35E0-5FC1-5066-E6D8-8079E89A8D4E}"/>
              </a:ext>
            </a:extLst>
          </p:cNvPr>
          <p:cNvSpPr txBox="1"/>
          <p:nvPr/>
        </p:nvSpPr>
        <p:spPr>
          <a:xfrm>
            <a:off x="501359" y="2830284"/>
            <a:ext cx="63738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(x) = 41.16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(y) = 81.0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9328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09DE-BDCA-8BD8-B29C-2097D67D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AAC4E-8923-94AB-449F-49B03D62F16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809D5-ED74-C4B5-C8F0-0F245C785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F3FAF7-C78E-B4EA-15E6-EB17184C53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57D01D-D823-275E-8B99-92F901F4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3AABB5-FB12-112F-AE9F-2A68E8446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84080"/>
              </p:ext>
            </p:extLst>
          </p:nvPr>
        </p:nvGraphicFramePr>
        <p:xfrm>
          <a:off x="828987" y="1335615"/>
          <a:ext cx="11182351" cy="319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99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144743">
                  <a:extLst>
                    <a:ext uri="{9D8B030D-6E8A-4147-A177-3AD203B41FA5}">
                      <a16:colId xmlns:a16="http://schemas.microsoft.com/office/drawing/2014/main" val="3126619807"/>
                    </a:ext>
                  </a:extLst>
                </a:gridCol>
                <a:gridCol w="2000298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1517743">
                  <a:extLst>
                    <a:ext uri="{9D8B030D-6E8A-4147-A177-3AD203B41FA5}">
                      <a16:colId xmlns:a16="http://schemas.microsoft.com/office/drawing/2014/main" val="2160455591"/>
                    </a:ext>
                  </a:extLst>
                </a:gridCol>
                <a:gridCol w="1844556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  <a:gridCol w="1844556">
                  <a:extLst>
                    <a:ext uri="{9D8B030D-6E8A-4147-A177-3AD203B41FA5}">
                      <a16:colId xmlns:a16="http://schemas.microsoft.com/office/drawing/2014/main" val="2443704952"/>
                    </a:ext>
                  </a:extLst>
                </a:gridCol>
                <a:gridCol w="1844556">
                  <a:extLst>
                    <a:ext uri="{9D8B030D-6E8A-4147-A177-3AD203B41FA5}">
                      <a16:colId xmlns:a16="http://schemas.microsoft.com/office/drawing/2014/main" val="2934300673"/>
                    </a:ext>
                  </a:extLst>
                </a:gridCol>
              </a:tblGrid>
              <a:tr h="220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 – 41.16 =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1.84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81 =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41.16 = 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81 = 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41.16 = 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81 =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41.16 = 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81 =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41.16 = 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81 =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41.16 = 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81 =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400165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781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18DD7B-8276-5562-2CE1-89F596DF5DEB}"/>
              </a:ext>
            </a:extLst>
          </p:cNvPr>
          <p:cNvSpPr txBox="1"/>
          <p:nvPr/>
        </p:nvSpPr>
        <p:spPr>
          <a:xfrm>
            <a:off x="4451926" y="4742558"/>
            <a:ext cx="69186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(43–41.16)(99–81) + (21–41.16)(65–81) + (25–41.16)(79–81) + (42–41.16)(75–81) + (57–41.16)(87–81)   +   (59–41.16)(81–81)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AFC31-AF18-AF30-881D-61635A6B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97" r="36917" b="62743"/>
          <a:stretch/>
        </p:blipFill>
        <p:spPr>
          <a:xfrm>
            <a:off x="91440" y="4806257"/>
            <a:ext cx="4257964" cy="7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4957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4673-A8DA-870E-EA0E-0E1DDF36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2B343-3D3A-FEDF-ACC9-1F1A36B12EF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A201B-84E1-3084-90A1-7A8C0FB0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9DE345-F589-6A44-AA5A-E47976F3F0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D5BB64-CF23-61AE-B5EF-96DF8F407B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EF261A-49B3-A801-FF08-B9B4CDA7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54136"/>
              </p:ext>
            </p:extLst>
          </p:nvPr>
        </p:nvGraphicFramePr>
        <p:xfrm>
          <a:off x="828986" y="1335615"/>
          <a:ext cx="10489625" cy="327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87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088995">
                  <a:extLst>
                    <a:ext uri="{9D8B030D-6E8A-4147-A177-3AD203B41FA5}">
                      <a16:colId xmlns:a16="http://schemas.microsoft.com/office/drawing/2014/main" val="3126619807"/>
                    </a:ext>
                  </a:extLst>
                </a:gridCol>
                <a:gridCol w="1443831">
                  <a:extLst>
                    <a:ext uri="{9D8B030D-6E8A-4147-A177-3AD203B41FA5}">
                      <a16:colId xmlns:a16="http://schemas.microsoft.com/office/drawing/2014/main" val="2160455591"/>
                    </a:ext>
                  </a:extLst>
                </a:gridCol>
                <a:gridCol w="1754728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  <a:gridCol w="1454737">
                  <a:extLst>
                    <a:ext uri="{9D8B030D-6E8A-4147-A177-3AD203B41FA5}">
                      <a16:colId xmlns:a16="http://schemas.microsoft.com/office/drawing/2014/main" val="2934300673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762513510"/>
                    </a:ext>
                  </a:extLst>
                </a:gridCol>
                <a:gridCol w="1509593">
                  <a:extLst>
                    <a:ext uri="{9D8B030D-6E8A-4147-A177-3AD203B41FA5}">
                      <a16:colId xmlns:a16="http://schemas.microsoft.com/office/drawing/2014/main" val="1129297750"/>
                    </a:ext>
                  </a:extLst>
                </a:gridCol>
              </a:tblGrid>
              <a:tr h="40546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X)(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Y)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X)(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Y)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1.84</a:t>
                      </a:r>
                      <a:endParaRPr lang="en-US" sz="2000" b="1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(1.84) x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(-20.16) x (-16)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(-16.16) x (-2)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(0.84) x (-6)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(15.84) 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(17.84) x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781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376A8E-1C39-A883-64F5-FA4BECB7C0E8}"/>
              </a:ext>
            </a:extLst>
          </p:cNvPr>
          <p:cNvSpPr txBox="1"/>
          <p:nvPr/>
        </p:nvSpPr>
        <p:spPr>
          <a:xfrm>
            <a:off x="5024581" y="5085656"/>
            <a:ext cx="6844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478.0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687B1-9DE6-39DF-5797-9475216E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97" r="36917" b="62743"/>
          <a:stretch/>
        </p:blipFill>
        <p:spPr>
          <a:xfrm>
            <a:off x="658324" y="4906264"/>
            <a:ext cx="4257964" cy="7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49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31970-DB43-CF75-4262-B83D917F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ED871-E3A4-22E2-5DCE-A538B109494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F4F4E-2A5F-AEDA-B2CF-3EC988D5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B8DD6B-F0C2-B101-461D-7EB3CE79AA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20A11C-7F67-5DFA-3648-03CE6A8DD7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A828CC-AE72-36FC-EDBA-C99F1A77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25805"/>
              </p:ext>
            </p:extLst>
          </p:nvPr>
        </p:nvGraphicFramePr>
        <p:xfrm>
          <a:off x="757494" y="2171595"/>
          <a:ext cx="10489626" cy="363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69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064127">
                  <a:extLst>
                    <a:ext uri="{9D8B030D-6E8A-4147-A177-3AD203B41FA5}">
                      <a16:colId xmlns:a16="http://schemas.microsoft.com/office/drawing/2014/main" val="3126619807"/>
                    </a:ext>
                  </a:extLst>
                </a:gridCol>
                <a:gridCol w="1410860">
                  <a:extLst>
                    <a:ext uri="{9D8B030D-6E8A-4147-A177-3AD203B41FA5}">
                      <a16:colId xmlns:a16="http://schemas.microsoft.com/office/drawing/2014/main" val="2160455591"/>
                    </a:ext>
                  </a:extLst>
                </a:gridCol>
                <a:gridCol w="1714658">
                  <a:extLst>
                    <a:ext uri="{9D8B030D-6E8A-4147-A177-3AD203B41FA5}">
                      <a16:colId xmlns:a16="http://schemas.microsoft.com/office/drawing/2014/main" val="3162656260"/>
                    </a:ext>
                  </a:extLst>
                </a:gridCol>
                <a:gridCol w="1714658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  <a:gridCol w="1421517">
                  <a:extLst>
                    <a:ext uri="{9D8B030D-6E8A-4147-A177-3AD203B41FA5}">
                      <a16:colId xmlns:a16="http://schemas.microsoft.com/office/drawing/2014/main" val="2934300673"/>
                    </a:ext>
                  </a:extLst>
                </a:gridCol>
                <a:gridCol w="2247337">
                  <a:extLst>
                    <a:ext uri="{9D8B030D-6E8A-4147-A177-3AD203B41FA5}">
                      <a16:colId xmlns:a16="http://schemas.microsoft.com/office/drawing/2014/main" val="1944347643"/>
                    </a:ext>
                  </a:extLst>
                </a:gridCol>
              </a:tblGrid>
              <a:tr h="450983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)2</a:t>
                      </a:r>
                      <a:endParaRPr lang="en-US" sz="2000" b="1" noProof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(y-</a:t>
                      </a:r>
                      <a:r>
                        <a:rPr lang="en-US" sz="2000" b="1" i="0" u="none" strike="noStrike" kern="1200" baseline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)2</a:t>
                      </a:r>
                      <a:endParaRPr lang="en-US" sz="2000" b="1" noProof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1.84</a:t>
                      </a:r>
                      <a:endParaRPr lang="en-US" sz="2000" b="1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406.4256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261.1456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250.9056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318.2656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455449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noProof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1240.8336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826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A0A5A35-C47E-4422-392C-420752D8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74" t="42384" r="25839"/>
          <a:stretch/>
        </p:blipFill>
        <p:spPr>
          <a:xfrm>
            <a:off x="6002307" y="1126067"/>
            <a:ext cx="5224881" cy="92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E4439-911A-5825-7E2F-83EA5C0417FF}"/>
              </a:ext>
            </a:extLst>
          </p:cNvPr>
          <p:cNvSpPr txBox="1"/>
          <p:nvPr/>
        </p:nvSpPr>
        <p:spPr>
          <a:xfrm>
            <a:off x="612196" y="1152650"/>
            <a:ext cx="691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Finding the lower equation</a:t>
            </a:r>
          </a:p>
        </p:txBody>
      </p:sp>
    </p:spTree>
    <p:extLst>
      <p:ext uri="{BB962C8B-B14F-4D97-AF65-F5344CB8AC3E}">
        <p14:creationId xmlns:p14="http://schemas.microsoft.com/office/powerpoint/2010/main" val="75680010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4855E-3F61-E5EF-827A-4DAA7ECC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05406-7354-6954-C4BC-64C14CBE0AC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8F204-9C30-177F-3BEA-1D085987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DEC6A8-E608-40B0-012A-C6ABADDD4B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5FEDD1-195E-7215-71DF-A9DA00CBB7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C572-43E9-D743-AC38-0F781E65C6CF}"/>
              </a:ext>
            </a:extLst>
          </p:cNvPr>
          <p:cNvSpPr txBox="1"/>
          <p:nvPr/>
        </p:nvSpPr>
        <p:spPr>
          <a:xfrm>
            <a:off x="659052" y="2559696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see the Python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F6FD3-3E10-0B74-62F2-ECDCC8A5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74" t="42384" r="25839"/>
          <a:stretch/>
        </p:blipFill>
        <p:spPr>
          <a:xfrm>
            <a:off x="6250227" y="1292368"/>
            <a:ext cx="5224881" cy="924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92F0-6BFF-8174-19D9-3EE2B2FD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839"/>
          <a:stretch/>
        </p:blipFill>
        <p:spPr>
          <a:xfrm>
            <a:off x="2091952" y="3722797"/>
            <a:ext cx="7098232" cy="1954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D9F12-A938-5C81-0815-2B7A5A2AAA21}"/>
              </a:ext>
            </a:extLst>
          </p:cNvPr>
          <p:cNvSpPr txBox="1"/>
          <p:nvPr/>
        </p:nvSpPr>
        <p:spPr>
          <a:xfrm>
            <a:off x="9890262" y="5481991"/>
            <a:ext cx="196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MT"/>
              </a:rPr>
              <a:t>Answer </a:t>
            </a:r>
            <a:r>
              <a:rPr lang="en-US" sz="1400" b="1" i="0" u="none" strike="noStrike" baseline="0" noProof="0" dirty="0">
                <a:latin typeface="ArialMT"/>
              </a:rPr>
              <a:t>= </a:t>
            </a:r>
            <a:r>
              <a:rPr lang="en-U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0.5409</a:t>
            </a:r>
            <a:endParaRPr lang="en-US" sz="20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8335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3A564-3F84-A365-0699-6FFA8F93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4840C-A29B-3A4F-C0D8-DCB70F9137F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3DB73-6117-0B6F-BB55-8D4A6911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5202E-144E-3298-1574-B874E5D223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00A013-DE45-5F59-C1C1-79FC4C9BBD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172A3-8F20-1E54-57A1-11EAEDB8959E}"/>
              </a:ext>
            </a:extLst>
          </p:cNvPr>
          <p:cNvSpPr txBox="1"/>
          <p:nvPr/>
        </p:nvSpPr>
        <p:spPr>
          <a:xfrm>
            <a:off x="446616" y="1199491"/>
            <a:ext cx="11182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correlation measures the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 relationship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variables.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it assesses if </a:t>
            </a:r>
            <a:r>
              <a:rPr lang="en-US" sz="280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variable increases as the other increases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at a constant rate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Spearman’s range is also from -1 to +1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positive linear relationship.</a:t>
            </a:r>
          </a:p>
          <a:p>
            <a:pPr algn="just"/>
            <a:r>
              <a:rPr lang="en-US" sz="2800" b="1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negative linear relationship.</a:t>
            </a: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0: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linear relationship.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is useful for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non-linearly related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non-normally distributed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41119419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1016000" y="1442134"/>
            <a:ext cx="1117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45502-C67C-9F7A-081C-573ED48CB80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</a:t>
            </a:r>
          </a:p>
        </p:txBody>
      </p:sp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0E976-6BDA-7C77-AB60-2CB766D2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82872-5AFB-6CBE-2E61-2D6D1D2119E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5393E-BCB7-5CFD-69EF-48DD2C3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E43ED3-07CF-EFBC-19ED-03541E2CF3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0A3D23-FAA0-1455-65D5-75C535316F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A7B4E-6F43-140B-EAB5-1B50BF3C9430}"/>
              </a:ext>
            </a:extLst>
          </p:cNvPr>
          <p:cNvSpPr txBox="1"/>
          <p:nvPr/>
        </p:nvSpPr>
        <p:spPr>
          <a:xfrm>
            <a:off x="446616" y="1199491"/>
            <a:ext cx="1118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works well for ranked or non-normally distributed data and captures monotonic (not necessarily linear) 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F9E3-BE74-B8B6-040B-0CDCE3A55C7A}"/>
              </a:ext>
            </a:extLst>
          </p:cNvPr>
          <p:cNvSpPr txBox="1"/>
          <p:nvPr/>
        </p:nvSpPr>
        <p:spPr>
          <a:xfrm>
            <a:off x="390523" y="2741779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7366B-F785-D22F-B11B-C8FFA422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t="25690" r="10202" b="35791"/>
          <a:stretch/>
        </p:blipFill>
        <p:spPr>
          <a:xfrm>
            <a:off x="4571999" y="2595418"/>
            <a:ext cx="6055825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264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27FA-3340-1CAD-00CE-A4B08AE7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B2ACB-82FB-7083-BC80-9BF27FC2BE1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C3C66-A92E-A84C-61C0-D5B56A74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3591BB-3241-143B-1902-01F1B43F84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8FCAB3-B2D2-D487-5CF9-D837A55D54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DC80D-65FF-2F89-5E21-80487DF7F844}"/>
              </a:ext>
            </a:extLst>
          </p:cNvPr>
          <p:cNvSpPr txBox="1"/>
          <p:nvPr/>
        </p:nvSpPr>
        <p:spPr>
          <a:xfrm>
            <a:off x="504825" y="1562100"/>
            <a:ext cx="6884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marks of nine students in physics and math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Physics: 35, 23, 47, 17, 10, 43, 9, 6, 28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Mathematics: 30, 33, 45, 23, 8, 49, 12, 4, 31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</a:t>
            </a:r>
            <a:r>
              <a:rPr lang="en-US" sz="2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students’ranks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subjects and then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Spearman rank correlation.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753410-DD74-8DEA-F92A-FD37D2989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80018"/>
              </p:ext>
            </p:extLst>
          </p:nvPr>
        </p:nvGraphicFramePr>
        <p:xfrm>
          <a:off x="7573818" y="1779980"/>
          <a:ext cx="431338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94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437794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1437794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Math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3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0320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FC59-A70B-B14D-D72B-3E10BC837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363DC-D0DA-0C3E-B233-5EB8EF27DA6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04ABA-0035-9EAE-4E78-2BA3C5E7D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3A143E-3A82-8D8D-E7EE-22E8671C4F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D15EDD-F8EA-71DD-4B3F-B741592CB6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453751-D1A8-F07B-CAE9-642B81A23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13613"/>
              </p:ext>
            </p:extLst>
          </p:nvPr>
        </p:nvGraphicFramePr>
        <p:xfrm>
          <a:off x="1543770" y="2085320"/>
          <a:ext cx="9104460" cy="398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92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820892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1820892">
                  <a:extLst>
                    <a:ext uri="{9D8B030D-6E8A-4147-A177-3AD203B41FA5}">
                      <a16:colId xmlns:a16="http://schemas.microsoft.com/office/drawing/2014/main" val="302784967"/>
                    </a:ext>
                  </a:extLst>
                </a:gridCol>
                <a:gridCol w="1820892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  <a:gridCol w="1820892">
                  <a:extLst>
                    <a:ext uri="{9D8B030D-6E8A-4147-A177-3AD203B41FA5}">
                      <a16:colId xmlns:a16="http://schemas.microsoft.com/office/drawing/2014/main" val="2459581822"/>
                    </a:ext>
                  </a:extLst>
                </a:gridCol>
              </a:tblGrid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(x)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in </a:t>
                      </a:r>
                      <a:r>
                        <a:rPr lang="en-US" sz="2000" b="1" noProof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</a:t>
                      </a:r>
                      <a:endParaRPr lang="en-US" sz="2000" b="1" noProof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Math(y)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in 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4754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1757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34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88B197-6FB4-301B-A9C0-18B7135854B2}"/>
              </a:ext>
            </a:extLst>
          </p:cNvPr>
          <p:cNvSpPr txBox="1"/>
          <p:nvPr/>
        </p:nvSpPr>
        <p:spPr>
          <a:xfrm>
            <a:off x="504825" y="1562100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Define Ranking in each subject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0127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9E3B9-2F2D-2160-54E5-8CAB380C8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D6B44-665D-0C5A-D359-F95AC790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67" t="25690" r="10202" b="35791"/>
          <a:stretch/>
        </p:blipFill>
        <p:spPr>
          <a:xfrm>
            <a:off x="7652225" y="887845"/>
            <a:ext cx="3413708" cy="1348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59E8F0-117B-8AE5-E17B-056914E0F3F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6DEAF-F5DB-67F0-F2FE-70EAD69F6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A5FA60-96CA-4906-0FA5-C399EFEACC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67B31D-87FF-9AA1-72B5-B7AC164912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40951-F360-F5C0-0816-DD1F42FE2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0570"/>
              </p:ext>
            </p:extLst>
          </p:nvPr>
        </p:nvGraphicFramePr>
        <p:xfrm>
          <a:off x="831273" y="2085320"/>
          <a:ext cx="9816960" cy="428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160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636160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1636160">
                  <a:extLst>
                    <a:ext uri="{9D8B030D-6E8A-4147-A177-3AD203B41FA5}">
                      <a16:colId xmlns:a16="http://schemas.microsoft.com/office/drawing/2014/main" val="302784967"/>
                    </a:ext>
                  </a:extLst>
                </a:gridCol>
                <a:gridCol w="1636160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  <a:gridCol w="1636160">
                  <a:extLst>
                    <a:ext uri="{9D8B030D-6E8A-4147-A177-3AD203B41FA5}">
                      <a16:colId xmlns:a16="http://schemas.microsoft.com/office/drawing/2014/main" val="2459581822"/>
                    </a:ext>
                  </a:extLst>
                </a:gridCol>
                <a:gridCol w="1636160">
                  <a:extLst>
                    <a:ext uri="{9D8B030D-6E8A-4147-A177-3AD203B41FA5}">
                      <a16:colId xmlns:a16="http://schemas.microsoft.com/office/drawing/2014/main" val="782053812"/>
                    </a:ext>
                  </a:extLst>
                </a:gridCol>
              </a:tblGrid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(x)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in </a:t>
                      </a:r>
                      <a:r>
                        <a:rPr lang="en-US" sz="2000" b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Math(y)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in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4754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1757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34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A26A5C-5136-E81B-0A34-3ADDA7B75EAB}"/>
              </a:ext>
            </a:extLst>
          </p:cNvPr>
          <p:cNvSpPr txBox="1"/>
          <p:nvPr/>
        </p:nvSpPr>
        <p:spPr>
          <a:xfrm>
            <a:off x="504825" y="1562100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 difference (di) between ranking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674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14D3C-86A7-ABDA-E330-78225574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7E1DE-5BE4-6EF3-B539-DC5F3BCE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67" t="25690" r="10202" b="35791"/>
          <a:stretch/>
        </p:blipFill>
        <p:spPr>
          <a:xfrm>
            <a:off x="8096974" y="645312"/>
            <a:ext cx="2794582" cy="1103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AC852-E2E4-E295-81C1-EC8EE7448C5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D2FF6-620A-3872-A3BD-2914F062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011A9C-A8FB-543B-4BA5-5985867819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4F8F93-ED39-821F-C019-8C9B6F20AC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EE5D9E-1972-AE4C-D4D7-E3A18D2FE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7322"/>
              </p:ext>
            </p:extLst>
          </p:nvPr>
        </p:nvGraphicFramePr>
        <p:xfrm>
          <a:off x="895928" y="1649287"/>
          <a:ext cx="9816961" cy="468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23">
                  <a:extLst>
                    <a:ext uri="{9D8B030D-6E8A-4147-A177-3AD203B41FA5}">
                      <a16:colId xmlns:a16="http://schemas.microsoft.com/office/drawing/2014/main" val="619555414"/>
                    </a:ext>
                  </a:extLst>
                </a:gridCol>
                <a:gridCol w="1402423">
                  <a:extLst>
                    <a:ext uri="{9D8B030D-6E8A-4147-A177-3AD203B41FA5}">
                      <a16:colId xmlns:a16="http://schemas.microsoft.com/office/drawing/2014/main" val="3087307954"/>
                    </a:ext>
                  </a:extLst>
                </a:gridCol>
                <a:gridCol w="1402423">
                  <a:extLst>
                    <a:ext uri="{9D8B030D-6E8A-4147-A177-3AD203B41FA5}">
                      <a16:colId xmlns:a16="http://schemas.microsoft.com/office/drawing/2014/main" val="302784967"/>
                    </a:ext>
                  </a:extLst>
                </a:gridCol>
                <a:gridCol w="1402423">
                  <a:extLst>
                    <a:ext uri="{9D8B030D-6E8A-4147-A177-3AD203B41FA5}">
                      <a16:colId xmlns:a16="http://schemas.microsoft.com/office/drawing/2014/main" val="687703067"/>
                    </a:ext>
                  </a:extLst>
                </a:gridCol>
                <a:gridCol w="1402423">
                  <a:extLst>
                    <a:ext uri="{9D8B030D-6E8A-4147-A177-3AD203B41FA5}">
                      <a16:colId xmlns:a16="http://schemas.microsoft.com/office/drawing/2014/main" val="2459581822"/>
                    </a:ext>
                  </a:extLst>
                </a:gridCol>
                <a:gridCol w="1402423">
                  <a:extLst>
                    <a:ext uri="{9D8B030D-6E8A-4147-A177-3AD203B41FA5}">
                      <a16:colId xmlns:a16="http://schemas.microsoft.com/office/drawing/2014/main" val="782053812"/>
                    </a:ext>
                  </a:extLst>
                </a:gridCol>
                <a:gridCol w="1402423">
                  <a:extLst>
                    <a:ext uri="{9D8B030D-6E8A-4147-A177-3AD203B41FA5}">
                      <a16:colId xmlns:a16="http://schemas.microsoft.com/office/drawing/2014/main" val="4254587591"/>
                    </a:ext>
                  </a:extLst>
                </a:gridCol>
              </a:tblGrid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</a:t>
                      </a:r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(x)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in </a:t>
                      </a:r>
                      <a:r>
                        <a:rPr lang="en-US" sz="2000" b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noProof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Math(y)</a:t>
                      </a:r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in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1163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20381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3313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78116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3783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279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37799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47542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1757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34558"/>
                  </a:ext>
                </a:extLst>
              </a:tr>
              <a:tr h="398351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83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F2E216-2933-96FA-E0A5-DF87F342FCFC}"/>
              </a:ext>
            </a:extLst>
          </p:cNvPr>
          <p:cNvSpPr txBox="1"/>
          <p:nvPr/>
        </p:nvSpPr>
        <p:spPr>
          <a:xfrm>
            <a:off x="717261" y="1126067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Square the difference (di)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5704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B692-7263-11F0-447D-C91DE403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B91FB-7F37-55E2-E4FE-53F808F89AF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AA00F-15AB-1CB1-9C7A-71F896D21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13CA09-BF03-F5A0-7357-D4268A3C17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3EFFF1-77C2-31C4-5059-4D2CE04E46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4E1C-FC9A-8241-E123-549A4735B69E}"/>
              </a:ext>
            </a:extLst>
          </p:cNvPr>
          <p:cNvSpPr txBox="1"/>
          <p:nvPr/>
        </p:nvSpPr>
        <p:spPr>
          <a:xfrm>
            <a:off x="504825" y="1562100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Find lower portion of the formula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1DE56-8413-2126-1C54-ADA703C4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t="25690" r="10202" b="35791"/>
          <a:stretch/>
        </p:blipFill>
        <p:spPr>
          <a:xfrm>
            <a:off x="5955510" y="1232330"/>
            <a:ext cx="6055825" cy="2392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5BD34-9968-5D35-B7CD-19269D21FE66}"/>
              </a:ext>
            </a:extLst>
          </p:cNvPr>
          <p:cNvSpPr txBox="1"/>
          <p:nvPr/>
        </p:nvSpPr>
        <p:spPr>
          <a:xfrm>
            <a:off x="4528414" y="4675395"/>
            <a:ext cx="6884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 ( sq(9) -1)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 ( 81 -1)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 ( 80) =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D6150-0335-A681-FC0F-115C3C686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34" t="46525" r="10202" b="35791"/>
          <a:stretch/>
        </p:blipFill>
        <p:spPr>
          <a:xfrm>
            <a:off x="390523" y="4577505"/>
            <a:ext cx="3400369" cy="1098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E4F02-A86F-871E-A7DD-E0FF5FA06BF6}"/>
              </a:ext>
            </a:extLst>
          </p:cNvPr>
          <p:cNvSpPr txBox="1"/>
          <p:nvPr/>
        </p:nvSpPr>
        <p:spPr>
          <a:xfrm>
            <a:off x="653759" y="2959938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students = n = 9 </a:t>
            </a:r>
          </a:p>
        </p:txBody>
      </p:sp>
    </p:spTree>
    <p:extLst>
      <p:ext uri="{BB962C8B-B14F-4D97-AF65-F5344CB8AC3E}">
        <p14:creationId xmlns:p14="http://schemas.microsoft.com/office/powerpoint/2010/main" val="299879499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A4C2-3459-00E3-0214-70CB0AC8C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DBCCE-7778-1FBA-5131-D3C00D45551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78CF9-5923-471F-4E96-AAB3199A7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2C10C5-D7E8-1D48-E128-FA6E2B7C89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646F62-EE3D-4472-12BD-1A1F9899D2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00D18-CEFC-CD5E-A289-106AFB4DDBAC}"/>
              </a:ext>
            </a:extLst>
          </p:cNvPr>
          <p:cNvSpPr txBox="1"/>
          <p:nvPr/>
        </p:nvSpPr>
        <p:spPr>
          <a:xfrm>
            <a:off x="504825" y="1562100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Apply values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41DD2-C17A-B476-D765-CA8D6154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t="25690" r="10202" b="35791"/>
          <a:stretch/>
        </p:blipFill>
        <p:spPr>
          <a:xfrm>
            <a:off x="3427883" y="1090269"/>
            <a:ext cx="5037880" cy="1990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D3C32-2C62-8441-E583-75240F90D3DD}"/>
              </a:ext>
            </a:extLst>
          </p:cNvPr>
          <p:cNvSpPr txBox="1"/>
          <p:nvPr/>
        </p:nvSpPr>
        <p:spPr>
          <a:xfrm>
            <a:off x="4030345" y="5312521"/>
            <a:ext cx="1964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E7258-D9A1-8C57-77D3-FDE663A8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34" t="46525" r="10202" b="35791"/>
          <a:stretch/>
        </p:blipFill>
        <p:spPr>
          <a:xfrm>
            <a:off x="546589" y="5034216"/>
            <a:ext cx="3400369" cy="1098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D40B85-111E-E890-5F67-94987766EAB0}"/>
              </a:ext>
            </a:extLst>
          </p:cNvPr>
          <p:cNvSpPr txBox="1"/>
          <p:nvPr/>
        </p:nvSpPr>
        <p:spPr>
          <a:xfrm>
            <a:off x="3498560" y="3719840"/>
            <a:ext cx="68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squares of All differences in ranks =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2A70-367F-0E42-DFFD-AB70B3B1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978" t="25690" r="10202" b="53053"/>
          <a:stretch/>
        </p:blipFill>
        <p:spPr>
          <a:xfrm>
            <a:off x="891414" y="3490045"/>
            <a:ext cx="2536469" cy="109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A69BD-2C6B-A3C8-CC76-C9270B0EAD06}"/>
              </a:ext>
            </a:extLst>
          </p:cNvPr>
          <p:cNvSpPr txBox="1"/>
          <p:nvPr/>
        </p:nvSpPr>
        <p:spPr>
          <a:xfrm>
            <a:off x="9890262" y="5481991"/>
            <a:ext cx="196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MT"/>
              </a:rPr>
              <a:t>Answer </a:t>
            </a:r>
            <a:r>
              <a:rPr lang="en-US" sz="1400" b="1" i="0" u="none" strike="noStrike" baseline="0" noProof="0" dirty="0">
                <a:latin typeface="ArialMT"/>
              </a:rPr>
              <a:t>= 0.9</a:t>
            </a:r>
            <a:endParaRPr lang="en-US" sz="20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88913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A557A-478A-AE54-0C82-9F01BB5EE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59DA2-7C65-72E9-9A13-36EBE414818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Rank Correlation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42588-1963-4184-01EA-50664003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C4499-0F0D-B580-E00B-EE927D5F55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167BFF-7F39-5A8A-FF06-C342A1DD51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1C61E-8B39-4386-D543-4CB7FBEC1769}"/>
              </a:ext>
            </a:extLst>
          </p:cNvPr>
          <p:cNvSpPr txBox="1"/>
          <p:nvPr/>
        </p:nvSpPr>
        <p:spPr>
          <a:xfrm>
            <a:off x="585161" y="3647128"/>
            <a:ext cx="1118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Rest and see the Python Code</a:t>
            </a:r>
          </a:p>
          <a:p>
            <a:pPr algn="ctr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48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Me? | Understanding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Qadar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Omar Suleiman</a:t>
            </a: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28</a:t>
            </a:fld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179953"/>
            <a:ext cx="1137285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000" dirty="0">
                <a:hlinkClick r:id="rId3"/>
              </a:rPr>
              <a:t>Why Me? | Understanding </a:t>
            </a:r>
            <a:r>
              <a:rPr lang="en-US" sz="2000" dirty="0" err="1">
                <a:hlinkClick r:id="rId3"/>
              </a:rPr>
              <a:t>Qadar</a:t>
            </a:r>
            <a:r>
              <a:rPr lang="en-US" sz="2000" dirty="0">
                <a:hlinkClick r:id="rId3"/>
              </a:rPr>
              <a:t> with Dr. Omar Suleiman | Ramadan Series 2024 TRAILER</a:t>
            </a:r>
            <a:endParaRPr lang="en-US" sz="2000" dirty="0"/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episodes: 30</a:t>
            </a: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05 ~ 06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31143-55E3-9E47-0769-C87B6F5CD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47" y="937014"/>
            <a:ext cx="8260172" cy="41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413347"/>
            <a:ext cx="11372850" cy="257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is a crucial first step in the data science process. 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involves examining your dataset to understand its structure, detect patterns, spot anomalies, and generate insights. 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typically helps you make decisions about data preprocessing and the types of analysis to apply later on.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946FFD-618E-0B4B-ABA6-42E887C23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BEEA91-B6F5-73B7-350A-4943A02AA9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3FF16-C233-69F1-770D-3AB250A454C2}"/>
              </a:ext>
            </a:extLst>
          </p:cNvPr>
          <p:cNvSpPr txBox="1"/>
          <p:nvPr/>
        </p:nvSpPr>
        <p:spPr>
          <a:xfrm>
            <a:off x="2189018" y="4767041"/>
            <a:ext cx="9439948" cy="10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= 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pd.read_csv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r”your_dataset.csv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76608065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F544-93A0-8749-4584-4F718EE2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18DC-571C-1717-F528-454BD98E04D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7D384-FDDE-4D43-0C30-CB4499E0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54D0BF-CF70-2FFD-5F71-34A0DB1CD5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19EB8E-2BB3-9EAD-CD81-AF1D36270B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E3318-6E4C-C5B8-F548-1F9B35958B6B}"/>
              </a:ext>
            </a:extLst>
          </p:cNvPr>
          <p:cNvSpPr txBox="1"/>
          <p:nvPr/>
        </p:nvSpPr>
        <p:spPr>
          <a:xfrm>
            <a:off x="504825" y="1562100"/>
            <a:ext cx="11182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 Structure </a:t>
            </a:r>
          </a:p>
          <a:p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print(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data.shape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print(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data.head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print(data.info())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print(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data.describe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print(data['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1027" name="Picture 3" descr="Python | Pandas dataframe.info() - GeeksforGeeks">
            <a:extLst>
              <a:ext uri="{FF2B5EF4-FFF2-40B4-BE49-F238E27FC236}">
                <a16:creationId xmlns:a16="http://schemas.microsoft.com/office/drawing/2014/main" id="{9066929A-9233-9274-2EBC-A19BF80D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56" y="1697194"/>
            <a:ext cx="30575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0CF52-295E-8A26-B54D-83800BBE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096" b="9289"/>
          <a:stretch/>
        </p:blipFill>
        <p:spPr>
          <a:xfrm>
            <a:off x="3112056" y="4342398"/>
            <a:ext cx="2402054" cy="23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29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A494E-748C-346D-2C3D-587DD163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2AE2E-EB06-7B4D-80A3-7F8E1D1533F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AA2D-2E03-16F3-EB00-42E21927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1831DB-DC0D-F672-E87E-27604D5087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638E5D-A654-7252-9541-4766A66137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33D68-55D1-1FA1-FB08-86B3216731F6}"/>
              </a:ext>
            </a:extLst>
          </p:cNvPr>
          <p:cNvSpPr txBox="1"/>
          <p:nvPr/>
        </p:nvSpPr>
        <p:spPr>
          <a:xfrm>
            <a:off x="504825" y="1562100"/>
            <a:ext cx="111823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US" sz="2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and handle missing data, either by filling or dropping. </a:t>
            </a:r>
          </a:p>
          <a:p>
            <a:r>
              <a:rPr lang="en-US" sz="24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data = </a:t>
            </a:r>
            <a:r>
              <a:rPr lang="en-US" sz="24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data.dropna</a:t>
            </a:r>
            <a:r>
              <a:rPr lang="en-US" sz="24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514350" indent="-514350">
              <a:buFont typeface="+mj-lt"/>
              <a:buAutoNum type="arabicPeriod"/>
            </a:pPr>
            <a:endParaRPr lang="en-US" sz="2400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Removing Duplicates</a:t>
            </a:r>
            <a:r>
              <a:rPr lang="en-US" sz="2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there are duplicate rows, consider removing them.</a:t>
            </a:r>
          </a:p>
          <a:p>
            <a:pPr lvl="1"/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data = </a:t>
            </a:r>
            <a:r>
              <a:rPr lang="en-US" sz="2800" i="1" noProof="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data.drop_duplicates</a:t>
            </a:r>
            <a:r>
              <a:rPr lang="en-US" sz="2800" i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3653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41148-E8EA-B772-B320-AC1C0DA0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ikit-Learn: Use Label Encoding Across Multiple Columns">
            <a:extLst>
              <a:ext uri="{FF2B5EF4-FFF2-40B4-BE49-F238E27FC236}">
                <a16:creationId xmlns:a16="http://schemas.microsoft.com/office/drawing/2014/main" id="{E4E210AF-D96E-0EFA-0076-CBA47B01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70" y="998753"/>
            <a:ext cx="4685604" cy="28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-Hot Encoding | Machine Learning Theory">
            <a:extLst>
              <a:ext uri="{FF2B5EF4-FFF2-40B4-BE49-F238E27FC236}">
                <a16:creationId xmlns:a16="http://schemas.microsoft.com/office/drawing/2014/main" id="{5A254D3F-02C0-FECF-8BF8-A1D7007D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76" y="3825584"/>
            <a:ext cx="5591175" cy="27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EBEB3-F419-DFF5-A972-FE9952F2D6A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A9886-268E-CED8-891F-E7D35384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6E0D2-7E23-1276-B186-B14C7CD5F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8C26B-D9EB-A813-85A0-903AE4A379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AD6C0-76F7-E1EC-08AE-814E94FAA11D}"/>
              </a:ext>
            </a:extLst>
          </p:cNvPr>
          <p:cNvSpPr txBox="1"/>
          <p:nvPr/>
        </p:nvSpPr>
        <p:spPr>
          <a:xfrm>
            <a:off x="504825" y="1562100"/>
            <a:ext cx="5591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ordinal categories, assign a unique integer to each category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nominal (non-ordered) categories, create dummy variables (one column per category).</a:t>
            </a:r>
          </a:p>
        </p:txBody>
      </p:sp>
    </p:spTree>
    <p:extLst>
      <p:ext uri="{BB962C8B-B14F-4D97-AF65-F5344CB8AC3E}">
        <p14:creationId xmlns:p14="http://schemas.microsoft.com/office/powerpoint/2010/main" val="192459349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66375-3990-4B32-A728-E400B2A70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AF862-9AC2-D0F3-E72E-83ADCF9E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37" t="15620" b="17712"/>
          <a:stretch/>
        </p:blipFill>
        <p:spPr>
          <a:xfrm>
            <a:off x="6420160" y="1847285"/>
            <a:ext cx="5591175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4D506-CF86-E334-61B3-F6FEC7C70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3" t="5026" b="5026"/>
          <a:stretch/>
        </p:blipFill>
        <p:spPr>
          <a:xfrm>
            <a:off x="412460" y="1731592"/>
            <a:ext cx="6015847" cy="4466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130F1-8345-A0D9-479E-FF7B26422A9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01003-CE7A-1EFC-B66C-AAEA4A24D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41BD8A-9AFC-0846-703C-1C680D5906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189992-DAB0-06E7-FC76-4C3F01A7BA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8458E-D6F2-D29D-8BB3-040F2A620694}"/>
              </a:ext>
            </a:extLst>
          </p:cNvPr>
          <p:cNvSpPr txBox="1"/>
          <p:nvPr/>
        </p:nvSpPr>
        <p:spPr>
          <a:xfrm>
            <a:off x="504825" y="1151564"/>
            <a:ext cx="5591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Outliers (Box-Plot)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6039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BA1B-FDAF-481A-11D3-AA54E22B5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9A604-D950-2F63-03CD-22B52E05C0A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9F392-2DC1-1FCF-65C8-FCEB9A29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09CA1-182B-1920-3AED-D30BABF076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433340-E405-E829-96BE-65D79A731E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1600D-6A35-A49E-65EF-0F4CBFD1A532}"/>
              </a:ext>
            </a:extLst>
          </p:cNvPr>
          <p:cNvSpPr txBox="1"/>
          <p:nvPr/>
        </p:nvSpPr>
        <p:spPr>
          <a:xfrm>
            <a:off x="446616" y="1335615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(you already know and draw)</a:t>
            </a:r>
          </a:p>
        </p:txBody>
      </p:sp>
      <p:pic>
        <p:nvPicPr>
          <p:cNvPr id="1026" name="Picture 2" descr="All About Heatmaps. The Comprehensive Guide | by Shrashti Singhal | Towards Data  Science">
            <a:extLst>
              <a:ext uri="{FF2B5EF4-FFF2-40B4-BE49-F238E27FC236}">
                <a16:creationId xmlns:a16="http://schemas.microsoft.com/office/drawing/2014/main" id="{D140DCAE-E50C-10E1-117A-4E48A50C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91" y="1976308"/>
            <a:ext cx="5529125" cy="478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tmap">
            <a:extLst>
              <a:ext uri="{FF2B5EF4-FFF2-40B4-BE49-F238E27FC236}">
                <a16:creationId xmlns:a16="http://schemas.microsoft.com/office/drawing/2014/main" id="{F6A6A692-1EC3-733C-6E9D-18F5B2C1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4" y="2203477"/>
            <a:ext cx="5238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807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26C0B-3C84-3452-8FEC-5838BE1B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9BFE6-2E4E-2352-FE67-A889F0BECEA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C8390-546B-3DFF-BC5A-91AF5D70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C31C8E-7BBF-BEF3-168A-82BE7BC2D5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112332-081B-22F9-AF6B-0792E11FDE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F7AC-2554-B2A4-6A1F-18CAE24D34EA}"/>
              </a:ext>
            </a:extLst>
          </p:cNvPr>
          <p:cNvSpPr txBox="1"/>
          <p:nvPr/>
        </p:nvSpPr>
        <p:spPr>
          <a:xfrm>
            <a:off x="504825" y="1562100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is a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technique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evaluate the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direction of relationships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or more variables.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coefficients, such as Pearson and Spearman, give values about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variables move together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these relationships, we find valuable insights into the </a:t>
            </a:r>
            <a:r>
              <a:rPr lang="en-US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dependencies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multi-correlated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influence decisions about feature engineering, model selection, and predictive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60437413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1916</TotalTime>
  <Words>1651</Words>
  <Application>Microsoft Office PowerPoint</Application>
  <PresentationFormat>Widescreen</PresentationFormat>
  <Paragraphs>595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ArialMT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521</cp:revision>
  <dcterms:created xsi:type="dcterms:W3CDTF">2022-09-29T14:23:11Z</dcterms:created>
  <dcterms:modified xsi:type="dcterms:W3CDTF">2024-11-07T06:31:43Z</dcterms:modified>
</cp:coreProperties>
</file>