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7"/>
  </p:notesMasterIdLst>
  <p:sldIdLst>
    <p:sldId id="256" r:id="rId2"/>
    <p:sldId id="308" r:id="rId3"/>
    <p:sldId id="326" r:id="rId4"/>
    <p:sldId id="331" r:id="rId5"/>
    <p:sldId id="332" r:id="rId6"/>
    <p:sldId id="327" r:id="rId7"/>
    <p:sldId id="333" r:id="rId8"/>
    <p:sldId id="328" r:id="rId9"/>
    <p:sldId id="334" r:id="rId10"/>
    <p:sldId id="338" r:id="rId11"/>
    <p:sldId id="335" r:id="rId12"/>
    <p:sldId id="339" r:id="rId13"/>
    <p:sldId id="336" r:id="rId14"/>
    <p:sldId id="325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BDB3-FA40-425D-9FD4-256533B5625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04C4-F75C-4071-A07A-E26E4A59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06A6-B332-43BA-A164-E51FC5395952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4D-429E-4641-98AC-142564055F72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0550-0A45-4EC4-84B2-A4D4543EC8C5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B62C-8C3B-44D6-BD8A-3C872F921AE4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55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53FD-0A7F-4C69-88A4-817EC960A7C5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BB8-ACF9-4884-B4CF-54CCD5840E7C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7A-6905-46FA-A2FE-77C9805F671C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015-4205-4D88-915C-B2E3A3784D6A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78C3-B6D1-4B3E-B5B9-03F5CE2499B9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5EB-E7C1-4802-9A21-20807988D56A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DC0-DB14-48CD-9AC2-1A532E1B403B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5FE-4F0B-41BA-8D98-76EDAFF5787E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7C1F-81BA-4FAE-98E1-3A66C9559B05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15A4-C359-420F-9FAD-A04DA80ACA2B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302-EA3D-4DD0-97B2-6A37B3A43983}" type="datetime1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6D26-0BBC-4BB1-ABF3-A2627A500B00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F02-E532-4A94-9DC6-1B6771D85A7C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25349E-9EE6-4B20-B1CB-4FF6B0B05F5F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fllgTA2pmY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50" y="729060"/>
            <a:ext cx="4602985" cy="1421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8CFDD-B803-3DAD-AC09-69E8B2FD199B}"/>
              </a:ext>
            </a:extLst>
          </p:cNvPr>
          <p:cNvSpPr txBox="1"/>
          <p:nvPr/>
        </p:nvSpPr>
        <p:spPr>
          <a:xfrm>
            <a:off x="0" y="28852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CS-429   Introduction to Data Science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65854-A3A2-C6A0-2628-FC766AF80971}"/>
              </a:ext>
            </a:extLst>
          </p:cNvPr>
          <p:cNvSpPr txBox="1"/>
          <p:nvPr/>
        </p:nvSpPr>
        <p:spPr>
          <a:xfrm>
            <a:off x="0" y="420967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04 - Intro to AI, ML</a:t>
            </a:r>
          </a:p>
          <a:p>
            <a:pPr algn="ctr"/>
            <a:endParaRPr lang="en-US" sz="4000" b="1" i="0" u="none" strike="noStrike" baseline="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</a:t>
            </a:r>
            <a:endParaRPr lang="en-US" sz="3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A8A6-BA3D-EDFE-0157-014DA5A0F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EB50A-0278-16EC-CB47-BA8E6495D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939C4-F323-A6E3-A9F5-49E5A99A4D7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of Unsupervised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DDBC3-3293-036F-E539-E2926344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03488F-37A9-2CC3-CBD8-DEC9657242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F48DB9-4B07-4BFE-2FC4-392E57B20D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10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D81E5-94F7-1C96-74FE-C6D2762A7731}"/>
              </a:ext>
            </a:extLst>
          </p:cNvPr>
          <p:cNvSpPr txBox="1"/>
          <p:nvPr/>
        </p:nvSpPr>
        <p:spPr>
          <a:xfrm>
            <a:off x="504825" y="1470709"/>
            <a:ext cx="11182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data into </a:t>
            </a:r>
            <a:r>
              <a:rPr lang="en-GB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clusters</a:t>
            </a:r>
            <a:r>
              <a:rPr lang="en-GB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each data point belongs to the cluster with the </a:t>
            </a:r>
            <a:r>
              <a:rPr lang="en-GB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mean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Clustering: </a:t>
            </a:r>
            <a:r>
              <a:rPr lang="en-GB" sz="2400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 a hierarchy of clusters, either by merging or splitting clusters iteratively</a:t>
            </a:r>
            <a:r>
              <a:rPr lang="en-GB" sz="2800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(PCA):</a:t>
            </a:r>
            <a:r>
              <a:rPr lang="en-GB" sz="2800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the dimensionality of data by transforming it into a smaller number of principal components</a:t>
            </a:r>
            <a:r>
              <a:rPr lang="en-GB" sz="2800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 (e.g., </a:t>
            </a:r>
            <a:r>
              <a:rPr lang="en-GB" sz="2800" b="1" noProof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GB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80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Finds relationships between variables in large datasets, often used in </a:t>
            </a:r>
            <a:r>
              <a:rPr lang="en-GB" sz="24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</a:t>
            </a:r>
            <a:r>
              <a:rPr lang="en-GB" sz="280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Autoencoders:</a:t>
            </a:r>
            <a:r>
              <a:rPr lang="en-GB" sz="2800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type of neural network used to </a:t>
            </a:r>
            <a:r>
              <a:rPr lang="en-GB" sz="2400" b="1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efficient data </a:t>
            </a:r>
            <a:r>
              <a:rPr lang="en-GB" sz="2400" b="1" noProof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codings</a:t>
            </a:r>
            <a:r>
              <a:rPr lang="en-GB" sz="2400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primarily for dimensionality reduction</a:t>
            </a:r>
            <a:r>
              <a:rPr lang="en-GB" sz="2800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noProof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975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9FA71-3F58-906C-4261-26A4D57B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50331-5945-2976-81CD-BF2B9542DF6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FB4D7-0727-7761-1AD9-D235D4EB2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EDE0B1-676B-48A0-C2A1-D64B0C06A8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F45A92-DBC3-4752-7F3F-A6FCB174EB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11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A6274-EDB5-A0DC-5612-431D36BDA33A}"/>
              </a:ext>
            </a:extLst>
          </p:cNvPr>
          <p:cNvSpPr txBox="1"/>
          <p:nvPr/>
        </p:nvSpPr>
        <p:spPr>
          <a:xfrm>
            <a:off x="504825" y="1470709"/>
            <a:ext cx="11182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 is a type of ML where an agent/model </a:t>
            </a: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by interacting with an environment and receiving feedback through rewards or penalties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agent/model aims to </a:t>
            </a: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cumulative reward over time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choosing the best actions. 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 is widely used in </a:t>
            </a:r>
            <a:r>
              <a:rPr lang="en-GB" sz="280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tasks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sequential tasks</a:t>
            </a:r>
            <a:endParaRPr lang="en-US" sz="2800" b="1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27869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748ED-D4EF-884A-1527-F0BC22958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9B2F4-3E07-0A59-1F20-F7039BC0B2C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of Reinforcement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EEE29-76AB-618D-FC7A-BED8826EC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BFF363-AA8B-F0B9-302D-D3B5A8C08E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7530CF-A32F-BED8-5E46-CC76B295B3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12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7A2DE-43F6-36FA-8778-277EF560C3E2}"/>
              </a:ext>
            </a:extLst>
          </p:cNvPr>
          <p:cNvSpPr txBox="1"/>
          <p:nvPr/>
        </p:nvSpPr>
        <p:spPr>
          <a:xfrm>
            <a:off x="504825" y="1470709"/>
            <a:ext cx="11182350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Q-Networks (DQN)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 Methods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Actor-Critic Methods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 Policy Optimization (PPO) </a:t>
            </a:r>
            <a:endParaRPr lang="en-US" sz="2800" b="1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814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C283B-680A-6496-F7C1-639231469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82C856-A7E4-2D4A-877E-52A7C52A2F0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course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9865E-4174-31A5-2CD2-2BC6774BA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A0B6BE-44F4-8984-F720-58EC430978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9849BE-A93D-14FE-0D66-BF1E1A2DF1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13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3A499-2209-52F3-CB22-18C76A103B8E}"/>
              </a:ext>
            </a:extLst>
          </p:cNvPr>
          <p:cNvSpPr txBox="1"/>
          <p:nvPr/>
        </p:nvSpPr>
        <p:spPr>
          <a:xfrm>
            <a:off x="504825" y="1470709"/>
            <a:ext cx="11182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		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(supervised)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(both)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 Clustering 		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(unsupervised)</a:t>
            </a:r>
          </a:p>
        </p:txBody>
      </p:sp>
    </p:spTree>
    <p:extLst>
      <p:ext uri="{BB962C8B-B14F-4D97-AF65-F5344CB8AC3E}">
        <p14:creationId xmlns:p14="http://schemas.microsoft.com/office/powerpoint/2010/main" val="410699004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9C9A-08DB-9466-73D6-6F1A61B64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006D1-DF9D-37D8-02F5-1D96B89D3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68997-5C9B-8E2D-1B4F-65808B2306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8003CA-FDBA-772E-5D3C-9EEE1CCA97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14</a:t>
            </a:fld>
            <a:endParaRPr lang="en-US" b="1" noProof="0" dirty="0"/>
          </a:p>
        </p:txBody>
      </p:sp>
      <p:pic>
        <p:nvPicPr>
          <p:cNvPr id="13314" name="Picture 2" descr="Question Mark Png Images - Free Download on Freepik">
            <a:extLst>
              <a:ext uri="{FF2B5EF4-FFF2-40B4-BE49-F238E27FC236}">
                <a16:creationId xmlns:a16="http://schemas.microsoft.com/office/drawing/2014/main" id="{98BCC162-1DF5-61E1-59F5-B48F11B98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1" y="1572492"/>
            <a:ext cx="3323070" cy="332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037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7CC2-7268-81A8-7E92-B9D63527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50D65-F840-0056-1DC9-A045CDD9873E}"/>
              </a:ext>
            </a:extLst>
          </p:cNvPr>
          <p:cNvSpPr txBox="1"/>
          <p:nvPr/>
        </p:nvSpPr>
        <p:spPr>
          <a:xfrm>
            <a:off x="409575" y="301903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Purpose of Life – Prof. Jeffrey Lang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527C-D7C2-658A-DAB7-9B657BD4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B1BC5-D4EF-B1B5-3753-B02284C0E3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4E89E-2822-736F-88E3-3627B8817D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15</a:t>
            </a:fld>
            <a:endParaRPr lang="en-US" b="1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FBD5-8AE7-0F69-B4B2-6CB11DF95E21}"/>
              </a:ext>
            </a:extLst>
          </p:cNvPr>
          <p:cNvSpPr txBox="1"/>
          <p:nvPr/>
        </p:nvSpPr>
        <p:spPr>
          <a:xfrm>
            <a:off x="409575" y="5513365"/>
            <a:ext cx="1137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URL: </a:t>
            </a:r>
            <a:r>
              <a:rPr lang="en-US" sz="2400" noProof="0" dirty="0">
                <a:hlinkClick r:id="rId3"/>
              </a:rPr>
              <a:t>The Purpose of Life - Jeffrey Lang</a:t>
            </a:r>
            <a:endParaRPr lang="en-US" sz="2400" noProof="0" dirty="0"/>
          </a:p>
          <a:p>
            <a:pPr marR="0" algn="just">
              <a:spcAft>
                <a:spcPts val="800"/>
              </a:spcAft>
            </a:pPr>
            <a:r>
              <a:rPr 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Total Duration: 01:31 </a:t>
            </a:r>
            <a:r>
              <a:rPr lang="en-US" sz="240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Hrs</a:t>
            </a:r>
            <a:endParaRPr lang="en-US" sz="24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Purpose of Life - Jeffrey Lang - YouTube">
            <a:extLst>
              <a:ext uri="{FF2B5EF4-FFF2-40B4-BE49-F238E27FC236}">
                <a16:creationId xmlns:a16="http://schemas.microsoft.com/office/drawing/2014/main" id="{E453C4B6-0BCB-8516-1F8F-EF394DF79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7" b="11014"/>
          <a:stretch/>
        </p:blipFill>
        <p:spPr bwMode="auto">
          <a:xfrm>
            <a:off x="4332496" y="1323407"/>
            <a:ext cx="7093270" cy="41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9F0E0-D1A4-CD91-DBEA-277D1B74C320}"/>
              </a:ext>
            </a:extLst>
          </p:cNvPr>
          <p:cNvSpPr txBox="1"/>
          <p:nvPr/>
        </p:nvSpPr>
        <p:spPr>
          <a:xfrm>
            <a:off x="182225" y="1323407"/>
            <a:ext cx="4002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noProof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Concept of the first test of </a:t>
            </a:r>
            <a:r>
              <a:rPr lang="en-US" sz="2400" b="1" noProof="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Hazrat</a:t>
            </a:r>
            <a:r>
              <a:rPr lang="en-US" sz="2400" b="1" noProof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Adam (A.S) in Jannah.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Cycle of life in this temporary world.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noProof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Which qualities do we need to build in ourselves?</a:t>
            </a:r>
          </a:p>
        </p:txBody>
      </p:sp>
    </p:spTree>
    <p:extLst>
      <p:ext uri="{BB962C8B-B14F-4D97-AF65-F5344CB8AC3E}">
        <p14:creationId xmlns:p14="http://schemas.microsoft.com/office/powerpoint/2010/main" val="1474476645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3F544-93A0-8749-4584-4F718EE2C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718DC-571C-1717-F528-454BD98E04D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7D384-FDDE-4D43-0C30-CB4499E0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54D0BF-CF70-2FFD-5F71-34A0DB1CD5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19EB8E-2BB3-9EAD-CD81-AF1D36270B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E3318-6E4C-C5B8-F548-1F9B35958B6B}"/>
              </a:ext>
            </a:extLst>
          </p:cNvPr>
          <p:cNvSpPr txBox="1"/>
          <p:nvPr/>
        </p:nvSpPr>
        <p:spPr>
          <a:xfrm>
            <a:off x="504825" y="1470709"/>
            <a:ext cx="11182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field of computer science that focuses on </a:t>
            </a:r>
            <a:r>
              <a:rPr lang="en-US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systems that can perform tasks that would normally require human intelligence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tasks include </a:t>
            </a:r>
            <a:r>
              <a:rPr lang="en-US" sz="2800" noProof="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language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noProof="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noProof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decisions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problems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aims to build machines or programs that can </a:t>
            </a: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adapt to new situations</a:t>
            </a: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making it possible for computers to mimic human abilities and cognitive function.</a:t>
            </a:r>
          </a:p>
        </p:txBody>
      </p:sp>
    </p:spTree>
    <p:extLst>
      <p:ext uri="{BB962C8B-B14F-4D97-AF65-F5344CB8AC3E}">
        <p14:creationId xmlns:p14="http://schemas.microsoft.com/office/powerpoint/2010/main" val="10070929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8492E-4B19-D058-0664-3FCF63B84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13DF5-F45E-9C00-F8C6-A07C0E18067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Branches of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54EDC-F160-8847-4B4D-32A53733E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EE5FAD-EB05-4D26-9571-F94C73942D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C7EA1C-E459-FB23-7A2D-20A31D0F45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2DD8C-3C4C-9276-FC57-164A84C93EF5}"/>
              </a:ext>
            </a:extLst>
          </p:cNvPr>
          <p:cNvSpPr txBox="1"/>
          <p:nvPr/>
        </p:nvSpPr>
        <p:spPr>
          <a:xfrm>
            <a:off x="960582" y="1187507"/>
            <a:ext cx="10668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</a:t>
            </a:r>
          </a:p>
          <a:p>
            <a:pPr lvl="1" algn="just"/>
            <a:r>
              <a:rPr lang="en-US" sz="2400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Linear Regression, KNN, K-mean clustering DT, SVM, etc.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</a:p>
          <a:p>
            <a:pPr lvl="1" algn="just"/>
            <a:r>
              <a:rPr lang="en-US" sz="2400" noProof="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Chatbots, Lang Translation, Sentiment Analysis, and Speech Recognition.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</a:p>
          <a:p>
            <a:pPr lvl="1" algn="just"/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Face Recognition, Autonomous Vehicles, and Medical Image Analysis.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pPr algn="just"/>
            <a:r>
              <a:rPr lang="en-US" sz="24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Robots use sensors, actuators, and AI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sz="24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adapt to new situations.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</a:t>
            </a:r>
          </a:p>
          <a:p>
            <a:pPr lvl="1" algn="just"/>
            <a:r>
              <a:rPr lang="en-US" sz="240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Designed to solve complex problems by simulating human expertise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</a:t>
            </a:r>
          </a:p>
          <a:p>
            <a:pPr algn="just"/>
            <a:r>
              <a:rPr lang="en-US" sz="2400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It’s used in gaming, robotics, and complex problem-solving tasks.</a:t>
            </a:r>
          </a:p>
        </p:txBody>
      </p:sp>
    </p:spTree>
    <p:extLst>
      <p:ext uri="{BB962C8B-B14F-4D97-AF65-F5344CB8AC3E}">
        <p14:creationId xmlns:p14="http://schemas.microsoft.com/office/powerpoint/2010/main" val="426287406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71CA8-F22B-743E-7FB5-FF7D9D3B3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5E926-5DB5-CCF5-15EF-7470D474EFD8}"/>
              </a:ext>
            </a:extLst>
          </p:cNvPr>
          <p:cNvSpPr txBox="1"/>
          <p:nvPr/>
        </p:nvSpPr>
        <p:spPr>
          <a:xfrm>
            <a:off x="868218" y="344642"/>
            <a:ext cx="107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4788D-ACAF-37DB-C8D3-F2AD05809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0457AB-7373-F426-9FA6-D1D3D8B108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1F5804-9188-1DCE-FC61-C269B03AFE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4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DF2F5-DD96-D3D4-807E-7764E6CEBB2B}"/>
              </a:ext>
            </a:extLst>
          </p:cNvPr>
          <p:cNvSpPr txBox="1"/>
          <p:nvPr/>
        </p:nvSpPr>
        <p:spPr>
          <a:xfrm>
            <a:off x="960581" y="1187507"/>
            <a:ext cx="110507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can be divided into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types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capabilities:</a:t>
            </a:r>
            <a:endParaRPr 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noProof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 AI (Weak AI):</a:t>
            </a:r>
          </a:p>
          <a:p>
            <a:pPr algn="just"/>
            <a:r>
              <a:rPr lang="en-US" sz="2800" b="1" noProof="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noProof="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to perform a single task </a:t>
            </a:r>
            <a:r>
              <a:rPr lang="en-US" sz="2400" b="1" noProof="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 narrow set of tasks</a:t>
            </a:r>
            <a:r>
              <a:rPr lang="en-US" sz="2400" noProof="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noProof="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Examples: Voice assistants, recommendation systems, and image recognition.</a:t>
            </a:r>
          </a:p>
          <a:p>
            <a:pPr algn="just"/>
            <a:endParaRPr lang="en-US" sz="2400" noProof="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AI (Strong AI):</a:t>
            </a:r>
          </a:p>
          <a:p>
            <a:pPr algn="just"/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AI with human-like intelligence that can understand, learn, and decide.</a:t>
            </a:r>
          </a:p>
          <a:p>
            <a:pPr algn="just"/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type </a:t>
            </a:r>
            <a:r>
              <a:rPr lang="en-US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yet exist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remains a goal in AI research.</a:t>
            </a:r>
          </a:p>
          <a:p>
            <a:pPr algn="just"/>
            <a:endParaRPr 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Superintelligent AI:</a:t>
            </a:r>
          </a:p>
          <a:p>
            <a:pPr algn="just"/>
            <a:r>
              <a:rPr lang="en-US" sz="24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Hypothetical AI that surpasses human intelligence and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11446436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EDD9C-9C51-454B-AEDB-DFBE70F00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A31D12B-55D0-26E3-9734-BB86879E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46" y="92075"/>
            <a:ext cx="10206662" cy="660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82B968-E07A-657D-A234-A22793D32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C66D60-3F5B-88AC-C1FD-32DC460A98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21C273-FB55-6B2B-2204-5A7E1C49EF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5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404491636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B5AF9-5B90-CB91-063E-495B01773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D824A-1C46-0533-B9AE-5C452E9B3F7B}"/>
              </a:ext>
            </a:extLst>
          </p:cNvPr>
          <p:cNvSpPr txBox="1"/>
          <p:nvPr/>
        </p:nvSpPr>
        <p:spPr>
          <a:xfrm>
            <a:off x="504825" y="344642"/>
            <a:ext cx="11068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89E29-7191-BFF8-AE66-4FFF90DE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0B0C82-07D3-644F-7F91-CAE85C7D48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75C2E5-61FF-7FE8-D1BA-42C35CB4BB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6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E814D-FC09-4C42-37B7-6B780B9DF894}"/>
              </a:ext>
            </a:extLst>
          </p:cNvPr>
          <p:cNvSpPr txBox="1"/>
          <p:nvPr/>
        </p:nvSpPr>
        <p:spPr>
          <a:xfrm>
            <a:off x="504825" y="1470709"/>
            <a:ext cx="1118235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(ML) algorithms used to create models that allow systems to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from data and make decisions or predictions.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 are classified into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types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how they learn from the data: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Learning.</a:t>
            </a:r>
            <a:endParaRPr lang="en-US" sz="2800" b="1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9055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F449E-8EDD-5A88-9EE3-EA4A9045A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DDF41F-9ACB-33DC-F488-EB7944C42A3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F6388-246B-ED78-D41E-A32947FE3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D416FB-1BBB-F7B2-BD68-BA66F20B7F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153F07-0D81-1A50-22F4-DEE6C7B63B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7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411B8-F968-27E0-E32E-5C1DE66FC7B7}"/>
              </a:ext>
            </a:extLst>
          </p:cNvPr>
          <p:cNvSpPr txBox="1"/>
          <p:nvPr/>
        </p:nvSpPr>
        <p:spPr>
          <a:xfrm>
            <a:off x="504825" y="1470709"/>
            <a:ext cx="11182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algorithms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from </a:t>
            </a:r>
            <a:r>
              <a:rPr lang="en-US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each training example includes input data as well as the correct output (label).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learn a </a:t>
            </a: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from inputs to outputs 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 model </a:t>
            </a:r>
            <a:r>
              <a:rPr lang="en-US" sz="2800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predict the label for new, unseen data</a:t>
            </a:r>
          </a:p>
          <a:p>
            <a:pPr algn="just"/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for: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(categorizing data) and regression (predicting continuous values).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7903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A4BFC-0578-2BD2-3A1D-FEA471A48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9F72AF-B2A9-8081-BC50-D1E6995D969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of </a:t>
            </a:r>
            <a:r>
              <a:rPr lang="en-US" sz="3600" b="1" u="sng" noProof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4C7A9-9FF3-0689-B50D-754420EF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FBBB49-048A-87D1-094E-7D3E545A60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3CDB16-FBCC-091B-7A85-C43761F2A0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8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DA5B-28E5-CDBA-ACC0-F4B772F41816}"/>
              </a:ext>
            </a:extLst>
          </p:cNvPr>
          <p:cNvSpPr txBox="1"/>
          <p:nvPr/>
        </p:nvSpPr>
        <p:spPr>
          <a:xfrm>
            <a:off x="91440" y="1228397"/>
            <a:ext cx="1191989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continuous outcomes by fitting a line to the data.</a:t>
            </a: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</a:t>
            </a:r>
            <a:r>
              <a:rPr lang="en-GB" sz="240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binary classification problems (e.g., spam or not spam).</a:t>
            </a:r>
            <a:endParaRPr lang="en-GB" sz="2800" noProof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Trees:</a:t>
            </a:r>
            <a:r>
              <a:rPr lang="en-GB" sz="280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flowchart-like structure where each internal node represents a feature, and each leaf node represents an outcome</a:t>
            </a:r>
            <a:r>
              <a:rPr lang="en-GB" sz="280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(SVM):</a:t>
            </a:r>
            <a:r>
              <a:rPr lang="en-GB" sz="2800" noProof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noProof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Classifies data by finding the hyperplane that best separates different classes.</a:t>
            </a:r>
            <a:endParaRPr lang="en-GB" sz="2800" noProof="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GB" sz="2800" b="1" noProof="0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GB" sz="2800" b="1" noProof="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(k-NN):</a:t>
            </a:r>
            <a:r>
              <a:rPr lang="en-GB" sz="2800" noProof="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Classifies data points based on the closest data points in the training set.</a:t>
            </a:r>
            <a:endParaRPr lang="en-GB" sz="280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Bayes: </a:t>
            </a:r>
            <a:r>
              <a:rPr lang="en-GB" sz="240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probabilistic classifier based on Bayes’ theorem, often used in text classification</a:t>
            </a:r>
            <a:r>
              <a:rPr lang="en-GB" sz="280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Networks: </a:t>
            </a:r>
            <a:r>
              <a:rPr lang="en-GB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that mimic the human brain, especially useful for complex tasks like image recognition</a:t>
            </a:r>
            <a:endParaRPr lang="en-US" sz="2400" b="1" noProof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9010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5D520-D119-1088-4F76-08047C837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D4F037-8487-EF54-10D9-1D0E0B08D48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49C79-311F-8A81-F27F-62B52F174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C0E1D1-1F4E-3E0C-B8D1-809A826E86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799C54-DEAA-2CD9-8651-CB22849651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9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0DDC1-0200-92CD-BCF8-539630ACD9AC}"/>
              </a:ext>
            </a:extLst>
          </p:cNvPr>
          <p:cNvSpPr txBox="1"/>
          <p:nvPr/>
        </p:nvSpPr>
        <p:spPr>
          <a:xfrm>
            <a:off x="504825" y="1470709"/>
            <a:ext cx="11182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algorithms work with </a:t>
            </a:r>
            <a:r>
              <a:rPr lang="en-GB" sz="2800" b="1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that is </a:t>
            </a:r>
            <a:r>
              <a:rPr lang="en-GB" sz="2800" b="1" noProof="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unlabeled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tries to </a:t>
            </a:r>
            <a:r>
              <a:rPr lang="en-GB" sz="280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patterns, groupings, or structures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data </a:t>
            </a:r>
            <a:r>
              <a:rPr lang="en-GB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its own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is often used for </a:t>
            </a:r>
            <a:r>
              <a:rPr lang="en-GB" sz="2800" b="1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segmentation.</a:t>
            </a:r>
          </a:p>
          <a:p>
            <a:pPr algn="just"/>
            <a:endParaRPr lang="en-GB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for: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(grouping similar data) and association (finding relationships in data).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1945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2606</TotalTime>
  <Words>955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Mubashir Iqbal</cp:lastModifiedBy>
  <cp:revision>897</cp:revision>
  <dcterms:created xsi:type="dcterms:W3CDTF">2022-09-29T14:23:11Z</dcterms:created>
  <dcterms:modified xsi:type="dcterms:W3CDTF">2024-11-11T06:05:31Z</dcterms:modified>
</cp:coreProperties>
</file>