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88" r:id="rId1"/>
  </p:sldMasterIdLst>
  <p:notesMasterIdLst>
    <p:notesMasterId r:id="rId21"/>
  </p:notesMasterIdLst>
  <p:sldIdLst>
    <p:sldId id="256" r:id="rId2"/>
    <p:sldId id="272" r:id="rId3"/>
    <p:sldId id="308" r:id="rId4"/>
    <p:sldId id="326" r:id="rId5"/>
    <p:sldId id="327" r:id="rId6"/>
    <p:sldId id="328" r:id="rId7"/>
    <p:sldId id="341" r:id="rId8"/>
    <p:sldId id="329" r:id="rId9"/>
    <p:sldId id="330" r:id="rId10"/>
    <p:sldId id="335" r:id="rId11"/>
    <p:sldId id="331" r:id="rId12"/>
    <p:sldId id="342" r:id="rId13"/>
    <p:sldId id="332" r:id="rId14"/>
    <p:sldId id="343" r:id="rId15"/>
    <p:sldId id="344" r:id="rId16"/>
    <p:sldId id="336" r:id="rId17"/>
    <p:sldId id="325" r:id="rId18"/>
    <p:sldId id="345" r:id="rId19"/>
    <p:sldId id="309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555" autoAdjust="0"/>
    <p:restoredTop sz="94660"/>
  </p:normalViewPr>
  <p:slideViewPr>
    <p:cSldViewPr snapToGrid="0">
      <p:cViewPr varScale="1">
        <p:scale>
          <a:sx n="94" d="100"/>
          <a:sy n="94" d="100"/>
        </p:scale>
        <p:origin x="576" y="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8BBDB3-FA40-425D-9FD4-256533B56255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F604C4-F75C-4071-A07A-E26E4A59F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9556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306A6-B332-43BA-A164-E51FC5395952}" type="datetime1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CS-429   Introduction to Data Science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898F3-53D0-4600-AC2E-55B5DBF6C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056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CAF4D-429E-4641-98AC-142564055F72}" type="datetime1">
              <a:rPr lang="en-US" smtClean="0"/>
              <a:t>12/1/2024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CS-429   Introduction to Data Science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898F3-53D0-4600-AC2E-55B5DBF6C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483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10550-0A45-4EC4-84B2-A4D4543EC8C5}" type="datetime1">
              <a:rPr lang="en-US" smtClean="0"/>
              <a:t>12/1/2024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CS-429   Introduction to Data Science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898F3-53D0-4600-AC2E-55B5DBF6C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782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9B62C-8C3B-44D6-BD8A-3C872F921AE4}" type="datetime1">
              <a:rPr lang="en-US" smtClean="0"/>
              <a:t>12/1/2024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CS-429   Introduction to Data Science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898F3-53D0-4600-AC2E-55B5DBF6C672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475543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B53FD-0A7F-4C69-88A4-817EC960A7C5}" type="datetime1">
              <a:rPr lang="en-US" smtClean="0"/>
              <a:t>12/1/2024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CS-429   Introduction to Data Science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898F3-53D0-4600-AC2E-55B5DBF6C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2090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0FBB8-ACF9-4884-B4CF-54CCD5840E7C}" type="datetime1">
              <a:rPr lang="en-US" smtClean="0"/>
              <a:t>12/1/2024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CS-429   Introduction to Data Science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898F3-53D0-4600-AC2E-55B5DBF6C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7463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E737A-6905-46FA-A2FE-77C9805F671C}" type="datetime1">
              <a:rPr lang="en-US" smtClean="0"/>
              <a:t>12/1/2024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CS-429   Introduction to Data Science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898F3-53D0-4600-AC2E-55B5DBF6C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7592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D015-4205-4D88-915C-B2E3A3784D6A}" type="datetime1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CS-429   Introduction to Data Science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898F3-53D0-4600-AC2E-55B5DBF6C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7036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778C3-B6D1-4B3E-B5B9-03F5CE2499B9}" type="datetime1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CS-429   Introduction to Data Science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898F3-53D0-4600-AC2E-55B5DBF6C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878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9F5EB-E7C1-4802-9A21-20807988D56A}" type="datetime1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CS-429   Introduction to Data Science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898F3-53D0-4600-AC2E-55B5DBF6C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778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ACDC0-DB14-48CD-9AC2-1A532E1B403B}" type="datetime1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CS-429   Introduction to Data Science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898F3-53D0-4600-AC2E-55B5DBF6C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978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BD5FE-4F0B-41BA-8D98-76EDAFF5787E}" type="datetime1">
              <a:rPr lang="en-US" smtClean="0"/>
              <a:t>12/1/2024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CS-429   Introduction to Data Science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898F3-53D0-4600-AC2E-55B5DBF6C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535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57C1F-81BA-4FAE-98E1-3A66C9559B05}" type="datetime1">
              <a:rPr lang="en-US" smtClean="0"/>
              <a:t>12/1/2024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CS-429   Introduction to Data Science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898F3-53D0-4600-AC2E-55B5DBF6C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445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215A4-C359-420F-9FAD-A04DA80ACA2B}" type="datetime1">
              <a:rPr lang="en-US" smtClean="0"/>
              <a:t>12/1/2024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CS-429   Introduction to Data Science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898F3-53D0-4600-AC2E-55B5DBF6C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217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30302-EA3D-4DD0-97B2-6A37B3A43983}" type="datetime1">
              <a:rPr lang="en-US" smtClean="0"/>
              <a:t>12/1/2024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CS-429   Introduction to Data Science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898F3-53D0-4600-AC2E-55B5DBF6C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926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86D26-0BBC-4BB1-ABF3-A2627A500B00}" type="datetime1">
              <a:rPr lang="en-US" smtClean="0"/>
              <a:t>12/1/2024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CS-429   Introduction to Data Science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898F3-53D0-4600-AC2E-55B5DBF6C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817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3AF02-E532-4A94-9DC6-1B6771D85A7C}" type="datetime1">
              <a:rPr lang="en-US" smtClean="0"/>
              <a:t>12/1/2024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CS-429   Introduction to Data Science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898F3-53D0-4600-AC2E-55B5DBF6C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042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0F25349E-9EE6-4B20-B1CB-4FF6B0B05F5F}" type="datetime1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GB"/>
              <a:t>CS-429   Introduction to Data Science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43898F3-53D0-4600-AC2E-55B5DBF6C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93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9" r:id="rId1"/>
    <p:sldLayoutId id="2147483790" r:id="rId2"/>
    <p:sldLayoutId id="2147483791" r:id="rId3"/>
    <p:sldLayoutId id="2147483792" r:id="rId4"/>
    <p:sldLayoutId id="2147483793" r:id="rId5"/>
    <p:sldLayoutId id="2147483794" r:id="rId6"/>
    <p:sldLayoutId id="2147483795" r:id="rId7"/>
    <p:sldLayoutId id="2147483796" r:id="rId8"/>
    <p:sldLayoutId id="2147483797" r:id="rId9"/>
    <p:sldLayoutId id="2147483798" r:id="rId10"/>
    <p:sldLayoutId id="2147483799" r:id="rId11"/>
    <p:sldLayoutId id="2147483800" r:id="rId12"/>
    <p:sldLayoutId id="2147483801" r:id="rId13"/>
    <p:sldLayoutId id="2147483802" r:id="rId14"/>
    <p:sldLayoutId id="2147483803" r:id="rId15"/>
    <p:sldLayoutId id="2147483804" r:id="rId16"/>
    <p:sldLayoutId id="2147483805" r:id="rId17"/>
  </p:sldLayoutIdLst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ubshr07/HITEC_Codes/tree/main/3_ExploratoryDataAnalysis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gASU74OSGeI&amp;list=PLutdSTmJ7bAIufpvOMCG1w7GV2hhF1BxY&amp;ab_channel=NoumanAliKhan-Official-Bayyinah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0150" y="729060"/>
            <a:ext cx="4602985" cy="142117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048CFDD-B803-3DAD-AC09-69E8B2FD199B}"/>
              </a:ext>
            </a:extLst>
          </p:cNvPr>
          <p:cNvSpPr txBox="1"/>
          <p:nvPr/>
        </p:nvSpPr>
        <p:spPr>
          <a:xfrm>
            <a:off x="0" y="2885244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i="0" u="none" strike="noStrike" baseline="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CS-429   Introduction to Data Science</a:t>
            </a:r>
            <a:endParaRPr lang="en-US" sz="4000" noProof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865854-A3A2-C6A0-2628-FC766AF80971}"/>
              </a:ext>
            </a:extLst>
          </p:cNvPr>
          <p:cNvSpPr txBox="1"/>
          <p:nvPr/>
        </p:nvSpPr>
        <p:spPr>
          <a:xfrm>
            <a:off x="10353" y="4662259"/>
            <a:ext cx="1219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i="0" u="none" strike="noStrike" baseline="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Instructor: </a:t>
            </a:r>
            <a:r>
              <a:rPr lang="en-US" sz="4000" b="1" i="0" u="none" strike="noStrike" baseline="0" noProof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Mubahir</a:t>
            </a:r>
            <a:r>
              <a:rPr lang="en-US" sz="4000" b="1" i="0" u="none" strike="noStrike" baseline="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Iqbal</a:t>
            </a:r>
          </a:p>
          <a:p>
            <a:pPr algn="ctr"/>
            <a:r>
              <a:rPr lang="en-US" sz="3200" b="1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Fall 2024</a:t>
            </a:r>
            <a:endParaRPr lang="en-US" sz="3200" noProof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60A8A6-BA3D-EDFE-0157-014DA5A0F9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5933" y="0"/>
            <a:ext cx="1126067" cy="1126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3258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EB32FB-C96F-1E5F-902D-1372B7A8FE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1B5936A-3F3A-CF52-BF75-6A6166A8D9C9}"/>
              </a:ext>
            </a:extLst>
          </p:cNvPr>
          <p:cNvSpPr txBox="1"/>
          <p:nvPr/>
        </p:nvSpPr>
        <p:spPr>
          <a:xfrm>
            <a:off x="390523" y="344642"/>
            <a:ext cx="11182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u="sng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Do We Need Data Splitting?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F9F3F55-47A6-C521-82A3-094D1816B8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5933" y="0"/>
            <a:ext cx="1126067" cy="1126067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DCAA404-B56A-7DB7-FF1D-B27A8C9BEF8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ftr" sz="quarter" idx="11"/>
          </p:nvPr>
        </p:nvSpPr>
        <p:spPr>
          <a:xfrm>
            <a:off x="91440" y="6400800"/>
            <a:ext cx="6672887" cy="365125"/>
          </a:xfrm>
        </p:spPr>
        <p:txBody>
          <a:bodyPr/>
          <a:lstStyle/>
          <a:p>
            <a:r>
              <a:rPr lang="en-US" b="1" noProof="0" dirty="0"/>
              <a:t>CS-429   Introduction to Data Science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BCF4938-0A4E-3F87-F512-1121E297443E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sz="quarter" idx="12"/>
          </p:nvPr>
        </p:nvSpPr>
        <p:spPr>
          <a:xfrm>
            <a:off x="11247120" y="6400800"/>
            <a:ext cx="764215" cy="365125"/>
          </a:xfrm>
        </p:spPr>
        <p:txBody>
          <a:bodyPr/>
          <a:lstStyle/>
          <a:p>
            <a:fld id="{C43898F3-53D0-4600-AC2E-55B5DBF6C672}" type="slidenum">
              <a:rPr lang="en-US" b="1" noProof="0" smtClean="0"/>
              <a:t>10</a:t>
            </a:fld>
            <a:endParaRPr lang="en-US" b="1" noProof="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F14031-DA8B-3134-AEC4-7BA47F126876}"/>
              </a:ext>
            </a:extLst>
          </p:cNvPr>
          <p:cNvSpPr txBox="1"/>
          <p:nvPr/>
        </p:nvSpPr>
        <p:spPr>
          <a:xfrm>
            <a:off x="504825" y="1506885"/>
            <a:ext cx="1118235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Avoid Overfitting: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Without splitting, the model might memorize the dataset instead of learning patterns, leading to poor performance on new data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GB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Evaluation: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Splitting allows us to test the model on unseen data, giving a realistic measure of its accuracy and robustness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GB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Hyperparameter Tuning: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Validation data helps optimize model parameters without affecting the testing results.</a:t>
            </a:r>
          </a:p>
        </p:txBody>
      </p:sp>
    </p:spTree>
    <p:extLst>
      <p:ext uri="{BB962C8B-B14F-4D97-AF65-F5344CB8AC3E}">
        <p14:creationId xmlns:p14="http://schemas.microsoft.com/office/powerpoint/2010/main" val="3429788589"/>
      </p:ext>
    </p:extLst>
  </p:cSld>
  <p:clrMapOvr>
    <a:masterClrMapping/>
  </p:clrMapOvr>
  <p:transition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7D4DAD-5386-8365-E14B-B7381F717D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5E82727-E0E8-6BC5-3D1F-579B4D1DCF58}"/>
              </a:ext>
            </a:extLst>
          </p:cNvPr>
          <p:cNvSpPr txBox="1"/>
          <p:nvPr/>
        </p:nvSpPr>
        <p:spPr>
          <a:xfrm>
            <a:off x="390523" y="344642"/>
            <a:ext cx="11182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Techniques for Data Splitting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1C61EDC-3539-7B1C-B41C-CD84A2637B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5933" y="0"/>
            <a:ext cx="1126067" cy="1126067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C2447E3-E212-24B5-C252-7E680412E2B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ftr" sz="quarter" idx="11"/>
          </p:nvPr>
        </p:nvSpPr>
        <p:spPr>
          <a:xfrm>
            <a:off x="91440" y="6400800"/>
            <a:ext cx="6672887" cy="365125"/>
          </a:xfrm>
        </p:spPr>
        <p:txBody>
          <a:bodyPr/>
          <a:lstStyle/>
          <a:p>
            <a:r>
              <a:rPr lang="en-US" b="1" noProof="0" dirty="0"/>
              <a:t>CS-429   Introduction to Data Science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6A09B04-B3F0-C9EE-ABE4-8DB3CCABAEB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sz="quarter" idx="12"/>
          </p:nvPr>
        </p:nvSpPr>
        <p:spPr>
          <a:xfrm>
            <a:off x="11247120" y="6400800"/>
            <a:ext cx="764215" cy="365125"/>
          </a:xfrm>
        </p:spPr>
        <p:txBody>
          <a:bodyPr/>
          <a:lstStyle/>
          <a:p>
            <a:fld id="{C43898F3-53D0-4600-AC2E-55B5DBF6C672}" type="slidenum">
              <a:rPr lang="en-US" b="1" noProof="0" smtClean="0"/>
              <a:t>11</a:t>
            </a:fld>
            <a:endParaRPr lang="en-US" b="1" noProof="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FA3C9A-C0F6-CB0C-7597-E509DB156337}"/>
              </a:ext>
            </a:extLst>
          </p:cNvPr>
          <p:cNvSpPr txBox="1"/>
          <p:nvPr/>
        </p:nvSpPr>
        <p:spPr>
          <a:xfrm>
            <a:off x="504825" y="1470709"/>
            <a:ext cx="11182350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Splitting: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Randomly split data into training, validation, and testing subsets.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GB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Stratified Splitting: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Ensures the class distribution remains consistent across all subsets (important for imbalanced datasets).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K-Fold Cross-Validation: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dataset is split into K parts (folds). Each fold is used as a test set once, while the remaining folds are used for training</a:t>
            </a:r>
            <a:endParaRPr lang="en-GB" sz="28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BC2E5B-44DB-EA20-1DD7-5540DFA41DB4}"/>
              </a:ext>
            </a:extLst>
          </p:cNvPr>
          <p:cNvSpPr txBox="1"/>
          <p:nvPr/>
        </p:nvSpPr>
        <p:spPr>
          <a:xfrm>
            <a:off x="3611418" y="2012302"/>
            <a:ext cx="6012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train_test_split</a:t>
            </a:r>
            <a:r>
              <a:rPr lang="en-GB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(X, y, </a:t>
            </a:r>
            <a:r>
              <a:rPr lang="en-GB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test_size</a:t>
            </a:r>
            <a:r>
              <a:rPr lang="en-GB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=0.3, </a:t>
            </a:r>
            <a:r>
              <a:rPr lang="en-GB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random_state</a:t>
            </a:r>
            <a:r>
              <a:rPr lang="en-GB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=42)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75FF6B-2E9F-16EC-1CA5-AA47DD1BCA88}"/>
              </a:ext>
            </a:extLst>
          </p:cNvPr>
          <p:cNvSpPr txBox="1"/>
          <p:nvPr/>
        </p:nvSpPr>
        <p:spPr>
          <a:xfrm>
            <a:off x="3689927" y="3429000"/>
            <a:ext cx="807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train_test_split</a:t>
            </a:r>
            <a:r>
              <a:rPr lang="en-GB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(X, y, </a:t>
            </a:r>
            <a:r>
              <a:rPr lang="en-GB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test_size</a:t>
            </a:r>
            <a:r>
              <a:rPr lang="en-GB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=0.3, </a:t>
            </a:r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stratify=y</a:t>
            </a:r>
            <a:r>
              <a:rPr lang="en-GB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random_state</a:t>
            </a:r>
            <a:r>
              <a:rPr lang="en-GB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=42)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8160A6-AC32-5C36-5F1B-94F5ADC91641}"/>
              </a:ext>
            </a:extLst>
          </p:cNvPr>
          <p:cNvSpPr txBox="1"/>
          <p:nvPr/>
        </p:nvSpPr>
        <p:spPr>
          <a:xfrm>
            <a:off x="3611418" y="4908261"/>
            <a:ext cx="8077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GB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sklearn.model_selection</a:t>
            </a:r>
            <a:r>
              <a:rPr lang="en-GB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import </a:t>
            </a:r>
            <a:r>
              <a:rPr lang="en-GB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Kfold</a:t>
            </a:r>
            <a:endParaRPr lang="en-GB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…….</a:t>
            </a:r>
          </a:p>
          <a:p>
            <a:r>
              <a:rPr lang="en-GB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…….</a:t>
            </a:r>
          </a:p>
          <a:p>
            <a:r>
              <a:rPr lang="en-GB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…….</a:t>
            </a:r>
          </a:p>
          <a:p>
            <a:endParaRPr lang="en-GB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1039372"/>
      </p:ext>
    </p:extLst>
  </p:cSld>
  <p:clrMapOvr>
    <a:masterClrMapping/>
  </p:clrMapOvr>
  <p:transition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F7303B-B660-6C3A-FC84-D7A3E5B64B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CE7279A-72FA-6E61-47B6-92137DC5B781}"/>
              </a:ext>
            </a:extLst>
          </p:cNvPr>
          <p:cNvSpPr txBox="1"/>
          <p:nvPr/>
        </p:nvSpPr>
        <p:spPr>
          <a:xfrm>
            <a:off x="0" y="2459504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i="0" u="none" strike="noStrike" baseline="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 Fitting &amp; Under Fitting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FA8BB1-DF2D-D050-D629-E59322983A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5933" y="0"/>
            <a:ext cx="1126067" cy="1126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798368"/>
      </p:ext>
    </p:extLst>
  </p:cSld>
  <p:clrMapOvr>
    <a:masterClrMapping/>
  </p:clrMapOvr>
  <p:transition spd="med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3AEA98-46ED-44EA-F402-E1715D36F7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F4FB518-6BAC-BDC3-807D-774D5449FE03}"/>
              </a:ext>
            </a:extLst>
          </p:cNvPr>
          <p:cNvSpPr txBox="1"/>
          <p:nvPr/>
        </p:nvSpPr>
        <p:spPr>
          <a:xfrm>
            <a:off x="390523" y="344642"/>
            <a:ext cx="11182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i="0" u="none" strike="noStrike" baseline="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 Fitting</a:t>
            </a:r>
            <a:endParaRPr lang="en-US" sz="3600" b="1" u="sng" noProof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1CE395B-AE89-5EB9-5E90-B4023ACAC9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5933" y="0"/>
            <a:ext cx="1126067" cy="1126067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4C9ED53-88E4-A3C7-96C3-C2E50F70DEE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ftr" sz="quarter" idx="11"/>
          </p:nvPr>
        </p:nvSpPr>
        <p:spPr>
          <a:xfrm>
            <a:off x="91440" y="6400800"/>
            <a:ext cx="6672887" cy="365125"/>
          </a:xfrm>
        </p:spPr>
        <p:txBody>
          <a:bodyPr/>
          <a:lstStyle/>
          <a:p>
            <a:r>
              <a:rPr lang="en-US" b="1" noProof="0" dirty="0"/>
              <a:t>CS-429   Introduction to Data Science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860C9D3-3C74-7E67-5D8E-43512B93188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sz="quarter" idx="12"/>
          </p:nvPr>
        </p:nvSpPr>
        <p:spPr>
          <a:xfrm>
            <a:off x="11247120" y="6400800"/>
            <a:ext cx="764215" cy="365125"/>
          </a:xfrm>
        </p:spPr>
        <p:txBody>
          <a:bodyPr/>
          <a:lstStyle/>
          <a:p>
            <a:fld id="{C43898F3-53D0-4600-AC2E-55B5DBF6C672}" type="slidenum">
              <a:rPr lang="en-US" b="1" noProof="0" smtClean="0"/>
              <a:t>13</a:t>
            </a:fld>
            <a:endParaRPr lang="en-US" b="1" noProof="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10B757-8192-BF1E-2B08-A9A0E7D43EA8}"/>
              </a:ext>
            </a:extLst>
          </p:cNvPr>
          <p:cNvSpPr txBox="1"/>
          <p:nvPr/>
        </p:nvSpPr>
        <p:spPr>
          <a:xfrm>
            <a:off x="504825" y="1470709"/>
            <a:ext cx="1118235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Overfitting occurs when a model learns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only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patterns in the training data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 also the noise and outliers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As a result, the model performs </a:t>
            </a:r>
            <a:r>
              <a:rPr lang="en-GB" sz="28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very well on the training data </a:t>
            </a:r>
            <a:r>
              <a:rPr lang="en-GB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 poorly on new, unseen data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GB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Symptoms of Overfitting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Very </a:t>
            </a:r>
            <a:r>
              <a:rPr lang="en-GB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 accuracy on the training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Poor performance on the test or validation data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model </a:t>
            </a:r>
            <a:r>
              <a:rPr lang="en-GB" sz="28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too complex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having too many parameters/features</a:t>
            </a:r>
          </a:p>
        </p:txBody>
      </p:sp>
    </p:spTree>
    <p:extLst>
      <p:ext uri="{BB962C8B-B14F-4D97-AF65-F5344CB8AC3E}">
        <p14:creationId xmlns:p14="http://schemas.microsoft.com/office/powerpoint/2010/main" val="819379461"/>
      </p:ext>
    </p:extLst>
  </p:cSld>
  <p:clrMapOvr>
    <a:masterClrMapping/>
  </p:clrMapOvr>
  <p:transition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8AA856-62CA-020C-807A-AD3EF35B12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7C24843-5178-0C37-1803-1824D037B2F9}"/>
              </a:ext>
            </a:extLst>
          </p:cNvPr>
          <p:cNvSpPr txBox="1"/>
          <p:nvPr/>
        </p:nvSpPr>
        <p:spPr>
          <a:xfrm>
            <a:off x="390523" y="344642"/>
            <a:ext cx="11182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i="0" u="none" strike="noStrike" baseline="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 Fitting</a:t>
            </a:r>
            <a:endParaRPr lang="en-US" sz="3600" b="1" u="sng" noProof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09CCDC2-FCEF-AF6C-3F7A-4EBCC1B212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5933" y="0"/>
            <a:ext cx="1126067" cy="1126067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F6E54A3-2BF4-E088-93D2-3CBB1226657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ftr" sz="quarter" idx="11"/>
          </p:nvPr>
        </p:nvSpPr>
        <p:spPr>
          <a:xfrm>
            <a:off x="91440" y="6400800"/>
            <a:ext cx="6672887" cy="365125"/>
          </a:xfrm>
        </p:spPr>
        <p:txBody>
          <a:bodyPr/>
          <a:lstStyle/>
          <a:p>
            <a:r>
              <a:rPr lang="en-US" b="1" noProof="0" dirty="0"/>
              <a:t>CS-429   Introduction to Data Science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F610696-779D-8E39-E553-D97D55725BE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sz="quarter" idx="12"/>
          </p:nvPr>
        </p:nvSpPr>
        <p:spPr>
          <a:xfrm>
            <a:off x="11247120" y="6400800"/>
            <a:ext cx="764215" cy="365125"/>
          </a:xfrm>
        </p:spPr>
        <p:txBody>
          <a:bodyPr/>
          <a:lstStyle/>
          <a:p>
            <a:fld id="{C43898F3-53D0-4600-AC2E-55B5DBF6C672}" type="slidenum">
              <a:rPr lang="en-US" b="1" noProof="0" smtClean="0"/>
              <a:t>14</a:t>
            </a:fld>
            <a:endParaRPr lang="en-US" b="1" noProof="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170654-6C66-9D76-4CEF-9EDCC85EF863}"/>
              </a:ext>
            </a:extLst>
          </p:cNvPr>
          <p:cNvSpPr txBox="1"/>
          <p:nvPr/>
        </p:nvSpPr>
        <p:spPr>
          <a:xfrm>
            <a:off x="504825" y="1470709"/>
            <a:ext cx="11182350" cy="37087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avoid overfitting: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GB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simpler models: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Reduce the complexity (e.g., fewer features, simpler algorithms).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GB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Cross-validation: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 techniques like K-fold cross-validation.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GB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training data: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More data can help the model learn general patterns instead of noise</a:t>
            </a:r>
          </a:p>
        </p:txBody>
      </p:sp>
    </p:spTree>
    <p:extLst>
      <p:ext uri="{BB962C8B-B14F-4D97-AF65-F5344CB8AC3E}">
        <p14:creationId xmlns:p14="http://schemas.microsoft.com/office/powerpoint/2010/main" val="3708567335"/>
      </p:ext>
    </p:extLst>
  </p:cSld>
  <p:clrMapOvr>
    <a:masterClrMapping/>
  </p:clrMapOvr>
  <p:transition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4E9FF9-CF71-958C-7A17-348573099B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E0FA88B-7753-EB29-CCD5-18C632F3EB79}"/>
              </a:ext>
            </a:extLst>
          </p:cNvPr>
          <p:cNvSpPr txBox="1"/>
          <p:nvPr/>
        </p:nvSpPr>
        <p:spPr>
          <a:xfrm>
            <a:off x="390523" y="344642"/>
            <a:ext cx="11182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i="0" u="none" strike="noStrike" baseline="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Underfitting</a:t>
            </a:r>
            <a:endParaRPr lang="en-US" sz="3600" b="1" u="sng" noProof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16AECB-787C-6503-C28D-A819452B1D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5933" y="0"/>
            <a:ext cx="1126067" cy="1126067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C666C61-835E-CC9F-AB95-A1E2A3122C2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ftr" sz="quarter" idx="11"/>
          </p:nvPr>
        </p:nvSpPr>
        <p:spPr>
          <a:xfrm>
            <a:off x="91440" y="6400800"/>
            <a:ext cx="6672887" cy="365125"/>
          </a:xfrm>
        </p:spPr>
        <p:txBody>
          <a:bodyPr/>
          <a:lstStyle/>
          <a:p>
            <a:r>
              <a:rPr lang="en-US" b="1" noProof="0" dirty="0"/>
              <a:t>CS-429   Introduction to Data Science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AED5969-C3B6-BCF4-8253-1B0AA429C7A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sz="quarter" idx="12"/>
          </p:nvPr>
        </p:nvSpPr>
        <p:spPr>
          <a:xfrm>
            <a:off x="11247120" y="6400800"/>
            <a:ext cx="764215" cy="365125"/>
          </a:xfrm>
        </p:spPr>
        <p:txBody>
          <a:bodyPr/>
          <a:lstStyle/>
          <a:p>
            <a:fld id="{C43898F3-53D0-4600-AC2E-55B5DBF6C672}" type="slidenum">
              <a:rPr lang="en-US" b="1" noProof="0" smtClean="0"/>
              <a:t>15</a:t>
            </a:fld>
            <a:endParaRPr lang="en-US" b="1" noProof="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38DD2F-7F89-F1B4-E070-F6E5A1D5D3D1}"/>
              </a:ext>
            </a:extLst>
          </p:cNvPr>
          <p:cNvSpPr txBox="1"/>
          <p:nvPr/>
        </p:nvSpPr>
        <p:spPr>
          <a:xfrm>
            <a:off x="504825" y="1182231"/>
            <a:ext cx="11182350" cy="28469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Underfitting occurs when a model is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 simple to capture the patterns of the data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The model will perform </a:t>
            </a:r>
            <a:r>
              <a:rPr lang="en-GB" sz="28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poorly on both the training data and new, unseen data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because it hasn’t learned enough from the training set.</a:t>
            </a:r>
          </a:p>
          <a:p>
            <a:pPr algn="just"/>
            <a:endParaRPr lang="en-GB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GB" sz="28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Symptoms of Underfitting: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accuracy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both training and test data.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model is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 simplistic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too constrained.</a:t>
            </a:r>
          </a:p>
        </p:txBody>
      </p:sp>
    </p:spTree>
    <p:extLst>
      <p:ext uri="{BB962C8B-B14F-4D97-AF65-F5344CB8AC3E}">
        <p14:creationId xmlns:p14="http://schemas.microsoft.com/office/powerpoint/2010/main" val="1120645324"/>
      </p:ext>
    </p:extLst>
  </p:cSld>
  <p:clrMapOvr>
    <a:masterClrMapping/>
  </p:clrMapOvr>
  <p:transition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D5ACA3-D764-D9B1-CD7C-C2813F74B4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6EB91B1-3A74-9509-120F-948587B7C9DB}"/>
              </a:ext>
            </a:extLst>
          </p:cNvPr>
          <p:cNvSpPr txBox="1"/>
          <p:nvPr/>
        </p:nvSpPr>
        <p:spPr>
          <a:xfrm>
            <a:off x="390523" y="344642"/>
            <a:ext cx="11182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i="0" u="none" strike="noStrike" baseline="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Underfitting</a:t>
            </a:r>
            <a:endParaRPr lang="en-US" sz="3600" b="1" u="sng" noProof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4409CFE-424E-A34D-1C17-769A90D6B8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5933" y="0"/>
            <a:ext cx="1126067" cy="1126067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A77BED2-69BB-7677-31D7-925E24E9F9A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ftr" sz="quarter" idx="11"/>
          </p:nvPr>
        </p:nvSpPr>
        <p:spPr>
          <a:xfrm>
            <a:off x="91440" y="6400800"/>
            <a:ext cx="6672887" cy="365125"/>
          </a:xfrm>
        </p:spPr>
        <p:txBody>
          <a:bodyPr/>
          <a:lstStyle/>
          <a:p>
            <a:r>
              <a:rPr lang="en-US" b="1" noProof="0" dirty="0"/>
              <a:t>CS-429   Introduction to Data Science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56AF82A-0F9B-9440-D8C8-B43B86920D6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sz="quarter" idx="12"/>
          </p:nvPr>
        </p:nvSpPr>
        <p:spPr>
          <a:xfrm>
            <a:off x="11247120" y="6400800"/>
            <a:ext cx="764215" cy="365125"/>
          </a:xfrm>
        </p:spPr>
        <p:txBody>
          <a:bodyPr/>
          <a:lstStyle/>
          <a:p>
            <a:fld id="{C43898F3-53D0-4600-AC2E-55B5DBF6C672}" type="slidenum">
              <a:rPr lang="en-US" b="1" noProof="0" smtClean="0"/>
              <a:t>16</a:t>
            </a:fld>
            <a:endParaRPr lang="en-US" b="1" noProof="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D84E7D-2FCE-45F5-E313-75EBE1E9B1E0}"/>
              </a:ext>
            </a:extLst>
          </p:cNvPr>
          <p:cNvSpPr txBox="1"/>
          <p:nvPr/>
        </p:nvSpPr>
        <p:spPr>
          <a:xfrm>
            <a:off x="504825" y="1470709"/>
            <a:ext cx="1118235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avoid underfitting: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Increase model complexity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Use more complex models or add more features.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Remove overly simplistic assumptions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Ensure the model is capable of capturing the relationships in the data.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GB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Allow more training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Let the model train for more epochs or iterations (e.g., for neural networks).</a:t>
            </a:r>
            <a:endParaRPr lang="en-GB" sz="28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7079276"/>
      </p:ext>
    </p:extLst>
  </p:cSld>
  <p:clrMapOvr>
    <a:masterClrMapping/>
  </p:clrMapOvr>
  <p:transition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9C9C9A-08DB-9466-73D6-6F1A61B64A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08006D1-DF9D-37D8-02F5-1D96B89D35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5933" y="0"/>
            <a:ext cx="1126067" cy="1126067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BF68997-5C9B-8E2D-1B4F-65808B2306C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ftr" sz="quarter" idx="11"/>
          </p:nvPr>
        </p:nvSpPr>
        <p:spPr>
          <a:xfrm>
            <a:off x="91440" y="6400800"/>
            <a:ext cx="6672887" cy="365125"/>
          </a:xfrm>
        </p:spPr>
        <p:txBody>
          <a:bodyPr/>
          <a:lstStyle/>
          <a:p>
            <a:r>
              <a:rPr lang="en-US" b="1" noProof="0" dirty="0"/>
              <a:t>CS-429   Introduction to Data Science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98003CA-FDBA-772E-5D3C-9EEE1CCA97F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sz="quarter" idx="12"/>
          </p:nvPr>
        </p:nvSpPr>
        <p:spPr>
          <a:xfrm>
            <a:off x="11247120" y="6400800"/>
            <a:ext cx="764215" cy="365125"/>
          </a:xfrm>
        </p:spPr>
        <p:txBody>
          <a:bodyPr/>
          <a:lstStyle/>
          <a:p>
            <a:fld id="{C43898F3-53D0-4600-AC2E-55B5DBF6C672}" type="slidenum">
              <a:rPr lang="en-US" b="1" noProof="0" smtClean="0"/>
              <a:t>17</a:t>
            </a:fld>
            <a:endParaRPr lang="en-US" b="1" noProof="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41A8378-DE01-E87A-C305-CC2D2F3273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1714500"/>
            <a:ext cx="9144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60379"/>
      </p:ext>
    </p:extLst>
  </p:cSld>
  <p:clrMapOvr>
    <a:masterClrMapping/>
  </p:clrMapOvr>
  <p:transition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463A8F-2FBE-6371-15F1-14F0282BB9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12B4B60-2CFC-1CB3-5631-78D8E3B77ACF}"/>
              </a:ext>
            </a:extLst>
          </p:cNvPr>
          <p:cNvSpPr txBox="1"/>
          <p:nvPr/>
        </p:nvSpPr>
        <p:spPr>
          <a:xfrm>
            <a:off x="390523" y="344642"/>
            <a:ext cx="11182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</a:t>
            </a:r>
            <a:r>
              <a:rPr lang="en-US" sz="3600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ipynb</a:t>
            </a:r>
            <a:r>
              <a:rPr lang="en-US" sz="3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code</a:t>
            </a:r>
            <a:endParaRPr lang="en-US" sz="3600" b="1" u="sng" noProof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EEB9EA0-98D5-2701-6562-F07CE146D8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5933" y="0"/>
            <a:ext cx="1126067" cy="1126067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CA17392-1314-2EDE-2A57-6F9B4D2788C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ftr" sz="quarter" idx="11"/>
          </p:nvPr>
        </p:nvSpPr>
        <p:spPr>
          <a:xfrm>
            <a:off x="91440" y="6400800"/>
            <a:ext cx="6672887" cy="365125"/>
          </a:xfrm>
        </p:spPr>
        <p:txBody>
          <a:bodyPr/>
          <a:lstStyle/>
          <a:p>
            <a:r>
              <a:rPr lang="en-US" b="1" noProof="0" dirty="0"/>
              <a:t>CS-429   Introduction to Data Science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CF922AB-E63B-2A4B-7615-1753A73C901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sz="quarter" idx="12"/>
          </p:nvPr>
        </p:nvSpPr>
        <p:spPr>
          <a:xfrm>
            <a:off x="11247120" y="6400800"/>
            <a:ext cx="764215" cy="365125"/>
          </a:xfrm>
        </p:spPr>
        <p:txBody>
          <a:bodyPr/>
          <a:lstStyle/>
          <a:p>
            <a:fld id="{C43898F3-53D0-4600-AC2E-55B5DBF6C672}" type="slidenum">
              <a:rPr lang="en-US" b="1" noProof="0" smtClean="0"/>
              <a:t>18</a:t>
            </a:fld>
            <a:endParaRPr lang="en-US" b="1" noProof="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8A0BA2-4863-106F-253B-BF8763555CEC}"/>
              </a:ext>
            </a:extLst>
          </p:cNvPr>
          <p:cNvSpPr txBox="1"/>
          <p:nvPr/>
        </p:nvSpPr>
        <p:spPr>
          <a:xfrm>
            <a:off x="504825" y="1975380"/>
            <a:ext cx="111823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python repo: </a:t>
            </a:r>
            <a:r>
              <a:rPr lang="en-US" sz="2800" dirty="0" err="1">
                <a:hlinkClick r:id="rId3"/>
              </a:rPr>
              <a:t>HITEC_Codes</a:t>
            </a:r>
            <a:r>
              <a:rPr lang="en-US" sz="2800" dirty="0">
                <a:hlinkClick r:id="rId3"/>
              </a:rPr>
              <a:t>/3_ExploratoryDataAnalysis at main · Mubshr07/</a:t>
            </a:r>
            <a:r>
              <a:rPr lang="en-US" sz="2800" dirty="0" err="1">
                <a:hlinkClick r:id="rId3"/>
              </a:rPr>
              <a:t>HITEC_Codes</a:t>
            </a:r>
            <a:endParaRPr lang="en-US" sz="2800" noProof="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C31984-A11B-3660-DCBB-8851A4EDC54F}"/>
              </a:ext>
            </a:extLst>
          </p:cNvPr>
          <p:cNvSpPr txBox="1"/>
          <p:nvPr/>
        </p:nvSpPr>
        <p:spPr>
          <a:xfrm>
            <a:off x="3943926" y="4388805"/>
            <a:ext cx="768503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en-US" sz="28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 your GitHub account</a:t>
            </a:r>
          </a:p>
          <a:p>
            <a:pPr marL="514350" indent="-514350">
              <a:buAutoNum type="arabicPeriod"/>
            </a:pPr>
            <a:r>
              <a:rPr lang="en-US" sz="28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 a star to this repo</a:t>
            </a:r>
            <a:endParaRPr lang="en-US" sz="2800" noProof="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9828700"/>
      </p:ext>
    </p:extLst>
  </p:cSld>
  <p:clrMapOvr>
    <a:masterClrMapping/>
  </p:clrMapOvr>
  <p:transition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AB7CC2-7268-81A8-7E92-B9D6352774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32DFC13-DD5C-D988-6859-59DDEDD6FA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1353" y="1043058"/>
            <a:ext cx="9854580" cy="439551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3D50D65-F840-0056-1DC9-A045CDD9873E}"/>
              </a:ext>
            </a:extLst>
          </p:cNvPr>
          <p:cNvSpPr txBox="1"/>
          <p:nvPr/>
        </p:nvSpPr>
        <p:spPr>
          <a:xfrm>
            <a:off x="409575" y="301903"/>
            <a:ext cx="11372850" cy="522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algn="ctr">
              <a:lnSpc>
                <a:spcPct val="107000"/>
              </a:lnSpc>
              <a:spcAft>
                <a:spcPts val="800"/>
              </a:spcAft>
            </a:pPr>
            <a:r>
              <a:rPr lang="en-GB" sz="2800" b="1" dirty="0" err="1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Akhri</a:t>
            </a:r>
            <a:r>
              <a:rPr lang="en-GB" sz="2800" b="1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GB" sz="2800" b="1" dirty="0" err="1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Moujza</a:t>
            </a:r>
            <a:r>
              <a:rPr lang="en-GB" sz="2800" b="1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- Divine Speech Urdu </a:t>
            </a:r>
            <a:r>
              <a:rPr lang="en-GB" sz="2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with </a:t>
            </a:r>
            <a:r>
              <a:rPr lang="en-GB" sz="28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Dr.</a:t>
            </a:r>
            <a:r>
              <a:rPr lang="en-GB" sz="2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Nouman Ali Khan</a:t>
            </a:r>
            <a:endParaRPr lang="en-US" sz="2800" b="1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D06527C-D7C2-658A-DAB7-9B657BD420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5933" y="0"/>
            <a:ext cx="1126067" cy="1126067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69B1BC5-D4EF-B1B5-3753-B02284C0E3B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ftr" sz="quarter" idx="11"/>
          </p:nvPr>
        </p:nvSpPr>
        <p:spPr>
          <a:xfrm>
            <a:off x="91440" y="6400800"/>
            <a:ext cx="6672887" cy="365125"/>
          </a:xfrm>
        </p:spPr>
        <p:txBody>
          <a:bodyPr/>
          <a:lstStyle/>
          <a:p>
            <a:r>
              <a:rPr lang="en-GB" b="1" dirty="0"/>
              <a:t>CS-429   Introduction to Data Science</a:t>
            </a:r>
            <a:endParaRPr lang="en-US" b="1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1C4E89E-2822-736F-88E3-3627B8817DD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sz="quarter" idx="12"/>
          </p:nvPr>
        </p:nvSpPr>
        <p:spPr>
          <a:xfrm>
            <a:off x="11247120" y="6400800"/>
            <a:ext cx="764215" cy="365125"/>
          </a:xfrm>
        </p:spPr>
        <p:txBody>
          <a:bodyPr/>
          <a:lstStyle/>
          <a:p>
            <a:fld id="{C43898F3-53D0-4600-AC2E-55B5DBF6C672}" type="slidenum">
              <a:rPr lang="en-US" b="1" smtClean="0"/>
              <a:t>19</a:t>
            </a:fld>
            <a:endParaRPr lang="en-US" b="1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789FBD5-8AE7-0F69-B4B2-6CB11DF95E21}"/>
              </a:ext>
            </a:extLst>
          </p:cNvPr>
          <p:cNvSpPr txBox="1"/>
          <p:nvPr/>
        </p:nvSpPr>
        <p:spPr>
          <a:xfrm>
            <a:off x="409575" y="5438575"/>
            <a:ext cx="11372850" cy="810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algn="just">
              <a:spcAft>
                <a:spcPts val="800"/>
              </a:spcAft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URL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: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[Urdu] Ep 1: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Akhri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Moujza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Course Introduction | Nouman Ali Khan</a:t>
            </a:r>
            <a:endParaRPr lang="en-US" sz="2000" dirty="0">
              <a:solidFill>
                <a:schemeClr val="accent1">
                  <a:lumMod val="75000"/>
                </a:schemeClr>
              </a:solidFill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R="0" algn="just">
              <a:spcAft>
                <a:spcPts val="800"/>
              </a:spcAft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Number of episodes: 63</a:t>
            </a:r>
          </a:p>
        </p:txBody>
      </p:sp>
    </p:spTree>
    <p:extLst>
      <p:ext uri="{BB962C8B-B14F-4D97-AF65-F5344CB8AC3E}">
        <p14:creationId xmlns:p14="http://schemas.microsoft.com/office/powerpoint/2010/main" val="1474476645"/>
      </p:ext>
    </p:extLst>
  </p:cSld>
  <p:clrMapOvr>
    <a:masterClrMapping/>
  </p:clrMapOvr>
  <p:transition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026384-D6B3-7A12-A0DD-81E6412629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2741DD9-6F86-7A70-3CE3-B7F22C509A05}"/>
              </a:ext>
            </a:extLst>
          </p:cNvPr>
          <p:cNvSpPr txBox="1"/>
          <p:nvPr/>
        </p:nvSpPr>
        <p:spPr>
          <a:xfrm>
            <a:off x="0" y="2459504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i="0" u="none" strike="noStrike" baseline="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Imbalance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DEFF3E-781F-5522-7D9B-E8090E1A10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5933" y="0"/>
            <a:ext cx="1126067" cy="1126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185482"/>
      </p:ext>
    </p:extLst>
  </p:cSld>
  <p:clrMapOvr>
    <a:masterClrMapping/>
  </p:clrMapOvr>
  <p:transition spd="med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03F544-93A0-8749-4584-4F718EE2CF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B7718DC-571C-1717-F528-454BD98E04DE}"/>
              </a:ext>
            </a:extLst>
          </p:cNvPr>
          <p:cNvSpPr txBox="1"/>
          <p:nvPr/>
        </p:nvSpPr>
        <p:spPr>
          <a:xfrm>
            <a:off x="390523" y="344642"/>
            <a:ext cx="11182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Imbalance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AB7D384-FDDE-4D43-0C30-CB4499E018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5933" y="0"/>
            <a:ext cx="1126067" cy="1126067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554D0BF-CF70-2FFD-5F71-34A0DB1CD55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ftr" sz="quarter" idx="11"/>
          </p:nvPr>
        </p:nvSpPr>
        <p:spPr>
          <a:xfrm>
            <a:off x="91440" y="6400800"/>
            <a:ext cx="6672887" cy="365125"/>
          </a:xfrm>
        </p:spPr>
        <p:txBody>
          <a:bodyPr/>
          <a:lstStyle/>
          <a:p>
            <a:r>
              <a:rPr lang="en-US" b="1" noProof="0" dirty="0"/>
              <a:t>CS-429   Introduction to Data Science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519EB8E-2BB3-9EAD-CD81-AF1D36270B9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sz="quarter" idx="12"/>
          </p:nvPr>
        </p:nvSpPr>
        <p:spPr>
          <a:xfrm>
            <a:off x="11247120" y="6400800"/>
            <a:ext cx="764215" cy="365125"/>
          </a:xfrm>
        </p:spPr>
        <p:txBody>
          <a:bodyPr/>
          <a:lstStyle/>
          <a:p>
            <a:fld id="{C43898F3-53D0-4600-AC2E-55B5DBF6C672}" type="slidenum">
              <a:rPr lang="en-US" b="1" noProof="0" smtClean="0"/>
              <a:t>3</a:t>
            </a:fld>
            <a:endParaRPr lang="en-US" b="1" noProof="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CE3318-6E4C-C5B8-F548-1F9B35958B6B}"/>
              </a:ext>
            </a:extLst>
          </p:cNvPr>
          <p:cNvSpPr txBox="1"/>
          <p:nvPr/>
        </p:nvSpPr>
        <p:spPr>
          <a:xfrm>
            <a:off x="504825" y="1470709"/>
            <a:ext cx="1118235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data science,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imbalance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happens when </a:t>
            </a:r>
            <a:r>
              <a:rPr lang="en-GB" sz="2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classes in a dataset are not evenly distributed.</a:t>
            </a:r>
          </a:p>
          <a:p>
            <a:pPr algn="just"/>
            <a:endParaRPr lang="en-GB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example: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medical datasets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most patients might be healthy (90%), and only a few might have a rare disease (10%).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GB" sz="28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fraud detection</a:t>
            </a:r>
            <a:r>
              <a:rPr lang="en-GB" sz="28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fraud transactions are far fewer than normal transactions.</a:t>
            </a:r>
          </a:p>
        </p:txBody>
      </p:sp>
    </p:spTree>
    <p:extLst>
      <p:ext uri="{BB962C8B-B14F-4D97-AF65-F5344CB8AC3E}">
        <p14:creationId xmlns:p14="http://schemas.microsoft.com/office/powerpoint/2010/main" val="100709299"/>
      </p:ext>
    </p:extLst>
  </p:cSld>
  <p:clrMapOvr>
    <a:masterClrMapping/>
  </p:clrMapOvr>
  <p:transition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506842-15E4-2557-B021-4AA1AAC039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FD9CA5A-3A6A-8576-69F6-149D7A463EF4}"/>
              </a:ext>
            </a:extLst>
          </p:cNvPr>
          <p:cNvSpPr txBox="1"/>
          <p:nvPr/>
        </p:nvSpPr>
        <p:spPr>
          <a:xfrm>
            <a:off x="390523" y="344642"/>
            <a:ext cx="11182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u="sng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is Data Imbalance Important?</a:t>
            </a:r>
            <a:endParaRPr lang="en-US" sz="3600" b="1" u="sng" noProof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43D0B9B-1B4B-C6F6-E77C-C4C2B622AD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5933" y="0"/>
            <a:ext cx="1126067" cy="1126067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DC6F7BB-996E-21E1-7949-79DA4D3E4E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ftr" sz="quarter" idx="11"/>
          </p:nvPr>
        </p:nvSpPr>
        <p:spPr>
          <a:xfrm>
            <a:off x="91440" y="6400800"/>
            <a:ext cx="6672887" cy="365125"/>
          </a:xfrm>
        </p:spPr>
        <p:txBody>
          <a:bodyPr/>
          <a:lstStyle/>
          <a:p>
            <a:r>
              <a:rPr lang="en-US" b="1" noProof="0" dirty="0"/>
              <a:t>CS-429   Introduction to Data Science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C11376A-417C-8134-773C-6B91B0ACE92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sz="quarter" idx="12"/>
          </p:nvPr>
        </p:nvSpPr>
        <p:spPr>
          <a:xfrm>
            <a:off x="11247120" y="6400800"/>
            <a:ext cx="764215" cy="365125"/>
          </a:xfrm>
        </p:spPr>
        <p:txBody>
          <a:bodyPr/>
          <a:lstStyle/>
          <a:p>
            <a:fld id="{C43898F3-53D0-4600-AC2E-55B5DBF6C672}" type="slidenum">
              <a:rPr lang="en-US" b="1" noProof="0" smtClean="0"/>
              <a:t>4</a:t>
            </a:fld>
            <a:endParaRPr lang="en-US" b="1" noProof="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CEE840-D4A0-B8E7-2D0B-5C0EF9B1F7BA}"/>
              </a:ext>
            </a:extLst>
          </p:cNvPr>
          <p:cNvSpPr txBox="1"/>
          <p:nvPr/>
        </p:nvSpPr>
        <p:spPr>
          <a:xfrm>
            <a:off x="504825" y="1470709"/>
            <a:ext cx="1118235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28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behaviour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which is trained on </a:t>
            </a:r>
            <a:r>
              <a:rPr lang="en-GB" sz="2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imbalanced data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/>
            <a:endParaRPr lang="en-GB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Bias in Predictions: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model might only predict the majority class and ignore the minority class.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Fairness (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Recall, Precision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Models trained on imbalanced data may not provide fair or </a:t>
            </a:r>
            <a:r>
              <a:rPr lang="en-GB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accurate results for all categories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reducing trust in their predictions.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Real-world Impact: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It’s crucial in areas like health care, fraud detection, and fault prediction, where identifying minority classes can be lifesaving or cost-effective.</a:t>
            </a:r>
            <a:endParaRPr lang="en-GB" sz="28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1614365"/>
      </p:ext>
    </p:extLst>
  </p:cSld>
  <p:clrMapOvr>
    <a:masterClrMapping/>
  </p:clrMapOvr>
  <p:transition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D033B6-1B5C-5ED5-B23A-1CB65E6D1C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9386EF-0B47-E8F4-DA30-371336F17598}"/>
              </a:ext>
            </a:extLst>
          </p:cNvPr>
          <p:cNvSpPr txBox="1"/>
          <p:nvPr/>
        </p:nvSpPr>
        <p:spPr>
          <a:xfrm>
            <a:off x="390523" y="344642"/>
            <a:ext cx="11182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Solutions for Data Imbalance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B4C2F9F-BDEC-E40A-54B3-18F4152A7B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5933" y="0"/>
            <a:ext cx="1126067" cy="1126067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FA25C9D-AB70-9F8E-3442-E2B818F703D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ftr" sz="quarter" idx="11"/>
          </p:nvPr>
        </p:nvSpPr>
        <p:spPr>
          <a:xfrm>
            <a:off x="91440" y="6400800"/>
            <a:ext cx="6672887" cy="365125"/>
          </a:xfrm>
        </p:spPr>
        <p:txBody>
          <a:bodyPr/>
          <a:lstStyle/>
          <a:p>
            <a:r>
              <a:rPr lang="en-US" b="1" noProof="0" dirty="0"/>
              <a:t>CS-429   Introduction to Data Science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8FAF37B-98E0-19D5-AE24-34322DE964B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sz="quarter" idx="12"/>
          </p:nvPr>
        </p:nvSpPr>
        <p:spPr>
          <a:xfrm>
            <a:off x="11247120" y="6400800"/>
            <a:ext cx="764215" cy="365125"/>
          </a:xfrm>
        </p:spPr>
        <p:txBody>
          <a:bodyPr/>
          <a:lstStyle/>
          <a:p>
            <a:fld id="{C43898F3-53D0-4600-AC2E-55B5DBF6C672}" type="slidenum">
              <a:rPr lang="en-US" b="1" noProof="0" smtClean="0"/>
              <a:t>5</a:t>
            </a:fld>
            <a:endParaRPr lang="en-US" b="1" noProof="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5441F0-F34B-6712-9CF1-2E7E7D30739F}"/>
              </a:ext>
            </a:extLst>
          </p:cNvPr>
          <p:cNvSpPr txBox="1"/>
          <p:nvPr/>
        </p:nvSpPr>
        <p:spPr>
          <a:xfrm>
            <a:off x="504825" y="1470709"/>
            <a:ext cx="1118235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28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Resampling Techniques:</a:t>
            </a:r>
          </a:p>
          <a:p>
            <a:pPr marL="971550" lvl="1" indent="-514350" algn="just">
              <a:buAutoNum type="arabicPeriod"/>
            </a:pP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Oversampling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Duplicate examples from the minority class</a:t>
            </a:r>
          </a:p>
          <a:p>
            <a:pPr marL="971550" lvl="1" indent="-514350" algn="just">
              <a:buAutoNum type="arabicPeriod"/>
            </a:pPr>
            <a:r>
              <a:rPr lang="en-GB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Undersampling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Remove some examples from the majority class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28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Synthetic Data Generation:</a:t>
            </a:r>
          </a:p>
          <a:p>
            <a:pPr marL="971550" lvl="1" indent="-514350" algn="just">
              <a:buFont typeface="+mj-lt"/>
              <a:buAutoNum type="arabicPeriod"/>
            </a:pP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SMOTE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(Synthetic Minority Oversampling Technique)</a:t>
            </a:r>
          </a:p>
          <a:p>
            <a:pPr marL="971550" lvl="1" indent="-514350" algn="just">
              <a:buFont typeface="+mj-lt"/>
              <a:buAutoNum type="arabicPeriod"/>
            </a:pP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ADAYSN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(Adaptive Synthetic Sampling)</a:t>
            </a:r>
          </a:p>
          <a:p>
            <a:pPr marL="971550" lvl="1" indent="-514350" algn="just">
              <a:buFont typeface="+mj-lt"/>
              <a:buAutoNum type="arabicPeriod"/>
            </a:pP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Science-Kit Learn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library</a:t>
            </a:r>
          </a:p>
          <a:p>
            <a:pPr marL="971550" lvl="1" indent="-514350" algn="just">
              <a:buAutoNum type="arabicPeriod"/>
            </a:pPr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28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Algorithmic Solutions:</a:t>
            </a:r>
          </a:p>
          <a:p>
            <a:pPr lvl="1" algn="just"/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Use algorithms designed to handle imbalance, like decision trees or 	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ensemble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methods</a:t>
            </a:r>
          </a:p>
        </p:txBody>
      </p:sp>
    </p:spTree>
    <p:extLst>
      <p:ext uri="{BB962C8B-B14F-4D97-AF65-F5344CB8AC3E}">
        <p14:creationId xmlns:p14="http://schemas.microsoft.com/office/powerpoint/2010/main" val="3150275074"/>
      </p:ext>
    </p:extLst>
  </p:cSld>
  <p:clrMapOvr>
    <a:masterClrMapping/>
  </p:clrMapOvr>
  <p:transition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904F4A-33C0-0BA1-B27E-3F4A89CBD6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7B4FFD1-270F-4611-2F90-1EA2EAE315E2}"/>
              </a:ext>
            </a:extLst>
          </p:cNvPr>
          <p:cNvSpPr txBox="1"/>
          <p:nvPr/>
        </p:nvSpPr>
        <p:spPr>
          <a:xfrm>
            <a:off x="390523" y="344642"/>
            <a:ext cx="11182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Ensemble Methods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85E392A-C4D1-BDD3-8E78-C37E7235BB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5933" y="0"/>
            <a:ext cx="1126067" cy="1126067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2944FF7-1790-64E1-6721-1C187B200F7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ftr" sz="quarter" idx="11"/>
          </p:nvPr>
        </p:nvSpPr>
        <p:spPr>
          <a:xfrm>
            <a:off x="91440" y="6400800"/>
            <a:ext cx="6672887" cy="365125"/>
          </a:xfrm>
        </p:spPr>
        <p:txBody>
          <a:bodyPr/>
          <a:lstStyle/>
          <a:p>
            <a:r>
              <a:rPr lang="en-US" b="1" noProof="0" dirty="0"/>
              <a:t>CS-429   Introduction to Data Science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54E04CD-7A74-C439-6842-61B79320004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sz="quarter" idx="12"/>
          </p:nvPr>
        </p:nvSpPr>
        <p:spPr>
          <a:xfrm>
            <a:off x="11247120" y="6400800"/>
            <a:ext cx="764215" cy="365125"/>
          </a:xfrm>
        </p:spPr>
        <p:txBody>
          <a:bodyPr/>
          <a:lstStyle/>
          <a:p>
            <a:fld id="{C43898F3-53D0-4600-AC2E-55B5DBF6C672}" type="slidenum">
              <a:rPr lang="en-US" b="1" noProof="0" smtClean="0"/>
              <a:t>6</a:t>
            </a:fld>
            <a:endParaRPr lang="en-US" b="1" noProof="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E9FEC6-830A-20EA-773C-8A01EDB695F6}"/>
              </a:ext>
            </a:extLst>
          </p:cNvPr>
          <p:cNvSpPr txBox="1"/>
          <p:nvPr/>
        </p:nvSpPr>
        <p:spPr>
          <a:xfrm>
            <a:off x="504825" y="1470709"/>
            <a:ext cx="1118235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Popular Ensemble Methods</a:t>
            </a:r>
          </a:p>
          <a:p>
            <a:pPr algn="just"/>
            <a:endParaRPr lang="en-GB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Forest: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Uses multiple decision trees to classify data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GB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Bagging: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Trains multiple models on random samples of the dataset.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GB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Boosting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(e.g., AdaBoost, Gradient Boosting, </a:t>
            </a: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/>
            <a:endParaRPr lang="en-GB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0107352"/>
      </p:ext>
    </p:extLst>
  </p:cSld>
  <p:clrMapOvr>
    <a:masterClrMapping/>
  </p:clrMapOvr>
  <p:transition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2C32E6-48E9-03C2-B17A-8FEE7587A4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8AA1307-6457-8DFC-5DA9-35CD28150DFE}"/>
              </a:ext>
            </a:extLst>
          </p:cNvPr>
          <p:cNvSpPr txBox="1"/>
          <p:nvPr/>
        </p:nvSpPr>
        <p:spPr>
          <a:xfrm>
            <a:off x="0" y="2459504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i="0" u="none" strike="noStrike" baseline="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Splitting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9AED39-3031-AE85-36D4-BFEE64D44F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5933" y="0"/>
            <a:ext cx="1126067" cy="1126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210671"/>
      </p:ext>
    </p:extLst>
  </p:cSld>
  <p:clrMapOvr>
    <a:masterClrMapping/>
  </p:clrMapOvr>
  <p:transition spd="med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4B590E-6839-3CF1-2D38-9FEE8AA17C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148D680-60FF-FC8C-66B5-CC056572E39D}"/>
              </a:ext>
            </a:extLst>
          </p:cNvPr>
          <p:cNvSpPr txBox="1"/>
          <p:nvPr/>
        </p:nvSpPr>
        <p:spPr>
          <a:xfrm>
            <a:off x="390523" y="344642"/>
            <a:ext cx="11182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Splitting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7C84294-C6E9-BFFC-9D67-8D9D55BFD2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5933" y="0"/>
            <a:ext cx="1126067" cy="1126067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42D6182-D7A5-98AC-701F-8D41A25479D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ftr" sz="quarter" idx="11"/>
          </p:nvPr>
        </p:nvSpPr>
        <p:spPr>
          <a:xfrm>
            <a:off x="91440" y="6400800"/>
            <a:ext cx="6672887" cy="365125"/>
          </a:xfrm>
        </p:spPr>
        <p:txBody>
          <a:bodyPr/>
          <a:lstStyle/>
          <a:p>
            <a:r>
              <a:rPr lang="en-US" b="1" noProof="0" dirty="0"/>
              <a:t>CS-429   Introduction to Data Science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5164EF9-DBDA-54B8-781E-2929273AB5E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sz="quarter" idx="12"/>
          </p:nvPr>
        </p:nvSpPr>
        <p:spPr>
          <a:xfrm>
            <a:off x="11247120" y="6400800"/>
            <a:ext cx="764215" cy="365125"/>
          </a:xfrm>
        </p:spPr>
        <p:txBody>
          <a:bodyPr/>
          <a:lstStyle/>
          <a:p>
            <a:fld id="{C43898F3-53D0-4600-AC2E-55B5DBF6C672}" type="slidenum">
              <a:rPr lang="en-US" b="1" noProof="0" smtClean="0"/>
              <a:t>8</a:t>
            </a:fld>
            <a:endParaRPr lang="en-US" b="1" noProof="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6D1C4C-1036-3A1B-EFA9-1E60985566DE}"/>
              </a:ext>
            </a:extLst>
          </p:cNvPr>
          <p:cNvSpPr txBox="1"/>
          <p:nvPr/>
        </p:nvSpPr>
        <p:spPr>
          <a:xfrm>
            <a:off x="446616" y="1137821"/>
            <a:ext cx="1118235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splitting divides a dataset into parts to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validate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artificial intelligence models. It ensures that the model is evaluated on unseen data, preventing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overfitting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improving its generalization.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74A1A9-674B-DDDA-3CCC-827BD99C09EE}"/>
              </a:ext>
            </a:extLst>
          </p:cNvPr>
          <p:cNvSpPr txBox="1"/>
          <p:nvPr/>
        </p:nvSpPr>
        <p:spPr>
          <a:xfrm>
            <a:off x="446616" y="2785071"/>
            <a:ext cx="1118235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sklearn.model_selection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import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train_test_split</a:t>
            </a:r>
            <a:endParaRPr lang="en-GB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GB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Convert to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df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pd.DataFrame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(data)</a:t>
            </a:r>
          </a:p>
          <a:p>
            <a:pPr algn="just"/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Split the data into features (X) and target labels (y)</a:t>
            </a:r>
          </a:p>
          <a:p>
            <a:pPr algn="just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=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df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[['Feature1', 'Feature2’]]</a:t>
            </a:r>
          </a:p>
          <a:p>
            <a:pPr algn="just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=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df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['Label’]</a:t>
            </a:r>
          </a:p>
          <a:p>
            <a:pPr algn="just"/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Randomly split into training (70%), validation (15%), and testing (15%)</a:t>
            </a:r>
          </a:p>
          <a:p>
            <a:pPr algn="just"/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X_train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X_temp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y_train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y_temp</a:t>
            </a:r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GB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train_test_split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(X, y,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test_size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=0.3,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random_state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=42)</a:t>
            </a:r>
          </a:p>
          <a:p>
            <a:pPr algn="just"/>
            <a:endParaRPr lang="en-GB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X_val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X_test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y_val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y_test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train_test_split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X_temp</a:t>
            </a:r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y_temp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test_size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=0.5,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random_state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=42)</a:t>
            </a:r>
          </a:p>
        </p:txBody>
      </p:sp>
      <p:pic>
        <p:nvPicPr>
          <p:cNvPr id="1026" name="Picture 2" descr="Splitting data into 'train', 'validation' and 'test' sets - Hark">
            <a:extLst>
              <a:ext uri="{FF2B5EF4-FFF2-40B4-BE49-F238E27FC236}">
                <a16:creationId xmlns:a16="http://schemas.microsoft.com/office/drawing/2014/main" id="{CB94007D-A98A-B378-F536-6ADD16F5A53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815" b="10327"/>
          <a:stretch/>
        </p:blipFill>
        <p:spPr bwMode="auto">
          <a:xfrm>
            <a:off x="5874712" y="3266220"/>
            <a:ext cx="6225308" cy="1737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4328707"/>
      </p:ext>
    </p:extLst>
  </p:cSld>
  <p:clrMapOvr>
    <a:masterClrMapping/>
  </p:clrMapOvr>
  <p:transition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461EE8-F4B5-AB5E-21E7-1247D54810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D15771E-9496-243E-AECB-8A4D244250E7}"/>
              </a:ext>
            </a:extLst>
          </p:cNvPr>
          <p:cNvSpPr txBox="1"/>
          <p:nvPr/>
        </p:nvSpPr>
        <p:spPr>
          <a:xfrm>
            <a:off x="390523" y="344642"/>
            <a:ext cx="11182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u="sng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sub-datasets ratios?</a:t>
            </a:r>
            <a:endParaRPr lang="en-US" sz="3600" b="1" u="sng" noProof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A61B403-D145-5726-DED9-77F7912456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5933" y="0"/>
            <a:ext cx="1126067" cy="1126067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DEED674-0F24-B0C1-5E30-02BC571AA3A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ftr" sz="quarter" idx="11"/>
          </p:nvPr>
        </p:nvSpPr>
        <p:spPr>
          <a:xfrm>
            <a:off x="91440" y="6400800"/>
            <a:ext cx="6672887" cy="365125"/>
          </a:xfrm>
        </p:spPr>
        <p:txBody>
          <a:bodyPr/>
          <a:lstStyle/>
          <a:p>
            <a:r>
              <a:rPr lang="en-US" b="1" noProof="0" dirty="0"/>
              <a:t>CS-429   Introduction to Data Science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872B4F9-60DF-948F-E135-C3FE540692B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sz="quarter" idx="12"/>
          </p:nvPr>
        </p:nvSpPr>
        <p:spPr>
          <a:xfrm>
            <a:off x="11247120" y="6400800"/>
            <a:ext cx="764215" cy="365125"/>
          </a:xfrm>
        </p:spPr>
        <p:txBody>
          <a:bodyPr/>
          <a:lstStyle/>
          <a:p>
            <a:fld id="{C43898F3-53D0-4600-AC2E-55B5DBF6C672}" type="slidenum">
              <a:rPr lang="en-US" b="1" noProof="0" smtClean="0"/>
              <a:t>9</a:t>
            </a:fld>
            <a:endParaRPr lang="en-US" b="1" noProof="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FF9D45-4203-E83B-EA71-B6A015AC46F1}"/>
              </a:ext>
            </a:extLst>
          </p:cNvPr>
          <p:cNvSpPr txBox="1"/>
          <p:nvPr/>
        </p:nvSpPr>
        <p:spPr>
          <a:xfrm>
            <a:off x="504825" y="1470709"/>
            <a:ext cx="11182350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dataset is commonly divided into three parts: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Data: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Typically, 60-70% of the dataset.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Validation Data: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Used to tune hyperparameters and evaluate the model during training. 10-20% of the dataset.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 Data: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Used for the final evaluation of the model after training. 20-30% of the dataset.</a:t>
            </a:r>
          </a:p>
          <a:p>
            <a:pPr algn="just"/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Ratios: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60-20-20: Training (60%), Validation (20%), Testing (20%)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70-15-15: Training (70%), Validation (15%), Testing (15%)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GB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80-20: Training (80%), Testing (20%)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GB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8545136"/>
      </p:ext>
    </p:extLst>
  </p:cSld>
  <p:clrMapOvr>
    <a:masterClrMapping/>
  </p:clrMapOvr>
  <p:transition>
    <p:push dir="u"/>
  </p:transition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2671</TotalTime>
  <Words>1164</Words>
  <Application>Microsoft Office PowerPoint</Application>
  <PresentationFormat>Widescreen</PresentationFormat>
  <Paragraphs>148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Aptos</vt:lpstr>
      <vt:lpstr>Arial</vt:lpstr>
      <vt:lpstr>Times New Roman</vt:lpstr>
      <vt:lpstr>Tw Cen MT</vt:lpstr>
      <vt:lpstr>Droplet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Mubashir Iqbal</cp:lastModifiedBy>
  <cp:revision>884</cp:revision>
  <dcterms:created xsi:type="dcterms:W3CDTF">2022-09-29T14:23:11Z</dcterms:created>
  <dcterms:modified xsi:type="dcterms:W3CDTF">2024-12-01T17:11:58Z</dcterms:modified>
</cp:coreProperties>
</file>