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8" r:id="rId1"/>
  </p:sldMasterIdLst>
  <p:notesMasterIdLst>
    <p:notesMasterId r:id="rId33"/>
  </p:notesMasterIdLst>
  <p:sldIdLst>
    <p:sldId id="256" r:id="rId2"/>
    <p:sldId id="308" r:id="rId3"/>
    <p:sldId id="328" r:id="rId4"/>
    <p:sldId id="322" r:id="rId5"/>
    <p:sldId id="327" r:id="rId6"/>
    <p:sldId id="323" r:id="rId7"/>
    <p:sldId id="353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54" r:id="rId17"/>
    <p:sldId id="355" r:id="rId18"/>
    <p:sldId id="356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7" r:id="rId30"/>
    <p:sldId id="325" r:id="rId31"/>
    <p:sldId id="30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 autoAdjust="0"/>
    <p:restoredTop sz="94660"/>
  </p:normalViewPr>
  <p:slideViewPr>
    <p:cSldViewPr snapToGrid="0">
      <p:cViewPr varScale="1">
        <p:scale>
          <a:sx n="94" d="100"/>
          <a:sy n="94" d="100"/>
        </p:scale>
        <p:origin x="576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BBDB3-FA40-425D-9FD4-256533B56255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604C4-F75C-4071-A07A-E26E4A59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5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06A6-B332-43BA-A164-E51FC5395952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5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AF4D-429E-4641-98AC-142564055F72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8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0550-0A45-4EC4-84B2-A4D4543EC8C5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B62C-8C3B-44D6-BD8A-3C872F921AE4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554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53FD-0A7F-4C69-88A4-817EC960A7C5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09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FBB8-ACF9-4884-B4CF-54CCD5840E7C}" type="datetime1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46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7A-6905-46FA-A2FE-77C9805F671C}" type="datetime1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59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D015-4205-4D88-915C-B2E3A3784D6A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03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78C3-B6D1-4B3E-B5B9-03F5CE2499B9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7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F5EB-E7C1-4802-9A21-20807988D56A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7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CDC0-DB14-48CD-9AC2-1A532E1B403B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D5FE-4F0B-41BA-8D98-76EDAFF5787E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3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7C1F-81BA-4FAE-98E1-3A66C9559B05}" type="datetime1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15A4-C359-420F-9FAD-A04DA80ACA2B}" type="datetime1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1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0302-EA3D-4DD0-97B2-6A37B3A43983}" type="datetime1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2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6D26-0BBC-4BB1-ABF3-A2627A500B00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1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AF02-E532-4A94-9DC6-1B6771D85A7C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4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F25349E-9EE6-4B20-B1CB-4FF6B0B05F5F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4.emf"/><Relationship Id="rId7" Type="http://schemas.openxmlformats.org/officeDocument/2006/relationships/image" Target="../media/image20.w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14.emf"/><Relationship Id="rId7" Type="http://schemas.openxmlformats.org/officeDocument/2006/relationships/oleObject" Target="../embeddings/oleObject6.bin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4.emf"/><Relationship Id="rId7" Type="http://schemas.openxmlformats.org/officeDocument/2006/relationships/image" Target="../media/image32.w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3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DCYGJ-6GTdc&amp;list=PLQ02IYL5pmhGLpO-oUMpZbuI_5dT9m4f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50" y="729060"/>
            <a:ext cx="4602985" cy="14211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48CFDD-B803-3DAD-AC09-69E8B2FD199B}"/>
              </a:ext>
            </a:extLst>
          </p:cNvPr>
          <p:cNvSpPr txBox="1"/>
          <p:nvPr/>
        </p:nvSpPr>
        <p:spPr>
          <a:xfrm>
            <a:off x="0" y="288524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u="none" strike="noStrike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CS-429   Introduction to Data Science</a:t>
            </a:r>
            <a:endParaRPr lang="en-US" sz="40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865854-A3A2-C6A0-2628-FC766AF80971}"/>
              </a:ext>
            </a:extLst>
          </p:cNvPr>
          <p:cNvSpPr txBox="1"/>
          <p:nvPr/>
        </p:nvSpPr>
        <p:spPr>
          <a:xfrm>
            <a:off x="10353" y="4662259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u="none" strike="noStrike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– 05, Linear Regression</a:t>
            </a:r>
          </a:p>
          <a:p>
            <a:pPr algn="ctr"/>
            <a:r>
              <a:rPr lang="en-US" sz="32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2024</a:t>
            </a:r>
            <a:endParaRPr lang="en-US" sz="32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0A8A6-BA3D-EDFE-0157-014DA5A0F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25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ABE64-CF78-6D6B-6573-3BE97B8BE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68E001-74BA-84AE-2BD3-AE16FB8B9D68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LR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995D67-F6A4-E88A-8971-E881EFC1E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6CB75E-3BF8-07DC-957B-C182A546F9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28EE13-B34F-19F2-7D66-6DD79EE5CAF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10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F1636-21D6-A262-0C93-9B0B8C99CD32}"/>
              </a:ext>
            </a:extLst>
          </p:cNvPr>
          <p:cNvSpPr txBox="1"/>
          <p:nvPr/>
        </p:nvSpPr>
        <p:spPr>
          <a:xfrm>
            <a:off x="464849" y="1126067"/>
            <a:ext cx="5270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Calculate the Slope</a:t>
            </a:r>
            <a:endParaRPr lang="en-US" sz="2800" b="1" noProof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0D7BFBA-2262-62CF-4D66-0DA5A85D09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5745755"/>
                  </p:ext>
                </p:extLst>
              </p:nvPr>
            </p:nvGraphicFramePr>
            <p:xfrm>
              <a:off x="674254" y="1784381"/>
              <a:ext cx="11259129" cy="3078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08447">
                      <a:extLst>
                        <a:ext uri="{9D8B030D-6E8A-4147-A177-3AD203B41FA5}">
                          <a16:colId xmlns:a16="http://schemas.microsoft.com/office/drawing/2014/main" val="3187469640"/>
                        </a:ext>
                      </a:extLst>
                    </a:gridCol>
                    <a:gridCol w="1088572">
                      <a:extLst>
                        <a:ext uri="{9D8B030D-6E8A-4147-A177-3AD203B41FA5}">
                          <a16:colId xmlns:a16="http://schemas.microsoft.com/office/drawing/2014/main" val="1409895457"/>
                        </a:ext>
                      </a:extLst>
                    </a:gridCol>
                    <a:gridCol w="1089891">
                      <a:extLst>
                        <a:ext uri="{9D8B030D-6E8A-4147-A177-3AD203B41FA5}">
                          <a16:colId xmlns:a16="http://schemas.microsoft.com/office/drawing/2014/main" val="796781267"/>
                        </a:ext>
                      </a:extLst>
                    </a:gridCol>
                    <a:gridCol w="1477818">
                      <a:extLst>
                        <a:ext uri="{9D8B030D-6E8A-4147-A177-3AD203B41FA5}">
                          <a16:colId xmlns:a16="http://schemas.microsoft.com/office/drawing/2014/main" val="3618335517"/>
                        </a:ext>
                      </a:extLst>
                    </a:gridCol>
                    <a:gridCol w="1681018">
                      <a:extLst>
                        <a:ext uri="{9D8B030D-6E8A-4147-A177-3AD203B41FA5}">
                          <a16:colId xmlns:a16="http://schemas.microsoft.com/office/drawing/2014/main" val="4018290338"/>
                        </a:ext>
                      </a:extLst>
                    </a:gridCol>
                    <a:gridCol w="1403927">
                      <a:extLst>
                        <a:ext uri="{9D8B030D-6E8A-4147-A177-3AD203B41FA5}">
                          <a16:colId xmlns:a16="http://schemas.microsoft.com/office/drawing/2014/main" val="1058308861"/>
                        </a:ext>
                      </a:extLst>
                    </a:gridCol>
                    <a:gridCol w="2909456">
                      <a:extLst>
                        <a:ext uri="{9D8B030D-6E8A-4147-A177-3AD203B41FA5}">
                          <a16:colId xmlns:a16="http://schemas.microsoft.com/office/drawing/2014/main" val="4083571187"/>
                        </a:ext>
                      </a:extLst>
                    </a:gridCol>
                  </a:tblGrid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Hours Studied (x)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400" b="1" i="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400" b="1" i="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Score (y)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400" b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400" b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4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400" b="1" i="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400" b="1" i="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3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097117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20-50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417480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40-50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3311585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50-50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476874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60-50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9927347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80-50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1053696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15/5 = </a:t>
                          </a: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highlight>
                                <a:srgbClr val="00FFFF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  <a:highlight>
                              <a:srgbClr val="00FFFF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250/5 = </a:t>
                          </a: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140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01421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0D7BFBA-2262-62CF-4D66-0DA5A85D09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5745755"/>
                  </p:ext>
                </p:extLst>
              </p:nvPr>
            </p:nvGraphicFramePr>
            <p:xfrm>
              <a:off x="674254" y="1784381"/>
              <a:ext cx="11259129" cy="3078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08447">
                      <a:extLst>
                        <a:ext uri="{9D8B030D-6E8A-4147-A177-3AD203B41FA5}">
                          <a16:colId xmlns:a16="http://schemas.microsoft.com/office/drawing/2014/main" val="3187469640"/>
                        </a:ext>
                      </a:extLst>
                    </a:gridCol>
                    <a:gridCol w="1088572">
                      <a:extLst>
                        <a:ext uri="{9D8B030D-6E8A-4147-A177-3AD203B41FA5}">
                          <a16:colId xmlns:a16="http://schemas.microsoft.com/office/drawing/2014/main" val="1409895457"/>
                        </a:ext>
                      </a:extLst>
                    </a:gridCol>
                    <a:gridCol w="1089891">
                      <a:extLst>
                        <a:ext uri="{9D8B030D-6E8A-4147-A177-3AD203B41FA5}">
                          <a16:colId xmlns:a16="http://schemas.microsoft.com/office/drawing/2014/main" val="796781267"/>
                        </a:ext>
                      </a:extLst>
                    </a:gridCol>
                    <a:gridCol w="1477818">
                      <a:extLst>
                        <a:ext uri="{9D8B030D-6E8A-4147-A177-3AD203B41FA5}">
                          <a16:colId xmlns:a16="http://schemas.microsoft.com/office/drawing/2014/main" val="3618335517"/>
                        </a:ext>
                      </a:extLst>
                    </a:gridCol>
                    <a:gridCol w="1681018">
                      <a:extLst>
                        <a:ext uri="{9D8B030D-6E8A-4147-A177-3AD203B41FA5}">
                          <a16:colId xmlns:a16="http://schemas.microsoft.com/office/drawing/2014/main" val="4018290338"/>
                        </a:ext>
                      </a:extLst>
                    </a:gridCol>
                    <a:gridCol w="1403927">
                      <a:extLst>
                        <a:ext uri="{9D8B030D-6E8A-4147-A177-3AD203B41FA5}">
                          <a16:colId xmlns:a16="http://schemas.microsoft.com/office/drawing/2014/main" val="1058308861"/>
                        </a:ext>
                      </a:extLst>
                    </a:gridCol>
                    <a:gridCol w="2909456">
                      <a:extLst>
                        <a:ext uri="{9D8B030D-6E8A-4147-A177-3AD203B41FA5}">
                          <a16:colId xmlns:a16="http://schemas.microsoft.com/office/drawing/2014/main" val="4083571187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Hours Studied (x)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8045" t="-4348" r="-786034" b="-35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8045" t="-4348" r="-686034" b="-35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Score (y)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3406" t="-4348" r="-257246" b="-35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6087" t="-4348" r="-208696" b="-35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86820" t="-4348" r="-418" b="-3556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09711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20-50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41748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40-50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33115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50-50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4768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60-50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992734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80-50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105369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15/5 = </a:t>
                          </a: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highlight>
                                <a:srgbClr val="00FFFF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  <a:highlight>
                              <a:srgbClr val="00FFFF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250/5 = </a:t>
                          </a: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140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014214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CBA0F4A7-526E-B6B6-EEC3-5F5FAC990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462" y="92075"/>
            <a:ext cx="3500581" cy="10884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ABC961-9B7E-D96F-675D-F2FDE4727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08" y="5057882"/>
            <a:ext cx="5727150" cy="134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92926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A2853-7338-91A7-9288-21EACD85A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6C2269-814F-8C9D-DE7C-4B38D7F71505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LR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B74606-A6C8-1780-7F8F-561F01496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781C1D-54CE-370B-1884-D41B1D62C86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0EB491-934F-8932-EAB2-414955778EB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11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721A85-4EAD-310B-A102-D954A8DEF5D6}"/>
              </a:ext>
            </a:extLst>
          </p:cNvPr>
          <p:cNvSpPr txBox="1"/>
          <p:nvPr/>
        </p:nvSpPr>
        <p:spPr>
          <a:xfrm>
            <a:off x="464849" y="1126067"/>
            <a:ext cx="5270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Calculate the Slope</a:t>
            </a:r>
            <a:endParaRPr lang="en-US" sz="2800" b="1" noProof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A9BD32-5ECA-3075-1500-4CCCDE2D91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8104938"/>
                  </p:ext>
                </p:extLst>
              </p:nvPr>
            </p:nvGraphicFramePr>
            <p:xfrm>
              <a:off x="2309090" y="1784381"/>
              <a:ext cx="5264728" cy="3078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08447">
                      <a:extLst>
                        <a:ext uri="{9D8B030D-6E8A-4147-A177-3AD203B41FA5}">
                          <a16:colId xmlns:a16="http://schemas.microsoft.com/office/drawing/2014/main" val="3187469640"/>
                        </a:ext>
                      </a:extLst>
                    </a:gridCol>
                    <a:gridCol w="1088572">
                      <a:extLst>
                        <a:ext uri="{9D8B030D-6E8A-4147-A177-3AD203B41FA5}">
                          <a16:colId xmlns:a16="http://schemas.microsoft.com/office/drawing/2014/main" val="1409895457"/>
                        </a:ext>
                      </a:extLst>
                    </a:gridCol>
                    <a:gridCol w="1089891">
                      <a:extLst>
                        <a:ext uri="{9D8B030D-6E8A-4147-A177-3AD203B41FA5}">
                          <a16:colId xmlns:a16="http://schemas.microsoft.com/office/drawing/2014/main" val="796781267"/>
                        </a:ext>
                      </a:extLst>
                    </a:gridCol>
                    <a:gridCol w="1477818">
                      <a:extLst>
                        <a:ext uri="{9D8B030D-6E8A-4147-A177-3AD203B41FA5}">
                          <a16:colId xmlns:a16="http://schemas.microsoft.com/office/drawing/2014/main" val="3618335517"/>
                        </a:ext>
                      </a:extLst>
                    </a:gridCol>
                  </a:tblGrid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Hours Studied (x)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400" b="1" i="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400" b="1" i="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"/>
                                            <m:endChr m:val=""/>
                                            <m:ctrlPr>
                                              <a:rPr lang="en-US" sz="24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(</m:t>
                                            </m:r>
                                          </m:e>
                                        </m:d>
                                        <m:sSub>
                                          <m:sSubPr>
                                            <m:ctrlPr>
                                              <a:rPr lang="en-US" sz="24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  <m:r>
                                          <a:rPr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097117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417480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3311585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8476874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9927347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1053696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15/5 = </a:t>
                          </a: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highlight>
                                <a:srgbClr val="00FFFF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  <a:highlight>
                              <a:srgbClr val="00FFFF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01421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A9BD32-5ECA-3075-1500-4CCCDE2D91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8104938"/>
                  </p:ext>
                </p:extLst>
              </p:nvPr>
            </p:nvGraphicFramePr>
            <p:xfrm>
              <a:off x="2309090" y="1784381"/>
              <a:ext cx="5264728" cy="3078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08447">
                      <a:extLst>
                        <a:ext uri="{9D8B030D-6E8A-4147-A177-3AD203B41FA5}">
                          <a16:colId xmlns:a16="http://schemas.microsoft.com/office/drawing/2014/main" val="3187469640"/>
                        </a:ext>
                      </a:extLst>
                    </a:gridCol>
                    <a:gridCol w="1088572">
                      <a:extLst>
                        <a:ext uri="{9D8B030D-6E8A-4147-A177-3AD203B41FA5}">
                          <a16:colId xmlns:a16="http://schemas.microsoft.com/office/drawing/2014/main" val="1409895457"/>
                        </a:ext>
                      </a:extLst>
                    </a:gridCol>
                    <a:gridCol w="1089891">
                      <a:extLst>
                        <a:ext uri="{9D8B030D-6E8A-4147-A177-3AD203B41FA5}">
                          <a16:colId xmlns:a16="http://schemas.microsoft.com/office/drawing/2014/main" val="796781267"/>
                        </a:ext>
                      </a:extLst>
                    </a:gridCol>
                    <a:gridCol w="1477818">
                      <a:extLst>
                        <a:ext uri="{9D8B030D-6E8A-4147-A177-3AD203B41FA5}">
                          <a16:colId xmlns:a16="http://schemas.microsoft.com/office/drawing/2014/main" val="3618335517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Hours Studied (x)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8045" t="-4348" r="-236872" b="-35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8045" t="-4348" r="-136872" b="-35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6379" t="-4348" r="-823" b="-3556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09711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41748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33115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84768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992734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105369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15/5 = </a:t>
                          </a: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highlight>
                                <a:srgbClr val="00FFFF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  <a:highlight>
                              <a:srgbClr val="00FFFF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014214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ACDCF07E-57DC-9E0F-EF6A-C2FC8A485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462" y="92075"/>
            <a:ext cx="3500581" cy="10884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BF644B-CCB8-F747-5AAD-C98C8D0DA8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08" y="5057882"/>
            <a:ext cx="5727150" cy="134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44894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9DC69-9DBA-FFA9-E666-E9291BCC1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E9AAD0-60D8-7AE6-2685-7A5C58F5E9C2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LR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F5F23F-00B6-6151-F240-F8F3047C7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DFCF02-F0E4-D404-C13F-D1BCC27801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96B6A81-3C9D-73B0-235A-A1C8B6C190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12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73606A-18EF-7C43-F40D-9470A4B304D8}"/>
              </a:ext>
            </a:extLst>
          </p:cNvPr>
          <p:cNvSpPr txBox="1"/>
          <p:nvPr/>
        </p:nvSpPr>
        <p:spPr>
          <a:xfrm>
            <a:off x="464849" y="1126067"/>
            <a:ext cx="5270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Calculate the Slope</a:t>
            </a:r>
            <a:endParaRPr lang="en-US" sz="2800" b="1" noProof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E95604C-CE8E-5D63-BF5E-B51383739E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5445715"/>
                  </p:ext>
                </p:extLst>
              </p:nvPr>
            </p:nvGraphicFramePr>
            <p:xfrm>
              <a:off x="1257035" y="1914642"/>
              <a:ext cx="9281657" cy="28778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40680">
                      <a:extLst>
                        <a:ext uri="{9D8B030D-6E8A-4147-A177-3AD203B41FA5}">
                          <a16:colId xmlns:a16="http://schemas.microsoft.com/office/drawing/2014/main" val="3187469640"/>
                        </a:ext>
                      </a:extLst>
                    </a:gridCol>
                    <a:gridCol w="1574345">
                      <a:extLst>
                        <a:ext uri="{9D8B030D-6E8A-4147-A177-3AD203B41FA5}">
                          <a16:colId xmlns:a16="http://schemas.microsoft.com/office/drawing/2014/main" val="1409895457"/>
                        </a:ext>
                      </a:extLst>
                    </a:gridCol>
                    <a:gridCol w="1766520">
                      <a:extLst>
                        <a:ext uri="{9D8B030D-6E8A-4147-A177-3AD203B41FA5}">
                          <a16:colId xmlns:a16="http://schemas.microsoft.com/office/drawing/2014/main" val="3618335517"/>
                        </a:ext>
                      </a:extLst>
                    </a:gridCol>
                    <a:gridCol w="3400112">
                      <a:extLst>
                        <a:ext uri="{9D8B030D-6E8A-4147-A177-3AD203B41FA5}">
                          <a16:colId xmlns:a16="http://schemas.microsoft.com/office/drawing/2014/main" val="3721232588"/>
                        </a:ext>
                      </a:extLst>
                    </a:gridCol>
                  </a:tblGrid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Hours Studied (x)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Score (y)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"/>
                                            <m:endChr m:val=""/>
                                            <m:ctrlPr>
                                              <a:rPr lang="en-US" sz="24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(</m:t>
                                            </m:r>
                                          </m:e>
                                        </m:d>
                                        <m:sSub>
                                          <m:sSubPr>
                                            <m:ctrlPr>
                                              <a:rPr lang="en-US" sz="24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  <m:r>
                                          <a:rPr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4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400" b="1" i="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400" b="1" i="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3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097117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417480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3311585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8476874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9927347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1053696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15/5 = </a:t>
                          </a: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highlight>
                                <a:srgbClr val="00FFFF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01421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E95604C-CE8E-5D63-BF5E-B51383739E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5445715"/>
                  </p:ext>
                </p:extLst>
              </p:nvPr>
            </p:nvGraphicFramePr>
            <p:xfrm>
              <a:off x="1257035" y="1914642"/>
              <a:ext cx="9281657" cy="28778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40680">
                      <a:extLst>
                        <a:ext uri="{9D8B030D-6E8A-4147-A177-3AD203B41FA5}">
                          <a16:colId xmlns:a16="http://schemas.microsoft.com/office/drawing/2014/main" val="3187469640"/>
                        </a:ext>
                      </a:extLst>
                    </a:gridCol>
                    <a:gridCol w="1574345">
                      <a:extLst>
                        <a:ext uri="{9D8B030D-6E8A-4147-A177-3AD203B41FA5}">
                          <a16:colId xmlns:a16="http://schemas.microsoft.com/office/drawing/2014/main" val="1409895457"/>
                        </a:ext>
                      </a:extLst>
                    </a:gridCol>
                    <a:gridCol w="1766520">
                      <a:extLst>
                        <a:ext uri="{9D8B030D-6E8A-4147-A177-3AD203B41FA5}">
                          <a16:colId xmlns:a16="http://schemas.microsoft.com/office/drawing/2014/main" val="3618335517"/>
                        </a:ext>
                      </a:extLst>
                    </a:gridCol>
                    <a:gridCol w="3400112">
                      <a:extLst>
                        <a:ext uri="{9D8B030D-6E8A-4147-A177-3AD203B41FA5}">
                          <a16:colId xmlns:a16="http://schemas.microsoft.com/office/drawing/2014/main" val="3721232588"/>
                        </a:ext>
                      </a:extLst>
                    </a:gridCol>
                  </a:tblGrid>
                  <a:tr h="50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Hours Studied (x)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Score (y)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3103" t="-1220" r="-193103" b="-4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3118" t="-1220" r="-358" b="-4975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09711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441748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33115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84768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992734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105369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15/5 = </a:t>
                          </a: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highlight>
                                <a:srgbClr val="00FFFF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014214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2ED162E-1A75-467E-0752-C6611BDBC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462" y="92075"/>
            <a:ext cx="3500581" cy="10884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7F954D-864E-3820-135B-2E89A7484B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7035" y="4862812"/>
            <a:ext cx="8080193" cy="142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6870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0EEAD-6ACE-35C7-6F9A-5716DABDD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0458A-8414-66F4-6654-83DB9AF9D9FD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LR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C45DBB-688A-0015-5D2C-17D0BCFAB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6A5A0F-A289-0F99-7E47-D772E42489F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BCBE7DD-9D4A-90B7-82BC-783ED6023A6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13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3B8DA-9892-3CAE-B795-846A1F13ABA4}"/>
              </a:ext>
            </a:extLst>
          </p:cNvPr>
          <p:cNvSpPr txBox="1"/>
          <p:nvPr/>
        </p:nvSpPr>
        <p:spPr>
          <a:xfrm>
            <a:off x="464849" y="1126067"/>
            <a:ext cx="5270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2nd,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Calculate the intercept</a:t>
            </a:r>
            <a:endParaRPr lang="en-US" sz="2800" b="1" noProof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2E14AC-102A-8DBC-3417-7D829DE81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993" y="92075"/>
            <a:ext cx="2891050" cy="898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A77543-4C28-1F52-DDBC-BAA0FA7AA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897" y="1784381"/>
            <a:ext cx="658558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70C971F-AC0E-A16F-8A38-26A65FE68A87}"/>
              </a:ext>
            </a:extLst>
          </p:cNvPr>
          <p:cNvGrpSpPr/>
          <p:nvPr/>
        </p:nvGrpSpPr>
        <p:grpSpPr>
          <a:xfrm>
            <a:off x="4336279" y="2717668"/>
            <a:ext cx="2799009" cy="1901222"/>
            <a:chOff x="1649341" y="2480936"/>
            <a:chExt cx="2799009" cy="190122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66F8234-3D59-75F3-D8E2-94CE1455B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49341" y="3667928"/>
              <a:ext cx="2799009" cy="71423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B647BEB-437A-F6A2-0D1C-4B0295417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68896" y="2480936"/>
              <a:ext cx="1450975" cy="1326606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5507E8AB-A9BE-2BB4-AF76-C51F99C9D3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0884" y="4905847"/>
            <a:ext cx="6996820" cy="8988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53741989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1FD23-7DAE-466C-F66A-97431BC09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149050-78DF-40EA-08BF-3A7BD121E444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LR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F5F3B2-71E8-5761-1CDA-82A58E8C4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81C2BD4-CEC2-87E4-7CD0-FC3FEEA51B9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2453AD-0840-CF57-9B4D-DA2250B4E79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14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EA3397-C929-4EC1-4868-6D9D0D37D242}"/>
              </a:ext>
            </a:extLst>
          </p:cNvPr>
          <p:cNvSpPr txBox="1"/>
          <p:nvPr/>
        </p:nvSpPr>
        <p:spPr>
          <a:xfrm>
            <a:off x="960748" y="1094937"/>
            <a:ext cx="9818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3nd,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dependent Y</a:t>
            </a:r>
            <a:r>
              <a:rPr lang="en-GB" sz="28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if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</a:t>
            </a:r>
            <a:r>
              <a:rPr lang="en-GB" sz="28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X=6</a:t>
            </a:r>
            <a:endParaRPr lang="en-US" sz="2800" b="1" noProof="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EA907E-107F-2111-E979-9D705A0A1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85" y="2157498"/>
            <a:ext cx="2891050" cy="8988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C78CE8-2BD0-E15A-282C-9C953953AB13}"/>
              </a:ext>
            </a:extLst>
          </p:cNvPr>
          <p:cNvSpPr txBox="1"/>
          <p:nvPr/>
        </p:nvSpPr>
        <p:spPr>
          <a:xfrm>
            <a:off x="9906267" y="5990138"/>
            <a:ext cx="2461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 92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43D9A96-D311-71E6-F658-223B0ED7E0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366016"/>
              </p:ext>
            </p:extLst>
          </p:nvPr>
        </p:nvGraphicFramePr>
        <p:xfrm>
          <a:off x="1052423" y="3056396"/>
          <a:ext cx="106362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240" imgH="457200" progId="Equation.DSMT4">
                  <p:embed/>
                </p:oleObj>
              </mc:Choice>
              <mc:Fallback>
                <p:oleObj name="Equation" r:id="rId4" imgW="444240" imgH="4572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FC5B852-59CC-2E38-5173-5CD169911E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2423" y="3056396"/>
                        <a:ext cx="1063625" cy="1095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AD3C362-BC95-8FE3-4E0E-570F2B5DD8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367041"/>
              </p:ext>
            </p:extLst>
          </p:nvPr>
        </p:nvGraphicFramePr>
        <p:xfrm>
          <a:off x="930298" y="4338797"/>
          <a:ext cx="24955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41120" imgH="203040" progId="Equation.DSMT4">
                  <p:embed/>
                </p:oleObj>
              </mc:Choice>
              <mc:Fallback>
                <p:oleObj name="Equation" r:id="rId6" imgW="1041120" imgH="2030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7328C3BB-07D7-DD79-E5E0-F0A6A94FD1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30298" y="4338797"/>
                        <a:ext cx="2495550" cy="487363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1D281DE8-F73F-05D3-C2D6-EACE9505CD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316199"/>
              </p:ext>
            </p:extLst>
          </p:nvPr>
        </p:nvGraphicFramePr>
        <p:xfrm>
          <a:off x="7731125" y="1981200"/>
          <a:ext cx="249555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41120" imgH="660240" progId="Equation.DSMT4">
                  <p:embed/>
                </p:oleObj>
              </mc:Choice>
              <mc:Fallback>
                <p:oleObj name="Equation" r:id="rId8" imgW="1041120" imgH="6602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AD3C362-BC95-8FE3-4E0E-570F2B5DD8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731125" y="1981200"/>
                        <a:ext cx="2495550" cy="158432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9861552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9B188-CEFB-3EF5-9FC4-BDBF6A5E1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BDF552-C012-AD08-CBBF-A3843B06CA4A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LR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F6094D-23E6-450F-9293-93FB790F5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7E637B-8E93-D598-672D-D6FB9A49CB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AC4CFB-C903-734E-8D85-F30A9E2AFA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15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0F8AA1-024F-D8B4-8C38-6448FFB72995}"/>
              </a:ext>
            </a:extLst>
          </p:cNvPr>
          <p:cNvSpPr txBox="1"/>
          <p:nvPr/>
        </p:nvSpPr>
        <p:spPr>
          <a:xfrm>
            <a:off x="960748" y="1094937"/>
            <a:ext cx="5033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the existing samples</a:t>
            </a:r>
            <a:endParaRPr lang="en-US" sz="2800" b="1" noProof="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1EE5D8-40C0-5B54-DD20-AC59CB466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02" y="113584"/>
            <a:ext cx="2489322" cy="7739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05AC17-135C-7954-50B7-B9872616E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018" y="887575"/>
            <a:ext cx="1007630" cy="10364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5D47E9F-CE4F-5C4B-2C06-54F286673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4401084"/>
                  </p:ext>
                </p:extLst>
              </p:nvPr>
            </p:nvGraphicFramePr>
            <p:xfrm>
              <a:off x="1545660" y="2027958"/>
              <a:ext cx="8648264" cy="356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62066">
                      <a:extLst>
                        <a:ext uri="{9D8B030D-6E8A-4147-A177-3AD203B41FA5}">
                          <a16:colId xmlns:a16="http://schemas.microsoft.com/office/drawing/2014/main" val="3187469640"/>
                        </a:ext>
                      </a:extLst>
                    </a:gridCol>
                    <a:gridCol w="2162066">
                      <a:extLst>
                        <a:ext uri="{9D8B030D-6E8A-4147-A177-3AD203B41FA5}">
                          <a16:colId xmlns:a16="http://schemas.microsoft.com/office/drawing/2014/main" val="3618335517"/>
                        </a:ext>
                      </a:extLst>
                    </a:gridCol>
                    <a:gridCol w="1664061">
                      <a:extLst>
                        <a:ext uri="{9D8B030D-6E8A-4147-A177-3AD203B41FA5}">
                          <a16:colId xmlns:a16="http://schemas.microsoft.com/office/drawing/2014/main" val="943202483"/>
                        </a:ext>
                      </a:extLst>
                    </a:gridCol>
                    <a:gridCol w="2660071">
                      <a:extLst>
                        <a:ext uri="{9D8B030D-6E8A-4147-A177-3AD203B41FA5}">
                          <a16:colId xmlns:a16="http://schemas.microsoft.com/office/drawing/2014/main" val="4263921977"/>
                        </a:ext>
                      </a:extLst>
                    </a:gridCol>
                  </a:tblGrid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Hours Studied (x)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Score (y)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0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𝒃</m:t>
                                        </m:r>
                                      </m:e>
                                      <m:sub>
                                        <m:r>
                                          <a:rPr lang="en-US" sz="20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0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𝒃</m:t>
                                        </m:r>
                                      </m:e>
                                      <m:sub>
                                        <m:r>
                                          <a:rPr lang="en-US" sz="20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b="1" dirty="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097117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417480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3311585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highlight>
                                <a:srgbClr val="00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highlight>
                                <a:srgbClr val="00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476874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9927347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78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1053696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164338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106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6385471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85810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5D47E9F-CE4F-5C4B-2C06-54F286673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4401084"/>
                  </p:ext>
                </p:extLst>
              </p:nvPr>
            </p:nvGraphicFramePr>
            <p:xfrm>
              <a:off x="1545660" y="2027958"/>
              <a:ext cx="8648264" cy="356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62066">
                      <a:extLst>
                        <a:ext uri="{9D8B030D-6E8A-4147-A177-3AD203B41FA5}">
                          <a16:colId xmlns:a16="http://schemas.microsoft.com/office/drawing/2014/main" val="3187469640"/>
                        </a:ext>
                      </a:extLst>
                    </a:gridCol>
                    <a:gridCol w="2162066">
                      <a:extLst>
                        <a:ext uri="{9D8B030D-6E8A-4147-A177-3AD203B41FA5}">
                          <a16:colId xmlns:a16="http://schemas.microsoft.com/office/drawing/2014/main" val="3618335517"/>
                        </a:ext>
                      </a:extLst>
                    </a:gridCol>
                    <a:gridCol w="1664061">
                      <a:extLst>
                        <a:ext uri="{9D8B030D-6E8A-4147-A177-3AD203B41FA5}">
                          <a16:colId xmlns:a16="http://schemas.microsoft.com/office/drawing/2014/main" val="943202483"/>
                        </a:ext>
                      </a:extLst>
                    </a:gridCol>
                    <a:gridCol w="2660071">
                      <a:extLst>
                        <a:ext uri="{9D8B030D-6E8A-4147-A177-3AD203B41FA5}">
                          <a16:colId xmlns:a16="http://schemas.microsoft.com/office/drawing/2014/main" val="4263921977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Hours Studied (x)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Score (y)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60440" t="-7692" r="-160806" b="-8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25172" t="-7692" r="-458" b="-8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09711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41748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33115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highlight>
                                <a:srgbClr val="00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highlight>
                                <a:srgbClr val="00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4768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992734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78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105369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16433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106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638547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85810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88733884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D5624-B83E-0B6F-40EB-A01315B2F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8A618D-84D6-EBE0-BC77-888227617D8B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7BCA8D-F441-FADB-EA14-1D3D3DEB6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04D4FDC-7076-08DD-C2BE-219F234319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DD615AF-CBF8-E74C-C083-496DAD8ABC0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16</a:t>
            </a:fld>
            <a:endParaRPr lang="en-US" b="1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2FD2AAA-5ABE-0668-CF99-77D61243F3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191636"/>
                  </p:ext>
                </p:extLst>
              </p:nvPr>
            </p:nvGraphicFramePr>
            <p:xfrm>
              <a:off x="273605" y="1660841"/>
              <a:ext cx="3996159" cy="2987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9040">
                      <a:extLst>
                        <a:ext uri="{9D8B030D-6E8A-4147-A177-3AD203B41FA5}">
                          <a16:colId xmlns:a16="http://schemas.microsoft.com/office/drawing/2014/main" val="3187469640"/>
                        </a:ext>
                      </a:extLst>
                    </a:gridCol>
                    <a:gridCol w="999040">
                      <a:extLst>
                        <a:ext uri="{9D8B030D-6E8A-4147-A177-3AD203B41FA5}">
                          <a16:colId xmlns:a16="http://schemas.microsoft.com/office/drawing/2014/main" val="3618335517"/>
                        </a:ext>
                      </a:extLst>
                    </a:gridCol>
                    <a:gridCol w="768923">
                      <a:extLst>
                        <a:ext uri="{9D8B030D-6E8A-4147-A177-3AD203B41FA5}">
                          <a16:colId xmlns:a16="http://schemas.microsoft.com/office/drawing/2014/main" val="943202483"/>
                        </a:ext>
                      </a:extLst>
                    </a:gridCol>
                    <a:gridCol w="1229156">
                      <a:extLst>
                        <a:ext uri="{9D8B030D-6E8A-4147-A177-3AD203B41FA5}">
                          <a16:colId xmlns:a16="http://schemas.microsoft.com/office/drawing/2014/main" val="4263921977"/>
                        </a:ext>
                      </a:extLst>
                    </a:gridCol>
                  </a:tblGrid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Hours Studied (x)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Score (y)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0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𝒃</m:t>
                                        </m:r>
                                      </m:e>
                                      <m:sub>
                                        <m:r>
                                          <a:rPr lang="en-US" sz="20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0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𝒃</m:t>
                                        </m:r>
                                      </m:e>
                                      <m:sub>
                                        <m:r>
                                          <a:rPr lang="en-US" sz="20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b="1" dirty="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097117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417480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3311585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highlight>
                                <a:srgbClr val="00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highlight>
                                <a:srgbClr val="00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476874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9927347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78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10536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2FD2AAA-5ABE-0668-CF99-77D61243F3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191636"/>
                  </p:ext>
                </p:extLst>
              </p:nvPr>
            </p:nvGraphicFramePr>
            <p:xfrm>
              <a:off x="273605" y="1660841"/>
              <a:ext cx="3996159" cy="2987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9040">
                      <a:extLst>
                        <a:ext uri="{9D8B030D-6E8A-4147-A177-3AD203B41FA5}">
                          <a16:colId xmlns:a16="http://schemas.microsoft.com/office/drawing/2014/main" val="3187469640"/>
                        </a:ext>
                      </a:extLst>
                    </a:gridCol>
                    <a:gridCol w="999040">
                      <a:extLst>
                        <a:ext uri="{9D8B030D-6E8A-4147-A177-3AD203B41FA5}">
                          <a16:colId xmlns:a16="http://schemas.microsoft.com/office/drawing/2014/main" val="3618335517"/>
                        </a:ext>
                      </a:extLst>
                    </a:gridCol>
                    <a:gridCol w="768923">
                      <a:extLst>
                        <a:ext uri="{9D8B030D-6E8A-4147-A177-3AD203B41FA5}">
                          <a16:colId xmlns:a16="http://schemas.microsoft.com/office/drawing/2014/main" val="943202483"/>
                        </a:ext>
                      </a:extLst>
                    </a:gridCol>
                    <a:gridCol w="1229156">
                      <a:extLst>
                        <a:ext uri="{9D8B030D-6E8A-4147-A177-3AD203B41FA5}">
                          <a16:colId xmlns:a16="http://schemas.microsoft.com/office/drawing/2014/main" val="4263921977"/>
                        </a:ext>
                      </a:extLst>
                    </a:gridCol>
                  </a:tblGrid>
                  <a:tr h="1005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Hours Studied (x)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Score (y)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61905" t="-33939" r="-161905" b="-2078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5743" t="-33939" r="-990" b="-20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09711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41748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33115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highlight>
                                <a:srgbClr val="00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highlight>
                                <a:srgbClr val="00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4768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992734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78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105369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C92E38C7-09BD-39FE-A6B9-51EB9DB30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764" y="1470709"/>
            <a:ext cx="7752957" cy="504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62891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8052D-1918-CC89-27C9-4A30AD038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53BBFF-E24E-8896-10F3-4F5CAE9874C2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C357B3-DCBE-1D58-B5EE-74910914F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746763A-F81E-E8F6-838C-AAAD78120C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F196C5-7885-AB4C-21E1-931A207DCA4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17</a:t>
            </a:fld>
            <a:endParaRPr lang="en-US" b="1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21396F-B8C0-E87E-C8A0-FBF5CC259408}"/>
              </a:ext>
            </a:extLst>
          </p:cNvPr>
          <p:cNvSpPr txBox="1"/>
          <p:nvPr/>
        </p:nvSpPr>
        <p:spPr>
          <a:xfrm>
            <a:off x="1434231" y="1085085"/>
            <a:ext cx="92060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import </a:t>
            </a:r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numpy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 as np</a:t>
            </a:r>
          </a:p>
          <a:p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import </a:t>
            </a:r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matplotlib.pyplot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 as </a:t>
            </a:r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</a:t>
            </a:r>
            <a:endParaRPr lang="en-US" sz="1600" b="0" i="1" dirty="0">
              <a:effectLst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from </a:t>
            </a:r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sklearn.linear_model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 import </a:t>
            </a:r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LinearRegression</a:t>
            </a:r>
            <a:endParaRPr lang="en-US" sz="1600" b="0" i="1" dirty="0">
              <a:effectLst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600" b="0" i="1" dirty="0">
              <a:effectLst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X = </a:t>
            </a:r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np.array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([1, 2, 3, 4, 5 ]).reshape(-1, 1)  # Reshape for </a:t>
            </a:r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sklearn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Y = </a:t>
            </a:r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np.array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([20, 40, 50, 60, 80])</a:t>
            </a:r>
          </a:p>
          <a:p>
            <a:endParaRPr lang="en-US" sz="1600" b="0" i="1" dirty="0">
              <a:effectLst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600" b="0" i="1" dirty="0">
              <a:effectLst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model = </a:t>
            </a:r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LinearRegression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model.fit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(X, Y)</a:t>
            </a:r>
          </a:p>
          <a:p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Y_pred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model.predict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(X)</a:t>
            </a:r>
          </a:p>
          <a:p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plt.figure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figsize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=(10, 6))</a:t>
            </a:r>
          </a:p>
          <a:p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plt.scatter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(X, Y, color="blue", label="Data Points")</a:t>
            </a:r>
          </a:p>
          <a:p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# Plot the regression line</a:t>
            </a:r>
          </a:p>
          <a:p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plt.plot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(X, </a:t>
            </a:r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Y_pred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, color="red", label="Regression Line")</a:t>
            </a:r>
          </a:p>
          <a:p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plt.xlabel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("X (Independent Variable)")</a:t>
            </a:r>
          </a:p>
          <a:p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plt.ylabel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("Y (Dependent Variable)")</a:t>
            </a:r>
          </a:p>
          <a:p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plt.title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("Linear Regression Line Fitted to Data Points")</a:t>
            </a:r>
          </a:p>
          <a:p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plt.legend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plt.grid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(True)</a:t>
            </a:r>
          </a:p>
          <a:p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plt.show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99799365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2D44A-D06B-DBAB-6596-C92A98BFE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F7AEDC-A05B-ADAD-4A87-983623F781AB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</a:t>
            </a:r>
            <a:r>
              <a:rPr lang="en-US" sz="3600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(extending the predictions and plotting them)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B26369-86D0-DFD9-6F6A-0DDF8160C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D02291-D509-90CF-5088-9E846B0A6E5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3882B8D-0439-AB3E-F44F-F3AA4A15EB7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18</a:t>
            </a:fld>
            <a:endParaRPr lang="en-US" b="1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24A288-E49C-3DA6-CFE0-CA82BA9FC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281" y="2221057"/>
            <a:ext cx="6778719" cy="43623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E79E2C-CF44-6CE9-0EDD-8A2717D51827}"/>
              </a:ext>
            </a:extLst>
          </p:cNvPr>
          <p:cNvSpPr txBox="1"/>
          <p:nvPr/>
        </p:nvSpPr>
        <p:spPr>
          <a:xfrm>
            <a:off x="390523" y="1292262"/>
            <a:ext cx="92060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X2 = </a:t>
            </a:r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np.array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([1, 2, 3, 4, 5 , </a:t>
            </a:r>
            <a:r>
              <a:rPr lang="en-US" sz="1600" b="1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6, 7, 8, 9, 10, 14 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]).reshape(-1, 1)  # Reshape for </a:t>
            </a:r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sklearn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Y_pred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model.predict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(X2)</a:t>
            </a:r>
          </a:p>
          <a:p>
            <a:endParaRPr lang="en-US" sz="1600" b="0" i="1" dirty="0">
              <a:effectLst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print(</a:t>
            </a:r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len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(X2))</a:t>
            </a:r>
          </a:p>
          <a:p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print(</a:t>
            </a:r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len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Y_pred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plt.figure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figsize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=(10, 6))</a:t>
            </a:r>
          </a:p>
          <a:p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plt.scatter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(X2[:</a:t>
            </a:r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len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(Y)], Y, color="blue", label="Data Points")</a:t>
            </a:r>
          </a:p>
          <a:p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# Plot the regression line</a:t>
            </a:r>
          </a:p>
          <a:p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plt.plot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(X2, </a:t>
            </a:r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Y_pred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, color="red", label="Regression Line")</a:t>
            </a:r>
          </a:p>
          <a:p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plt.xlabel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("X (Independent Variable)")</a:t>
            </a:r>
          </a:p>
          <a:p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plt.ylabel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("Y (Dependent Variable)")</a:t>
            </a:r>
          </a:p>
          <a:p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plt.title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("Linear Regression Line Fitted to Data Points")</a:t>
            </a:r>
          </a:p>
          <a:p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plt.legend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plt.grid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(True)</a:t>
            </a:r>
          </a:p>
          <a:p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plt.show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79893120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09BC6-2BCC-A51C-D82A-B334EF4F1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A3A17BA-8527-1385-BFCB-D63225345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280" y="1365366"/>
            <a:ext cx="6876055" cy="47961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E83FD3-7436-BD9B-94C2-B36786DAAA23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LR Example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5217B9-B891-799A-65E7-23CA16828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26A127-D491-6D71-5654-EC7A1C203B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04E3FA-2FC9-81D1-EE44-DDEB080B35D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19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3BE06-8519-60B9-ECC5-B2E50403942D}"/>
              </a:ext>
            </a:extLst>
          </p:cNvPr>
          <p:cNvSpPr txBox="1"/>
          <p:nvPr/>
        </p:nvSpPr>
        <p:spPr>
          <a:xfrm>
            <a:off x="464849" y="1126067"/>
            <a:ext cx="11262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the given data</a:t>
            </a:r>
            <a:endParaRPr lang="en-US" sz="2800" b="1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562997-6178-3406-2F4D-88A786C98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786937"/>
              </p:ext>
            </p:extLst>
          </p:nvPr>
        </p:nvGraphicFramePr>
        <p:xfrm>
          <a:off x="1050981" y="2309046"/>
          <a:ext cx="3827918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3959">
                  <a:extLst>
                    <a:ext uri="{9D8B030D-6E8A-4147-A177-3AD203B41FA5}">
                      <a16:colId xmlns:a16="http://schemas.microsoft.com/office/drawing/2014/main" val="3187469640"/>
                    </a:ext>
                  </a:extLst>
                </a:gridCol>
                <a:gridCol w="1913959">
                  <a:extLst>
                    <a:ext uri="{9D8B030D-6E8A-4147-A177-3AD203B41FA5}">
                      <a16:colId xmlns:a16="http://schemas.microsoft.com/office/drawing/2014/main" val="3618335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9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17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1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47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92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53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0548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E310E873-2A26-1F26-1B9F-31D585F78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064" y="147889"/>
            <a:ext cx="3344333" cy="103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34400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3F544-93A0-8749-4584-4F718EE2C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7718DC-571C-1717-F528-454BD98E04DE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B7D384-FDDE-4D43-0C30-CB4499E0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54D0BF-CF70-2FFD-5F71-34A0DB1CD55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519EB8E-2BB3-9EAD-CD81-AF1D36270B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E3318-6E4C-C5B8-F548-1F9B35958B6B}"/>
              </a:ext>
            </a:extLst>
          </p:cNvPr>
          <p:cNvSpPr txBox="1"/>
          <p:nvPr/>
        </p:nvSpPr>
        <p:spPr>
          <a:xfrm>
            <a:off x="504825" y="1470709"/>
            <a:ext cx="111823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supervised machine learning algorithm that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computes the linear relationship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the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8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one or more independent features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fitting a linear equation to observed data/ Feed data/ input samples/ dataset.</a:t>
            </a:r>
          </a:p>
        </p:txBody>
      </p:sp>
      <p:pic>
        <p:nvPicPr>
          <p:cNvPr id="1026" name="Picture 2" descr="Linear Regression in Machine Learning">
            <a:extLst>
              <a:ext uri="{FF2B5EF4-FFF2-40B4-BE49-F238E27FC236}">
                <a16:creationId xmlns:a16="http://schemas.microsoft.com/office/drawing/2014/main" id="{BE94BABC-623B-EC3E-DEFC-A81C3A9D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75" y="2938696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1ECDA94-6C8A-BC20-9B81-C27C2996A1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9" t="28283" r="20227" b="16162"/>
          <a:stretch/>
        </p:blipFill>
        <p:spPr bwMode="auto">
          <a:xfrm>
            <a:off x="1376218" y="3429000"/>
            <a:ext cx="5135419" cy="284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09299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646CE-08FE-39C9-51BA-C51435B70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74A996-976A-3D54-FA4C-55CFCECEEE78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LR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5ADA55-C767-5367-A5FC-4967F8170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800DAD-1F4E-89F0-4213-20D949EE35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B2C382-BE5D-FE44-B654-5C43658BA42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20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13A8D-90E6-22BE-2CA7-5577E1DED3F4}"/>
              </a:ext>
            </a:extLst>
          </p:cNvPr>
          <p:cNvSpPr txBox="1"/>
          <p:nvPr/>
        </p:nvSpPr>
        <p:spPr>
          <a:xfrm>
            <a:off x="464849" y="1126067"/>
            <a:ext cx="5270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Calculate the Slope</a:t>
            </a:r>
            <a:endParaRPr lang="en-US" sz="2800" b="1" noProof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DAE95F8-7FBB-2C44-9AAA-8BB90E1B47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134268"/>
                  </p:ext>
                </p:extLst>
              </p:nvPr>
            </p:nvGraphicFramePr>
            <p:xfrm>
              <a:off x="1277016" y="1784381"/>
              <a:ext cx="9970104" cy="3230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1684">
                      <a:extLst>
                        <a:ext uri="{9D8B030D-6E8A-4147-A177-3AD203B41FA5}">
                          <a16:colId xmlns:a16="http://schemas.microsoft.com/office/drawing/2014/main" val="3187469640"/>
                        </a:ext>
                      </a:extLst>
                    </a:gridCol>
                    <a:gridCol w="1661684">
                      <a:extLst>
                        <a:ext uri="{9D8B030D-6E8A-4147-A177-3AD203B41FA5}">
                          <a16:colId xmlns:a16="http://schemas.microsoft.com/office/drawing/2014/main" val="1409895457"/>
                        </a:ext>
                      </a:extLst>
                    </a:gridCol>
                    <a:gridCol w="1458671">
                      <a:extLst>
                        <a:ext uri="{9D8B030D-6E8A-4147-A177-3AD203B41FA5}">
                          <a16:colId xmlns:a16="http://schemas.microsoft.com/office/drawing/2014/main" val="796781267"/>
                        </a:ext>
                      </a:extLst>
                    </a:gridCol>
                    <a:gridCol w="1939636">
                      <a:extLst>
                        <a:ext uri="{9D8B030D-6E8A-4147-A177-3AD203B41FA5}">
                          <a16:colId xmlns:a16="http://schemas.microsoft.com/office/drawing/2014/main" val="3618335517"/>
                        </a:ext>
                      </a:extLst>
                    </a:gridCol>
                    <a:gridCol w="1586745">
                      <a:extLst>
                        <a:ext uri="{9D8B030D-6E8A-4147-A177-3AD203B41FA5}">
                          <a16:colId xmlns:a16="http://schemas.microsoft.com/office/drawing/2014/main" val="4018290338"/>
                        </a:ext>
                      </a:extLst>
                    </a:gridCol>
                    <a:gridCol w="1661684">
                      <a:extLst>
                        <a:ext uri="{9D8B030D-6E8A-4147-A177-3AD203B41FA5}">
                          <a16:colId xmlns:a16="http://schemas.microsoft.com/office/drawing/2014/main" val="1058308861"/>
                        </a:ext>
                      </a:extLst>
                    </a:gridCol>
                  </a:tblGrid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x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400" b="1" i="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400" b="1" i="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y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400" b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400" b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097117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7-6.5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276-203.83</a:t>
                          </a:r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72.17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417480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3-6.5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-3.5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43-203.83</a:t>
                          </a:r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-160.83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3311585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4-6.5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-2.5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82-203.83</a:t>
                          </a:r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-121.83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476874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6-6.5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136-203.83</a:t>
                          </a:r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-67.83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9927347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10-6.5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417-203.83</a:t>
                          </a:r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213.17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1053696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9-6.5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269-203.83</a:t>
                          </a:r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65.17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7076747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39/6 = </a:t>
                          </a: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highlight>
                                <a:srgbClr val="00FFFF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  <a:highlight>
                              <a:srgbClr val="00FFFF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1223/6 = </a:t>
                          </a: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203.83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01421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DAE95F8-7FBB-2C44-9AAA-8BB90E1B47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134268"/>
                  </p:ext>
                </p:extLst>
              </p:nvPr>
            </p:nvGraphicFramePr>
            <p:xfrm>
              <a:off x="1277016" y="1784381"/>
              <a:ext cx="9970104" cy="3230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61684">
                      <a:extLst>
                        <a:ext uri="{9D8B030D-6E8A-4147-A177-3AD203B41FA5}">
                          <a16:colId xmlns:a16="http://schemas.microsoft.com/office/drawing/2014/main" val="3187469640"/>
                        </a:ext>
                      </a:extLst>
                    </a:gridCol>
                    <a:gridCol w="1661684">
                      <a:extLst>
                        <a:ext uri="{9D8B030D-6E8A-4147-A177-3AD203B41FA5}">
                          <a16:colId xmlns:a16="http://schemas.microsoft.com/office/drawing/2014/main" val="1409895457"/>
                        </a:ext>
                      </a:extLst>
                    </a:gridCol>
                    <a:gridCol w="1458671">
                      <a:extLst>
                        <a:ext uri="{9D8B030D-6E8A-4147-A177-3AD203B41FA5}">
                          <a16:colId xmlns:a16="http://schemas.microsoft.com/office/drawing/2014/main" val="796781267"/>
                        </a:ext>
                      </a:extLst>
                    </a:gridCol>
                    <a:gridCol w="1939636">
                      <a:extLst>
                        <a:ext uri="{9D8B030D-6E8A-4147-A177-3AD203B41FA5}">
                          <a16:colId xmlns:a16="http://schemas.microsoft.com/office/drawing/2014/main" val="3618335517"/>
                        </a:ext>
                      </a:extLst>
                    </a:gridCol>
                    <a:gridCol w="1586745">
                      <a:extLst>
                        <a:ext uri="{9D8B030D-6E8A-4147-A177-3AD203B41FA5}">
                          <a16:colId xmlns:a16="http://schemas.microsoft.com/office/drawing/2014/main" val="4018290338"/>
                        </a:ext>
                      </a:extLst>
                    </a:gridCol>
                    <a:gridCol w="1661684">
                      <a:extLst>
                        <a:ext uri="{9D8B030D-6E8A-4147-A177-3AD203B41FA5}">
                          <a16:colId xmlns:a16="http://schemas.microsoft.com/office/drawing/2014/main" val="105830886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x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35" t="-1333" r="-402206" b="-6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7500" t="-1333" r="-355833" b="-6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y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4615" t="-1333" r="-106154" b="-6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9634" t="-1333" r="-1099" b="-6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09711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7-6.5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276-203.83</a:t>
                          </a:r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72.17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41748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3-6.5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-3.5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43-203.83</a:t>
                          </a:r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-160.83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33115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4-6.5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-2.5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82-203.83</a:t>
                          </a:r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-121.83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4768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6-6.5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136-203.83</a:t>
                          </a:r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-67.83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992734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10-6.5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417-203.83</a:t>
                          </a:r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213.17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105369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9-6.5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269-203.83</a:t>
                          </a:r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65.17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707674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39/6 = </a:t>
                          </a: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highlight>
                                <a:srgbClr val="00FFFF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  <a:highlight>
                              <a:srgbClr val="00FFFF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1223/6 = </a:t>
                          </a: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203.83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014214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55316FC-6C86-816B-C07E-A60831A2D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462" y="92075"/>
            <a:ext cx="3500581" cy="10884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CC519D-4CC8-9466-21D5-060CC50A10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08" y="5057882"/>
            <a:ext cx="5727150" cy="134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04455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004A0-ACDF-3DDA-8119-32728D97E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89D047-72EB-581B-22D2-3D57A7450E6E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 Example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16C7BC-16E4-95C6-C234-97B65A690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D9A124-215F-71EC-9587-81EEE8AB757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FF452B-64FC-4DA7-693A-794FFDD21E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21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3239BA-454C-3399-E366-6DEF1C81ED17}"/>
              </a:ext>
            </a:extLst>
          </p:cNvPr>
          <p:cNvSpPr txBox="1"/>
          <p:nvPr/>
        </p:nvSpPr>
        <p:spPr>
          <a:xfrm>
            <a:off x="464849" y="1126067"/>
            <a:ext cx="5270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Calculate the Slope</a:t>
            </a:r>
            <a:endParaRPr lang="en-US" sz="2800" b="1" noProof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9CA925C-D4A1-9471-99CC-E750F4FC5D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2203992"/>
                  </p:ext>
                </p:extLst>
              </p:nvPr>
            </p:nvGraphicFramePr>
            <p:xfrm>
              <a:off x="674254" y="1784381"/>
              <a:ext cx="11259129" cy="3230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2401">
                      <a:extLst>
                        <a:ext uri="{9D8B030D-6E8A-4147-A177-3AD203B41FA5}">
                          <a16:colId xmlns:a16="http://schemas.microsoft.com/office/drawing/2014/main" val="3187469640"/>
                        </a:ext>
                      </a:extLst>
                    </a:gridCol>
                    <a:gridCol w="1080654">
                      <a:extLst>
                        <a:ext uri="{9D8B030D-6E8A-4147-A177-3AD203B41FA5}">
                          <a16:colId xmlns:a16="http://schemas.microsoft.com/office/drawing/2014/main" val="1409895457"/>
                        </a:ext>
                      </a:extLst>
                    </a:gridCol>
                    <a:gridCol w="1006764">
                      <a:extLst>
                        <a:ext uri="{9D8B030D-6E8A-4147-A177-3AD203B41FA5}">
                          <a16:colId xmlns:a16="http://schemas.microsoft.com/office/drawing/2014/main" val="796781267"/>
                        </a:ext>
                      </a:extLst>
                    </a:gridCol>
                    <a:gridCol w="2115127">
                      <a:extLst>
                        <a:ext uri="{9D8B030D-6E8A-4147-A177-3AD203B41FA5}">
                          <a16:colId xmlns:a16="http://schemas.microsoft.com/office/drawing/2014/main" val="3618335517"/>
                        </a:ext>
                      </a:extLst>
                    </a:gridCol>
                    <a:gridCol w="1662545">
                      <a:extLst>
                        <a:ext uri="{9D8B030D-6E8A-4147-A177-3AD203B41FA5}">
                          <a16:colId xmlns:a16="http://schemas.microsoft.com/office/drawing/2014/main" val="4018290338"/>
                        </a:ext>
                      </a:extLst>
                    </a:gridCol>
                    <a:gridCol w="1246910">
                      <a:extLst>
                        <a:ext uri="{9D8B030D-6E8A-4147-A177-3AD203B41FA5}">
                          <a16:colId xmlns:a16="http://schemas.microsoft.com/office/drawing/2014/main" val="1058308861"/>
                        </a:ext>
                      </a:extLst>
                    </a:gridCol>
                    <a:gridCol w="2724728">
                      <a:extLst>
                        <a:ext uri="{9D8B030D-6E8A-4147-A177-3AD203B41FA5}">
                          <a16:colId xmlns:a16="http://schemas.microsoft.com/office/drawing/2014/main" val="4083571187"/>
                        </a:ext>
                      </a:extLst>
                    </a:gridCol>
                  </a:tblGrid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x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400" b="1" i="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400" b="1" i="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y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400" b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400" b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4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400" b="1" i="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400" b="1" i="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3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097117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7-6.5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276-203.83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72.17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36.085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417480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3-6.5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-3.5</a:t>
                          </a:r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43-203.83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-160.83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562.905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3311585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4-6.5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-2.5</a:t>
                          </a:r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82-203.83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-121.83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304.575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476874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6-6.5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-0.5</a:t>
                          </a:r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136-203.83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-67.83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33.915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9927347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10-6.5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3.5</a:t>
                          </a:r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417-203.83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213.17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746.095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1053696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9-6.5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</a:t>
                          </a:r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269-203.83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65.17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162.925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7906901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39/6 = </a:t>
                          </a: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highlight>
                                <a:srgbClr val="00FFFF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  <a:highlight>
                              <a:srgbClr val="00FFFF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1223/6 = </a:t>
                          </a: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203.83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1846.5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01421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9CA925C-D4A1-9471-99CC-E750F4FC5D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2203992"/>
                  </p:ext>
                </p:extLst>
              </p:nvPr>
            </p:nvGraphicFramePr>
            <p:xfrm>
              <a:off x="674254" y="1784381"/>
              <a:ext cx="11259129" cy="3230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2401">
                      <a:extLst>
                        <a:ext uri="{9D8B030D-6E8A-4147-A177-3AD203B41FA5}">
                          <a16:colId xmlns:a16="http://schemas.microsoft.com/office/drawing/2014/main" val="3187469640"/>
                        </a:ext>
                      </a:extLst>
                    </a:gridCol>
                    <a:gridCol w="1080654">
                      <a:extLst>
                        <a:ext uri="{9D8B030D-6E8A-4147-A177-3AD203B41FA5}">
                          <a16:colId xmlns:a16="http://schemas.microsoft.com/office/drawing/2014/main" val="1409895457"/>
                        </a:ext>
                      </a:extLst>
                    </a:gridCol>
                    <a:gridCol w="1006764">
                      <a:extLst>
                        <a:ext uri="{9D8B030D-6E8A-4147-A177-3AD203B41FA5}">
                          <a16:colId xmlns:a16="http://schemas.microsoft.com/office/drawing/2014/main" val="796781267"/>
                        </a:ext>
                      </a:extLst>
                    </a:gridCol>
                    <a:gridCol w="2115127">
                      <a:extLst>
                        <a:ext uri="{9D8B030D-6E8A-4147-A177-3AD203B41FA5}">
                          <a16:colId xmlns:a16="http://schemas.microsoft.com/office/drawing/2014/main" val="3618335517"/>
                        </a:ext>
                      </a:extLst>
                    </a:gridCol>
                    <a:gridCol w="1662545">
                      <a:extLst>
                        <a:ext uri="{9D8B030D-6E8A-4147-A177-3AD203B41FA5}">
                          <a16:colId xmlns:a16="http://schemas.microsoft.com/office/drawing/2014/main" val="4018290338"/>
                        </a:ext>
                      </a:extLst>
                    </a:gridCol>
                    <a:gridCol w="1246910">
                      <a:extLst>
                        <a:ext uri="{9D8B030D-6E8A-4147-A177-3AD203B41FA5}">
                          <a16:colId xmlns:a16="http://schemas.microsoft.com/office/drawing/2014/main" val="1058308861"/>
                        </a:ext>
                      </a:extLst>
                    </a:gridCol>
                    <a:gridCol w="2724728">
                      <a:extLst>
                        <a:ext uri="{9D8B030D-6E8A-4147-A177-3AD203B41FA5}">
                          <a16:colId xmlns:a16="http://schemas.microsoft.com/office/drawing/2014/main" val="408357118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x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1461" t="-1333" r="-808427" b="-6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9697" t="-1333" r="-772121" b="-6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y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8462" t="-1333" r="-239560" b="-6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83902" t="-1333" r="-219024" b="-6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13647" t="-1333" r="-447" b="-6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09711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7-6.5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276-203.83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72.17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36.085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41748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3-6.5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-3.5</a:t>
                          </a:r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43-203.83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-160.83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562.905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33115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4-6.5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-2.5</a:t>
                          </a:r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82-203.83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-121.83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304.575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4768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6-6.5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-0.5</a:t>
                          </a:r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136-203.83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-67.83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33.915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992734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10-6.5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3.5</a:t>
                          </a:r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417-203.83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213.17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746.095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105369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9-6.5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</a:t>
                          </a:r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269-203.83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65.17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162.925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79069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39/6 = </a:t>
                          </a: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highlight>
                                <a:srgbClr val="00FFFF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  <a:highlight>
                              <a:srgbClr val="00FFFF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1223/6 = </a:t>
                          </a: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203.83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1846.5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014214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E71C2960-B5B0-6ED9-E3CC-7B8FDA4B6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462" y="92075"/>
            <a:ext cx="3500581" cy="10884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5D9FDF-D503-56F5-FEFF-03056D954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08" y="5057882"/>
            <a:ext cx="5727150" cy="134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70492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1F01F-9BC7-2107-79BA-53A8BA1D4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3AD00-87E2-88E0-8ADF-D88FB565D8BB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 Example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4F91CD-AA7D-C444-82A2-50B60F8B2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24F376-5BC0-21E6-60F9-2CA2A8F4E70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E68BBB-AA6C-B8CD-035A-53847D442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22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5D28D-C686-9B18-6D26-07D8A2B5A75F}"/>
              </a:ext>
            </a:extLst>
          </p:cNvPr>
          <p:cNvSpPr txBox="1"/>
          <p:nvPr/>
        </p:nvSpPr>
        <p:spPr>
          <a:xfrm>
            <a:off x="464849" y="1126067"/>
            <a:ext cx="5270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Calculate the Slope</a:t>
            </a:r>
            <a:endParaRPr lang="en-US" sz="2800" b="1" noProof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A770315-3611-6DDD-0CF5-50FF77D9D0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9728763"/>
                  </p:ext>
                </p:extLst>
              </p:nvPr>
            </p:nvGraphicFramePr>
            <p:xfrm>
              <a:off x="2309090" y="1784381"/>
              <a:ext cx="5264728" cy="32741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08447">
                      <a:extLst>
                        <a:ext uri="{9D8B030D-6E8A-4147-A177-3AD203B41FA5}">
                          <a16:colId xmlns:a16="http://schemas.microsoft.com/office/drawing/2014/main" val="3187469640"/>
                        </a:ext>
                      </a:extLst>
                    </a:gridCol>
                    <a:gridCol w="1088572">
                      <a:extLst>
                        <a:ext uri="{9D8B030D-6E8A-4147-A177-3AD203B41FA5}">
                          <a16:colId xmlns:a16="http://schemas.microsoft.com/office/drawing/2014/main" val="1409895457"/>
                        </a:ext>
                      </a:extLst>
                    </a:gridCol>
                    <a:gridCol w="1089891">
                      <a:extLst>
                        <a:ext uri="{9D8B030D-6E8A-4147-A177-3AD203B41FA5}">
                          <a16:colId xmlns:a16="http://schemas.microsoft.com/office/drawing/2014/main" val="796781267"/>
                        </a:ext>
                      </a:extLst>
                    </a:gridCol>
                    <a:gridCol w="1477818">
                      <a:extLst>
                        <a:ext uri="{9D8B030D-6E8A-4147-A177-3AD203B41FA5}">
                          <a16:colId xmlns:a16="http://schemas.microsoft.com/office/drawing/2014/main" val="3618335517"/>
                        </a:ext>
                      </a:extLst>
                    </a:gridCol>
                  </a:tblGrid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x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400" b="1" i="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400" b="1" i="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"/>
                                            <m:endChr m:val=""/>
                                            <m:ctrlPr>
                                              <a:rPr lang="en-US" sz="24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(</m:t>
                                            </m:r>
                                          </m:e>
                                        </m:d>
                                        <m:sSub>
                                          <m:sSubPr>
                                            <m:ctrlPr>
                                              <a:rPr lang="en-US" sz="24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  <m:r>
                                          <a:rPr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097117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7-6.5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0.25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417480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3-6.5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-3.5</a:t>
                          </a:r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12.25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3311585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4-6.5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-2.5</a:t>
                          </a:r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6.25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476874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6-6.5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-0.5</a:t>
                          </a:r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0.25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9927347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10-6.5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3.5</a:t>
                          </a:r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12.25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1053696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9-6.5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</a:t>
                          </a:r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6.25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130317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39/6 = </a:t>
                          </a: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highlight>
                                <a:srgbClr val="00FFFF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  <a:highlight>
                              <a:srgbClr val="00FFFF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37.5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01421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A770315-3611-6DDD-0CF5-50FF77D9D0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9728763"/>
                  </p:ext>
                </p:extLst>
              </p:nvPr>
            </p:nvGraphicFramePr>
            <p:xfrm>
              <a:off x="2309090" y="1784381"/>
              <a:ext cx="5264728" cy="32741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08447">
                      <a:extLst>
                        <a:ext uri="{9D8B030D-6E8A-4147-A177-3AD203B41FA5}">
                          <a16:colId xmlns:a16="http://schemas.microsoft.com/office/drawing/2014/main" val="3187469640"/>
                        </a:ext>
                      </a:extLst>
                    </a:gridCol>
                    <a:gridCol w="1088572">
                      <a:extLst>
                        <a:ext uri="{9D8B030D-6E8A-4147-A177-3AD203B41FA5}">
                          <a16:colId xmlns:a16="http://schemas.microsoft.com/office/drawing/2014/main" val="1409895457"/>
                        </a:ext>
                      </a:extLst>
                    </a:gridCol>
                    <a:gridCol w="1089891">
                      <a:extLst>
                        <a:ext uri="{9D8B030D-6E8A-4147-A177-3AD203B41FA5}">
                          <a16:colId xmlns:a16="http://schemas.microsoft.com/office/drawing/2014/main" val="796781267"/>
                        </a:ext>
                      </a:extLst>
                    </a:gridCol>
                    <a:gridCol w="1477818">
                      <a:extLst>
                        <a:ext uri="{9D8B030D-6E8A-4147-A177-3AD203B41FA5}">
                          <a16:colId xmlns:a16="http://schemas.microsoft.com/office/drawing/2014/main" val="3618335517"/>
                        </a:ext>
                      </a:extLst>
                    </a:gridCol>
                  </a:tblGrid>
                  <a:tr h="50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x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8045" t="-1220" r="-236872" b="-57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8045" t="-1220" r="-136872" b="-57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6379" t="-1220" r="-823" b="-578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09711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7-6.5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</a:t>
                          </a:r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0.25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41748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3-6.5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-3.5</a:t>
                          </a:r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12.25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33115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4-6.5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-2.5</a:t>
                          </a:r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6.25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4768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6-6.5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-0.5</a:t>
                          </a:r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0.25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992734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10-6.5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3.5</a:t>
                          </a:r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12.25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105369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9-6.5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</a:t>
                          </a:r>
                        </a:p>
                      </a:txBody>
                      <a:tcPr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6.25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13031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39/6 = </a:t>
                          </a: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highlight>
                                <a:srgbClr val="00FFFF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  <a:highlight>
                              <a:srgbClr val="00FFFF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37.5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014214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74E8392A-594F-8D67-2093-79F8725E1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462" y="92075"/>
            <a:ext cx="3500581" cy="10884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8EE425-AD9E-281E-4709-7F2CC2789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08" y="5057882"/>
            <a:ext cx="5727150" cy="134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51631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6FDD6-B53D-9EAE-36BF-5940A7703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EA49F0-F682-C020-C63C-E8B4907D4194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 Example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FA00E4-CE52-0F00-1715-E82DEB8A3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6EC4C4C-8F6A-6900-B36C-A580579D6A0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3F0D94-9B93-96BC-5037-9E503AF656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23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A69C3-5E12-2943-D882-1E33827FBDD9}"/>
              </a:ext>
            </a:extLst>
          </p:cNvPr>
          <p:cNvSpPr txBox="1"/>
          <p:nvPr/>
        </p:nvSpPr>
        <p:spPr>
          <a:xfrm>
            <a:off x="464849" y="1126067"/>
            <a:ext cx="5270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Putting values in the slope formula</a:t>
            </a:r>
            <a:endParaRPr lang="en-US" sz="2800" b="1" noProof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D1D9DFB-942F-B5D5-8428-2EDB2F8A96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3837544"/>
                  </p:ext>
                </p:extLst>
              </p:nvPr>
            </p:nvGraphicFramePr>
            <p:xfrm>
              <a:off x="1257035" y="1760124"/>
              <a:ext cx="9281657" cy="32741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7838">
                      <a:extLst>
                        <a:ext uri="{9D8B030D-6E8A-4147-A177-3AD203B41FA5}">
                          <a16:colId xmlns:a16="http://schemas.microsoft.com/office/drawing/2014/main" val="3187469640"/>
                        </a:ext>
                      </a:extLst>
                    </a:gridCol>
                    <a:gridCol w="2407187">
                      <a:extLst>
                        <a:ext uri="{9D8B030D-6E8A-4147-A177-3AD203B41FA5}">
                          <a16:colId xmlns:a16="http://schemas.microsoft.com/office/drawing/2014/main" val="1409895457"/>
                        </a:ext>
                      </a:extLst>
                    </a:gridCol>
                    <a:gridCol w="1766520">
                      <a:extLst>
                        <a:ext uri="{9D8B030D-6E8A-4147-A177-3AD203B41FA5}">
                          <a16:colId xmlns:a16="http://schemas.microsoft.com/office/drawing/2014/main" val="3618335517"/>
                        </a:ext>
                      </a:extLst>
                    </a:gridCol>
                    <a:gridCol w="3400112">
                      <a:extLst>
                        <a:ext uri="{9D8B030D-6E8A-4147-A177-3AD203B41FA5}">
                          <a16:colId xmlns:a16="http://schemas.microsoft.com/office/drawing/2014/main" val="3721232588"/>
                        </a:ext>
                      </a:extLst>
                    </a:gridCol>
                  </a:tblGrid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x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y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"/>
                                            <m:endChr m:val=""/>
                                            <m:ctrlPr>
                                              <a:rPr lang="en-US" sz="24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(</m:t>
                                            </m:r>
                                          </m:e>
                                        </m:d>
                                        <m:sSub>
                                          <m:sSubPr>
                                            <m:ctrlPr>
                                              <a:rPr lang="en-US" sz="24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b="1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  <m:r>
                                          <a:rPr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1" i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4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400" b="1" i="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400" b="1" i="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1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3200" b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097117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0.25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36.085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417480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12.25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562.905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3311585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6.25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304.575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476874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0.25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33.915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9927347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12.25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746.095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1053696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6.25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162.925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98605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39/6 = </a:t>
                          </a: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highlight>
                                <a:srgbClr val="00FFFF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1223/6 = </a:t>
                          </a: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203.83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37.5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1846.5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01421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D1D9DFB-942F-B5D5-8428-2EDB2F8A96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3837544"/>
                  </p:ext>
                </p:extLst>
              </p:nvPr>
            </p:nvGraphicFramePr>
            <p:xfrm>
              <a:off x="1257035" y="1760124"/>
              <a:ext cx="9281657" cy="32741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7838">
                      <a:extLst>
                        <a:ext uri="{9D8B030D-6E8A-4147-A177-3AD203B41FA5}">
                          <a16:colId xmlns:a16="http://schemas.microsoft.com/office/drawing/2014/main" val="3187469640"/>
                        </a:ext>
                      </a:extLst>
                    </a:gridCol>
                    <a:gridCol w="2407187">
                      <a:extLst>
                        <a:ext uri="{9D8B030D-6E8A-4147-A177-3AD203B41FA5}">
                          <a16:colId xmlns:a16="http://schemas.microsoft.com/office/drawing/2014/main" val="1409895457"/>
                        </a:ext>
                      </a:extLst>
                    </a:gridCol>
                    <a:gridCol w="1766520">
                      <a:extLst>
                        <a:ext uri="{9D8B030D-6E8A-4147-A177-3AD203B41FA5}">
                          <a16:colId xmlns:a16="http://schemas.microsoft.com/office/drawing/2014/main" val="3618335517"/>
                        </a:ext>
                      </a:extLst>
                    </a:gridCol>
                    <a:gridCol w="3400112">
                      <a:extLst>
                        <a:ext uri="{9D8B030D-6E8A-4147-A177-3AD203B41FA5}">
                          <a16:colId xmlns:a16="http://schemas.microsoft.com/office/drawing/2014/main" val="3721232588"/>
                        </a:ext>
                      </a:extLst>
                    </a:gridCol>
                  </a:tblGrid>
                  <a:tr h="50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x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y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3103" t="-1220" r="-193103" b="-578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3118" t="-1220" r="-358" b="-5780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09711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0.25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36.085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41748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12.25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562.905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33115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6.25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304.575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4768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0.25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33.915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992734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12.25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746.095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105369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6.25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162.925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986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39/6 = </a:t>
                          </a: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highlight>
                                <a:srgbClr val="00FFFF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1223/6 = </a:t>
                          </a: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203.83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37.5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1846.5</a:t>
                          </a:r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014214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FCFF5BE5-E071-1086-CCB7-813D4125F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462" y="92075"/>
            <a:ext cx="3500581" cy="1088416"/>
          </a:xfrm>
          <a:prstGeom prst="rect">
            <a:avLst/>
          </a:prstGeom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5EAD2724-8D32-0219-C632-C778A45D34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580730"/>
              </p:ext>
            </p:extLst>
          </p:nvPr>
        </p:nvGraphicFramePr>
        <p:xfrm>
          <a:off x="1887104" y="5145084"/>
          <a:ext cx="7210713" cy="1173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54280" imgH="431640" progId="Equation.DSMT4">
                  <p:embed/>
                </p:oleObj>
              </mc:Choice>
              <mc:Fallback>
                <p:oleObj name="Equation" r:id="rId5" imgW="2654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87104" y="5145084"/>
                        <a:ext cx="7210713" cy="1173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7135582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9A09E-599D-8DEC-BD44-21B4F943E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1576A3-B850-1E76-0A73-59D693F66F2D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 Example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CABFFC-54A0-3D37-538B-19E12DA61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EACF73-D299-7B46-8601-263750D44AC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5D0FA3-5881-62FA-5EBF-E685E7F3E82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24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95C1A-3CE5-31CC-7627-BC667D045AEB}"/>
              </a:ext>
            </a:extLst>
          </p:cNvPr>
          <p:cNvSpPr txBox="1"/>
          <p:nvPr/>
        </p:nvSpPr>
        <p:spPr>
          <a:xfrm>
            <a:off x="464849" y="1126067"/>
            <a:ext cx="5270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2nd,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Calculate the intercept</a:t>
            </a:r>
            <a:endParaRPr lang="en-US" sz="2800" b="1" noProof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4391AC-C9F2-6877-91AB-5E888E7B3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993" y="92075"/>
            <a:ext cx="2891050" cy="898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53A15F-509A-A61A-E12D-B09D65792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897" y="1784381"/>
            <a:ext cx="658558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145CA3E-DFEA-6DD8-D4EF-A1A73A5FB7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009910"/>
              </p:ext>
            </p:extLst>
          </p:nvPr>
        </p:nvGraphicFramePr>
        <p:xfrm>
          <a:off x="3615185" y="2630818"/>
          <a:ext cx="1704109" cy="2130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11000" imgH="888840" progId="Equation.DSMT4">
                  <p:embed/>
                </p:oleObj>
              </mc:Choice>
              <mc:Fallback>
                <p:oleObj name="Equation" r:id="rId5" imgW="7110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5185" y="2630818"/>
                        <a:ext cx="1704109" cy="2130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3988753-0019-F575-BD5F-2A0605AE90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644032"/>
              </p:ext>
            </p:extLst>
          </p:nvPr>
        </p:nvGraphicFramePr>
        <p:xfrm>
          <a:off x="2736591" y="5123676"/>
          <a:ext cx="6137286" cy="1277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97080" imgH="457200" progId="Equation.DSMT4">
                  <p:embed/>
                </p:oleObj>
              </mc:Choice>
              <mc:Fallback>
                <p:oleObj name="Equation" r:id="rId7" imgW="21970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36591" y="5123676"/>
                        <a:ext cx="6137286" cy="1277123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8414025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3E2FD-AAB7-4EA6-DA94-35ECD53F9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6F2AD7-59D6-E3BD-9629-8F84912BE267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 Example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CE1AA2-7423-3DFD-D8AB-0FEC12C54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8DA470-BB78-903D-B3E3-A0DDF5B12F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A653DF-48E6-C20E-1C6A-2CCAB6E9A4E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25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416A7-31C4-8BE6-6A98-60DA13A39BD9}"/>
              </a:ext>
            </a:extLst>
          </p:cNvPr>
          <p:cNvSpPr txBox="1"/>
          <p:nvPr/>
        </p:nvSpPr>
        <p:spPr>
          <a:xfrm>
            <a:off x="960748" y="1094937"/>
            <a:ext cx="9818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3nd,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dependent Y</a:t>
            </a:r>
            <a:r>
              <a:rPr lang="en-GB" sz="28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if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</a:t>
            </a:r>
            <a:r>
              <a:rPr lang="en-GB" sz="28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X=14</a:t>
            </a:r>
            <a:endParaRPr lang="en-US" sz="2800" b="1" noProof="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B34540-57F5-7937-BDAF-CFA876A41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24" y="2018001"/>
            <a:ext cx="2891050" cy="8988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240EDC-5055-F738-FCEF-72053B33AE67}"/>
              </a:ext>
            </a:extLst>
          </p:cNvPr>
          <p:cNvSpPr txBox="1"/>
          <p:nvPr/>
        </p:nvSpPr>
        <p:spPr>
          <a:xfrm>
            <a:off x="9167358" y="5670218"/>
            <a:ext cx="2461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 573.36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FC5B852-59CC-2E38-5173-5CD169911E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470109"/>
              </p:ext>
            </p:extLst>
          </p:nvPr>
        </p:nvGraphicFramePr>
        <p:xfrm>
          <a:off x="1255530" y="2916899"/>
          <a:ext cx="1976437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25480" imgH="888840" progId="Equation.DSMT4">
                  <p:embed/>
                </p:oleObj>
              </mc:Choice>
              <mc:Fallback>
                <p:oleObj name="Equation" r:id="rId4" imgW="825480" imgH="8888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145CA3E-DFEA-6DD8-D4EF-A1A73A5FB7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5530" y="2916899"/>
                        <a:ext cx="1976437" cy="213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328C3BB-07D7-DD79-E5E0-F0A6A94FD1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474727"/>
              </p:ext>
            </p:extLst>
          </p:nvPr>
        </p:nvGraphicFramePr>
        <p:xfrm>
          <a:off x="798224" y="5117773"/>
          <a:ext cx="401478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76160" imgH="203040" progId="Equation.DSMT4">
                  <p:embed/>
                </p:oleObj>
              </mc:Choice>
              <mc:Fallback>
                <p:oleObj name="Equation" r:id="rId6" imgW="1676160" imgH="2030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FC5B852-59CC-2E38-5173-5CD169911E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8224" y="5117773"/>
                        <a:ext cx="4014788" cy="487363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7A53005-99B2-4ACE-9706-4E833F30A0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323018"/>
              </p:ext>
            </p:extLst>
          </p:nvPr>
        </p:nvGraphicFramePr>
        <p:xfrm>
          <a:off x="6924675" y="2262188"/>
          <a:ext cx="41370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26920" imgH="203040" progId="Equation.DSMT4">
                  <p:embed/>
                </p:oleObj>
              </mc:Choice>
              <mc:Fallback>
                <p:oleObj name="Equation" r:id="rId8" imgW="1726920" imgH="2030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7328C3BB-07D7-DD79-E5E0-F0A6A94FD1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24675" y="2262188"/>
                        <a:ext cx="4137025" cy="487362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4812312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8A456-55AB-383C-9193-285DDE101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775199-E607-DA8F-BD1A-290B40C370E5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 Example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C497DC-AC67-588D-26AE-333E0A7C3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B1BDD3-7BB1-CB3A-BB9A-2E41C482B7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9DD52F-A8EA-8448-5730-5F9A363FF28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26</a:t>
            </a:fld>
            <a:endParaRPr lang="en-US" b="1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C31B63-9211-02BA-0635-D34A3B1D0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793" y="999824"/>
            <a:ext cx="2489322" cy="7739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7AA08D5-A1AE-E121-157D-F6666F13A6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4153207"/>
                  </p:ext>
                </p:extLst>
              </p:nvPr>
            </p:nvGraphicFramePr>
            <p:xfrm>
              <a:off x="2473390" y="3302577"/>
              <a:ext cx="7016615" cy="2773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54154">
                      <a:extLst>
                        <a:ext uri="{9D8B030D-6E8A-4147-A177-3AD203B41FA5}">
                          <a16:colId xmlns:a16="http://schemas.microsoft.com/office/drawing/2014/main" val="3187469640"/>
                        </a:ext>
                      </a:extLst>
                    </a:gridCol>
                    <a:gridCol w="1754154">
                      <a:extLst>
                        <a:ext uri="{9D8B030D-6E8A-4147-A177-3AD203B41FA5}">
                          <a16:colId xmlns:a16="http://schemas.microsoft.com/office/drawing/2014/main" val="3618335517"/>
                        </a:ext>
                      </a:extLst>
                    </a:gridCol>
                    <a:gridCol w="1350106">
                      <a:extLst>
                        <a:ext uri="{9D8B030D-6E8A-4147-A177-3AD203B41FA5}">
                          <a16:colId xmlns:a16="http://schemas.microsoft.com/office/drawing/2014/main" val="943202483"/>
                        </a:ext>
                      </a:extLst>
                    </a:gridCol>
                    <a:gridCol w="2158201">
                      <a:extLst>
                        <a:ext uri="{9D8B030D-6E8A-4147-A177-3AD203B41FA5}">
                          <a16:colId xmlns:a16="http://schemas.microsoft.com/office/drawing/2014/main" val="4263921977"/>
                        </a:ext>
                      </a:extLst>
                    </a:gridCol>
                  </a:tblGrid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x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y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0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𝒃</m:t>
                                        </m:r>
                                      </m:e>
                                      <m:sub>
                                        <m:r>
                                          <a:rPr lang="en-US" sz="20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0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𝒃</m:t>
                                        </m:r>
                                      </m:e>
                                      <m:sub>
                                        <m:r>
                                          <a:rPr lang="en-US" sz="20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b="1" dirty="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097117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344.68</a:t>
                          </a:r>
                        </a:p>
                      </a:txBody>
                      <a:tcPr marL="8626" marR="8626" marT="8626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228.45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417480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147.72</a:t>
                          </a:r>
                        </a:p>
                      </a:txBody>
                      <a:tcPr marL="8626" marR="8626" marT="8626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31.49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3311585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196.96</a:t>
                          </a:r>
                        </a:p>
                      </a:txBody>
                      <a:tcPr marL="8626" marR="8626" marT="8626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80.73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476874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295.44</a:t>
                          </a:r>
                        </a:p>
                      </a:txBody>
                      <a:tcPr marL="8626" marR="8626" marT="8626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179.21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9927347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492.4</a:t>
                          </a:r>
                        </a:p>
                      </a:txBody>
                      <a:tcPr marL="8626" marR="8626" marT="8626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376.17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1053696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443.16</a:t>
                          </a:r>
                        </a:p>
                      </a:txBody>
                      <a:tcPr marL="8626" marR="8626" marT="8626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326.93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1643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7AA08D5-A1AE-E121-157D-F6666F13A6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4153207"/>
                  </p:ext>
                </p:extLst>
              </p:nvPr>
            </p:nvGraphicFramePr>
            <p:xfrm>
              <a:off x="2473390" y="3302577"/>
              <a:ext cx="7016615" cy="2773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54154">
                      <a:extLst>
                        <a:ext uri="{9D8B030D-6E8A-4147-A177-3AD203B41FA5}">
                          <a16:colId xmlns:a16="http://schemas.microsoft.com/office/drawing/2014/main" val="3187469640"/>
                        </a:ext>
                      </a:extLst>
                    </a:gridCol>
                    <a:gridCol w="1754154">
                      <a:extLst>
                        <a:ext uri="{9D8B030D-6E8A-4147-A177-3AD203B41FA5}">
                          <a16:colId xmlns:a16="http://schemas.microsoft.com/office/drawing/2014/main" val="3618335517"/>
                        </a:ext>
                      </a:extLst>
                    </a:gridCol>
                    <a:gridCol w="1350106">
                      <a:extLst>
                        <a:ext uri="{9D8B030D-6E8A-4147-A177-3AD203B41FA5}">
                          <a16:colId xmlns:a16="http://schemas.microsoft.com/office/drawing/2014/main" val="943202483"/>
                        </a:ext>
                      </a:extLst>
                    </a:gridCol>
                    <a:gridCol w="2158201">
                      <a:extLst>
                        <a:ext uri="{9D8B030D-6E8A-4147-A177-3AD203B41FA5}">
                          <a16:colId xmlns:a16="http://schemas.microsoft.com/office/drawing/2014/main" val="4263921977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x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y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59910" t="-7692" r="-160360" b="-6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5706" t="-7692" r="-565" b="-6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09711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344.68</a:t>
                          </a:r>
                        </a:p>
                      </a:txBody>
                      <a:tcPr marL="8626" marR="8626" marT="8626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228.45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41748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147.72</a:t>
                          </a:r>
                        </a:p>
                      </a:txBody>
                      <a:tcPr marL="8626" marR="8626" marT="8626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31.49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33115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196.96</a:t>
                          </a:r>
                        </a:p>
                      </a:txBody>
                      <a:tcPr marL="8626" marR="8626" marT="8626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80.73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4768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295.44</a:t>
                          </a:r>
                        </a:p>
                      </a:txBody>
                      <a:tcPr marL="8626" marR="8626" marT="8626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179.21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992734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492.4</a:t>
                          </a:r>
                        </a:p>
                      </a:txBody>
                      <a:tcPr marL="8626" marR="8626" marT="8626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376.17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105369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443.16</a:t>
                          </a:r>
                        </a:p>
                      </a:txBody>
                      <a:tcPr marL="8626" marR="8626" marT="8626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326.93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16433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85983C4-F1C0-05E9-B50C-B6ABB3700C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114116"/>
              </p:ext>
            </p:extLst>
          </p:nvPr>
        </p:nvGraphicFramePr>
        <p:xfrm>
          <a:off x="6698761" y="1777091"/>
          <a:ext cx="197643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25480" imgH="457200" progId="Equation.DSMT4">
                  <p:embed/>
                </p:oleObj>
              </mc:Choice>
              <mc:Fallback>
                <p:oleObj name="Equation" r:id="rId5" imgW="825480" imgH="4572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FC5B852-59CC-2E38-5173-5CD169911E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98761" y="1777091"/>
                        <a:ext cx="1976437" cy="1095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5629268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4DDC4-9BE9-3224-F781-9308B8628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299009-82A3-473A-3276-6A6DA50CDE65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8A4FF6-A3CE-7292-217B-785FAC261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2DDC11-AC66-638E-6230-E65A5C20ADD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CD1AAFE-0713-A5FD-9161-BF68F4484D6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27</a:t>
            </a:fld>
            <a:endParaRPr lang="en-US" b="1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81982B-F2C6-561F-662A-D98EE7502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928" y="1470709"/>
            <a:ext cx="7661019" cy="49300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0DACA057-9B5F-6E3F-09DA-B2095F4801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0489389"/>
                  </p:ext>
                </p:extLst>
              </p:nvPr>
            </p:nvGraphicFramePr>
            <p:xfrm>
              <a:off x="212437" y="2400039"/>
              <a:ext cx="4239491" cy="30714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3563">
                      <a:extLst>
                        <a:ext uri="{9D8B030D-6E8A-4147-A177-3AD203B41FA5}">
                          <a16:colId xmlns:a16="http://schemas.microsoft.com/office/drawing/2014/main" val="3187469640"/>
                        </a:ext>
                      </a:extLst>
                    </a:gridCol>
                    <a:gridCol w="831273">
                      <a:extLst>
                        <a:ext uri="{9D8B030D-6E8A-4147-A177-3AD203B41FA5}">
                          <a16:colId xmlns:a16="http://schemas.microsoft.com/office/drawing/2014/main" val="3618335517"/>
                        </a:ext>
                      </a:extLst>
                    </a:gridCol>
                    <a:gridCol w="1300654">
                      <a:extLst>
                        <a:ext uri="{9D8B030D-6E8A-4147-A177-3AD203B41FA5}">
                          <a16:colId xmlns:a16="http://schemas.microsoft.com/office/drawing/2014/main" val="943202483"/>
                        </a:ext>
                      </a:extLst>
                    </a:gridCol>
                    <a:gridCol w="1304001">
                      <a:extLst>
                        <a:ext uri="{9D8B030D-6E8A-4147-A177-3AD203B41FA5}">
                          <a16:colId xmlns:a16="http://schemas.microsoft.com/office/drawing/2014/main" val="4263921977"/>
                        </a:ext>
                      </a:extLst>
                    </a:gridCol>
                  </a:tblGrid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x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y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20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0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𝒃</m:t>
                                        </m:r>
                                      </m:e>
                                      <m:sub>
                                        <m:r>
                                          <a:rPr lang="en-US" sz="20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𝟎</m:t>
                                        </m:r>
                                      </m:sub>
                                    </m:sSub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0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𝒃</m:t>
                                        </m:r>
                                      </m:e>
                                      <m:sub>
                                        <m:r>
                                          <a:rPr lang="en-US" sz="2000" b="1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sz="20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b="1" dirty="0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097117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344.68</a:t>
                          </a:r>
                        </a:p>
                      </a:txBody>
                      <a:tcPr marL="8626" marR="8626" marT="8626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228.45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417480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147.72</a:t>
                          </a:r>
                        </a:p>
                      </a:txBody>
                      <a:tcPr marL="8626" marR="8626" marT="8626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31.49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3311585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196.96</a:t>
                          </a:r>
                        </a:p>
                      </a:txBody>
                      <a:tcPr marL="8626" marR="8626" marT="8626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80.73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476874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295.44</a:t>
                          </a:r>
                        </a:p>
                      </a:txBody>
                      <a:tcPr marL="8626" marR="8626" marT="8626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179.21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9927347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492.4</a:t>
                          </a:r>
                        </a:p>
                      </a:txBody>
                      <a:tcPr marL="8626" marR="8626" marT="8626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376.17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1053696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443.16</a:t>
                          </a:r>
                        </a:p>
                      </a:txBody>
                      <a:tcPr marL="8626" marR="8626" marT="8626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326.93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1643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0DACA057-9B5F-6E3F-09DA-B2095F4801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0489389"/>
                  </p:ext>
                </p:extLst>
              </p:nvPr>
            </p:nvGraphicFramePr>
            <p:xfrm>
              <a:off x="212437" y="2400039"/>
              <a:ext cx="4239491" cy="30714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03563">
                      <a:extLst>
                        <a:ext uri="{9D8B030D-6E8A-4147-A177-3AD203B41FA5}">
                          <a16:colId xmlns:a16="http://schemas.microsoft.com/office/drawing/2014/main" val="3187469640"/>
                        </a:ext>
                      </a:extLst>
                    </a:gridCol>
                    <a:gridCol w="831273">
                      <a:extLst>
                        <a:ext uri="{9D8B030D-6E8A-4147-A177-3AD203B41FA5}">
                          <a16:colId xmlns:a16="http://schemas.microsoft.com/office/drawing/2014/main" val="3618335517"/>
                        </a:ext>
                      </a:extLst>
                    </a:gridCol>
                    <a:gridCol w="1300654">
                      <a:extLst>
                        <a:ext uri="{9D8B030D-6E8A-4147-A177-3AD203B41FA5}">
                          <a16:colId xmlns:a16="http://schemas.microsoft.com/office/drawing/2014/main" val="943202483"/>
                        </a:ext>
                      </a:extLst>
                    </a:gridCol>
                    <a:gridCol w="1304001">
                      <a:extLst>
                        <a:ext uri="{9D8B030D-6E8A-4147-A177-3AD203B41FA5}">
                          <a16:colId xmlns:a16="http://schemas.microsoft.com/office/drawing/2014/main" val="4263921977"/>
                        </a:ext>
                      </a:extLst>
                    </a:gridCol>
                  </a:tblGrid>
                  <a:tr h="6939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x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y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6168" t="-71053" r="-100935" b="-3649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6168" t="-71053" r="-935" b="-3649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09711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344.68</a:t>
                          </a:r>
                        </a:p>
                      </a:txBody>
                      <a:tcPr marL="8626" marR="8626" marT="8626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228.45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41748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147.72</a:t>
                          </a:r>
                        </a:p>
                      </a:txBody>
                      <a:tcPr marL="8626" marR="8626" marT="8626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31.49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33115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196.96</a:t>
                          </a:r>
                        </a:p>
                      </a:txBody>
                      <a:tcPr marL="8626" marR="8626" marT="8626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80.73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4768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295.44</a:t>
                          </a:r>
                        </a:p>
                      </a:txBody>
                      <a:tcPr marL="8626" marR="8626" marT="8626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179.21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992734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492.4</a:t>
                          </a:r>
                        </a:p>
                      </a:txBody>
                      <a:tcPr marL="8626" marR="8626" marT="8626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376.17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105369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443.16</a:t>
                          </a:r>
                        </a:p>
                      </a:txBody>
                      <a:tcPr marL="8626" marR="8626" marT="8626" marB="0"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kern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326.93</a:t>
                          </a:r>
                        </a:p>
                      </a:txBody>
                      <a:tcPr marL="8626" marR="8626" marT="8626" marB="0" anchor="b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1643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72797731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4B077-35A5-A6CE-515A-246628520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07F0BE-D0D5-8596-341D-AC529BE284FC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0B92C3-42F1-E5D5-A686-DE095BC10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D345E7B-A1A0-9D0B-14BD-BF67B65430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C240A6-4CFD-B9E1-5220-73E4CC5597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28</a:t>
            </a:fld>
            <a:endParaRPr lang="en-US" b="1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E430E8-4E56-48FA-03DF-9AA22D384064}"/>
              </a:ext>
            </a:extLst>
          </p:cNvPr>
          <p:cNvSpPr txBox="1"/>
          <p:nvPr/>
        </p:nvSpPr>
        <p:spPr>
          <a:xfrm>
            <a:off x="1434231" y="1085085"/>
            <a:ext cx="92060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import </a:t>
            </a:r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numpy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 as np</a:t>
            </a:r>
          </a:p>
          <a:p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import </a:t>
            </a:r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matplotlib.pyplot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 as </a:t>
            </a:r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</a:t>
            </a:r>
            <a:endParaRPr lang="en-US" sz="1600" b="0" i="1" dirty="0">
              <a:effectLst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600" b="1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from </a:t>
            </a:r>
            <a:r>
              <a:rPr lang="en-US" sz="1600" b="1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sklearn.linear_model</a:t>
            </a:r>
            <a:r>
              <a:rPr lang="en-US" sz="1600" b="1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 import </a:t>
            </a:r>
            <a:r>
              <a:rPr lang="en-US" sz="1600" b="1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LinearRegression</a:t>
            </a:r>
            <a:endParaRPr lang="en-US" sz="1600" b="1" i="1" dirty="0">
              <a:effectLst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600" b="0" i="1" dirty="0">
              <a:effectLst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X = </a:t>
            </a:r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np.array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([7, 3, 4, 6, 10, 9]).reshape(-1, 1)  # Reshape for </a:t>
            </a:r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sklearn</a:t>
            </a:r>
            <a:endParaRPr lang="en-US" sz="1600" b="0" i="1" dirty="0">
              <a:effectLst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Y = </a:t>
            </a:r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np.array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([276, 43, 82, 136, 417, 269])</a:t>
            </a:r>
          </a:p>
          <a:p>
            <a:endParaRPr lang="en-US" sz="1600" b="0" i="1" dirty="0">
              <a:effectLst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600" b="1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model = </a:t>
            </a:r>
            <a:r>
              <a:rPr lang="en-US" sz="1600" b="1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LinearRegression</a:t>
            </a:r>
            <a:r>
              <a:rPr lang="en-US" sz="1600" b="1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model.fit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(X, Y)</a:t>
            </a:r>
          </a:p>
          <a:p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Y_pred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model.predict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(X)</a:t>
            </a:r>
          </a:p>
          <a:p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plt.figure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figsize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=(10, 6))</a:t>
            </a:r>
          </a:p>
          <a:p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plt.scatter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(X, Y, color="blue", label="Data Points")</a:t>
            </a:r>
          </a:p>
          <a:p>
            <a:endParaRPr lang="en-US" sz="1600" b="0" i="1" dirty="0">
              <a:effectLst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600" b="1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# Plot the regression line</a:t>
            </a:r>
          </a:p>
          <a:p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plt.plot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(X, </a:t>
            </a:r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Y_pred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, color="red", label="Regression Line")</a:t>
            </a:r>
          </a:p>
          <a:p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plt.xlabel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("X (Independent Variable)")</a:t>
            </a:r>
          </a:p>
          <a:p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plt.ylabel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("Y (Dependent Variable)")</a:t>
            </a:r>
          </a:p>
          <a:p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plt.title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("Linear Regression Line Fitted to Data Points")</a:t>
            </a:r>
          </a:p>
          <a:p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plt.legend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plt.grid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(True)</a:t>
            </a:r>
          </a:p>
          <a:p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plt.show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07629795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C1001-94E8-BFC6-9A5C-9DC993C50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93F3EB-83FE-C233-3887-71984193A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286" y="1731818"/>
            <a:ext cx="7255274" cy="46689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FA0EDF-839E-8BE3-ED23-78059F7269E5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2 </a:t>
            </a:r>
            <a:r>
              <a:rPr lang="en-US" sz="3600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(extending the predictions and plotting them)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62C725-C67A-1284-191F-E875148E9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645DC20-AD9E-8BBE-40BD-90988091508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8BB8AC-F43B-3FBB-EE5D-E16ECD2CF1E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29</a:t>
            </a:fld>
            <a:endParaRPr lang="en-US" b="1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34279F-9595-A839-D15E-74633B3FD8A8}"/>
              </a:ext>
            </a:extLst>
          </p:cNvPr>
          <p:cNvSpPr txBox="1"/>
          <p:nvPr/>
        </p:nvSpPr>
        <p:spPr>
          <a:xfrm>
            <a:off x="390523" y="1372272"/>
            <a:ext cx="920605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X2 = </a:t>
            </a:r>
            <a:r>
              <a:rPr lang="en-US" sz="14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np.array</a:t>
            </a:r>
            <a:r>
              <a:rPr lang="en-US" sz="14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([7, 3, 4, 6, 10, 9, </a:t>
            </a:r>
            <a:r>
              <a:rPr lang="en-US" sz="1400" b="1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12, 17, 21</a:t>
            </a:r>
            <a:r>
              <a:rPr lang="en-US" sz="14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]).reshape(-1, 1)  # Reshape for </a:t>
            </a:r>
            <a:r>
              <a:rPr lang="en-US" sz="14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sklearn</a:t>
            </a:r>
            <a:r>
              <a:rPr lang="en-US" sz="14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4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Y_pred</a:t>
            </a:r>
            <a:r>
              <a:rPr lang="en-US" sz="14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model.predict</a:t>
            </a:r>
            <a:r>
              <a:rPr lang="en-US" sz="14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(X2)</a:t>
            </a:r>
          </a:p>
          <a:p>
            <a:endParaRPr lang="en-US" sz="1400" b="0" i="1" dirty="0">
              <a:effectLst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4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print(</a:t>
            </a:r>
            <a:r>
              <a:rPr lang="en-US" sz="14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len</a:t>
            </a:r>
            <a:r>
              <a:rPr lang="en-US" sz="14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(X2))</a:t>
            </a:r>
          </a:p>
          <a:p>
            <a:r>
              <a:rPr lang="en-US" sz="14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print(</a:t>
            </a:r>
            <a:r>
              <a:rPr lang="en-US" sz="14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len</a:t>
            </a:r>
            <a:r>
              <a:rPr lang="en-US" sz="14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4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Y_pred</a:t>
            </a:r>
            <a:r>
              <a:rPr lang="en-US" sz="14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sz="14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plt.figure</a:t>
            </a:r>
            <a:r>
              <a:rPr lang="en-US" sz="14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4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figsize</a:t>
            </a:r>
            <a:r>
              <a:rPr lang="en-US" sz="14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=(10, 6))</a:t>
            </a:r>
          </a:p>
          <a:p>
            <a:r>
              <a:rPr lang="en-US" sz="14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plt.scatter</a:t>
            </a:r>
            <a:r>
              <a:rPr lang="en-US" sz="14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(X2[:</a:t>
            </a:r>
            <a:r>
              <a:rPr lang="en-US" sz="14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len</a:t>
            </a:r>
            <a:r>
              <a:rPr lang="en-US" sz="14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(Y)], Y, color="blue", label="Data Points")</a:t>
            </a:r>
          </a:p>
          <a:p>
            <a:r>
              <a:rPr lang="en-US" sz="14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# Plot the regression line</a:t>
            </a:r>
          </a:p>
          <a:p>
            <a:r>
              <a:rPr lang="en-US" sz="14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plt.plot</a:t>
            </a:r>
            <a:r>
              <a:rPr lang="en-US" sz="14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(X2, </a:t>
            </a:r>
            <a:r>
              <a:rPr lang="en-US" sz="14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Y_pred</a:t>
            </a:r>
            <a:r>
              <a:rPr lang="en-US" sz="14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, color="red", label="Regression Line")</a:t>
            </a:r>
          </a:p>
          <a:p>
            <a:r>
              <a:rPr lang="en-US" sz="14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plt.xlabel</a:t>
            </a:r>
            <a:r>
              <a:rPr lang="en-US" sz="14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("X (Independent Variable)")</a:t>
            </a:r>
          </a:p>
          <a:p>
            <a:r>
              <a:rPr lang="en-US" sz="14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plt.ylabel</a:t>
            </a:r>
            <a:r>
              <a:rPr lang="en-US" sz="14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("Y (Dependent Variable)")</a:t>
            </a:r>
          </a:p>
          <a:p>
            <a:r>
              <a:rPr lang="en-US" sz="14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plt.title</a:t>
            </a:r>
            <a:r>
              <a:rPr lang="en-US" sz="14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("Linear Regression Line Fitted to Data Points")</a:t>
            </a:r>
          </a:p>
          <a:p>
            <a:r>
              <a:rPr lang="en-US" sz="14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plt.legend</a:t>
            </a:r>
            <a:r>
              <a:rPr lang="en-US" sz="14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4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plt.grid</a:t>
            </a:r>
            <a:r>
              <a:rPr lang="en-US" sz="14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(True)</a:t>
            </a:r>
          </a:p>
          <a:p>
            <a:r>
              <a:rPr lang="en-US" sz="14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plt.show</a:t>
            </a:r>
            <a:r>
              <a:rPr lang="en-US" sz="14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09442592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6C341-8DAD-39D8-083C-745904580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164FF4-4995-5250-6678-BE4FC220D983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of LR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3A4897-C4A5-9EAB-DCED-0A011FD4D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DC0C333-92B8-E207-D263-F88C1F09589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F234F7E-A496-2C7D-92FA-DE9C2FC83F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3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D02C4-BDCC-1325-375B-C16802F61254}"/>
              </a:ext>
            </a:extLst>
          </p:cNvPr>
          <p:cNvSpPr txBox="1"/>
          <p:nvPr/>
        </p:nvSpPr>
        <p:spPr>
          <a:xfrm>
            <a:off x="504825" y="2117922"/>
            <a:ext cx="51201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</a:t>
            </a:r>
          </a:p>
          <a:p>
            <a:pPr algn="just"/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GB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F2F4CB3-D415-FE70-5482-41A7137FE4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9" t="28283" r="20227" b="16162"/>
          <a:stretch/>
        </p:blipFill>
        <p:spPr bwMode="auto">
          <a:xfrm>
            <a:off x="7707189" y="1381597"/>
            <a:ext cx="4304146" cy="238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516AB1-24E2-9C37-AE8E-FA7F1DE61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919" y="5273851"/>
            <a:ext cx="5727150" cy="134291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81BBC95-5188-FB1F-D16C-DCEEFB4BC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25" y="4387211"/>
            <a:ext cx="6585589" cy="646331"/>
          </a:xfrm>
          <a:prstGeom prst="rect">
            <a:avLst/>
          </a:prstGeom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271F6C16-0E16-CEA7-8259-F009CF5F03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1" t="28283" r="65342" b="53463"/>
          <a:stretch/>
        </p:blipFill>
        <p:spPr bwMode="auto">
          <a:xfrm>
            <a:off x="3973877" y="3169004"/>
            <a:ext cx="554182" cy="78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F587151A-5C8B-EE32-184D-7AE9C5D513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56" t="28283" r="27988" b="55078"/>
          <a:stretch/>
        </p:blipFill>
        <p:spPr bwMode="auto">
          <a:xfrm>
            <a:off x="3973877" y="2000864"/>
            <a:ext cx="737415" cy="71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406973"/>
      </p:ext>
    </p:extLst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C9C9A-08DB-9466-73D6-6F1A61B64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8006D1-DF9D-37D8-02F5-1D96B89D3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F68997-5C9B-8E2D-1B4F-65808B2306C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8003CA-FDBA-772E-5D3C-9EEE1CCA97F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30</a:t>
            </a:fld>
            <a:endParaRPr lang="en-US" b="1" noProof="0" dirty="0"/>
          </a:p>
        </p:txBody>
      </p:sp>
      <p:pic>
        <p:nvPicPr>
          <p:cNvPr id="13314" name="Picture 2" descr="Question Mark Png Images - Free Download on Freepik">
            <a:extLst>
              <a:ext uri="{FF2B5EF4-FFF2-40B4-BE49-F238E27FC236}">
                <a16:creationId xmlns:a16="http://schemas.microsoft.com/office/drawing/2014/main" id="{98BCC162-1DF5-61E1-59F5-B48F11B98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511" y="1572492"/>
            <a:ext cx="3323070" cy="332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60379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B7CC2-7268-81A8-7E92-B9D635277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EC9FC06-41CB-B1B3-DC3A-CE84F2860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0" b="25950"/>
          <a:stretch/>
        </p:blipFill>
        <p:spPr>
          <a:xfrm>
            <a:off x="0" y="1126064"/>
            <a:ext cx="12192000" cy="39522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D50D65-F840-0056-1DC9-A045CDD9873E}"/>
              </a:ext>
            </a:extLst>
          </p:cNvPr>
          <p:cNvSpPr txBox="1"/>
          <p:nvPr/>
        </p:nvSpPr>
        <p:spPr>
          <a:xfrm>
            <a:off x="409575" y="301903"/>
            <a:ext cx="11372850" cy="52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>
              <a:lnSpc>
                <a:spcPct val="107000"/>
              </a:lnSpc>
              <a:spcAft>
                <a:spcPts val="800"/>
              </a:spcAft>
            </a:pPr>
            <a:r>
              <a:rPr lang="en-GB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Jannah: Home at Last, a </a:t>
            </a:r>
            <a:r>
              <a:rPr lang="en-GB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Yaqeen</a:t>
            </a:r>
            <a:r>
              <a:rPr lang="en-GB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Series with </a:t>
            </a:r>
            <a:r>
              <a:rPr lang="en-GB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Dr.</a:t>
            </a:r>
            <a:r>
              <a:rPr lang="en-GB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Omar Suleiman</a:t>
            </a:r>
            <a:endParaRPr lang="en-US" sz="2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06527C-D7C2-658A-DAB7-9B657BD42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69B1BC5-D4EF-B1B5-3753-B02284C0E3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GB" b="1" dirty="0"/>
              <a:t>CS-429   Introduction to Data Science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4E89E-2822-736F-88E3-3627B8817DD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smtClean="0"/>
              <a:t>31</a:t>
            </a:fld>
            <a:endParaRPr lang="en-US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89FBD5-8AE7-0F69-B4B2-6CB11DF95E21}"/>
              </a:ext>
            </a:extLst>
          </p:cNvPr>
          <p:cNvSpPr txBox="1"/>
          <p:nvPr/>
        </p:nvSpPr>
        <p:spPr>
          <a:xfrm>
            <a:off x="409575" y="5078357"/>
            <a:ext cx="11372850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URL: </a:t>
            </a:r>
            <a:r>
              <a:rPr lang="en-US" sz="2000" dirty="0">
                <a:hlinkClick r:id="rId4"/>
              </a:rPr>
              <a:t>Ramadan 2023 | Jannah: Home at Last, a </a:t>
            </a:r>
            <a:r>
              <a:rPr lang="en-US" sz="2000" dirty="0" err="1">
                <a:hlinkClick r:id="rId4"/>
              </a:rPr>
              <a:t>Yaqeen</a:t>
            </a:r>
            <a:r>
              <a:rPr lang="en-US" sz="2000" dirty="0">
                <a:hlinkClick r:id="rId4"/>
              </a:rPr>
              <a:t> Series with Dr. Omar Suleiman | #Jannah #RamadanSeries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algn="just"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Number of episodes: 30</a:t>
            </a:r>
          </a:p>
          <a:p>
            <a:pPr marR="0" algn="just"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Total Duration: 05 ~ 06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Hrs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476645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669F9-FB79-4B42-FCE5-3B87568C5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36B1B48-3D6D-FE9A-FBC0-3A51CAACF7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6" b="4847"/>
          <a:stretch/>
        </p:blipFill>
        <p:spPr bwMode="auto">
          <a:xfrm>
            <a:off x="778163" y="3833362"/>
            <a:ext cx="10715625" cy="293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06B5AC-A70C-54E8-EFCD-157871FA478A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73DE98-3B94-BB98-05DC-77ABD95A5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E579F8-EAA9-EDFE-0BF4-9B05CE3E4C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A3ABA8-F70F-5F15-E5B7-EC4516EBF49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4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FC426-416C-8A63-2C81-007A301CB597}"/>
              </a:ext>
            </a:extLst>
          </p:cNvPr>
          <p:cNvSpPr txBox="1"/>
          <p:nvPr/>
        </p:nvSpPr>
        <p:spPr>
          <a:xfrm>
            <a:off x="504825" y="1155705"/>
            <a:ext cx="112623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is used to predict the value of one variable based on the value of another.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draws a </a:t>
            </a:r>
            <a:r>
              <a:rPr lang="en-GB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through the data points 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best represents the relationship between the variables.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is </a:t>
            </a:r>
            <a:r>
              <a:rPr lang="en-GB" sz="2800" b="1" noProof="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one of the simplest and most interpretable methods 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machine learning.</a:t>
            </a: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183215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19F94-1173-2DC2-6A08-870C4A2DF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AB3A11-03E1-0724-C7AC-0675AD5341ED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LR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2ECF79-EA61-6A20-8122-061C4F806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73DC82-6CEC-E93B-AE5B-80121CF9F65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3B3387-A977-8593-B795-39D502DD88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5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5D78E6-FDE6-DCF1-FAE2-1652732FC66F}"/>
              </a:ext>
            </a:extLst>
          </p:cNvPr>
          <p:cNvSpPr txBox="1"/>
          <p:nvPr/>
        </p:nvSpPr>
        <p:spPr>
          <a:xfrm>
            <a:off x="464849" y="1272806"/>
            <a:ext cx="11262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Regression: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one input variable and one output variable. It tries to find the relationship between these two.</a:t>
            </a: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D206F9-F635-F2CF-2209-3D055C6EF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317" y="2280012"/>
            <a:ext cx="3133809" cy="9743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8BC225-36F9-9167-1098-04FD2DF1A84D}"/>
              </a:ext>
            </a:extLst>
          </p:cNvPr>
          <p:cNvSpPr txBox="1"/>
          <p:nvPr/>
        </p:nvSpPr>
        <p:spPr>
          <a:xfrm>
            <a:off x="390523" y="3442599"/>
            <a:ext cx="112623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Multiple Linear Regression: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more than one input variable. It predicts the output based on multiple inputs, finding a line in higher dimensions</a:t>
            </a: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F765A4-58F5-4D80-EEFE-1F23A3F5F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236" y="5015804"/>
            <a:ext cx="7827527" cy="82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77897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D051C-8AC1-F5E0-DE00-160CA44E4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413832C-C1B7-3842-72A4-931961D3D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968" y="1549782"/>
            <a:ext cx="7122998" cy="5013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976F5E-C800-8F34-7466-905FDF6B33DF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LR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652206-2F0D-0265-EC00-7CADCFAF1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FB0145-7B19-8DFB-E57C-AF99A77549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5C34676-7A73-0979-0A84-D368CEAD0CD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6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2567C-7051-F7B7-3D34-EE22334FBBF8}"/>
              </a:ext>
            </a:extLst>
          </p:cNvPr>
          <p:cNvSpPr txBox="1"/>
          <p:nvPr/>
        </p:nvSpPr>
        <p:spPr>
          <a:xfrm>
            <a:off x="464849" y="1126067"/>
            <a:ext cx="11262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equation to predict a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student’s score based on hours studied.</a:t>
            </a:r>
            <a:endParaRPr lang="en-US" sz="2800" b="1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A81A3E-F325-474B-9A09-930D4C46B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430211"/>
              </p:ext>
            </p:extLst>
          </p:nvPr>
        </p:nvGraphicFramePr>
        <p:xfrm>
          <a:off x="1373757" y="2087880"/>
          <a:ext cx="2749842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4921">
                  <a:extLst>
                    <a:ext uri="{9D8B030D-6E8A-4147-A177-3AD203B41FA5}">
                      <a16:colId xmlns:a16="http://schemas.microsoft.com/office/drawing/2014/main" val="3187469640"/>
                    </a:ext>
                  </a:extLst>
                </a:gridCol>
                <a:gridCol w="1374921">
                  <a:extLst>
                    <a:ext uri="{9D8B030D-6E8A-4147-A177-3AD203B41FA5}">
                      <a16:colId xmlns:a16="http://schemas.microsoft.com/office/drawing/2014/main" val="3618335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 Studied (x)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 (y)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9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17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1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47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92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536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BDF3773-F15E-4F53-7099-80FC754144C3}"/>
              </a:ext>
            </a:extLst>
          </p:cNvPr>
          <p:cNvSpPr txBox="1"/>
          <p:nvPr/>
        </p:nvSpPr>
        <p:spPr>
          <a:xfrm>
            <a:off x="953942" y="4769852"/>
            <a:ext cx="38120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where: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𝑦   is the predicted score,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𝑥   is the hours studied,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b0 is the intercept,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 is the slope</a:t>
            </a:r>
            <a:endParaRPr lang="en-US" sz="2000" b="1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8E27F4-7333-84BC-47A6-42695E312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343" y="0"/>
            <a:ext cx="3266642" cy="101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80261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925F4-60A0-2508-0FC1-098914B60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9AA653-24F9-1AA5-FD9F-C1ED66A61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622" y="1465577"/>
            <a:ext cx="6529713" cy="45957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91F8CB-4601-A778-DE83-423A0939CDD3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(matplotlib)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EA3E5F-E035-CDA2-1034-68332DD8D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6D9178-5E44-7482-FE80-A286A219CDA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F866CB-E5B1-E4F3-3841-E259D6073E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7</a:t>
            </a:fld>
            <a:endParaRPr lang="en-US" b="1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87ED8F-71DD-946D-8B9B-64C8ADF9F674}"/>
              </a:ext>
            </a:extLst>
          </p:cNvPr>
          <p:cNvSpPr txBox="1"/>
          <p:nvPr/>
        </p:nvSpPr>
        <p:spPr>
          <a:xfrm>
            <a:off x="237647" y="1679950"/>
            <a:ext cx="638047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import </a:t>
            </a:r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numpy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 as np</a:t>
            </a:r>
          </a:p>
          <a:p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import </a:t>
            </a:r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matplotlib.pyplot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 as </a:t>
            </a:r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</a:t>
            </a:r>
            <a:endParaRPr lang="en-US" sz="1600" b="0" i="1" dirty="0">
              <a:effectLst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600" b="0" i="1" dirty="0">
              <a:effectLst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x = [1, 2, 3, 4, 5 ] </a:t>
            </a:r>
          </a:p>
          <a:p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y1 = [20, 40, 50, 60, 80]  </a:t>
            </a:r>
          </a:p>
          <a:p>
            <a:endParaRPr lang="en-US" sz="1600" b="0" i="1" dirty="0">
              <a:effectLst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plt.figure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figsize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=(12, 8))</a:t>
            </a:r>
          </a:p>
          <a:p>
            <a:r>
              <a:rPr lang="en-US" sz="1600" b="1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plt.scatter</a:t>
            </a:r>
            <a:r>
              <a:rPr lang="en-US" sz="1600" b="1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(x, y1, color='blue', marker='D', label='input Data') </a:t>
            </a:r>
          </a:p>
          <a:p>
            <a:endParaRPr lang="en-US" sz="1600" b="0" i="1" dirty="0">
              <a:effectLst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plt.title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('Line plot of Data X vs Y')</a:t>
            </a:r>
          </a:p>
          <a:p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plt.xlabel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('X (Independent)')</a:t>
            </a:r>
          </a:p>
          <a:p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plt.ylabel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('Y (dependent on X)')</a:t>
            </a:r>
          </a:p>
          <a:p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plt.legend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plt.grid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(True)</a:t>
            </a:r>
          </a:p>
          <a:p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# Display the plot</a:t>
            </a:r>
          </a:p>
          <a:p>
            <a:r>
              <a:rPr lang="en-US" sz="1600" b="0" i="1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plt.show</a:t>
            </a:r>
            <a:r>
              <a:rPr lang="en-US" sz="1600" b="0" i="1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48046664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07AFE-8DA2-E9B5-3095-5F69365CF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405AE-93EA-DA28-3E32-82960E481DFE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LR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4019CA-3FA0-ABD1-3487-EF75EAB5A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D38BC55-A308-2813-8974-F65277B4332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05DAC6-E917-D6CA-DFD7-61EE9A7480B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8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70F894-3C3E-00C2-189F-4AAB9798FDA6}"/>
              </a:ext>
            </a:extLst>
          </p:cNvPr>
          <p:cNvSpPr txBox="1"/>
          <p:nvPr/>
        </p:nvSpPr>
        <p:spPr>
          <a:xfrm>
            <a:off x="825065" y="3164899"/>
            <a:ext cx="5270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Calculate the Slope</a:t>
            </a:r>
            <a:endParaRPr lang="en-US" sz="2800" b="1" noProof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CB327D-501F-6353-70D1-412745CD2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356346"/>
              </p:ext>
            </p:extLst>
          </p:nvPr>
        </p:nvGraphicFramePr>
        <p:xfrm>
          <a:off x="7866353" y="1563279"/>
          <a:ext cx="3500582" cy="307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0291">
                  <a:extLst>
                    <a:ext uri="{9D8B030D-6E8A-4147-A177-3AD203B41FA5}">
                      <a16:colId xmlns:a16="http://schemas.microsoft.com/office/drawing/2014/main" val="3187469640"/>
                    </a:ext>
                  </a:extLst>
                </a:gridCol>
                <a:gridCol w="1750291">
                  <a:extLst>
                    <a:ext uri="{9D8B030D-6E8A-4147-A177-3AD203B41FA5}">
                      <a16:colId xmlns:a16="http://schemas.microsoft.com/office/drawing/2014/main" val="3618335517"/>
                    </a:ext>
                  </a:extLst>
                </a:gridCol>
              </a:tblGrid>
              <a:tr h="31857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 Studied (x)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 (y)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97117"/>
                  </a:ext>
                </a:extLst>
              </a:tr>
              <a:tr h="3185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17480"/>
                  </a:ext>
                </a:extLst>
              </a:tr>
              <a:tr h="3185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11585"/>
                  </a:ext>
                </a:extLst>
              </a:tr>
              <a:tr h="3185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476874"/>
                  </a:ext>
                </a:extLst>
              </a:tr>
              <a:tr h="3185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927347"/>
                  </a:ext>
                </a:extLst>
              </a:tr>
              <a:tr h="3185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53696"/>
                  </a:ext>
                </a:extLst>
              </a:tr>
              <a:tr h="31857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15/5 =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250/5 =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142141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B69B5F5C-D3D1-6151-4D95-FE788F685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826" y="1421683"/>
            <a:ext cx="3500581" cy="10884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925B92-20A6-DE41-C5CF-F27712683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542" y="3970300"/>
            <a:ext cx="5727150" cy="134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97908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2D464-DDE9-6B65-EEB1-DB948CEA5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77774D-55B6-6AE6-D9D6-F6DF31544B27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LR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193979-4FD6-E689-C9E2-879954F31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F2671B8-C7D8-A5F6-5E42-00D51A22E1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B6563A-7918-3784-10A6-9FF840742DF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9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5411D-BDA1-D14E-DA85-CACEF5C3E741}"/>
              </a:ext>
            </a:extLst>
          </p:cNvPr>
          <p:cNvSpPr txBox="1"/>
          <p:nvPr/>
        </p:nvSpPr>
        <p:spPr>
          <a:xfrm>
            <a:off x="464849" y="1126067"/>
            <a:ext cx="5270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Calculate the Slope</a:t>
            </a:r>
            <a:endParaRPr lang="en-US" sz="2800" b="1" noProof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3AA5FF1-CBF3-2413-252A-EFC02AE838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8640149"/>
                  </p:ext>
                </p:extLst>
              </p:nvPr>
            </p:nvGraphicFramePr>
            <p:xfrm>
              <a:off x="1277017" y="1784381"/>
              <a:ext cx="9714258" cy="3078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19043">
                      <a:extLst>
                        <a:ext uri="{9D8B030D-6E8A-4147-A177-3AD203B41FA5}">
                          <a16:colId xmlns:a16="http://schemas.microsoft.com/office/drawing/2014/main" val="3187469640"/>
                        </a:ext>
                      </a:extLst>
                    </a:gridCol>
                    <a:gridCol w="1619043">
                      <a:extLst>
                        <a:ext uri="{9D8B030D-6E8A-4147-A177-3AD203B41FA5}">
                          <a16:colId xmlns:a16="http://schemas.microsoft.com/office/drawing/2014/main" val="1409895457"/>
                        </a:ext>
                      </a:extLst>
                    </a:gridCol>
                    <a:gridCol w="1619043">
                      <a:extLst>
                        <a:ext uri="{9D8B030D-6E8A-4147-A177-3AD203B41FA5}">
                          <a16:colId xmlns:a16="http://schemas.microsoft.com/office/drawing/2014/main" val="796781267"/>
                        </a:ext>
                      </a:extLst>
                    </a:gridCol>
                    <a:gridCol w="1619043">
                      <a:extLst>
                        <a:ext uri="{9D8B030D-6E8A-4147-A177-3AD203B41FA5}">
                          <a16:colId xmlns:a16="http://schemas.microsoft.com/office/drawing/2014/main" val="3618335517"/>
                        </a:ext>
                      </a:extLst>
                    </a:gridCol>
                    <a:gridCol w="1619043">
                      <a:extLst>
                        <a:ext uri="{9D8B030D-6E8A-4147-A177-3AD203B41FA5}">
                          <a16:colId xmlns:a16="http://schemas.microsoft.com/office/drawing/2014/main" val="4018290338"/>
                        </a:ext>
                      </a:extLst>
                    </a:gridCol>
                    <a:gridCol w="1619043">
                      <a:extLst>
                        <a:ext uri="{9D8B030D-6E8A-4147-A177-3AD203B41FA5}">
                          <a16:colId xmlns:a16="http://schemas.microsoft.com/office/drawing/2014/main" val="1058308861"/>
                        </a:ext>
                      </a:extLst>
                    </a:gridCol>
                  </a:tblGrid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Hours Studied (x)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400" b="1" i="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400" b="1" i="0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Score (y)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400" b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400" b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𝒚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097117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20-50</a:t>
                          </a:r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-30</a:t>
                          </a:r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417480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2-3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40-50</a:t>
                          </a:r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-10</a:t>
                          </a:r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3311585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3-3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50-50</a:t>
                          </a:r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476874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60-50</a:t>
                          </a:r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9927347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5-3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80-50</a:t>
                          </a:r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1053696"/>
                      </a:ext>
                    </a:extLst>
                  </a:tr>
                  <a:tr h="318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15/5 = </a:t>
                          </a: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highlight>
                                <a:srgbClr val="00FFFF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  <a:highlight>
                              <a:srgbClr val="00FFFF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250/5 = </a:t>
                          </a: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01421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3AA5FF1-CBF3-2413-252A-EFC02AE838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8640149"/>
                  </p:ext>
                </p:extLst>
              </p:nvPr>
            </p:nvGraphicFramePr>
            <p:xfrm>
              <a:off x="1277017" y="1784381"/>
              <a:ext cx="9714258" cy="3078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19043">
                      <a:extLst>
                        <a:ext uri="{9D8B030D-6E8A-4147-A177-3AD203B41FA5}">
                          <a16:colId xmlns:a16="http://schemas.microsoft.com/office/drawing/2014/main" val="3187469640"/>
                        </a:ext>
                      </a:extLst>
                    </a:gridCol>
                    <a:gridCol w="1619043">
                      <a:extLst>
                        <a:ext uri="{9D8B030D-6E8A-4147-A177-3AD203B41FA5}">
                          <a16:colId xmlns:a16="http://schemas.microsoft.com/office/drawing/2014/main" val="1409895457"/>
                        </a:ext>
                      </a:extLst>
                    </a:gridCol>
                    <a:gridCol w="1619043">
                      <a:extLst>
                        <a:ext uri="{9D8B030D-6E8A-4147-A177-3AD203B41FA5}">
                          <a16:colId xmlns:a16="http://schemas.microsoft.com/office/drawing/2014/main" val="796781267"/>
                        </a:ext>
                      </a:extLst>
                    </a:gridCol>
                    <a:gridCol w="1619043">
                      <a:extLst>
                        <a:ext uri="{9D8B030D-6E8A-4147-A177-3AD203B41FA5}">
                          <a16:colId xmlns:a16="http://schemas.microsoft.com/office/drawing/2014/main" val="3618335517"/>
                        </a:ext>
                      </a:extLst>
                    </a:gridCol>
                    <a:gridCol w="1619043">
                      <a:extLst>
                        <a:ext uri="{9D8B030D-6E8A-4147-A177-3AD203B41FA5}">
                          <a16:colId xmlns:a16="http://schemas.microsoft.com/office/drawing/2014/main" val="4018290338"/>
                        </a:ext>
                      </a:extLst>
                    </a:gridCol>
                    <a:gridCol w="1619043">
                      <a:extLst>
                        <a:ext uri="{9D8B030D-6E8A-4147-A177-3AD203B41FA5}">
                          <a16:colId xmlns:a16="http://schemas.microsoft.com/office/drawing/2014/main" val="105830886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Hours Studied (x)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76" t="-4348" r="-400376" b="-35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376" t="-4348" r="-300376" b="-35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Score (y)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4348" r="-100752" b="-35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0000" t="-4348" r="-752" b="-3556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09711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20-50</a:t>
                          </a:r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-30</a:t>
                          </a:r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41748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2-3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40-50</a:t>
                          </a:r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-10</a:t>
                          </a:r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331158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3-3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50-50</a:t>
                          </a:r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4768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4-3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60-50</a:t>
                          </a:r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992734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5-3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80-50</a:t>
                          </a:r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105369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15/5 = </a:t>
                          </a: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highlight>
                                <a:srgbClr val="00FFFF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  <a:highlight>
                              <a:srgbClr val="00FFFF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250/5 = </a:t>
                          </a:r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014214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BC9ACC29-F348-6DDC-8104-E85E3D116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462" y="92075"/>
            <a:ext cx="3500581" cy="10884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A2BCC1-C01D-F658-8878-677B6063B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08" y="5057882"/>
            <a:ext cx="5727150" cy="134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87545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2669</TotalTime>
  <Words>2017</Words>
  <Application>Microsoft Office PowerPoint</Application>
  <PresentationFormat>Widescreen</PresentationFormat>
  <Paragraphs>663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Aptos</vt:lpstr>
      <vt:lpstr>Arial</vt:lpstr>
      <vt:lpstr>Cambria Math</vt:lpstr>
      <vt:lpstr>Times New Roman</vt:lpstr>
      <vt:lpstr>Tw Cen MT</vt:lpstr>
      <vt:lpstr>Droplet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Mubashir Iqbal</cp:lastModifiedBy>
  <cp:revision>840</cp:revision>
  <dcterms:created xsi:type="dcterms:W3CDTF">2022-09-29T14:23:11Z</dcterms:created>
  <dcterms:modified xsi:type="dcterms:W3CDTF">2024-11-11T06:15:20Z</dcterms:modified>
</cp:coreProperties>
</file>