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27"/>
  </p:notesMasterIdLst>
  <p:sldIdLst>
    <p:sldId id="256" r:id="rId2"/>
    <p:sldId id="272" r:id="rId3"/>
    <p:sldId id="308" r:id="rId4"/>
    <p:sldId id="332" r:id="rId5"/>
    <p:sldId id="326" r:id="rId6"/>
    <p:sldId id="328" r:id="rId7"/>
    <p:sldId id="352" r:id="rId8"/>
    <p:sldId id="334" r:id="rId9"/>
    <p:sldId id="336" r:id="rId10"/>
    <p:sldId id="337" r:id="rId11"/>
    <p:sldId id="338" r:id="rId12"/>
    <p:sldId id="339" r:id="rId13"/>
    <p:sldId id="333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0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BDB3-FA40-425D-9FD4-256533B5625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04C4-F75C-4071-A07A-E26E4A59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06A6-B332-43BA-A164-E51FC5395952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AF4D-429E-4641-98AC-142564055F72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0550-0A45-4EC4-84B2-A4D4543EC8C5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B62C-8C3B-44D6-BD8A-3C872F921AE4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55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53FD-0A7F-4C69-88A4-817EC960A7C5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BB8-ACF9-4884-B4CF-54CCD5840E7C}" type="datetime1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7A-6905-46FA-A2FE-77C9805F671C}" type="datetime1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D015-4205-4D88-915C-B2E3A3784D6A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78C3-B6D1-4B3E-B5B9-03F5CE2499B9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5EB-E7C1-4802-9A21-20807988D56A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7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DC0-DB14-48CD-9AC2-1A532E1B403B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5FE-4F0B-41BA-8D98-76EDAFF5787E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7C1F-81BA-4FAE-98E1-3A66C9559B05}" type="datetime1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15A4-C359-420F-9FAD-A04DA80ACA2B}" type="datetime1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0302-EA3D-4DD0-97B2-6A37B3A43983}" type="datetime1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6D26-0BBC-4BB1-ABF3-A2627A500B00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F02-E532-4A94-9DC6-1B6771D85A7C}" type="datetime1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25349E-9EE6-4B20-B1CB-4FF6B0B05F5F}" type="datetime1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ubshr07/HITEC_Cod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DCYGJ-6GTdc&amp;list=PLQ02IYL5pmhGLpO-oUMpZbuI_5dT9m4f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50" y="729060"/>
            <a:ext cx="4602985" cy="1421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48CFDD-B803-3DAD-AC09-69E8B2FD199B}"/>
              </a:ext>
            </a:extLst>
          </p:cNvPr>
          <p:cNvSpPr txBox="1"/>
          <p:nvPr/>
        </p:nvSpPr>
        <p:spPr>
          <a:xfrm>
            <a:off x="0" y="288524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CS-429   Introduction to Data Science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65854-A3A2-C6A0-2628-FC766AF80971}"/>
              </a:ext>
            </a:extLst>
          </p:cNvPr>
          <p:cNvSpPr txBox="1"/>
          <p:nvPr/>
        </p:nvSpPr>
        <p:spPr>
          <a:xfrm>
            <a:off x="10353" y="466225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</a:t>
            </a:r>
            <a:r>
              <a:rPr lang="en-US" sz="4000" b="1" i="0" u="none" strike="noStrike" baseline="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Mubahir</a:t>
            </a:r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Iqbal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A8A6-BA3D-EDFE-0157-014DA5A0F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D14DF-E29A-B375-7667-79E660F95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53376-2A0A-44EE-B74C-065AECA1D2D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46D277-1A91-27BA-D2AF-33D84A606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CF6955-1C8F-2756-B8C0-32072A4FA9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FD6E9D-1417-92D8-1F9C-B61C32DCF1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10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03169-3AB3-A061-5B2B-E33ADA40E1DF}"/>
              </a:ext>
            </a:extLst>
          </p:cNvPr>
          <p:cNvSpPr txBox="1"/>
          <p:nvPr/>
        </p:nvSpPr>
        <p:spPr>
          <a:xfrm>
            <a:off x="504824" y="1470708"/>
            <a:ext cx="228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CD024-7870-3345-4564-CD60C6095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083" y="728886"/>
            <a:ext cx="7441911" cy="59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5423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FCC0B-F1E7-10A4-3C92-86A57E4C2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9CC2CE-DA4C-9C19-2A6F-86D0DFE36177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D649F7-E058-B356-4DCF-27941180A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A0AAE6-51D9-A39C-AA3A-DCA1D863A0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9D095D-2443-D2BC-0E7C-7F1DE0ED17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11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11A63-5831-1D64-25B0-639F38840BBF}"/>
              </a:ext>
            </a:extLst>
          </p:cNvPr>
          <p:cNvSpPr txBox="1"/>
          <p:nvPr/>
        </p:nvSpPr>
        <p:spPr>
          <a:xfrm>
            <a:off x="504824" y="1470708"/>
            <a:ext cx="2284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7556C0-01D7-F59E-B188-A9A269E3A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192" y="655370"/>
            <a:ext cx="7515802" cy="599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6412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A94A0-9A53-029F-75F7-6D2867B98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9C57CA-DA00-D7B9-A484-01506795764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 python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64A7F9-72F3-80BC-032D-50BD984E1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2A42BC-20F4-7B1D-CD27-4CF9F06FB1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595C92-DE9B-9C13-9FC5-D99DF18562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12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96A66-41BC-B90E-B50D-D7421C014F5D}"/>
              </a:ext>
            </a:extLst>
          </p:cNvPr>
          <p:cNvSpPr txBox="1"/>
          <p:nvPr/>
        </p:nvSpPr>
        <p:spPr>
          <a:xfrm>
            <a:off x="5223720" y="344642"/>
            <a:ext cx="7282888" cy="635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=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[2, 2], [1, 14], [10, 7], [1, 11],  [3, 4],  [11, 8],  [4, 3],   [12, 9], ])</a:t>
            </a:r>
          </a:p>
          <a:p>
            <a:pPr algn="just"/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point_names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["P1", "P2", "P3", "P4", "P5", "P6", "P7", "P8"]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Initial centroids: P1, P2, and P7</a:t>
            </a:r>
          </a:p>
          <a:p>
            <a:pPr algn="just"/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initial_centroids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    [2, 2],     [1, 14],    [4, 3], ])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Number of iterations to compute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 = 20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Initialize centroids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centroids =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initial_centroids</a:t>
            </a:r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Perform clustering iterations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iteration in range(iterations): 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distances =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np.linalg.norm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(points[:,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np.newaxis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 centroids, axis=2)  # Euclidean distances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labels =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np.argmin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(distances, axis=1)  # Assign to nearest cluster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new_centroids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points[labels == cluster].mean(axis=0) if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np.any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(labels == cluster) else centroids[cluster]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cluster in range(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(centroids)) 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]) 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=(8, 6))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cluster in range(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(centroids)):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cluster_points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points[labels == cluster]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cluster_points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 0],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cluster_points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 1], s=100, alpha=0.6, label=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f'Cluster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{cluster + 1}')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plt.scatter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(centroids[:, 0], centroids[:, 1], c='red', marker='x', s=200, label='Centroids')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f"K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-Means Clustering (Iteration {iteration + 1})")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plt.xlabel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("X-axis")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plt.ylabel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("Y-axis")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plt.grid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plt.legend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plt.close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/>
            <a:endParaRPr lang="en-GB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# Check for convergence (if centroids do not change)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np.allclose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(centroids,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new_centroids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f"Centroids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converged. Stopping early. {iteration}")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</a:t>
            </a:r>
          </a:p>
          <a:p>
            <a:pPr algn="just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centroids = </a:t>
            </a:r>
            <a:r>
              <a:rPr lang="en-GB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new_centroids</a:t>
            </a:r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 Update centroids for the next iteration</a:t>
            </a:r>
          </a:p>
        </p:txBody>
      </p:sp>
    </p:spTree>
    <p:extLst>
      <p:ext uri="{BB962C8B-B14F-4D97-AF65-F5344CB8AC3E}">
        <p14:creationId xmlns:p14="http://schemas.microsoft.com/office/powerpoint/2010/main" val="164141287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9DBED-A1E4-67A2-0C58-2B4D6522C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FEC476-0CEB-50B3-A774-ADB5C223950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F99AA-31A5-74FA-85F7-1641605F1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E99A85-1B93-887B-5FD6-E7FC693024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FA539A-887B-1626-4A67-178620A9BF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13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70002-3579-3D00-FAF9-FA3618736811}"/>
              </a:ext>
            </a:extLst>
          </p:cNvPr>
          <p:cNvSpPr txBox="1"/>
          <p:nvPr/>
        </p:nvSpPr>
        <p:spPr>
          <a:xfrm>
            <a:off x="504825" y="1470709"/>
            <a:ext cx="111823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Dataset</a:t>
            </a:r>
          </a:p>
          <a:p>
            <a:pPr marL="514350" indent="-514350" algn="just"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 Customers Dataset</a:t>
            </a:r>
          </a:p>
          <a:p>
            <a:pPr marL="514350" indent="-514350" algn="just"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Digits Dataset</a:t>
            </a:r>
          </a:p>
          <a:p>
            <a:pPr marL="514350" indent="-514350" algn="just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Dataset</a:t>
            </a:r>
          </a:p>
          <a:p>
            <a:pPr marL="514350" indent="-514350" algn="just"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Blobs Dataset (Synthetic Data)</a:t>
            </a:r>
          </a:p>
          <a:p>
            <a:pPr marL="514350" indent="-514350" algn="just"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Wholesale Customers Dataset</a:t>
            </a:r>
          </a:p>
          <a:p>
            <a:pPr marL="514350" indent="-514350" algn="just"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Cities Clustering Dataset</a:t>
            </a:r>
          </a:p>
        </p:txBody>
      </p:sp>
    </p:spTree>
    <p:extLst>
      <p:ext uri="{BB962C8B-B14F-4D97-AF65-F5344CB8AC3E}">
        <p14:creationId xmlns:p14="http://schemas.microsoft.com/office/powerpoint/2010/main" val="256365540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ED3A2-9C1B-E474-AAAF-0D9A1D39D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795A54-8336-46B6-EA57-C2ABF3E9D5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588" y="932683"/>
            <a:ext cx="7243477" cy="58332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D76BDA-CBA8-AFDA-1C86-76D4BE2B96C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: Iris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D5DFB-A1AC-8F36-11CA-E0B4F0D69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BFF4B5-6762-D601-9429-910E17D1CF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9943FF-B8B7-B215-44CE-098A3D6401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14</a:t>
            </a:fld>
            <a:endParaRPr lang="en-US" b="1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47285-1C8A-7614-61AE-51441FF1DC8E}"/>
              </a:ext>
            </a:extLst>
          </p:cNvPr>
          <p:cNvSpPr txBox="1"/>
          <p:nvPr/>
        </p:nvSpPr>
        <p:spPr>
          <a:xfrm>
            <a:off x="504824" y="1470708"/>
            <a:ext cx="2284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plot with initial centroids points 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2655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55A96-2705-4321-222A-879D2E104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D0600E-6EBA-E35C-52BD-96528D2227F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: Iris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30BDB-21DE-BB0B-B664-140B4E1EA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379ACB-BB1B-2E08-3425-8BAED8713C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7EAF4A-C859-EBFD-02FC-754DACE312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15</a:t>
            </a:fld>
            <a:endParaRPr lang="en-US" b="1" noProof="0" dirty="0"/>
          </a:p>
        </p:txBody>
      </p:sp>
      <p:pic>
        <p:nvPicPr>
          <p:cNvPr id="5" name="Picture 4" descr="A graph with blue green and orange dots&#10;&#10;Description automatically generated">
            <a:extLst>
              <a:ext uri="{FF2B5EF4-FFF2-40B4-BE49-F238E27FC236}">
                <a16:creationId xmlns:a16="http://schemas.microsoft.com/office/drawing/2014/main" id="{F2EC2A51-0B8C-D0CD-00B6-8F96653DE4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28" y="1076135"/>
            <a:ext cx="7065344" cy="568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9365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0D84E-2CBB-F01F-322C-C1DEC7AD9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FCCDF-BD41-5C68-2005-CD9522B3740F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: Iris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3D5F56-1163-F86E-2E5F-982A6C47A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56E3D7-4CE1-EA19-3908-5BA4F21480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671B12-4784-1B8A-0768-9D789A6678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16</a:t>
            </a:fld>
            <a:endParaRPr lang="en-US" b="1" noProof="0" dirty="0"/>
          </a:p>
        </p:txBody>
      </p:sp>
      <p:pic>
        <p:nvPicPr>
          <p:cNvPr id="6" name="Picture 5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229C24FF-2271-67C4-ED5C-ACFEAE7E72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24" y="990973"/>
            <a:ext cx="7099752" cy="571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73335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DA224-DAEE-43F3-CFAE-2B9DB543D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78BCF3-2780-090C-BD58-51AA758E14F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: Iris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37BF9F-A2CA-D8B2-898E-48A6BD58B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2B4CEA-30D7-6354-A197-2BF5120D24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76482E-C866-EECB-43D9-FA5A90E832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17</a:t>
            </a:fld>
            <a:endParaRPr lang="en-US" b="1" noProof="0" dirty="0"/>
          </a:p>
        </p:txBody>
      </p:sp>
      <p:pic>
        <p:nvPicPr>
          <p:cNvPr id="5" name="Picture 4" descr="A graph with blue green and orange dots&#10;&#10;Description automatically generated">
            <a:extLst>
              <a:ext uri="{FF2B5EF4-FFF2-40B4-BE49-F238E27FC236}">
                <a16:creationId xmlns:a16="http://schemas.microsoft.com/office/drawing/2014/main" id="{1027F8B6-DF09-77A6-8643-4449219339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781" y="990973"/>
            <a:ext cx="7042405" cy="56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66979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96891-01E9-AA60-5C37-489042884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B8924F-7A95-2BAB-FB05-0AD9831C8B51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: Cities Clustering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491CA5-E528-29C6-C97A-CE8D32875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253ED7C-2382-3B70-2C8B-F4A143CB0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8B1229-E5CA-FECB-24A9-1AA28AAD0C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18</a:t>
            </a:fld>
            <a:endParaRPr lang="en-US" b="1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0BF33-938A-EE50-37A7-DEAFF9100584}"/>
              </a:ext>
            </a:extLst>
          </p:cNvPr>
          <p:cNvSpPr txBox="1"/>
          <p:nvPr/>
        </p:nvSpPr>
        <p:spPr>
          <a:xfrm>
            <a:off x="504824" y="1470708"/>
            <a:ext cx="2284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plot with initial centroids points 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23E6AA-F409-371A-31D1-B8D976A6C6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" t="5562" r="8687"/>
          <a:stretch/>
        </p:blipFill>
        <p:spPr>
          <a:xfrm>
            <a:off x="2811718" y="1126067"/>
            <a:ext cx="8398457" cy="554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21249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1B809-2090-9E90-AE28-D7A98168A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B36EB1-FD80-623E-4796-191C6BFE8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t="6680" r="8111"/>
          <a:stretch/>
        </p:blipFill>
        <p:spPr>
          <a:xfrm>
            <a:off x="1647444" y="990973"/>
            <a:ext cx="8799363" cy="56407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17C844-0A04-C1E4-8ED1-3DCA29710F7F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: Cities Clustering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2254B-E221-D6FE-AD84-26BDA7402B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03B02D0-96B5-A811-B727-AFCC44421C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29FD1E-C9B6-39D7-114A-5E7D4C50D4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19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412098014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26384-D6B3-7A12-A0DD-81E641262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41DD9-6F86-7A70-3CE3-B7F22C509A05}"/>
              </a:ext>
            </a:extLst>
          </p:cNvPr>
          <p:cNvSpPr txBox="1"/>
          <p:nvPr/>
        </p:nvSpPr>
        <p:spPr>
          <a:xfrm>
            <a:off x="0" y="245950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Machine Learning</a:t>
            </a:r>
          </a:p>
          <a:p>
            <a:pPr algn="ctr"/>
            <a:endParaRPr lang="en-US" sz="4000" b="1" i="0" u="none" strike="noStrike" baseline="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Algorithm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EFF3E-781F-5522-7D9B-E8090E1A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85482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0A70B-143B-440A-515E-58043BDE5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BF9C50-4EFC-6A96-B330-6D2B343CD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t="7013" r="4542"/>
          <a:stretch/>
        </p:blipFill>
        <p:spPr>
          <a:xfrm>
            <a:off x="1812601" y="1126066"/>
            <a:ext cx="9001751" cy="55241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852653-DDB8-BAFB-1AA9-D27D85D046B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: Cities Clustering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A9000-4CC5-F741-49EE-D7A6EE639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4FF0AC2-988B-16CA-4F1C-953944E734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87C34E-1049-2C36-4438-880567976C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20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20897167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CBE27-414D-F4A6-F24E-ED9E9A054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524EB-62FC-50B5-E794-9193956E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" t="6325" r="7427"/>
          <a:stretch/>
        </p:blipFill>
        <p:spPr>
          <a:xfrm>
            <a:off x="1926535" y="1126067"/>
            <a:ext cx="8634496" cy="5542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3C1003-A0E1-CA21-D052-06DCFAF06B6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: Cities Clustering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10137-27F9-563D-C155-3CFFD43E3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D0C05E-B845-05A5-6F9E-7220FD2A15E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917736-B9A0-2BB7-A684-A1C072A9C4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21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1616103540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36810-E606-5F6E-B509-4E443CA13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2E1DC-9C59-8A4D-0DA7-170E4CB53968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 : Cities Clustering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E6818F-A7E5-5CAA-68C9-096BCF227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9A659F-6BB2-B249-3C70-156437755E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A36F93-F976-4BB4-EBB9-E3F7A02A22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22</a:t>
            </a:fld>
            <a:endParaRPr lang="en-US" b="1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4DC225-51E3-0607-DACE-AFF024E07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t="4669" r="7846" b="2796"/>
          <a:stretch/>
        </p:blipFill>
        <p:spPr>
          <a:xfrm>
            <a:off x="2081808" y="990973"/>
            <a:ext cx="8738272" cy="565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7256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C9C9A-08DB-9466-73D6-6F1A61B64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006D1-DF9D-37D8-02F5-1D96B89D3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F68997-5C9B-8E2D-1B4F-65808B2306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8003CA-FDBA-772E-5D3C-9EEE1CCA97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23</a:t>
            </a:fld>
            <a:endParaRPr lang="en-US" b="1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1A8378-DE01-E87A-C305-CC2D2F32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145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86419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63A8F-2FBE-6371-15F1-14F0282BB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9D10934-5EE4-699C-1A55-88CCB6BD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432" y="1335615"/>
            <a:ext cx="6228422" cy="4706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2B4B60-2CFC-1CB3-5631-78D8E3B77ACF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ipynb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EB9EA0-98D5-2701-6562-F07CE146D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A17392-1314-2EDE-2A57-6F9B4D2788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F922AB-E63B-2A4B-7615-1753A73C90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24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A0BA2-4863-106F-253B-BF8763555CEC}"/>
              </a:ext>
            </a:extLst>
          </p:cNvPr>
          <p:cNvSpPr txBox="1"/>
          <p:nvPr/>
        </p:nvSpPr>
        <p:spPr>
          <a:xfrm>
            <a:off x="390523" y="5446693"/>
            <a:ext cx="111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sz="2800" dirty="0">
                <a:hlinkClick r:id="rId4"/>
              </a:rPr>
              <a:t>Mubshr07/</a:t>
            </a:r>
            <a:r>
              <a:rPr lang="en-US" sz="2800" dirty="0" err="1">
                <a:hlinkClick r:id="rId4"/>
              </a:rPr>
              <a:t>HITEC_Codes</a:t>
            </a:r>
            <a:endParaRPr lang="en-US" sz="280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828700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7CC2-7268-81A8-7E92-B9D63527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EC9FC06-41CB-B1B3-DC3A-CE84F2860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0" b="25950"/>
          <a:stretch/>
        </p:blipFill>
        <p:spPr>
          <a:xfrm>
            <a:off x="0" y="1126064"/>
            <a:ext cx="12192000" cy="3952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50D65-F840-0056-1DC9-A045CDD9873E}"/>
              </a:ext>
            </a:extLst>
          </p:cNvPr>
          <p:cNvSpPr txBox="1"/>
          <p:nvPr/>
        </p:nvSpPr>
        <p:spPr>
          <a:xfrm>
            <a:off x="409575" y="301903"/>
            <a:ext cx="11372850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>
              <a:lnSpc>
                <a:spcPct val="107000"/>
              </a:lnSpc>
              <a:spcAft>
                <a:spcPts val="8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Jannah: Home at Last, a </a:t>
            </a:r>
            <a:r>
              <a:rPr lang="en-GB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Yaqeen</a:t>
            </a: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Series with </a:t>
            </a:r>
            <a:r>
              <a:rPr lang="en-GB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Dr.</a:t>
            </a: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Omar Suleiman</a:t>
            </a:r>
            <a:endParaRPr lang="en-US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6527C-D7C2-658A-DAB7-9B657BD42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9B1BC5-D4EF-B1B5-3753-B02284C0E3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4E89E-2822-736F-88E3-3627B8817D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25</a:t>
            </a:fld>
            <a:endParaRPr 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9FBD5-8AE7-0F69-B4B2-6CB11DF95E21}"/>
              </a:ext>
            </a:extLst>
          </p:cNvPr>
          <p:cNvSpPr txBox="1"/>
          <p:nvPr/>
        </p:nvSpPr>
        <p:spPr>
          <a:xfrm>
            <a:off x="409575" y="5078357"/>
            <a:ext cx="1137285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URL: </a:t>
            </a:r>
            <a:r>
              <a:rPr lang="en-US" sz="2000" dirty="0">
                <a:hlinkClick r:id="rId4"/>
              </a:rPr>
              <a:t>Ramadan 2023 | Jannah: Home at Last, a </a:t>
            </a:r>
            <a:r>
              <a:rPr lang="en-US" sz="2000" dirty="0" err="1">
                <a:hlinkClick r:id="rId4"/>
              </a:rPr>
              <a:t>Yaqeen</a:t>
            </a:r>
            <a:r>
              <a:rPr lang="en-US" sz="2000" dirty="0">
                <a:hlinkClick r:id="rId4"/>
              </a:rPr>
              <a:t> Series with Dr. Omar Suleiman | #Jannah #RamadanSeries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algn="just"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Number of episodes: 30</a:t>
            </a:r>
          </a:p>
          <a:p>
            <a:pPr marR="0" algn="just"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Total Duration: 05 ~ 06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Hrs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7664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3F544-93A0-8749-4584-4F718EE2C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718DC-571C-1717-F528-454BD98E04D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 Clustering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7D384-FDDE-4D43-0C30-CB4499E0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54D0BF-CF70-2FFD-5F71-34A0DB1CD5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19EB8E-2BB3-9EAD-CD81-AF1D36270B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E3318-6E4C-C5B8-F548-1F9B35958B6B}"/>
              </a:ext>
            </a:extLst>
          </p:cNvPr>
          <p:cNvSpPr txBox="1"/>
          <p:nvPr/>
        </p:nvSpPr>
        <p:spPr>
          <a:xfrm>
            <a:off x="504825" y="1470709"/>
            <a:ext cx="11182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machine learning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groups data into clusters based on similarity.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5891F-999C-B079-181E-772B1CD08A33}"/>
              </a:ext>
            </a:extLst>
          </p:cNvPr>
          <p:cNvSpPr txBox="1"/>
          <p:nvPr/>
        </p:nvSpPr>
        <p:spPr>
          <a:xfrm>
            <a:off x="504825" y="2381332"/>
            <a:ext cx="111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popular clustering algorithm that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partitions data into </a:t>
            </a:r>
            <a:r>
              <a:rPr lang="en-GB" sz="28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8166C2-8859-EF16-57B9-882690BD5C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62"/>
          <a:stretch/>
        </p:blipFill>
        <p:spPr>
          <a:xfrm>
            <a:off x="2799074" y="3180733"/>
            <a:ext cx="7517944" cy="35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0929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5EFBB-9F82-AB64-CFB1-41B98B442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85B7D7-EBA2-F3F7-1EBB-2F214D1A4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327" y="1734325"/>
            <a:ext cx="5347647" cy="41933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A4CC0C-CD4B-74ED-7681-3D506F9B590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 Clustering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D3649C-DECC-0010-1063-B247691DD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89B702-BE13-9A05-7E2E-B81DA44835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B129BD-B2D9-499C-AA4E-EAEFA8CE0E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4</a:t>
            </a:fld>
            <a:endParaRPr lang="en-US" b="1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B4777-FD58-87AC-C4F2-5E1C35CE8EA8}"/>
              </a:ext>
            </a:extLst>
          </p:cNvPr>
          <p:cNvSpPr txBox="1"/>
          <p:nvPr/>
        </p:nvSpPr>
        <p:spPr>
          <a:xfrm>
            <a:off x="390523" y="1630376"/>
            <a:ext cx="63738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Centroids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Each cluster is represented by a centroid (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of the points in the cluster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K: The number of clusters, which is chosen before applying the algorithm</a:t>
            </a: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12452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31FF7-1FA7-9FA4-8456-CE66760F0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2B66B5-B96F-028F-2390-87FAF2BF11B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C69F2C-69F5-B9F8-55A9-17AD8A7D8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D665A3-038B-EC02-DA4B-8BA9BA7CE4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AF60646-9D48-D3AB-D4F1-0F13193A52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5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AEEAC-F15C-0E47-C6CE-7296C2032B3B}"/>
              </a:ext>
            </a:extLst>
          </p:cNvPr>
          <p:cNvSpPr txBox="1"/>
          <p:nvPr/>
        </p:nvSpPr>
        <p:spPr>
          <a:xfrm>
            <a:off x="504825" y="1470709"/>
            <a:ext cx="11182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Choose the number of clusters, and the value of </a:t>
            </a:r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Step: Assign each data point to the nearest centroid using the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Step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Recalculate the centroids as the mean of all data points assigned to that cluster.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Repeat the assignment and update steps until the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centroids no longer change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(convergence).</a:t>
            </a:r>
          </a:p>
          <a:p>
            <a:pPr marL="514350" indent="-514350" algn="just">
              <a:buFont typeface="+mj-lt"/>
              <a:buAutoNum type="arabicPeriod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Final cluster assignments and centroids.</a:t>
            </a:r>
          </a:p>
        </p:txBody>
      </p:sp>
    </p:spTree>
    <p:extLst>
      <p:ext uri="{BB962C8B-B14F-4D97-AF65-F5344CB8AC3E}">
        <p14:creationId xmlns:p14="http://schemas.microsoft.com/office/powerpoint/2010/main" val="231634398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0C0BB-46FC-33E1-6B12-85FA156E8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A53F9E-E60C-FC27-9E21-4225CDC17DC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K-Means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6D1C3-3ACF-D472-6DAB-D86B83F58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F47293-256C-45E4-5D85-A5286180A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AC9AAD-D3B2-1E4A-C4F6-73B6FB61A30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6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98B62-9FB3-4A28-4DB8-FE5885566850}"/>
              </a:ext>
            </a:extLst>
          </p:cNvPr>
          <p:cNvSpPr txBox="1"/>
          <p:nvPr/>
        </p:nvSpPr>
        <p:spPr>
          <a:xfrm>
            <a:off x="504825" y="1470709"/>
            <a:ext cx="11182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in marketing.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clustering in NLP.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51382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5E102-46EC-A5A7-137C-061AA0FB4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F116D6-10E3-C406-0712-73371C8C9E4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challenges in K-Means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8BBC0-BBAD-68F6-C11D-3BD07A869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5DF471-FCE2-EF0D-3656-4875DF0E3A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EC8BB-A1E5-B116-D851-7360DB44A7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7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F8265-3068-7792-9FB4-170A4A2126E8}"/>
              </a:ext>
            </a:extLst>
          </p:cNvPr>
          <p:cNvSpPr txBox="1"/>
          <p:nvPr/>
        </p:nvSpPr>
        <p:spPr>
          <a:xfrm>
            <a:off x="504825" y="1470709"/>
            <a:ext cx="11182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Number of Clusters (k)Customer segmentation in marketing. 			where </a:t>
            </a:r>
            <a:r>
              <a:rPr lang="en-GB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data points.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number of features or data points increases, algorithms become computationally expensive.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issues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solution can fail to exist, if the algorithm falls into a loop, For example, keeps going back and forth between two possible solutions, or in other words, there isn’t a single unique solution.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60ED96-84AB-978A-A326-518EFF54D33C}"/>
                  </a:ext>
                </a:extLst>
              </p:cNvPr>
              <p:cNvSpPr txBox="1"/>
              <p:nvPr/>
            </p:nvSpPr>
            <p:spPr>
              <a:xfrm>
                <a:off x="2268680" y="1916985"/>
                <a:ext cx="37130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800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F4A5CE-634B-5641-CB37-446A9FFA9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680" y="1916985"/>
                <a:ext cx="37130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92802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7E762-F29F-002D-B7C2-25D90D6E2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75A38F-8D10-FE95-6873-86A57BB59E71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98EE2-B27D-3E57-C843-0AF539883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631721-3BAF-9846-0C38-CD7ACF9D1C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12B06-3A9D-D700-3C69-471229EDDD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8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F14E9-496B-F156-6583-CEFA99CE2035}"/>
              </a:ext>
            </a:extLst>
          </p:cNvPr>
          <p:cNvSpPr txBox="1"/>
          <p:nvPr/>
        </p:nvSpPr>
        <p:spPr>
          <a:xfrm>
            <a:off x="504825" y="1470709"/>
            <a:ext cx="5009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following eight points.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P1, P2, and P7 as initial centroids. 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F8256-E571-12FB-CF29-AD125A771586}"/>
              </a:ext>
            </a:extLst>
          </p:cNvPr>
          <p:cNvSpPr txBox="1"/>
          <p:nvPr/>
        </p:nvSpPr>
        <p:spPr>
          <a:xfrm>
            <a:off x="7191397" y="1470709"/>
            <a:ext cx="43814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(2, 2)</a:t>
            </a:r>
          </a:p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(1, 14)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P3 (10, 7)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 (1, 11)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 (3, 4)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P6 (11, 8)</a:t>
            </a:r>
          </a:p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P7 (4, 3)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P8 (12, 9)</a:t>
            </a:r>
          </a:p>
        </p:txBody>
      </p:sp>
    </p:spTree>
    <p:extLst>
      <p:ext uri="{BB962C8B-B14F-4D97-AF65-F5344CB8AC3E}">
        <p14:creationId xmlns:p14="http://schemas.microsoft.com/office/powerpoint/2010/main" val="2192942874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40E0-BF0C-A44C-CC78-0440F4E90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519897-9D66-DE97-D0B0-4F9E5BE9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85" y="1041614"/>
            <a:ext cx="7178935" cy="57243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E5365-F4F8-0113-789A-9B45B804461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109884-70B3-5630-AD3D-56ACC01D9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56C376-95FA-9F86-3050-929F23CE41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FAE110-B5B7-8E99-2BBF-0E21CB192B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9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BFCCB-576D-674B-4F60-767239E3706B}"/>
              </a:ext>
            </a:extLst>
          </p:cNvPr>
          <p:cNvSpPr txBox="1"/>
          <p:nvPr/>
        </p:nvSpPr>
        <p:spPr>
          <a:xfrm>
            <a:off x="504824" y="1470708"/>
            <a:ext cx="22845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plot with initial centroids points </a:t>
            </a:r>
            <a:endParaRPr lang="en-GB" sz="2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5228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3200</TotalTime>
  <Words>1076</Words>
  <Application>Microsoft Office PowerPoint</Application>
  <PresentationFormat>Widescreen</PresentationFormat>
  <Paragraphs>160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</vt:lpstr>
      <vt:lpstr>Cambria Math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Mubashir Iqbal</cp:lastModifiedBy>
  <cp:revision>831</cp:revision>
  <dcterms:created xsi:type="dcterms:W3CDTF">2022-09-29T14:23:11Z</dcterms:created>
  <dcterms:modified xsi:type="dcterms:W3CDTF">2024-12-09T06:33:45Z</dcterms:modified>
</cp:coreProperties>
</file>