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33"/>
  </p:notesMasterIdLst>
  <p:sldIdLst>
    <p:sldId id="256" r:id="rId2"/>
    <p:sldId id="272" r:id="rId3"/>
    <p:sldId id="308" r:id="rId4"/>
    <p:sldId id="322" r:id="rId5"/>
    <p:sldId id="323" r:id="rId6"/>
    <p:sldId id="324" r:id="rId7"/>
    <p:sldId id="325" r:id="rId8"/>
    <p:sldId id="331" r:id="rId9"/>
    <p:sldId id="332" r:id="rId10"/>
    <p:sldId id="334" r:id="rId11"/>
    <p:sldId id="335" r:id="rId12"/>
    <p:sldId id="336" r:id="rId13"/>
    <p:sldId id="337" r:id="rId14"/>
    <p:sldId id="338" r:id="rId15"/>
    <p:sldId id="333" r:id="rId16"/>
    <p:sldId id="310" r:id="rId17"/>
    <p:sldId id="312" r:id="rId18"/>
    <p:sldId id="317" r:id="rId19"/>
    <p:sldId id="327" r:id="rId20"/>
    <p:sldId id="319" r:id="rId21"/>
    <p:sldId id="326" r:id="rId22"/>
    <p:sldId id="321" r:id="rId23"/>
    <p:sldId id="328" r:id="rId24"/>
    <p:sldId id="313" r:id="rId25"/>
    <p:sldId id="329" r:id="rId26"/>
    <p:sldId id="330" r:id="rId27"/>
    <p:sldId id="314" r:id="rId28"/>
    <p:sldId id="315" r:id="rId29"/>
    <p:sldId id="342" r:id="rId30"/>
    <p:sldId id="343" r:id="rId31"/>
    <p:sldId id="30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6n9lSNlwE&amp;ab_channel=MR.AMA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confusionmatrix.com/" TargetMode="Externa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0" y="432814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Model Evaluation Matrix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20587-9ED6-933D-6C20-4759007DA6F9}"/>
              </a:ext>
            </a:extLst>
          </p:cNvPr>
          <p:cNvSpPr txBox="1"/>
          <p:nvPr/>
        </p:nvSpPr>
        <p:spPr>
          <a:xfrm>
            <a:off x="471054" y="5657671"/>
            <a:ext cx="11249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Mubashir Iqbal</a:t>
            </a:r>
          </a:p>
          <a:p>
            <a:pPr algn="r"/>
            <a:r>
              <a:rPr lang="en-US" sz="24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in Computer Science Department</a:t>
            </a:r>
          </a:p>
          <a:p>
            <a:pPr algn="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HITEC University Taxila</a:t>
            </a:r>
            <a:endParaRPr lang="en-US" sz="24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4DA26-F7CD-3D53-6EF9-BF6BCCDD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CDFE7F-4E12-018E-1A01-F423447CF57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BBE408-DA4E-EA7D-7B5C-540F7B56F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3C2BDC-0A9F-3BC6-830A-3573D8143E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F603AA-9C58-09F1-949E-885682C84C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EEA501-309C-B745-1906-53382D9D5628}"/>
              </a:ext>
            </a:extLst>
          </p:cNvPr>
          <p:cNvSpPr>
            <a:spLocks noGrp="1"/>
          </p:cNvSpPr>
          <p:nvPr/>
        </p:nvSpPr>
        <p:spPr>
          <a:xfrm>
            <a:off x="353290" y="1126067"/>
            <a:ext cx="11182351" cy="2302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test examples/Samples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class would be the sum of the corresponding row (i.e. TP+FN for that class). </a:t>
            </a:r>
          </a:p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for </a:t>
            </a:r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136AA97-E2DD-CF38-A51A-020171D57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63" y="2575704"/>
            <a:ext cx="9266719" cy="400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6410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FD44B-DBE3-104B-5675-4A08C1050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C698C1-CBAB-BEFE-8F99-97F17AC99B2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DB7845-8EA2-1EC6-EF8B-6C57C2C81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670464-2A3A-4D7B-B0C3-6B93B2F7D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B3DF8C-0E64-69FD-9CAD-7CD23C0BDF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D374E58-682C-D910-0CCD-9711FF00664D}"/>
              </a:ext>
            </a:extLst>
          </p:cNvPr>
          <p:cNvSpPr>
            <a:spLocks noGrp="1"/>
          </p:cNvSpPr>
          <p:nvPr/>
        </p:nvSpPr>
        <p:spPr>
          <a:xfrm>
            <a:off x="434726" y="1634836"/>
            <a:ext cx="5293502" cy="458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TP’s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diagonal value.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class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E1589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69499959-7238-EDF3-FE5A-89D669B2B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822" y="2672108"/>
            <a:ext cx="8775513" cy="379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609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5ADB-D694-3CB3-0A12-F052A2E4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F037D-CEDF-86EA-39E2-93767A16D5F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21AB0-E6FF-BFA0-3D8A-65E4E7388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969D9C-42C2-57CD-1857-9A5793DC47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DB6166-16DC-15E2-BC2B-8D765CB5DFD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1E598E-01F2-4F5C-AD36-DA1ED4E28E1F}"/>
              </a:ext>
            </a:extLst>
          </p:cNvPr>
          <p:cNvSpPr>
            <a:spLocks noGrp="1"/>
          </p:cNvSpPr>
          <p:nvPr/>
        </p:nvSpPr>
        <p:spPr>
          <a:xfrm>
            <a:off x="318121" y="1671782"/>
            <a:ext cx="11182351" cy="4911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sum of values in the corresponding row (excluding the TP).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class 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AB+AC+AD+AE</a:t>
            </a:r>
          </a:p>
          <a:p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class 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BA+BC+BD+BE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CE676CC6-C266-2D52-AD36-ADAA5B050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947" y="2632364"/>
            <a:ext cx="8713577" cy="376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569728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7288-8F3F-1927-ED9A-CD9F6E809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92513-188E-5A39-5503-4A585988063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6B022-99AF-1C03-547D-63217D4AC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B368ED-307F-98AA-560A-1F701D5580C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31C457-CFE8-05FE-B8AF-8538FA8625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4ABC22C-5205-98C4-9B52-C56242722EE0}"/>
              </a:ext>
            </a:extLst>
          </p:cNvPr>
          <p:cNvSpPr>
            <a:spLocks noGrp="1"/>
          </p:cNvSpPr>
          <p:nvPr/>
        </p:nvSpPr>
        <p:spPr>
          <a:xfrm>
            <a:off x="390523" y="1609577"/>
            <a:ext cx="11736822" cy="2205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sum of values in the corresponding column (excluding the TP).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class A: </a:t>
            </a:r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BA+CA+DA+EA</a:t>
            </a:r>
          </a:p>
          <a:p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class B: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AB+CB+DB+EB</a:t>
            </a: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A63C36E-8515-E2DF-4912-AA1684DE2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095" y="2752436"/>
            <a:ext cx="8696203" cy="376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03022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D4F4F-C317-0BA5-B1BF-75D7666C4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D23D4C-EB3F-4D58-084C-CA9DEEF4AEC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9FFBDA-0B64-F96E-C0D4-6A56E6D0D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AA2DE4-9072-406E-3C72-FB522EE43B3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6A34EA-6237-F21C-7321-82A94EDC23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56A52E-95F5-48CC-4B80-1AFFF802779A}"/>
              </a:ext>
            </a:extLst>
          </p:cNvPr>
          <p:cNvSpPr>
            <a:spLocks noGrp="1"/>
          </p:cNvSpPr>
          <p:nvPr/>
        </p:nvSpPr>
        <p:spPr>
          <a:xfrm>
            <a:off x="390523" y="1334846"/>
            <a:ext cx="5293502" cy="4862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TN’s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sum of all columns and rows excluding that class’s column and row.</a:t>
            </a:r>
          </a:p>
          <a:p>
            <a:r>
              <a:rPr lang="en-US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class A: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For class B: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E1F14DF8-0B28-767A-1CA6-E71805F5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698" y="1329530"/>
            <a:ext cx="5943600" cy="2570480"/>
          </a:xfrm>
          <a:prstGeom prst="rect">
            <a:avLst/>
          </a:prstGeom>
        </p:spPr>
      </p:pic>
      <p:pic>
        <p:nvPicPr>
          <p:cNvPr id="10" name="table">
            <a:extLst>
              <a:ext uri="{FF2B5EF4-FFF2-40B4-BE49-F238E27FC236}">
                <a16:creationId xmlns:a16="http://schemas.microsoft.com/office/drawing/2014/main" id="{445D74B9-C91F-6509-084C-511998137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98" y="3965414"/>
            <a:ext cx="5943600" cy="257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804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CFAD-895D-9041-01D0-1EE6FBBC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EA893-2D0F-314D-1206-770E326AC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19" y="1053001"/>
            <a:ext cx="8774544" cy="53477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ABB616-4C9C-806E-8C29-F45A652AFDA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F1F78A-EE57-DDFB-BCB0-F2E3549CB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68DD46F-243A-6BCF-546A-AA10F2FF26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CEA166-61F3-98C4-BD97-FC4CC259BF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26299668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8F0A4-E9E6-EE5F-6E8E-DDC31E1DC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47EC2-CA08-7938-42A8-0E68065D386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6B7392-1BA9-543B-0E33-E799722C8C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7F4C69-5177-C6BF-B3D8-88611E82D4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398097-557A-ADC4-CBCE-6A8408A53E0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B8FFB-4047-048F-9FBE-CD9CFE021F06}"/>
              </a:ext>
            </a:extLst>
          </p:cNvPr>
          <p:cNvSpPr txBox="1"/>
          <p:nvPr/>
        </p:nvSpPr>
        <p:spPr>
          <a:xfrm>
            <a:off x="504825" y="1562100"/>
            <a:ext cx="11182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evaluation metric is one of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and most widely used evaluation measures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performance of classification models.</a:t>
            </a:r>
          </a:p>
          <a:p>
            <a:endParaRPr lang="en-GB" sz="2800" i="1" noProof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is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correctly predicted records/ samples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(both positive and negative) to the total number of testing records/ samples. 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values range from 0 to 1, where: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model is always wrong.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100%) means the model is always correct.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4B15CC29-5BA1-6477-178D-5F84CEDE3CD2}"/>
                  </a:ext>
                </a:extLst>
              </p:cNvPr>
              <p:cNvSpPr txBox="1"/>
              <p:nvPr/>
            </p:nvSpPr>
            <p:spPr>
              <a:xfrm>
                <a:off x="701964" y="3978146"/>
                <a:ext cx="10474035" cy="861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𝐴𝑐𝑐𝑢𝑟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𝑎𝑐𝑦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𝑐𝑜𝑟𝑟𝑒𝑐𝑡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𝑝𝑟𝑒𝑑𝑖𝑐𝑡𝑖𝑜𝑛𝑠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4B15CC29-5BA1-6477-178D-5F84CEDE3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4" y="3978146"/>
                <a:ext cx="10474035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26156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F1BB-462D-B1D7-6BFE-A6F2537F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46C29-8B8D-F8C9-407F-E251226691E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Accuracy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15EEF3-E900-E630-5E4A-25A0773B6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9F5769-0CCC-B786-E82C-253E09C961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7B22-E453-7FDE-C7CB-9C60FE23BD9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EC7B97B-1AB7-4A9A-BB8F-5B1331F3082C}"/>
              </a:ext>
            </a:extLst>
          </p:cNvPr>
          <p:cNvSpPr>
            <a:spLocks noGrp="1"/>
          </p:cNvSpPr>
          <p:nvPr/>
        </p:nvSpPr>
        <p:spPr>
          <a:xfrm>
            <a:off x="263235" y="5163127"/>
            <a:ext cx="11665528" cy="141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has  ___ % accuracy.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F3509F-3A64-62C5-9227-60E096286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22191"/>
              </p:ext>
            </p:extLst>
          </p:nvPr>
        </p:nvGraphicFramePr>
        <p:xfrm>
          <a:off x="3427883" y="1126067"/>
          <a:ext cx="7850621" cy="169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497">
                  <a:extLst>
                    <a:ext uri="{9D8B030D-6E8A-4147-A177-3AD203B41FA5}">
                      <a16:colId xmlns:a16="http://schemas.microsoft.com/office/drawing/2014/main" val="1279657081"/>
                    </a:ext>
                  </a:extLst>
                </a:gridCol>
                <a:gridCol w="2276136">
                  <a:extLst>
                    <a:ext uri="{9D8B030D-6E8A-4147-A177-3AD203B41FA5}">
                      <a16:colId xmlns:a16="http://schemas.microsoft.com/office/drawing/2014/main" val="3796301865"/>
                    </a:ext>
                  </a:extLst>
                </a:gridCol>
                <a:gridCol w="2576946">
                  <a:extLst>
                    <a:ext uri="{9D8B030D-6E8A-4147-A177-3AD203B41FA5}">
                      <a16:colId xmlns:a16="http://schemas.microsoft.com/office/drawing/2014/main" val="578777677"/>
                    </a:ext>
                  </a:extLst>
                </a:gridCol>
                <a:gridCol w="804042">
                  <a:extLst>
                    <a:ext uri="{9D8B030D-6E8A-4147-A177-3AD203B41FA5}">
                      <a16:colId xmlns:a16="http://schemas.microsoft.com/office/drawing/2014/main" val="2832753302"/>
                    </a:ext>
                  </a:extLst>
                </a:gridCol>
              </a:tblGrid>
              <a:tr h="412072">
                <a:tc>
                  <a:txBody>
                    <a:bodyPr/>
                    <a:lstStyle/>
                    <a:p>
                      <a:pPr algn="ctr"/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2043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6954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7246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2588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8359"/>
                  </a:ext>
                </a:extLst>
              </a:tr>
              <a:tr h="31264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	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7366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2634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8E11A1-C07F-51BA-0BD8-5715651901CD}"/>
                  </a:ext>
                </a:extLst>
              </p:cNvPr>
              <p:cNvSpPr txBox="1"/>
              <p:nvPr/>
            </p:nvSpPr>
            <p:spPr>
              <a:xfrm>
                <a:off x="600364" y="3245506"/>
                <a:ext cx="10678140" cy="12306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𝐴𝑐𝑐𝑢𝑟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𝑎𝑐𝑦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2588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2588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412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?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10,000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8E11A1-C07F-51BA-0BD8-571565190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64" y="3245506"/>
                <a:ext cx="10678140" cy="1230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1120594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B3BB6-A0CE-0C65-161B-7FDD9FAF2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0D5F8A-A9CC-8984-B257-E2985D5565E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D4B8B-1A7E-E156-5DED-D38DD9793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376B46-9C1D-71C5-9D1C-8281583470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F85D07-0126-3FE8-E2DA-BE4D2BDDB2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52E61-476D-5EEA-7660-9902B2ADCB1E}"/>
              </a:ext>
            </a:extLst>
          </p:cNvPr>
          <p:cNvSpPr txBox="1"/>
          <p:nvPr/>
        </p:nvSpPr>
        <p:spPr>
          <a:xfrm>
            <a:off x="504825" y="1562100"/>
            <a:ext cx="1118235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is used to check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a model finds all the true positive cases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dataset.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especially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the model missing positive cases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 failing to detect a disease) is a bigger problem than having a few extra false positives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 values range from 0 to 1, where: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the model missed all the positive cases.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100%) means the model correctly found every positive case.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5C18D52D-B655-4233-95A0-7C8A52861EF4}"/>
                  </a:ext>
                </a:extLst>
              </p:cNvPr>
              <p:cNvSpPr txBox="1"/>
              <p:nvPr/>
            </p:nvSpPr>
            <p:spPr>
              <a:xfrm>
                <a:off x="2003131" y="3691819"/>
                <a:ext cx="7957134" cy="9428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𝑁𝑒𝑔𝑎𝑡𝑖𝑣𝑒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5C18D52D-B655-4233-95A0-7C8A52861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3131" y="3691819"/>
                <a:ext cx="7957134" cy="942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59985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6607E-2906-218B-9BDD-7666857B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F9BF1-2F95-6559-1777-1A0AA3D7C29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Recall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60900C-6049-7908-2777-90A0C5B3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B92D53-0053-132E-72DE-DA00E00AD2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F0D823-5F04-5AC3-5FE8-A0283B1899A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C0693B6-E028-65FE-8588-829E1E945CE2}"/>
              </a:ext>
            </a:extLst>
          </p:cNvPr>
          <p:cNvSpPr>
            <a:spLocks noGrp="1"/>
          </p:cNvSpPr>
          <p:nvPr/>
        </p:nvSpPr>
        <p:spPr>
          <a:xfrm>
            <a:off x="263235" y="4433455"/>
            <a:ext cx="11665528" cy="214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has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 % recall.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is valuable when the dataset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cases, </a:t>
            </a:r>
            <a: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can be misleading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recall focuses on finding all positive samples.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F9581B-CAFE-02D0-5C81-DC94CB5FB32C}"/>
              </a:ext>
            </a:extLst>
          </p:cNvPr>
          <p:cNvGraphicFramePr>
            <a:graphicFrameLocks noGrp="1"/>
          </p:cNvGraphicFramePr>
          <p:nvPr/>
        </p:nvGraphicFramePr>
        <p:xfrm>
          <a:off x="3427883" y="1126067"/>
          <a:ext cx="7850621" cy="169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497">
                  <a:extLst>
                    <a:ext uri="{9D8B030D-6E8A-4147-A177-3AD203B41FA5}">
                      <a16:colId xmlns:a16="http://schemas.microsoft.com/office/drawing/2014/main" val="1279657081"/>
                    </a:ext>
                  </a:extLst>
                </a:gridCol>
                <a:gridCol w="2276136">
                  <a:extLst>
                    <a:ext uri="{9D8B030D-6E8A-4147-A177-3AD203B41FA5}">
                      <a16:colId xmlns:a16="http://schemas.microsoft.com/office/drawing/2014/main" val="3796301865"/>
                    </a:ext>
                  </a:extLst>
                </a:gridCol>
                <a:gridCol w="2576946">
                  <a:extLst>
                    <a:ext uri="{9D8B030D-6E8A-4147-A177-3AD203B41FA5}">
                      <a16:colId xmlns:a16="http://schemas.microsoft.com/office/drawing/2014/main" val="578777677"/>
                    </a:ext>
                  </a:extLst>
                </a:gridCol>
                <a:gridCol w="804042">
                  <a:extLst>
                    <a:ext uri="{9D8B030D-6E8A-4147-A177-3AD203B41FA5}">
                      <a16:colId xmlns:a16="http://schemas.microsoft.com/office/drawing/2014/main" val="2832753302"/>
                    </a:ext>
                  </a:extLst>
                </a:gridCol>
              </a:tblGrid>
              <a:tr h="412072">
                <a:tc>
                  <a:txBody>
                    <a:bodyPr/>
                    <a:lstStyle/>
                    <a:p>
                      <a:pPr algn="ctr"/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2043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6954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7246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2588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8359"/>
                  </a:ext>
                </a:extLst>
              </a:tr>
              <a:tr h="31264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	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7366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2634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20412-149C-5CBC-18BF-994A5A00480F}"/>
                  </a:ext>
                </a:extLst>
              </p:cNvPr>
              <p:cNvSpPr txBox="1"/>
              <p:nvPr/>
            </p:nvSpPr>
            <p:spPr>
              <a:xfrm>
                <a:off x="831274" y="3245506"/>
                <a:ext cx="10049162" cy="861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7000</m:t>
                          </m:r>
                          <m:r>
                            <a:rPr lang="en-US" sz="24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4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C20412-149C-5CBC-18BF-994A5A004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4" y="3245506"/>
                <a:ext cx="10049162" cy="861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4380101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1016000" y="1442134"/>
            <a:ext cx="11176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Matrix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</a:p>
          <a:p>
            <a:pPr marL="461963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</a:p>
          <a:p>
            <a:pPr marL="461963" lvl="1" indent="-457200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(MSE)</a:t>
            </a:r>
          </a:p>
          <a:p>
            <a:pPr marL="461963" lvl="1" indent="-457200">
              <a:buFont typeface="Arial" panose="020B0604020202020204" pitchFamily="34" charset="0"/>
              <a:buChar char="•"/>
            </a:pPr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45502-C67C-9F7A-081C-573ED48CB80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</a:t>
            </a:r>
          </a:p>
        </p:txBody>
      </p:sp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B2D1-8C85-352B-6813-CB9A571A3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9893C-5B63-1CE3-5AC3-7DC40DB5C763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Precision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C9DB0-E17B-4E40-A20C-9C084DB3C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49472C-E1EF-AF4D-AA06-6690B449A27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F7976E-28B9-8FD5-89C7-3AFD30C666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27839-FA57-C408-1194-30DA6B122D10}"/>
              </a:ext>
            </a:extLst>
          </p:cNvPr>
          <p:cNvSpPr txBox="1"/>
          <p:nvPr/>
        </p:nvSpPr>
        <p:spPr>
          <a:xfrm>
            <a:off x="504825" y="1562100"/>
            <a:ext cx="111823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how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the positive predictions of a model are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useful when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important to avoid false positives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(wrongly marking something as positive) than it is to find every positive case.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values range from 0 to 1, where: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all positive predictions are incorrect.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(or 100%) means that all positive predictions are correct.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082DF69B-653B-CC8E-F98D-520B034B0E74}"/>
                  </a:ext>
                </a:extLst>
              </p:cNvPr>
              <p:cNvSpPr txBox="1"/>
              <p:nvPr/>
            </p:nvSpPr>
            <p:spPr>
              <a:xfrm>
                <a:off x="2717797" y="3182191"/>
                <a:ext cx="7957134" cy="8842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𝑒𝑐𝑎𝑙𝑙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𝑃𝑜𝑠𝑖𝑡𝑖𝑣𝑒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082DF69B-653B-CC8E-F98D-520B034B0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797" y="3182191"/>
                <a:ext cx="7957134" cy="884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8317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2FDF-A6AF-4EDF-E3E8-82F3F2006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2DBB2C-AE91-758D-5C72-3E8B844EA74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Precision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AD222-BF09-7611-4DEB-7A70C7BE0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08C0009-DBDE-AEA4-21C5-0483D0BC87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E44476-B615-08C0-B29C-059D213D94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9D3AE5-D692-6E70-B6FB-12B1C1DCF910}"/>
              </a:ext>
            </a:extLst>
          </p:cNvPr>
          <p:cNvSpPr>
            <a:spLocks noGrp="1"/>
          </p:cNvSpPr>
          <p:nvPr/>
        </p:nvSpPr>
        <p:spPr>
          <a:xfrm>
            <a:off x="263235" y="4433455"/>
            <a:ext cx="11665528" cy="214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has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 % precision.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is valuable when the dataset is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cases, </a:t>
            </a:r>
            <a: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can be misleading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recall focuses on finding all positive samples.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028133-76A3-AA1E-61A9-44300C5A8E53}"/>
              </a:ext>
            </a:extLst>
          </p:cNvPr>
          <p:cNvGraphicFramePr>
            <a:graphicFrameLocks noGrp="1"/>
          </p:cNvGraphicFramePr>
          <p:nvPr/>
        </p:nvGraphicFramePr>
        <p:xfrm>
          <a:off x="3427883" y="1126067"/>
          <a:ext cx="7850621" cy="169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497">
                  <a:extLst>
                    <a:ext uri="{9D8B030D-6E8A-4147-A177-3AD203B41FA5}">
                      <a16:colId xmlns:a16="http://schemas.microsoft.com/office/drawing/2014/main" val="1279657081"/>
                    </a:ext>
                  </a:extLst>
                </a:gridCol>
                <a:gridCol w="2276136">
                  <a:extLst>
                    <a:ext uri="{9D8B030D-6E8A-4147-A177-3AD203B41FA5}">
                      <a16:colId xmlns:a16="http://schemas.microsoft.com/office/drawing/2014/main" val="3796301865"/>
                    </a:ext>
                  </a:extLst>
                </a:gridCol>
                <a:gridCol w="2576946">
                  <a:extLst>
                    <a:ext uri="{9D8B030D-6E8A-4147-A177-3AD203B41FA5}">
                      <a16:colId xmlns:a16="http://schemas.microsoft.com/office/drawing/2014/main" val="578777677"/>
                    </a:ext>
                  </a:extLst>
                </a:gridCol>
                <a:gridCol w="804042">
                  <a:extLst>
                    <a:ext uri="{9D8B030D-6E8A-4147-A177-3AD203B41FA5}">
                      <a16:colId xmlns:a16="http://schemas.microsoft.com/office/drawing/2014/main" val="2832753302"/>
                    </a:ext>
                  </a:extLst>
                </a:gridCol>
              </a:tblGrid>
              <a:tr h="412072">
                <a:tc>
                  <a:txBody>
                    <a:bodyPr/>
                    <a:lstStyle/>
                    <a:p>
                      <a:pPr algn="ctr"/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2043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6954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7246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2588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8359"/>
                  </a:ext>
                </a:extLst>
              </a:tr>
              <a:tr h="31264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	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7366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2634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8F13FF-A7B8-C340-0EA3-3A86F8DE2F14}"/>
                  </a:ext>
                </a:extLst>
              </p:cNvPr>
              <p:cNvSpPr txBox="1"/>
              <p:nvPr/>
            </p:nvSpPr>
            <p:spPr>
              <a:xfrm>
                <a:off x="831274" y="3245506"/>
                <a:ext cx="10049162" cy="9894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𝑟𝑒𝑐𝑖𝑠𝑖𝑜𝑛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412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6954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7,366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18F13FF-A7B8-C340-0EA3-3A86F8DE2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74" y="3245506"/>
                <a:ext cx="10049162" cy="989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571221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977CC-E469-94ED-DACC-1D995FAA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AFEA6A-DA48-4807-8F01-A230F3BE312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F1-Score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B0871-F885-96E6-1D43-D813C0284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6E38B9-11BD-D0E5-5752-991AC1A6601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79B36D-D013-E813-5242-E58F2AA7423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65E58E-F63C-23DD-8B47-B37ED734AE51}"/>
              </a:ext>
            </a:extLst>
          </p:cNvPr>
          <p:cNvSpPr txBox="1"/>
          <p:nvPr/>
        </p:nvSpPr>
        <p:spPr>
          <a:xfrm>
            <a:off x="504825" y="1562100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 Score is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harmonic mean of Precision and Recall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Range: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F1-Score ranges from 0 to 1, where: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either precision or recall is zero (perform poorly).</a:t>
            </a:r>
          </a:p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both precision and recall are perfect (perform very well).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9BF3088F-2D08-4DBF-AF84-CB6516260F03}"/>
                  </a:ext>
                </a:extLst>
              </p:cNvPr>
              <p:cNvSpPr txBox="1"/>
              <p:nvPr/>
            </p:nvSpPr>
            <p:spPr>
              <a:xfrm>
                <a:off x="390524" y="2968906"/>
                <a:ext cx="11182350" cy="92018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𝑃𝑟𝑒𝑐𝑖𝑠𝑜𝑛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𝑃𝑟𝑒𝑐𝑖𝑠𝑜𝑛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9BF3088F-2D08-4DBF-AF84-CB6516260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24" y="2968906"/>
                <a:ext cx="11182350" cy="920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261871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925A-B921-553D-78C7-FF833EF75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1233D1-9C1D-3F04-0A10-9210C2550E0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F1-Score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4166C3-BCB4-422A-AEB0-AE6CABBAE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7720FB-C0E0-2813-6E71-A5FDB8EBC2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938D4C-513C-7FEB-718C-921CAE39ED7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6BC903-B78E-7A90-38C6-913AF86B328E}"/>
              </a:ext>
            </a:extLst>
          </p:cNvPr>
          <p:cNvSpPr>
            <a:spLocks noGrp="1"/>
          </p:cNvSpPr>
          <p:nvPr/>
        </p:nvSpPr>
        <p:spPr>
          <a:xfrm>
            <a:off x="263236" y="5283200"/>
            <a:ext cx="11665528" cy="1432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has 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___ F1-Score.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A9D38C-541D-B23E-EE7C-D3F4DDC96237}"/>
              </a:ext>
            </a:extLst>
          </p:cNvPr>
          <p:cNvGraphicFramePr>
            <a:graphicFrameLocks noGrp="1"/>
          </p:cNvGraphicFramePr>
          <p:nvPr/>
        </p:nvGraphicFramePr>
        <p:xfrm>
          <a:off x="3427883" y="1126067"/>
          <a:ext cx="7850621" cy="1692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3497">
                  <a:extLst>
                    <a:ext uri="{9D8B030D-6E8A-4147-A177-3AD203B41FA5}">
                      <a16:colId xmlns:a16="http://schemas.microsoft.com/office/drawing/2014/main" val="1279657081"/>
                    </a:ext>
                  </a:extLst>
                </a:gridCol>
                <a:gridCol w="2276136">
                  <a:extLst>
                    <a:ext uri="{9D8B030D-6E8A-4147-A177-3AD203B41FA5}">
                      <a16:colId xmlns:a16="http://schemas.microsoft.com/office/drawing/2014/main" val="3796301865"/>
                    </a:ext>
                  </a:extLst>
                </a:gridCol>
                <a:gridCol w="2576946">
                  <a:extLst>
                    <a:ext uri="{9D8B030D-6E8A-4147-A177-3AD203B41FA5}">
                      <a16:colId xmlns:a16="http://schemas.microsoft.com/office/drawing/2014/main" val="578777677"/>
                    </a:ext>
                  </a:extLst>
                </a:gridCol>
                <a:gridCol w="804042">
                  <a:extLst>
                    <a:ext uri="{9D8B030D-6E8A-4147-A177-3AD203B41FA5}">
                      <a16:colId xmlns:a16="http://schemas.microsoft.com/office/drawing/2014/main" val="2832753302"/>
                    </a:ext>
                  </a:extLst>
                </a:gridCol>
              </a:tblGrid>
              <a:tr h="412072">
                <a:tc>
                  <a:txBody>
                    <a:bodyPr/>
                    <a:lstStyle/>
                    <a:p>
                      <a:pPr algn="ctr"/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2043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6954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7246"/>
                  </a:ext>
                </a:extLst>
              </a:tr>
              <a:tr h="39080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</a:t>
                      </a:r>
                      <a:endParaRPr lang="en-US" sz="24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2588</a:t>
                      </a:r>
                      <a:endParaRPr lang="en-US" sz="24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8359"/>
                  </a:ext>
                </a:extLst>
              </a:tr>
              <a:tr h="312643"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	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7366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2634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18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0ACFA390-69B3-B292-1313-1D36A83CD8E4}"/>
                  </a:ext>
                </a:extLst>
              </p:cNvPr>
              <p:cNvSpPr txBox="1"/>
              <p:nvPr/>
            </p:nvSpPr>
            <p:spPr>
              <a:xfrm>
                <a:off x="1025236" y="3632827"/>
                <a:ext cx="9929091" cy="813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3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𝑆𝑐𝑜𝑟𝑒</m:t>
                    </m:r>
                    <m:r>
                      <a:rPr lang="en-US" sz="3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𝑃𝑟𝑒𝑐𝑖𝑠𝑜𝑛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𝑃𝑟𝑒𝑐𝑖𝑠𝑜𝑛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sz="3200" dirty="0">
                    <a:solidFill>
                      <a:srgbClr val="7030A0"/>
                    </a:solidFill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×(0.9934×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0.9440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0.9934</m:t>
                        </m:r>
                        <m:r>
                          <a:rPr lang="en-US" sz="3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0.9440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32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4">
                <a:extLst>
                  <a:ext uri="{FF2B5EF4-FFF2-40B4-BE49-F238E27FC236}">
                    <a16:creationId xmlns:a16="http://schemas.microsoft.com/office/drawing/2014/main" id="{0ACFA390-69B3-B292-1313-1D36A83CD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6" y="3632827"/>
                <a:ext cx="9929091" cy="8137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25202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37FF-835B-18A6-F0BE-90B664DE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282344-7246-2923-54A8-94782F23083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F8DA4F-3CE2-0B81-22E9-5769412B0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72ED26-86B8-F756-B3B4-54B2C0F7478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B770FF-FF16-054F-9802-FE3318F1BE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4BAC08-4A29-741C-D78F-E97DDAE495C8}"/>
              </a:ext>
            </a:extLst>
          </p:cNvPr>
          <p:cNvSpPr txBox="1"/>
          <p:nvPr/>
        </p:nvSpPr>
        <p:spPr>
          <a:xfrm>
            <a:off x="504825" y="1562100"/>
            <a:ext cx="1118235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Operating Characteristics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plot of the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Rate (TPR)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the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 (FPR)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rate: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 rate (or Fallout):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7A866D-AD2C-75A7-0D93-6FFA616FB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682" y="3067871"/>
            <a:ext cx="3129046" cy="14080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D45AA5-1FC3-7A79-37FD-B75CE4A9A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21" y="5001913"/>
            <a:ext cx="3053006" cy="126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936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14C54-6215-236E-EF86-9B137EC4A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CC738E-8C6B-D416-B3F0-B83D60D5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461" y="1181551"/>
            <a:ext cx="7202413" cy="5401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45DBA93-3632-5F9F-CD4B-F63C199402A1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Explain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9AECD-742B-8AC4-6688-C923E6C309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E72334-A025-00D2-CABA-F0F13A4C13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97C4A1-9521-310F-8E42-C61559F8FA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A1B5D-F9D3-BAEA-59AD-2A073A04EEF2}"/>
              </a:ext>
            </a:extLst>
          </p:cNvPr>
          <p:cNvSpPr txBox="1"/>
          <p:nvPr/>
        </p:nvSpPr>
        <p:spPr>
          <a:xfrm>
            <a:off x="672126" y="1181551"/>
            <a:ext cx="55115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for the perfect classifier</a:t>
            </a:r>
          </a:p>
        </p:txBody>
      </p:sp>
    </p:spTree>
    <p:extLst>
      <p:ext uri="{BB962C8B-B14F-4D97-AF65-F5344CB8AC3E}">
        <p14:creationId xmlns:p14="http://schemas.microsoft.com/office/powerpoint/2010/main" val="538471754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7D90-4506-E310-2878-61EC4CAF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61CAA-3D8F-ABD3-ABD0-CD90A87F76C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65980-7F8A-80FB-2489-A07FA0AC0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6C19BE-0595-2ACB-B1AB-66F60EDAB2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30CFCD-B0A0-9E4F-905D-7A0D8DD18F5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73C2D-CCA2-6159-EB30-CFE544202589}"/>
              </a:ext>
            </a:extLst>
          </p:cNvPr>
          <p:cNvSpPr txBox="1"/>
          <p:nvPr/>
        </p:nvSpPr>
        <p:spPr>
          <a:xfrm>
            <a:off x="672126" y="1335615"/>
            <a:ext cx="4533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Questions:</a:t>
            </a:r>
          </a:p>
          <a:p>
            <a:pPr marL="514350" indent="-514350">
              <a:buAutoNum type="arabicPeriod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classifier is good for the value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</a:p>
          <a:p>
            <a:pPr marL="514350" indent="-514350">
              <a:buAutoNum type="arabicPeriod"/>
            </a:pPr>
            <a:r>
              <a:rPr lang="en-GB" sz="2800" noProof="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</a:t>
            </a:r>
            <a:r>
              <a:rPr lang="en-GB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ich one is good for the value of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0.42</a:t>
            </a:r>
          </a:p>
          <a:p>
            <a:pPr marL="514350" indent="-514350">
              <a:buAutoNum type="arabicPeriod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one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well for the value of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</a:p>
          <a:p>
            <a:pPr marL="514350" indent="-514350">
              <a:buAutoNum type="arabicPeriod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one you select?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46B5C3-5437-F96B-D264-5C3EEC5C68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851" r="11089" b="11166"/>
          <a:stretch/>
        </p:blipFill>
        <p:spPr>
          <a:xfrm>
            <a:off x="5205608" y="1335615"/>
            <a:ext cx="6805727" cy="464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8987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5D258-21EE-9C9D-F5B1-0013F367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DE0DF0-A485-3444-0E02-FDC7F173FF8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Absolute Error (MAE)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C2913-4610-C524-C0F9-E08E9C98FC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53BFBD-BA4A-9936-91E7-0EC8FA6CC5E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D47C2F6-4633-50AC-24B1-8BA4B4C462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408D1-7A26-6C87-75E8-385EF12CD24C}"/>
              </a:ext>
            </a:extLst>
          </p:cNvPr>
          <p:cNvSpPr txBox="1"/>
          <p:nvPr/>
        </p:nvSpPr>
        <p:spPr>
          <a:xfrm>
            <a:off x="504825" y="1562100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Absolute Error is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amount of Error in a measurement</a:t>
            </a:r>
            <a:endParaRPr lang="en-US" sz="2800" b="1" i="1" noProof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656C1-7585-4297-D915-5D2E1453E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121" y="2258466"/>
            <a:ext cx="8926169" cy="401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8692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E143E-9D22-DA00-5297-1DDF749C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75A285-87D2-F484-24EE-C1A06C70C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656" y="1634027"/>
            <a:ext cx="6169890" cy="50405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4E257-BFBB-6AD8-44BC-1EE76EA9F8B7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Square Error (MSE)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0D9AF7-7E8A-8CAF-835C-347057484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B28C489-0F09-B75F-C90E-F986D097776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CF86DC-D900-8C36-5B7F-B0563A9BA4F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28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20CA3-38E0-8C36-7687-5219777CC8AC}"/>
              </a:ext>
            </a:extLst>
          </p:cNvPr>
          <p:cNvSpPr txBox="1"/>
          <p:nvPr/>
        </p:nvSpPr>
        <p:spPr>
          <a:xfrm>
            <a:off x="446616" y="1335615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standard performance evaluation measure</a:t>
            </a:r>
            <a:endParaRPr lang="en-US" sz="2800" i="1" noProof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831736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A3C64-9EE3-D698-34EE-0AFF0606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BBBA38-E106-855E-BFC1-40FA49C1EAE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Mean Square Error (RMSE)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6CB6CB-6A49-1C3C-067C-FECFDD6EA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737981-977E-1B58-268C-A44A72056A4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AC271E-5CA2-0655-434C-C2A4C1317A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29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1A944-59C6-7923-BB3E-A6D9B9497059}"/>
              </a:ext>
            </a:extLst>
          </p:cNvPr>
          <p:cNvSpPr txBox="1"/>
          <p:nvPr/>
        </p:nvSpPr>
        <p:spPr>
          <a:xfrm>
            <a:off x="446616" y="1335615"/>
            <a:ext cx="11182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8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Standard Deviation</a:t>
            </a:r>
            <a:r>
              <a:rPr lang="en-GB" sz="28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predicted Error</a:t>
            </a:r>
            <a:endParaRPr lang="en-US" sz="2800" i="1" noProof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D05359-06E8-917E-665B-E3DD28BB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345" y="2724727"/>
            <a:ext cx="8562192" cy="264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32303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F544-93A0-8749-4584-4F718EE2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7718DC-571C-1717-F528-454BD98E04DE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Evaluation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7D384-FDDE-4D43-0C30-CB4499E0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54D0BF-CF70-2FFD-5F71-34A0DB1CD5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519EB8E-2BB3-9EAD-CD81-AF1D36270B9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E3318-6E4C-C5B8-F548-1F9B35958B6B}"/>
              </a:ext>
            </a:extLst>
          </p:cNvPr>
          <p:cNvSpPr txBox="1"/>
          <p:nvPr/>
        </p:nvSpPr>
        <p:spPr>
          <a:xfrm>
            <a:off x="504825" y="1470709"/>
            <a:ext cx="111823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evaluation process is the way to check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well a model or program works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process uses different methods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see if the model’s predictions (what it thinks will happen) are close to the actual results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800" i="1" noProof="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a model is important because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shows the model has learned useful patterns or just memorized the data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good evaluation process helps to 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pick the best model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any mistakes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 its performance.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09299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C5CC-BDDC-DC5E-9FCD-C828AF674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6CE2B-0C0B-2632-C2E6-A03BA0819EF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price prediction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DF83A2-95A5-3FDD-02EA-7D9E83C24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604477D-4709-FE6E-FD12-9D409FEA9F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D36C79-F529-4B10-2D07-E170268091D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30</a:t>
            </a:fld>
            <a:endParaRPr lang="en-US" b="1" noProof="0" dirty="0"/>
          </a:p>
        </p:txBody>
      </p:sp>
      <p:pic>
        <p:nvPicPr>
          <p:cNvPr id="1026" name="Picture 2" descr="GitHub - samadpls/stockseer-api: Fast-API base StockSeer-API uses different  machine learning alogs to forecast closing stock prices.">
            <a:extLst>
              <a:ext uri="{FF2B5EF4-FFF2-40B4-BE49-F238E27FC236}">
                <a16:creationId xmlns:a16="http://schemas.microsoft.com/office/drawing/2014/main" id="{D30768C3-DE3F-E68B-8060-129CADC0B5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6" t="13053" r="4618"/>
          <a:stretch/>
        </p:blipFill>
        <p:spPr bwMode="auto">
          <a:xfrm>
            <a:off x="821844" y="1335615"/>
            <a:ext cx="10548311" cy="505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85937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GB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SECRET || LAW OF ATTRACTION </a:t>
            </a:r>
            <a:r>
              <a:rPr lang="en-GB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(Audio: </a:t>
            </a:r>
            <a:r>
              <a:rPr lang="en-GB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Hindi )</a:t>
            </a:r>
            <a:endParaRPr lang="en-GB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GB" b="1" dirty="0"/>
              <a:t>CS-429   Introduction to Data Science</a:t>
            </a:r>
            <a:endParaRPr lang="en-US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smtClean="0"/>
              <a:t>31</a:t>
            </a:fld>
            <a:endParaRPr lang="en-US" b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495542"/>
            <a:ext cx="113728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SECRET || LAW OF ATTRACTION || HINDI VERSION || #mindset#reality</a:t>
            </a:r>
            <a:endParaRPr lang="en-GB" sz="2000" dirty="0">
              <a:solidFill>
                <a:schemeClr val="accent1">
                  <a:lumMod val="75000"/>
                </a:schemeClr>
              </a:solidFill>
            </a:endParaRPr>
          </a:p>
          <a:p>
            <a:pPr marR="0" algn="just">
              <a:spcAft>
                <a:spcPts val="800"/>
              </a:spcAft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01:30 </a:t>
            </a:r>
            <a:r>
              <a:rPr lang="en-US" sz="20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C94691-A0EE-2F98-B466-D25B1CA7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88" y="1013929"/>
            <a:ext cx="7627475" cy="42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669F9-FB79-4B42-FCE5-3B87568C5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for post">
            <a:extLst>
              <a:ext uri="{FF2B5EF4-FFF2-40B4-BE49-F238E27FC236}">
                <a16:creationId xmlns:a16="http://schemas.microsoft.com/office/drawing/2014/main" id="{8126C3BC-CC18-4B06-9DDC-C4CCD2CED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14" b="27502"/>
          <a:stretch/>
        </p:blipFill>
        <p:spPr bwMode="auto">
          <a:xfrm>
            <a:off x="6518584" y="2228470"/>
            <a:ext cx="5564868" cy="2934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06B5AC-A70C-54E8-EFCD-157871FA478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73DE98-3B94-BB98-05DC-77ABD95A5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E579F8-EAA9-EDFE-0BF4-9B05CE3E4C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1A3ABA8-F70F-5F15-E5B7-EC4516EBF4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FC426-416C-8A63-2C81-007A301CB597}"/>
              </a:ext>
            </a:extLst>
          </p:cNvPr>
          <p:cNvSpPr txBox="1"/>
          <p:nvPr/>
        </p:nvSpPr>
        <p:spPr>
          <a:xfrm>
            <a:off x="504825" y="1562100"/>
            <a:ext cx="58405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confusion matrix is a table that helps visualize the performance of a classification model.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correct and incorrect predictions are summarized with count values and broken down by each class.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183215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252D-2C62-CF48-B3AD-B23076C69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1EF89F7-84EC-8311-21AE-B9D246B9FD96}"/>
              </a:ext>
            </a:extLst>
          </p:cNvPr>
          <p:cNvGrpSpPr/>
          <p:nvPr/>
        </p:nvGrpSpPr>
        <p:grpSpPr>
          <a:xfrm>
            <a:off x="4189576" y="1165229"/>
            <a:ext cx="7877175" cy="5591175"/>
            <a:chOff x="2157413" y="633413"/>
            <a:chExt cx="7877175" cy="559117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2AE02B6-C936-4974-87FF-AEB2D4A2C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57413" y="633413"/>
              <a:ext cx="7877175" cy="5591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959FA2-8180-457C-B778-2BFDF057A8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00" r="2066"/>
            <a:stretch/>
          </p:blipFill>
          <p:spPr>
            <a:xfrm>
              <a:off x="5576345" y="4697449"/>
              <a:ext cx="1476669" cy="143283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9BF6BBD-971C-40D8-BA22-DBCFD6C2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64146" y="3079002"/>
              <a:ext cx="1432831" cy="1432831"/>
            </a:xfrm>
            <a:prstGeom prst="rect">
              <a:avLst/>
            </a:prstGeom>
          </p:spPr>
        </p:pic>
        <p:sp>
          <p:nvSpPr>
            <p:cNvPr id="12" name="TextBox 7">
              <a:extLst>
                <a:ext uri="{FF2B5EF4-FFF2-40B4-BE49-F238E27FC236}">
                  <a16:creationId xmlns:a16="http://schemas.microsoft.com/office/drawing/2014/main" id="{121B9BEC-34E1-4DAB-8FA8-D2925C7314C9}"/>
                </a:ext>
              </a:extLst>
            </p:cNvPr>
            <p:cNvSpPr txBox="1"/>
            <p:nvPr/>
          </p:nvSpPr>
          <p:spPr>
            <a:xfrm rot="16200000">
              <a:off x="6602843" y="3626141"/>
              <a:ext cx="1432831" cy="338554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It’s a </a:t>
              </a:r>
              <a:r>
                <a:rPr lang="en-US" sz="1600" b="1" dirty="0" err="1"/>
                <a:t>Markhor</a:t>
              </a:r>
              <a:endParaRPr lang="en-US" sz="1600" b="1" dirty="0"/>
            </a:p>
          </p:txBody>
        </p:sp>
        <p:sp>
          <p:nvSpPr>
            <p:cNvPr id="13" name="TextBox 11">
              <a:extLst>
                <a:ext uri="{FF2B5EF4-FFF2-40B4-BE49-F238E27FC236}">
                  <a16:creationId xmlns:a16="http://schemas.microsoft.com/office/drawing/2014/main" id="{DBD3CE87-7330-40DF-8B46-6EDB8F2C4233}"/>
                </a:ext>
              </a:extLst>
            </p:cNvPr>
            <p:cNvSpPr txBox="1"/>
            <p:nvPr/>
          </p:nvSpPr>
          <p:spPr>
            <a:xfrm rot="16200000">
              <a:off x="8948234" y="3656917"/>
              <a:ext cx="1432831" cy="276999"/>
            </a:xfrm>
            <a:prstGeom prst="rect">
              <a:avLst/>
            </a:prstGeom>
            <a:solidFill>
              <a:srgbClr val="E1589C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/>
                <a:t>It’s not a </a:t>
              </a:r>
              <a:r>
                <a:rPr lang="en-US" sz="1200" b="1" dirty="0" err="1"/>
                <a:t>Markhor</a:t>
              </a:r>
              <a:endParaRPr lang="en-US" sz="1200" b="1" dirty="0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A604233A-E5E6-4A03-BD21-81A04CB6A2E3}"/>
                </a:ext>
              </a:extLst>
            </p:cNvPr>
            <p:cNvSpPr txBox="1"/>
            <p:nvPr/>
          </p:nvSpPr>
          <p:spPr>
            <a:xfrm>
              <a:off x="5282792" y="2904896"/>
              <a:ext cx="56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TP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8C6B33-2B9E-4C98-804D-E9FC8B65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1343" y="3089562"/>
              <a:ext cx="1432831" cy="1432831"/>
            </a:xfrm>
            <a:prstGeom prst="rect">
              <a:avLst/>
            </a:prstGeom>
          </p:spPr>
        </p:pic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E3BF9032-C14F-420A-A036-17816A20E38A}"/>
                </a:ext>
              </a:extLst>
            </p:cNvPr>
            <p:cNvSpPr txBox="1"/>
            <p:nvPr/>
          </p:nvSpPr>
          <p:spPr>
            <a:xfrm>
              <a:off x="7559989" y="2913752"/>
              <a:ext cx="56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FN</a:t>
              </a:r>
            </a:p>
          </p:txBody>
        </p:sp>
        <p:sp>
          <p:nvSpPr>
            <p:cNvPr id="17" name="TextBox 19">
              <a:extLst>
                <a:ext uri="{FF2B5EF4-FFF2-40B4-BE49-F238E27FC236}">
                  <a16:creationId xmlns:a16="http://schemas.microsoft.com/office/drawing/2014/main" id="{E6D5398D-5917-42F2-9AEA-ED774B38671B}"/>
                </a:ext>
              </a:extLst>
            </p:cNvPr>
            <p:cNvSpPr txBox="1"/>
            <p:nvPr/>
          </p:nvSpPr>
          <p:spPr>
            <a:xfrm rot="16200000">
              <a:off x="6602843" y="5253688"/>
              <a:ext cx="1432831" cy="338554"/>
            </a:xfrm>
            <a:prstGeom prst="rect">
              <a:avLst/>
            </a:prstGeom>
            <a:solidFill>
              <a:srgbClr val="E1589C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It’s a </a:t>
              </a:r>
              <a:r>
                <a:rPr lang="en-US" sz="1600" b="1" dirty="0" err="1"/>
                <a:t>Markhor</a:t>
              </a:r>
              <a:endParaRPr lang="en-US" sz="1600" b="1" dirty="0"/>
            </a:p>
          </p:txBody>
        </p:sp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721A99B3-8445-4A7D-9B1D-D94B874BCD27}"/>
                </a:ext>
              </a:extLst>
            </p:cNvPr>
            <p:cNvSpPr txBox="1"/>
            <p:nvPr/>
          </p:nvSpPr>
          <p:spPr>
            <a:xfrm>
              <a:off x="5276275" y="4559912"/>
              <a:ext cx="56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FP</a:t>
              </a: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E64C7736-108B-45BE-BA30-A28EB7FA029A}"/>
                </a:ext>
              </a:extLst>
            </p:cNvPr>
            <p:cNvSpPr txBox="1"/>
            <p:nvPr/>
          </p:nvSpPr>
          <p:spPr>
            <a:xfrm rot="16200000">
              <a:off x="8948234" y="5284463"/>
              <a:ext cx="1432831" cy="276999"/>
            </a:xfrm>
            <a:prstGeom prst="rect">
              <a:avLst/>
            </a:prstGeom>
            <a:solidFill>
              <a:srgbClr val="00B050"/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dirty="0"/>
                <a:t>It’s not a </a:t>
              </a:r>
              <a:r>
                <a:rPr lang="en-US" sz="1200" b="1" dirty="0" err="1"/>
                <a:t>Markhor</a:t>
              </a:r>
              <a:endParaRPr lang="en-US" sz="1200" b="1" dirty="0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7DA0D6A-22C5-4E24-820F-684757E67C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2600" r="2066"/>
            <a:stretch/>
          </p:blipFill>
          <p:spPr>
            <a:xfrm>
              <a:off x="7874791" y="4701011"/>
              <a:ext cx="1476669" cy="1432831"/>
            </a:xfrm>
            <a:prstGeom prst="rect">
              <a:avLst/>
            </a:prstGeom>
          </p:spPr>
        </p:pic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C737BCD3-5592-4502-B614-5614A2B67DEE}"/>
                </a:ext>
              </a:extLst>
            </p:cNvPr>
            <p:cNvSpPr txBox="1"/>
            <p:nvPr/>
          </p:nvSpPr>
          <p:spPr>
            <a:xfrm>
              <a:off x="7553472" y="4568768"/>
              <a:ext cx="5627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TN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032417-8E94-7B95-E68A-6B2784BCEC5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B5221-72CD-9F85-EA52-5BF5889C43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C28367-A143-C480-B37A-88C627F290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4812B5-2920-A859-0089-0F6214F46E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DE03F8-5C2E-E042-1D17-F1183A6370BC}"/>
              </a:ext>
            </a:extLst>
          </p:cNvPr>
          <p:cNvSpPr txBox="1"/>
          <p:nvPr/>
        </p:nvSpPr>
        <p:spPr>
          <a:xfrm>
            <a:off x="504825" y="1562100"/>
            <a:ext cx="584055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Negative: </a:t>
            </a: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(Type 1 Error)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Positive: </a:t>
            </a:r>
          </a:p>
          <a:p>
            <a:pPr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(Type 2 Error)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Negative: 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55644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AC171-8CCD-ADD5-7372-66E8CAFA1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A10998-6AE2-F83D-BE7F-ACA8D0BA621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5FE60E-6A42-93FC-465A-A14C57295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36CCCD-52B1-DAC8-7526-69B9064596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41114B-0968-89CD-977D-1D15AE9327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41E2F4-B462-63A5-33D9-E64F7B0305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64"/>
          <a:stretch/>
        </p:blipFill>
        <p:spPr>
          <a:xfrm>
            <a:off x="856019" y="1240355"/>
            <a:ext cx="10772947" cy="502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02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A6E8-9EFF-66D4-B0C2-6B6E48CC6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107063-B2DE-0F56-4DE8-14D1D41E1E5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CM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75E6A-9771-552A-BA15-4778A76A1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98FFFFA-9598-0C76-C7F0-64EEE13F19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E27F74-F03D-D8A6-4BE0-34F826FCD6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8B8DE0-BEB9-CCAF-8401-A89AC4085F73}"/>
              </a:ext>
            </a:extLst>
          </p:cNvPr>
          <p:cNvSpPr>
            <a:spLocks noGrp="1"/>
          </p:cNvSpPr>
          <p:nvPr/>
        </p:nvSpPr>
        <p:spPr>
          <a:xfrm>
            <a:off x="637309" y="3429000"/>
            <a:ext cx="9910618" cy="3106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you answer these questions: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How many computers were bought? 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What is the value of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about the sale of computers?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What is the numbers of computers which were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bought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algorithm also predicted it correctly?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What is the total number of samples in the data?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74E1AC-BCBD-A6EB-866E-89029A96E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230203"/>
              </p:ext>
            </p:extLst>
          </p:nvPr>
        </p:nvGraphicFramePr>
        <p:xfrm>
          <a:off x="841276" y="1126067"/>
          <a:ext cx="10280844" cy="2199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2511">
                  <a:extLst>
                    <a:ext uri="{9D8B030D-6E8A-4147-A177-3AD203B41FA5}">
                      <a16:colId xmlns:a16="http://schemas.microsoft.com/office/drawing/2014/main" val="1279657081"/>
                    </a:ext>
                  </a:extLst>
                </a:gridCol>
                <a:gridCol w="2567709">
                  <a:extLst>
                    <a:ext uri="{9D8B030D-6E8A-4147-A177-3AD203B41FA5}">
                      <a16:colId xmlns:a16="http://schemas.microsoft.com/office/drawing/2014/main" val="3796301865"/>
                    </a:ext>
                  </a:extLst>
                </a:gridCol>
                <a:gridCol w="2724727">
                  <a:extLst>
                    <a:ext uri="{9D8B030D-6E8A-4147-A177-3AD203B41FA5}">
                      <a16:colId xmlns:a16="http://schemas.microsoft.com/office/drawing/2014/main" val="578777677"/>
                    </a:ext>
                  </a:extLst>
                </a:gridCol>
                <a:gridCol w="2115897">
                  <a:extLst>
                    <a:ext uri="{9D8B030D-6E8A-4147-A177-3AD203B41FA5}">
                      <a16:colId xmlns:a16="http://schemas.microsoft.com/office/drawing/2014/main" val="2832753302"/>
                    </a:ext>
                  </a:extLst>
                </a:gridCol>
              </a:tblGrid>
              <a:tr h="71835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 class\Predicted class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12043"/>
                  </a:ext>
                </a:extLst>
              </a:tr>
              <a:tr h="41098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(yes)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6954</a:t>
                      </a:r>
                      <a:endParaRPr lang="en-US" sz="28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  <a:endParaRPr lang="en-US" sz="28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87246"/>
                  </a:ext>
                </a:extLst>
              </a:tr>
              <a:tr h="44438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buy_computer</a:t>
                      </a:r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(no)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412</a:t>
                      </a:r>
                      <a:endParaRPr lang="en-US" sz="2800" b="1" i="0" u="none" strike="noStrike" kern="1200" baseline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2588</a:t>
                      </a:r>
                      <a:endParaRPr lang="en-US" sz="2800" b="1" i="0" u="none" strike="noStrike" kern="1200" baseline="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3000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158359"/>
                  </a:ext>
                </a:extLst>
              </a:tr>
              <a:tr h="44438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	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7366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2634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10000</a:t>
                      </a:r>
                      <a:endParaRPr lang="en-US" sz="2000" b="1" i="0" u="none" strike="noStrike" kern="1200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340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106308C-4C8C-DF6D-5FB1-377084E4FA88}"/>
              </a:ext>
            </a:extLst>
          </p:cNvPr>
          <p:cNvSpPr>
            <a:spLocks noGrp="1"/>
          </p:cNvSpPr>
          <p:nvPr/>
        </p:nvSpPr>
        <p:spPr>
          <a:xfrm>
            <a:off x="10280074" y="3406464"/>
            <a:ext cx="1731262" cy="31068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7000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7366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6954</a:t>
            </a: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10000</a:t>
            </a:r>
          </a:p>
        </p:txBody>
      </p:sp>
    </p:spTree>
    <p:extLst>
      <p:ext uri="{BB962C8B-B14F-4D97-AF65-F5344CB8AC3E}">
        <p14:creationId xmlns:p14="http://schemas.microsoft.com/office/powerpoint/2010/main" val="1396500769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B51D8-CCF7-2CCF-52F7-1E39A0CF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02452DF-CE02-9A5D-8C01-CCA0A505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126067"/>
            <a:ext cx="5880202" cy="4728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A64BDF-F6E5-68D9-1EB2-39DAB87FF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327" y="1086501"/>
            <a:ext cx="5079606" cy="47679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9F2238-DF9E-12EE-285B-CFC903929254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onlineConfusionMatrix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C9BD6-7C52-ED28-1888-603992AA28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FE9BA93-E725-74DB-FFAD-697D005435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D2D0EC-2BEB-1EB4-322E-CB6DD561DC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41F91E-4BCC-2B83-77BD-01256B651447}"/>
              </a:ext>
            </a:extLst>
          </p:cNvPr>
          <p:cNvSpPr>
            <a:spLocks noGrp="1"/>
          </p:cNvSpPr>
          <p:nvPr/>
        </p:nvSpPr>
        <p:spPr>
          <a:xfrm>
            <a:off x="637309" y="5854476"/>
            <a:ext cx="9910618" cy="681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hlinkClick r:id="rId5"/>
              </a:rPr>
              <a:t>Confusion Matrix - Online Calculator</a:t>
            </a:r>
            <a:r>
              <a:rPr lang="en-US" dirty="0"/>
              <a:t> Link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184568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97D2C-5D7A-FEB4-B090-5F8CD297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AB9086-E39C-DAEA-4B00-6667400CC74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Multiple classes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9C2D69-08FD-9498-CD57-EB16564FB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C34D90-AFF4-6DEE-FF6C-954849EF52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96C0CD3-1B2B-161B-29D2-0E23CFD9CB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pic>
        <p:nvPicPr>
          <p:cNvPr id="10" name="table">
            <a:extLst>
              <a:ext uri="{FF2B5EF4-FFF2-40B4-BE49-F238E27FC236}">
                <a16:creationId xmlns:a16="http://schemas.microsoft.com/office/drawing/2014/main" id="{33A725EE-6F08-E305-F3C5-0714FAF6E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224" y="2357308"/>
            <a:ext cx="9298709" cy="402149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FD6FA1-CB78-80A4-3E19-5E0C65922086}"/>
              </a:ext>
            </a:extLst>
          </p:cNvPr>
          <p:cNvSpPr>
            <a:spLocks noGrp="1"/>
          </p:cNvSpPr>
          <p:nvPr/>
        </p:nvSpPr>
        <p:spPr>
          <a:xfrm>
            <a:off x="353291" y="1126067"/>
            <a:ext cx="11469254" cy="1746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assume we have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5-class problem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classes </a:t>
            </a:r>
            <a:r>
              <a:rPr lang="en-GB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B, C, D, and E</a:t>
            </a:r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following 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122130663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2391</TotalTime>
  <Words>1494</Words>
  <Application>Microsoft Office PowerPoint</Application>
  <PresentationFormat>Widescreen</PresentationFormat>
  <Paragraphs>311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Cambria Math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691</cp:revision>
  <dcterms:created xsi:type="dcterms:W3CDTF">2022-09-29T14:23:11Z</dcterms:created>
  <dcterms:modified xsi:type="dcterms:W3CDTF">2025-01-09T06:22:14Z</dcterms:modified>
</cp:coreProperties>
</file>