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88" r:id="rId1"/>
  </p:sldMasterIdLst>
  <p:notesMasterIdLst>
    <p:notesMasterId r:id="rId29"/>
  </p:notesMasterIdLst>
  <p:sldIdLst>
    <p:sldId id="256" r:id="rId2"/>
    <p:sldId id="272" r:id="rId3"/>
    <p:sldId id="328" r:id="rId4"/>
    <p:sldId id="349" r:id="rId5"/>
    <p:sldId id="346" r:id="rId6"/>
    <p:sldId id="350" r:id="rId7"/>
    <p:sldId id="351" r:id="rId8"/>
    <p:sldId id="356" r:id="rId9"/>
    <p:sldId id="352" r:id="rId10"/>
    <p:sldId id="353" r:id="rId11"/>
    <p:sldId id="365" r:id="rId12"/>
    <p:sldId id="359" r:id="rId13"/>
    <p:sldId id="366" r:id="rId14"/>
    <p:sldId id="360" r:id="rId15"/>
    <p:sldId id="367" r:id="rId16"/>
    <p:sldId id="361" r:id="rId17"/>
    <p:sldId id="369" r:id="rId18"/>
    <p:sldId id="370" r:id="rId19"/>
    <p:sldId id="371" r:id="rId20"/>
    <p:sldId id="362" r:id="rId21"/>
    <p:sldId id="368" r:id="rId22"/>
    <p:sldId id="363" r:id="rId23"/>
    <p:sldId id="372" r:id="rId24"/>
    <p:sldId id="376" r:id="rId25"/>
    <p:sldId id="379" r:id="rId26"/>
    <p:sldId id="377" r:id="rId27"/>
    <p:sldId id="309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55" autoAdjust="0"/>
    <p:restoredTop sz="94660"/>
  </p:normalViewPr>
  <p:slideViewPr>
    <p:cSldViewPr snapToGrid="0">
      <p:cViewPr varScale="1">
        <p:scale>
          <a:sx n="94" d="100"/>
          <a:sy n="94" d="100"/>
        </p:scale>
        <p:origin x="576" y="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8BBDB3-FA40-425D-9FD4-256533B56255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F604C4-F75C-4071-A07A-E26E4A59F1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955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306A6-B332-43BA-A164-E51FC5395952}" type="datetime1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CS-429   Introduction to Data Science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98F3-53D0-4600-AC2E-55B5DBF6C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056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CAF4D-429E-4641-98AC-142564055F72}" type="datetime1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CS-429   Introduction to Data Science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98F3-53D0-4600-AC2E-55B5DBF6C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83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10550-0A45-4EC4-84B2-A4D4543EC8C5}" type="datetime1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CS-429   Introduction to Data Science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98F3-53D0-4600-AC2E-55B5DBF6C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782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9B62C-8C3B-44D6-BD8A-3C872F921AE4}" type="datetime1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CS-429   Introduction to Data Science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98F3-53D0-4600-AC2E-55B5DBF6C672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475543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B53FD-0A7F-4C69-88A4-817EC960A7C5}" type="datetime1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CS-429   Introduction to Data Science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98F3-53D0-4600-AC2E-55B5DBF6C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2090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0FBB8-ACF9-4884-B4CF-54CCD5840E7C}" type="datetime1">
              <a:rPr lang="en-US" smtClean="0"/>
              <a:t>2/13/2025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CS-429   Introduction to Data Science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98F3-53D0-4600-AC2E-55B5DBF6C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7463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AE737A-6905-46FA-A2FE-77C9805F671C}" type="datetime1">
              <a:rPr lang="en-US" smtClean="0"/>
              <a:t>2/13/2025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CS-429   Introduction to Data Science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98F3-53D0-4600-AC2E-55B5DBF6C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7592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D015-4205-4D88-915C-B2E3A3784D6A}" type="datetime1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CS-429   Introduction to Data Science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98F3-53D0-4600-AC2E-55B5DBF6C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7036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778C3-B6D1-4B3E-B5B9-03F5CE2499B9}" type="datetime1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CS-429   Introduction to Data Science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98F3-53D0-4600-AC2E-55B5DBF6C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878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9F5EB-E7C1-4802-9A21-20807988D56A}" type="datetime1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CS-429   Introduction to Data Science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98F3-53D0-4600-AC2E-55B5DBF6C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778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ACDC0-DB14-48CD-9AC2-1A532E1B403B}" type="datetime1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CS-429   Introduction to Data Science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98F3-53D0-4600-AC2E-55B5DBF6C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978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BD5FE-4F0B-41BA-8D98-76EDAFF5787E}" type="datetime1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CS-429   Introduction to Data Science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98F3-53D0-4600-AC2E-55B5DBF6C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535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57C1F-81BA-4FAE-98E1-3A66C9559B05}" type="datetime1">
              <a:rPr lang="en-US" smtClean="0"/>
              <a:t>2/13/2025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CS-429   Introduction to Data Science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98F3-53D0-4600-AC2E-55B5DBF6C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445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215A4-C359-420F-9FAD-A04DA80ACA2B}" type="datetime1">
              <a:rPr lang="en-US" smtClean="0"/>
              <a:t>2/13/2025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CS-429   Introduction to Data Science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98F3-53D0-4600-AC2E-55B5DBF6C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217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30302-EA3D-4DD0-97B2-6A37B3A43983}" type="datetime1">
              <a:rPr lang="en-US" smtClean="0"/>
              <a:t>2/13/2025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CS-429   Introduction to Data Science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98F3-53D0-4600-AC2E-55B5DBF6C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926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86D26-0BBC-4BB1-ABF3-A2627A500B00}" type="datetime1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CS-429   Introduction to Data Science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98F3-53D0-4600-AC2E-55B5DBF6C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817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3AF02-E532-4A94-9DC6-1B6771D85A7C}" type="datetime1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CS-429   Introduction to Data Science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898F3-53D0-4600-AC2E-55B5DBF6C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042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F25349E-9EE6-4B20-B1CB-4FF6B0B05F5F}" type="datetime1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GB"/>
              <a:t>CS-429   Introduction to Data Science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43898F3-53D0-4600-AC2E-55B5DBF6C6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93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  <p:sldLayoutId id="2147483800" r:id="rId12"/>
    <p:sldLayoutId id="2147483801" r:id="rId13"/>
    <p:sldLayoutId id="2147483802" r:id="rId14"/>
    <p:sldLayoutId id="2147483803" r:id="rId15"/>
    <p:sldLayoutId id="2147483804" r:id="rId16"/>
    <p:sldLayoutId id="2147483805" r:id="rId17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beatoa/spamassassin-public-corpus" TargetMode="External"/><Relationship Id="rId7" Type="http://schemas.openxmlformats.org/officeDocument/2006/relationships/hyperlink" Target="https://www.kaggle.com/datasets/uciml/sms-spam-collection-dataset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kaggle.com/datasets/imdeepmind/preprocessed-trec-2007-public-corpus-dataset" TargetMode="External"/><Relationship Id="rId5" Type="http://schemas.openxmlformats.org/officeDocument/2006/relationships/hyperlink" Target="https://www.kaggle.com/datasets/mandygu/lingspam-dataset" TargetMode="External"/><Relationship Id="rId4" Type="http://schemas.openxmlformats.org/officeDocument/2006/relationships/hyperlink" Target="https://www.kaggle.com/datasets/wcukierski/enron-email-dataset/data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9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oleObject" Target="../embeddings/oleObject8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15.wmf"/><Relationship Id="rId2" Type="http://schemas.openxmlformats.org/officeDocument/2006/relationships/image" Target="../media/image5.jpg"/><Relationship Id="rId16" Type="http://schemas.openxmlformats.org/officeDocument/2006/relationships/image" Target="../media/image17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5" Type="http://schemas.openxmlformats.org/officeDocument/2006/relationships/oleObject" Target="../embeddings/oleObject9.bin"/><Relationship Id="rId10" Type="http://schemas.openxmlformats.org/officeDocument/2006/relationships/image" Target="../media/image14.wmf"/><Relationship Id="rId4" Type="http://schemas.openxmlformats.org/officeDocument/2006/relationships/image" Target="../media/image9.wmf"/><Relationship Id="rId9" Type="http://schemas.openxmlformats.org/officeDocument/2006/relationships/oleObject" Target="../embeddings/oleObject6.bin"/><Relationship Id="rId14" Type="http://schemas.openxmlformats.org/officeDocument/2006/relationships/image" Target="../media/image16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11.bin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9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24.wmf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23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15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oleObject" Target="../embeddings/oleObject20.bin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27.wmf"/><Relationship Id="rId2" Type="http://schemas.openxmlformats.org/officeDocument/2006/relationships/image" Target="../media/image5.jpg"/><Relationship Id="rId16" Type="http://schemas.openxmlformats.org/officeDocument/2006/relationships/image" Target="../media/image29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w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3.bin"/><Relationship Id="rId15" Type="http://schemas.openxmlformats.org/officeDocument/2006/relationships/oleObject" Target="../embeddings/oleObject21.bin"/><Relationship Id="rId10" Type="http://schemas.openxmlformats.org/officeDocument/2006/relationships/image" Target="../media/image26.wmf"/><Relationship Id="rId4" Type="http://schemas.openxmlformats.org/officeDocument/2006/relationships/image" Target="../media/image20.wmf"/><Relationship Id="rId9" Type="http://schemas.openxmlformats.org/officeDocument/2006/relationships/oleObject" Target="../embeddings/oleObject18.bin"/><Relationship Id="rId14" Type="http://schemas.openxmlformats.org/officeDocument/2006/relationships/image" Target="../media/image28.w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dE6n9lSNlwE&amp;ab_channel=MR.AMAN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150" y="729060"/>
            <a:ext cx="4602985" cy="142117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048CFDD-B803-3DAD-AC09-69E8B2FD199B}"/>
              </a:ext>
            </a:extLst>
          </p:cNvPr>
          <p:cNvSpPr txBox="1"/>
          <p:nvPr/>
        </p:nvSpPr>
        <p:spPr>
          <a:xfrm>
            <a:off x="0" y="288524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0" u="none" strike="noStrike" baseline="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CS-429   Introduction to Data Science</a:t>
            </a:r>
            <a:endParaRPr lang="en-US" sz="40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865854-A3A2-C6A0-2628-FC766AF80971}"/>
              </a:ext>
            </a:extLst>
          </p:cNvPr>
          <p:cNvSpPr txBox="1"/>
          <p:nvPr/>
        </p:nvSpPr>
        <p:spPr>
          <a:xfrm>
            <a:off x="10353" y="4662259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Fall 2024</a:t>
            </a:r>
            <a:endParaRPr lang="en-US" sz="32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60A8A6-BA3D-EDFE-0157-014DA5A0F9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5933" y="0"/>
            <a:ext cx="1126067" cy="1126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3258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D5C56B-F9C9-A34E-F425-2ACFE1F0ED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F8CDA6-F677-B075-4044-E04B28E54380}"/>
              </a:ext>
            </a:extLst>
          </p:cNvPr>
          <p:cNvSpPr txBox="1"/>
          <p:nvPr/>
        </p:nvSpPr>
        <p:spPr>
          <a:xfrm>
            <a:off x="390523" y="344642"/>
            <a:ext cx="1118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u="sng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not the Linear Regression?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FE9C6C-C1ED-8153-036E-17C00E0EAD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5933" y="0"/>
            <a:ext cx="1126067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47D47AE-16C7-4CAA-2694-C3DC5659266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0" dirty="0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FFBFF31-3DD2-6B1A-3D52-FB3F0C8E51E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0" smtClean="0"/>
              <a:t>10</a:t>
            </a:fld>
            <a:endParaRPr lang="en-US" b="1" noProof="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106313-F0EA-350C-A435-FD2377EA9EAE}"/>
              </a:ext>
            </a:extLst>
          </p:cNvPr>
          <p:cNvSpPr txBox="1"/>
          <p:nvPr/>
        </p:nvSpPr>
        <p:spPr>
          <a:xfrm>
            <a:off x="461817" y="1074005"/>
            <a:ext cx="1140690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GB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pam detection is tricky because the rules for </a:t>
            </a:r>
            <a:r>
              <a:rPr lang="en-GB" sz="2800" noProof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makes an email spam are often not simple or straight lines</a:t>
            </a:r>
            <a:r>
              <a:rPr lang="en-GB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800" noProof="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 linear regression assumes they are.</a:t>
            </a:r>
            <a:r>
              <a:rPr lang="en-GB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Methods, like </a:t>
            </a:r>
            <a:r>
              <a:rPr lang="en-GB" sz="2800" b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</a:t>
            </a:r>
            <a:r>
              <a:rPr lang="en-GB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800" b="1" noProof="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Decision Trees</a:t>
            </a:r>
            <a:r>
              <a:rPr lang="en-GB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800" b="1" noProof="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SVM</a:t>
            </a:r>
            <a:r>
              <a:rPr lang="en-GB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or </a:t>
            </a:r>
            <a:r>
              <a:rPr lang="en-GB" sz="2800" b="1" noProof="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Bayesian filters</a:t>
            </a:r>
            <a:r>
              <a:rPr lang="en-GB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are much better at understanding these kinds of problems (Spam filtering) and making accurate decisions.</a:t>
            </a:r>
            <a:endParaRPr lang="en-US" sz="2800" noProof="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25773"/>
      </p:ext>
    </p:extLst>
  </p:cSld>
  <p:clrMapOvr>
    <a:masterClrMapping/>
  </p:clrMapOvr>
  <p:transition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F6D889-DDAD-F58A-7C6E-CA7A621FFD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D3B133-84A9-7BAD-3FA1-58E9EFE3E10F}"/>
              </a:ext>
            </a:extLst>
          </p:cNvPr>
          <p:cNvSpPr txBox="1"/>
          <p:nvPr/>
        </p:nvSpPr>
        <p:spPr>
          <a:xfrm>
            <a:off x="390523" y="344642"/>
            <a:ext cx="1118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u="sng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not the KNN?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19522F-E9EF-F455-32C1-C4C288E426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5933" y="0"/>
            <a:ext cx="1126067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12A5994-8505-B57B-E821-D8A21A74D31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0" dirty="0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17D28BE-B85E-4472-8FC7-0B62DE6603C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0" smtClean="0"/>
              <a:t>11</a:t>
            </a:fld>
            <a:endParaRPr lang="en-US" b="1" noProof="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4AEA8B-F278-0AEF-B92B-87BEA7700979}"/>
              </a:ext>
            </a:extLst>
          </p:cNvPr>
          <p:cNvSpPr txBox="1"/>
          <p:nvPr/>
        </p:nvSpPr>
        <p:spPr>
          <a:xfrm>
            <a:off x="461817" y="1074005"/>
            <a:ext cx="1140690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KNN looks at emails it has seen </a:t>
            </a:r>
            <a:r>
              <a:rPr lang="en-GB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before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28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checks which ones are most similar to the new email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If most of the </a:t>
            </a:r>
            <a:r>
              <a:rPr lang="en-GB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similar emails were spam, it will label the new email as spam too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KNN has some problems with spam filtering: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b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Slow with Big Data: </a:t>
            </a:r>
            <a:r>
              <a:rPr lang="en-GB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Spam filters deal with tons of emails, and KNN needs to </a:t>
            </a:r>
            <a:r>
              <a:rPr lang="en-GB" sz="2800" b="1" noProof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compare</a:t>
            </a:r>
            <a:r>
              <a:rPr lang="en-GB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new email with all the past emails. This can take a lot of time.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b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 Requirement: </a:t>
            </a:r>
            <a:r>
              <a:rPr lang="en-GB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KNN has to keep </a:t>
            </a:r>
            <a:r>
              <a:rPr lang="en-GB" sz="2800" b="1" noProof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the data it uses for comparison</a:t>
            </a:r>
            <a:r>
              <a:rPr lang="en-GB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means it needs a lot of storage.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b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Learning: </a:t>
            </a:r>
            <a:r>
              <a:rPr lang="en-GB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KNN </a:t>
            </a:r>
            <a:r>
              <a:rPr lang="en-GB" sz="2800" noProof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doesn’t really “learn</a:t>
            </a:r>
            <a:r>
              <a:rPr lang="en-GB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GB" sz="2800" noProof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from the data</a:t>
            </a:r>
            <a:r>
              <a:rPr lang="en-GB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It just stores it and uses it for future comparisons.</a:t>
            </a:r>
            <a:endParaRPr lang="en-US" sz="28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9128907"/>
      </p:ext>
    </p:extLst>
  </p:cSld>
  <p:clrMapOvr>
    <a:masterClrMapping/>
  </p:clrMapOvr>
  <p:transition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415D56-EA47-4207-02B3-33F689F221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E281AC1-5205-09A0-3219-D6EAE5894EEC}"/>
              </a:ext>
            </a:extLst>
          </p:cNvPr>
          <p:cNvSpPr txBox="1"/>
          <p:nvPr/>
        </p:nvSpPr>
        <p:spPr>
          <a:xfrm>
            <a:off x="390523" y="344642"/>
            <a:ext cx="1118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u="sng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Datasets for Spam Filtering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DD1ABF-5F27-830F-F67F-0DFC3CD659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5933" y="0"/>
            <a:ext cx="1126067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B9134C1-503B-394A-044C-DF4081225DE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0" dirty="0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02813C4-ADF5-39C9-E99B-0A8D0A78C8D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0" smtClean="0"/>
              <a:t>12</a:t>
            </a:fld>
            <a:endParaRPr lang="en-US" b="1" noProof="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238A3A-0522-D06E-1DE4-A727D1D76407}"/>
              </a:ext>
            </a:extLst>
          </p:cNvPr>
          <p:cNvSpPr txBox="1"/>
          <p:nvPr/>
        </p:nvSpPr>
        <p:spPr>
          <a:xfrm>
            <a:off x="392545" y="1427209"/>
            <a:ext cx="11406909" cy="4276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lnSpc>
                <a:spcPct val="200000"/>
              </a:lnSpc>
              <a:buAutoNum type="arabicPeriod"/>
            </a:pPr>
            <a:r>
              <a:rPr lang="en-GB" sz="2800" noProof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SpamAssassin</a:t>
            </a:r>
            <a:r>
              <a:rPr lang="en-GB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Public Corpus: </a:t>
            </a:r>
            <a:r>
              <a:rPr lang="en-US" sz="2800" dirty="0" err="1">
                <a:hlinkClick r:id="rId3"/>
              </a:rPr>
              <a:t>SpamAssassin</a:t>
            </a:r>
            <a:r>
              <a:rPr lang="en-US" sz="2800" dirty="0">
                <a:hlinkClick r:id="rId3"/>
              </a:rPr>
              <a:t> public corpus</a:t>
            </a:r>
            <a:endParaRPr lang="en-GB" sz="28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200000"/>
              </a:lnSpc>
              <a:buAutoNum type="arabicPeriod"/>
            </a:pPr>
            <a:r>
              <a:rPr lang="en-US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Enron Email Dataset: </a:t>
            </a:r>
            <a:r>
              <a:rPr lang="en-US" sz="2800" dirty="0">
                <a:hlinkClick r:id="rId4"/>
              </a:rPr>
              <a:t>The Enron Email Dataset</a:t>
            </a:r>
            <a:r>
              <a:rPr lang="en-US" sz="2800" dirty="0"/>
              <a:t>  (1.43GB)</a:t>
            </a:r>
            <a:endParaRPr lang="en-US" sz="28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200000"/>
              </a:lnSpc>
              <a:buAutoNum type="arabicPeriod"/>
            </a:pPr>
            <a:r>
              <a:rPr lang="en-US" sz="2800" noProof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LingSpam</a:t>
            </a:r>
            <a:r>
              <a:rPr lang="en-US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Dataset: </a:t>
            </a:r>
            <a:r>
              <a:rPr lang="en-US" sz="2800" dirty="0">
                <a:hlinkClick r:id="rId5"/>
              </a:rPr>
              <a:t>Ling-Spam Dataset</a:t>
            </a:r>
            <a:r>
              <a:rPr lang="en-US" sz="2800" dirty="0"/>
              <a:t> </a:t>
            </a:r>
            <a:endParaRPr lang="en-US" sz="28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200000"/>
              </a:lnSpc>
              <a:buAutoNum type="arabicPeriod"/>
            </a:pPr>
            <a:r>
              <a:rPr lang="en-US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TREC 2007 Spam Corpus: </a:t>
            </a:r>
            <a:r>
              <a:rPr lang="en-GB" sz="2800" dirty="0" err="1">
                <a:hlinkClick r:id="rId6"/>
              </a:rPr>
              <a:t>Preprocessed</a:t>
            </a:r>
            <a:r>
              <a:rPr lang="en-GB" sz="2800" dirty="0">
                <a:hlinkClick r:id="rId6"/>
              </a:rPr>
              <a:t> TREC 2007 Public Corpus Dataset</a:t>
            </a:r>
            <a:endParaRPr lang="en-US" sz="28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200000"/>
              </a:lnSpc>
              <a:buAutoNum type="arabicPeriod"/>
            </a:pPr>
            <a:r>
              <a:rPr lang="en-US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SMS Spam Collection Dataset: </a:t>
            </a:r>
            <a:r>
              <a:rPr lang="en-US" sz="2800" dirty="0">
                <a:hlinkClick r:id="rId7"/>
              </a:rPr>
              <a:t>SMS Spam Collection Dataset</a:t>
            </a:r>
            <a:endParaRPr lang="en-US" sz="28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790313"/>
      </p:ext>
    </p:extLst>
  </p:cSld>
  <p:clrMapOvr>
    <a:masterClrMapping/>
  </p:clrMapOvr>
  <p:transition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82107E-5462-0A01-AA1D-622252D7DB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F91FB5-0B57-7E17-A40E-98B6DC514C7B}"/>
              </a:ext>
            </a:extLst>
          </p:cNvPr>
          <p:cNvSpPr txBox="1"/>
          <p:nvPr/>
        </p:nvSpPr>
        <p:spPr>
          <a:xfrm>
            <a:off x="504824" y="3105834"/>
            <a:ext cx="1118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u="sng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Naïve Bayes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B185D7-9096-67CC-E93A-B7C3F28B8A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5933" y="0"/>
            <a:ext cx="1126067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A75CE79-3C2A-6DE5-1D59-E6F3D75EDC7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0" dirty="0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59DFE26-C6CD-761E-FF42-9EA59EB75C1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0" smtClean="0"/>
              <a:t>13</a:t>
            </a:fld>
            <a:endParaRPr lang="en-US" b="1" noProof="0" dirty="0"/>
          </a:p>
        </p:txBody>
      </p:sp>
    </p:spTree>
    <p:extLst>
      <p:ext uri="{BB962C8B-B14F-4D97-AF65-F5344CB8AC3E}">
        <p14:creationId xmlns:p14="http://schemas.microsoft.com/office/powerpoint/2010/main" val="980806509"/>
      </p:ext>
    </p:extLst>
  </p:cSld>
  <p:clrMapOvr>
    <a:masterClrMapping/>
  </p:clrMapOvr>
  <p:transition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38F615-AAE8-7164-FAF4-07CFD2F8F2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013A96-AB59-38A4-FD15-3F34484D38F5}"/>
              </a:ext>
            </a:extLst>
          </p:cNvPr>
          <p:cNvSpPr txBox="1"/>
          <p:nvPr/>
        </p:nvSpPr>
        <p:spPr>
          <a:xfrm>
            <a:off x="390523" y="344642"/>
            <a:ext cx="1118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u="sng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Naïve Bayes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ED0D8F-A5CC-DBF4-DDAB-AF43BF0AF5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5933" y="0"/>
            <a:ext cx="1126067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5428743-5850-1D7A-270E-EFD88F81470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0" dirty="0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7D70E2B-E911-A84A-73F9-346AB0CC389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0" smtClean="0"/>
              <a:t>14</a:t>
            </a:fld>
            <a:endParaRPr lang="en-US" b="1" noProof="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EADE97-D64C-5D23-ACC0-CC7974C6F5BC}"/>
              </a:ext>
            </a:extLst>
          </p:cNvPr>
          <p:cNvSpPr txBox="1"/>
          <p:nvPr/>
        </p:nvSpPr>
        <p:spPr>
          <a:xfrm>
            <a:off x="461817" y="1074005"/>
            <a:ext cx="1140690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Naive Bayes is a simple but powerful algorithm </a:t>
            </a:r>
            <a:r>
              <a:rPr lang="en-GB" sz="2800" b="1" noProof="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used for classification tasks.</a:t>
            </a:r>
            <a:r>
              <a:rPr lang="en-GB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</a:t>
            </a:r>
            <a:r>
              <a:rPr lang="en-GB" sz="2800" noProof="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 on Bayes’ Theorem</a:t>
            </a:r>
            <a:r>
              <a:rPr lang="en-GB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</a:t>
            </a:r>
            <a:r>
              <a:rPr lang="en-GB" sz="2800" b="1" noProof="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calculates probabilities </a:t>
            </a:r>
            <a:r>
              <a:rPr lang="en-GB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events based on prior knowledge of conditions related to the event.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algorithm is called </a:t>
            </a:r>
            <a:r>
              <a:rPr lang="en-GB" sz="2800" noProof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“naïve”</a:t>
            </a:r>
            <a:r>
              <a:rPr lang="en-GB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because </a:t>
            </a:r>
            <a:r>
              <a:rPr lang="en-GB" sz="2800" noProof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assumes that all features are independent of each other</a:t>
            </a:r>
            <a:r>
              <a:rPr lang="en-GB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is rarely true in real-world data but simplifies calculations and works surprisingly well in practice.</a:t>
            </a:r>
            <a:endParaRPr lang="en-US" sz="2800" noProof="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752307"/>
      </p:ext>
    </p:extLst>
  </p:cSld>
  <p:clrMapOvr>
    <a:masterClrMapping/>
  </p:clrMapOvr>
  <p:transition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8168BF-60A4-BC6F-CD1D-46D8CD9917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667F00-15FA-373B-9B94-0C384E3CC866}"/>
              </a:ext>
            </a:extLst>
          </p:cNvPr>
          <p:cNvSpPr txBox="1"/>
          <p:nvPr/>
        </p:nvSpPr>
        <p:spPr>
          <a:xfrm>
            <a:off x="390523" y="344642"/>
            <a:ext cx="1118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u="sng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Bayes Theorem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3093CF-CDF0-93E6-2498-23CB57473A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5933" y="0"/>
            <a:ext cx="1126067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4D4C033-2BA8-B74F-DEED-3EA1DCE2005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0" dirty="0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A8BC610-60C8-4AED-21EA-C4E742A3587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0" smtClean="0"/>
              <a:t>15</a:t>
            </a:fld>
            <a:endParaRPr lang="en-US" b="1" noProof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C3F706-B36B-08EC-828E-9B068B71B6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5055" y="1440944"/>
            <a:ext cx="8753286" cy="4673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724945"/>
      </p:ext>
    </p:extLst>
  </p:cSld>
  <p:clrMapOvr>
    <a:masterClrMapping/>
  </p:clrMapOvr>
  <p:transition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6F796A-F1BC-4EAA-2266-1922C3F90C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E93DA54-B86D-ABD5-7B98-424CA97C7B88}"/>
              </a:ext>
            </a:extLst>
          </p:cNvPr>
          <p:cNvSpPr txBox="1"/>
          <p:nvPr/>
        </p:nvSpPr>
        <p:spPr>
          <a:xfrm>
            <a:off x="390523" y="344642"/>
            <a:ext cx="1118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u="sng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of Naïve Bayes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DD66AD-79BF-9E48-19F9-3AFE1426B7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5933" y="0"/>
            <a:ext cx="1126067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8D2C6FA-44FB-1585-5C2E-FEEB7E65A36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0" dirty="0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5C4DB0A-4DE4-9A56-91C0-4F477EC449A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0" smtClean="0"/>
              <a:t>16</a:t>
            </a:fld>
            <a:endParaRPr lang="en-US" b="1" noProof="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F44339A-C86B-C3E2-97DE-FB67235397C6}"/>
              </a:ext>
            </a:extLst>
          </p:cNvPr>
          <p:cNvSpPr txBox="1"/>
          <p:nvPr/>
        </p:nvSpPr>
        <p:spPr>
          <a:xfrm>
            <a:off x="461817" y="1074005"/>
            <a:ext cx="114069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have a dataset of emails with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classes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Spam or Ham (not Spam). Suppose we consider the words </a:t>
            </a:r>
            <a:r>
              <a:rPr lang="en-GB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“free”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“offer”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GB" sz="28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“win”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features.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5DF03C9-7772-4B1E-8B23-F541078034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5586560"/>
              </p:ext>
            </p:extLst>
          </p:nvPr>
        </p:nvGraphicFramePr>
        <p:xfrm>
          <a:off x="1394691" y="2768786"/>
          <a:ext cx="8128000" cy="198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427240188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10043701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81772843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57414933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196376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Email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Class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Free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Offer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Win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54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Email 1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Spam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Yes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Yes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Yes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8663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Email 2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Spam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Yes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No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4979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Email 3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Ham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Yes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No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1365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Email 4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Ham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Yes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56833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8380537"/>
      </p:ext>
    </p:extLst>
  </p:cSld>
  <p:clrMapOvr>
    <a:masterClrMapping/>
  </p:clrMapOvr>
  <p:transition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45A2D1-F3A2-F293-C7CA-02C987DFE4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99109A-8D9B-0C9D-7DAE-B47CE8A6FAD0}"/>
              </a:ext>
            </a:extLst>
          </p:cNvPr>
          <p:cNvSpPr txBox="1"/>
          <p:nvPr/>
        </p:nvSpPr>
        <p:spPr>
          <a:xfrm>
            <a:off x="390523" y="344642"/>
            <a:ext cx="1118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u="sng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of Naïve Bayes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D8FE7D-5488-03C4-6351-17EAE8C36A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5933" y="0"/>
            <a:ext cx="1126067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D7BDE85-2A43-3CE2-EDB9-A95DE154197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0" dirty="0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9DDE131-BE60-E4CC-4E2F-ED4ABDEB681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0" smtClean="0"/>
              <a:t>17</a:t>
            </a:fld>
            <a:endParaRPr lang="en-US" b="1" noProof="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ECB42E-5456-580C-41F4-4AD8610CCA6D}"/>
              </a:ext>
            </a:extLst>
          </p:cNvPr>
          <p:cNvSpPr txBox="1"/>
          <p:nvPr/>
        </p:nvSpPr>
        <p:spPr>
          <a:xfrm>
            <a:off x="392545" y="2205939"/>
            <a:ext cx="114069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1: Calculate Probabilities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73034F5-55A4-AD15-42B7-2648DBB40D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568612"/>
              </p:ext>
            </p:extLst>
          </p:nvPr>
        </p:nvGraphicFramePr>
        <p:xfrm>
          <a:off x="6225311" y="243770"/>
          <a:ext cx="4636655" cy="198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7331">
                  <a:extLst>
                    <a:ext uri="{9D8B030D-6E8A-4147-A177-3AD203B41FA5}">
                      <a16:colId xmlns:a16="http://schemas.microsoft.com/office/drawing/2014/main" val="4272401884"/>
                    </a:ext>
                  </a:extLst>
                </a:gridCol>
                <a:gridCol w="927331">
                  <a:extLst>
                    <a:ext uri="{9D8B030D-6E8A-4147-A177-3AD203B41FA5}">
                      <a16:colId xmlns:a16="http://schemas.microsoft.com/office/drawing/2014/main" val="4100437012"/>
                    </a:ext>
                  </a:extLst>
                </a:gridCol>
                <a:gridCol w="927331">
                  <a:extLst>
                    <a:ext uri="{9D8B030D-6E8A-4147-A177-3AD203B41FA5}">
                      <a16:colId xmlns:a16="http://schemas.microsoft.com/office/drawing/2014/main" val="817728431"/>
                    </a:ext>
                  </a:extLst>
                </a:gridCol>
                <a:gridCol w="927331">
                  <a:extLst>
                    <a:ext uri="{9D8B030D-6E8A-4147-A177-3AD203B41FA5}">
                      <a16:colId xmlns:a16="http://schemas.microsoft.com/office/drawing/2014/main" val="1574149335"/>
                    </a:ext>
                  </a:extLst>
                </a:gridCol>
                <a:gridCol w="927331">
                  <a:extLst>
                    <a:ext uri="{9D8B030D-6E8A-4147-A177-3AD203B41FA5}">
                      <a16:colId xmlns:a16="http://schemas.microsoft.com/office/drawing/2014/main" val="1619637605"/>
                    </a:ext>
                  </a:extLst>
                </a:gridCol>
              </a:tblGrid>
              <a:tr h="36071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Email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Class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Free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Offer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Win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546123"/>
                  </a:ext>
                </a:extLst>
              </a:tr>
              <a:tr h="36071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Email 1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Spam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Yes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Yes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Yes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8663376"/>
                  </a:ext>
                </a:extLst>
              </a:tr>
              <a:tr h="36071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Email 2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Spam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Yes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No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4979344"/>
                  </a:ext>
                </a:extLst>
              </a:tr>
              <a:tr h="3607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Email 3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Ham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Yes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No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1365486"/>
                  </a:ext>
                </a:extLst>
              </a:tr>
              <a:tr h="3607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Email 4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Ham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Yes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5683311"/>
                  </a:ext>
                </a:extLst>
              </a:tr>
            </a:tbl>
          </a:graphicData>
        </a:graphic>
      </p:graphicFrame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67D7402D-DA3A-AE61-E7BD-C8F8BA8B1F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4058367"/>
              </p:ext>
            </p:extLst>
          </p:nvPr>
        </p:nvGraphicFramePr>
        <p:xfrm>
          <a:off x="6038850" y="3338513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4120" imgH="177480" progId="Equation.DSMT4">
                  <p:embed/>
                </p:oleObj>
              </mc:Choice>
              <mc:Fallback>
                <p:oleObj name="Equation" r:id="rId3" imgW="114120" imgH="177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38850" y="3338513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>
            <a:extLst>
              <a:ext uri="{FF2B5EF4-FFF2-40B4-BE49-F238E27FC236}">
                <a16:creationId xmlns:a16="http://schemas.microsoft.com/office/drawing/2014/main" id="{689E2F23-9A14-D148-C350-013879D342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5026751"/>
              </p:ext>
            </p:extLst>
          </p:nvPr>
        </p:nvGraphicFramePr>
        <p:xfrm>
          <a:off x="746703" y="3376948"/>
          <a:ext cx="4573442" cy="8429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133360" imgH="393480" progId="Equation.DSMT4">
                  <p:embed/>
                </p:oleObj>
              </mc:Choice>
              <mc:Fallback>
                <p:oleObj name="Equation" r:id="rId5" imgW="2133360" imgH="393480" progId="Equation.DSMT4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99B46B7D-2DA9-B767-FABD-3720A02CBA3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46703" y="3376948"/>
                        <a:ext cx="4573442" cy="8429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>
            <a:extLst>
              <a:ext uri="{FF2B5EF4-FFF2-40B4-BE49-F238E27FC236}">
                <a16:creationId xmlns:a16="http://schemas.microsoft.com/office/drawing/2014/main" id="{E89DBC30-59C6-AA1F-AB11-F5C6B75131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4234839"/>
              </p:ext>
            </p:extLst>
          </p:nvPr>
        </p:nvGraphicFramePr>
        <p:xfrm>
          <a:off x="6764327" y="3315131"/>
          <a:ext cx="4368493" cy="8298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070000" imgH="393480" progId="Equation.DSMT4">
                  <p:embed/>
                </p:oleObj>
              </mc:Choice>
              <mc:Fallback>
                <p:oleObj name="Equation" r:id="rId7" imgW="2070000" imgH="393480" progId="Equation.DSMT4">
                  <p:embed/>
                  <p:pic>
                    <p:nvPicPr>
                      <p:cNvPr id="21" name="Object 20">
                        <a:extLst>
                          <a:ext uri="{FF2B5EF4-FFF2-40B4-BE49-F238E27FC236}">
                            <a16:creationId xmlns:a16="http://schemas.microsoft.com/office/drawing/2014/main" id="{689E2F23-9A14-D148-C350-013879D3421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764327" y="3315131"/>
                        <a:ext cx="4368493" cy="8298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30358583"/>
      </p:ext>
    </p:extLst>
  </p:cSld>
  <p:clrMapOvr>
    <a:masterClrMapping/>
  </p:clrMapOvr>
  <p:transition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9B1E75-4DEE-D0CB-3CAF-1543108F68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037389-FD11-9A11-6EBE-47F372604CD0}"/>
              </a:ext>
            </a:extLst>
          </p:cNvPr>
          <p:cNvSpPr txBox="1"/>
          <p:nvPr/>
        </p:nvSpPr>
        <p:spPr>
          <a:xfrm>
            <a:off x="390523" y="344642"/>
            <a:ext cx="1118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u="sng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of Naïve Bayes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95A70C-1BCD-FDAA-5CAF-C2CAAE7D2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5933" y="0"/>
            <a:ext cx="1126067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D1C46FC-E9FE-F4D6-6D0F-547A7B7B578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0" dirty="0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617F02D-1162-3D88-4F1E-65CA8250BEC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0" smtClean="0"/>
              <a:t>18</a:t>
            </a:fld>
            <a:endParaRPr lang="en-US" b="1" noProof="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F9B58C-6016-5113-5E21-F891B7ACCBE7}"/>
              </a:ext>
            </a:extLst>
          </p:cNvPr>
          <p:cNvSpPr txBox="1"/>
          <p:nvPr/>
        </p:nvSpPr>
        <p:spPr>
          <a:xfrm>
            <a:off x="392545" y="2256027"/>
            <a:ext cx="114069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1: Calculate Probabilities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9A72313-B729-F301-58A9-46428375CB62}"/>
              </a:ext>
            </a:extLst>
          </p:cNvPr>
          <p:cNvGraphicFramePr>
            <a:graphicFrameLocks noGrp="1"/>
          </p:cNvGraphicFramePr>
          <p:nvPr/>
        </p:nvGraphicFramePr>
        <p:xfrm>
          <a:off x="6225311" y="243770"/>
          <a:ext cx="4636655" cy="198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7331">
                  <a:extLst>
                    <a:ext uri="{9D8B030D-6E8A-4147-A177-3AD203B41FA5}">
                      <a16:colId xmlns:a16="http://schemas.microsoft.com/office/drawing/2014/main" val="4272401884"/>
                    </a:ext>
                  </a:extLst>
                </a:gridCol>
                <a:gridCol w="927331">
                  <a:extLst>
                    <a:ext uri="{9D8B030D-6E8A-4147-A177-3AD203B41FA5}">
                      <a16:colId xmlns:a16="http://schemas.microsoft.com/office/drawing/2014/main" val="4100437012"/>
                    </a:ext>
                  </a:extLst>
                </a:gridCol>
                <a:gridCol w="927331">
                  <a:extLst>
                    <a:ext uri="{9D8B030D-6E8A-4147-A177-3AD203B41FA5}">
                      <a16:colId xmlns:a16="http://schemas.microsoft.com/office/drawing/2014/main" val="817728431"/>
                    </a:ext>
                  </a:extLst>
                </a:gridCol>
                <a:gridCol w="927331">
                  <a:extLst>
                    <a:ext uri="{9D8B030D-6E8A-4147-A177-3AD203B41FA5}">
                      <a16:colId xmlns:a16="http://schemas.microsoft.com/office/drawing/2014/main" val="1574149335"/>
                    </a:ext>
                  </a:extLst>
                </a:gridCol>
                <a:gridCol w="927331">
                  <a:extLst>
                    <a:ext uri="{9D8B030D-6E8A-4147-A177-3AD203B41FA5}">
                      <a16:colId xmlns:a16="http://schemas.microsoft.com/office/drawing/2014/main" val="1619637605"/>
                    </a:ext>
                  </a:extLst>
                </a:gridCol>
              </a:tblGrid>
              <a:tr h="36071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Email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Class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Free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Offer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Win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546123"/>
                  </a:ext>
                </a:extLst>
              </a:tr>
              <a:tr h="36071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Email 1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Spam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Yes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Yes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Yes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8663376"/>
                  </a:ext>
                </a:extLst>
              </a:tr>
              <a:tr h="36071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Email 2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Spam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Yes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No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4979344"/>
                  </a:ext>
                </a:extLst>
              </a:tr>
              <a:tr h="3607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Email 3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Ham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Yes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No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1365486"/>
                  </a:ext>
                </a:extLst>
              </a:tr>
              <a:tr h="3607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Email 4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Ham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Yes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5683311"/>
                  </a:ext>
                </a:extLst>
              </a:tr>
            </a:tbl>
          </a:graphicData>
        </a:graphic>
      </p:graphicFrame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DBA8A3D6-7174-431B-E7E9-15CB82EE4F4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38850" y="3338513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4120" imgH="177480" progId="Equation.DSMT4">
                  <p:embed/>
                </p:oleObj>
              </mc:Choice>
              <mc:Fallback>
                <p:oleObj name="Equation" r:id="rId3" imgW="114120" imgH="177480" progId="Equation.DSMT4">
                  <p:embed/>
                  <p:pic>
                    <p:nvPicPr>
                      <p:cNvPr id="16" name="Object 15">
                        <a:extLst>
                          <a:ext uri="{FF2B5EF4-FFF2-40B4-BE49-F238E27FC236}">
                            <a16:creationId xmlns:a16="http://schemas.microsoft.com/office/drawing/2014/main" id="{67D7402D-DA3A-AE61-E7BD-C8F8BA8B1F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38850" y="3338513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>
            <a:extLst>
              <a:ext uri="{FF2B5EF4-FFF2-40B4-BE49-F238E27FC236}">
                <a16:creationId xmlns:a16="http://schemas.microsoft.com/office/drawing/2014/main" id="{CEF805CB-A080-95D1-F761-7292779ACA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472474"/>
              </p:ext>
            </p:extLst>
          </p:nvPr>
        </p:nvGraphicFramePr>
        <p:xfrm>
          <a:off x="598632" y="3338513"/>
          <a:ext cx="4750953" cy="611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251160" imgH="419040" progId="Equation.DSMT4">
                  <p:embed/>
                </p:oleObj>
              </mc:Choice>
              <mc:Fallback>
                <p:oleObj name="Equation" r:id="rId5" imgW="3251160" imgH="419040" progId="Equation.DSMT4">
                  <p:embed/>
                  <p:pic>
                    <p:nvPicPr>
                      <p:cNvPr id="21" name="Object 20">
                        <a:extLst>
                          <a:ext uri="{FF2B5EF4-FFF2-40B4-BE49-F238E27FC236}">
                            <a16:creationId xmlns:a16="http://schemas.microsoft.com/office/drawing/2014/main" id="{689E2F23-9A14-D148-C350-013879D3421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98632" y="3338513"/>
                        <a:ext cx="4750953" cy="6117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68B04333-1F8A-2C05-1A58-31DE2C8423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7143345"/>
              </p:ext>
            </p:extLst>
          </p:nvPr>
        </p:nvGraphicFramePr>
        <p:xfrm>
          <a:off x="553315" y="4214813"/>
          <a:ext cx="4843463" cy="61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314520" imgH="419040" progId="Equation.DSMT4">
                  <p:embed/>
                </p:oleObj>
              </mc:Choice>
              <mc:Fallback>
                <p:oleObj name="Equation" r:id="rId7" imgW="3314520" imgH="419040" progId="Equation.DSMT4">
                  <p:embed/>
                  <p:pic>
                    <p:nvPicPr>
                      <p:cNvPr id="21" name="Object 20">
                        <a:extLst>
                          <a:ext uri="{FF2B5EF4-FFF2-40B4-BE49-F238E27FC236}">
                            <a16:creationId xmlns:a16="http://schemas.microsoft.com/office/drawing/2014/main" id="{CEF805CB-A080-95D1-F761-7292779ACA2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53315" y="4214813"/>
                        <a:ext cx="4843463" cy="6111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11D3C415-5A50-589D-3B4F-B4BDF5D7EE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2989332"/>
              </p:ext>
            </p:extLst>
          </p:nvPr>
        </p:nvGraphicFramePr>
        <p:xfrm>
          <a:off x="553315" y="5219464"/>
          <a:ext cx="4583113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3136680" imgH="419040" progId="Equation.DSMT4">
                  <p:embed/>
                </p:oleObj>
              </mc:Choice>
              <mc:Fallback>
                <p:oleObj name="Equation" r:id="rId9" imgW="3136680" imgH="41904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68B04333-1F8A-2C05-1A58-31DE2C8423F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53315" y="5219464"/>
                        <a:ext cx="4583113" cy="6111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465C4193-73FD-E900-2020-10760A4164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0465469"/>
              </p:ext>
            </p:extLst>
          </p:nvPr>
        </p:nvGraphicFramePr>
        <p:xfrm>
          <a:off x="6999288" y="3430588"/>
          <a:ext cx="4525962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3098520" imgH="393480" progId="Equation.DSMT4">
                  <p:embed/>
                </p:oleObj>
              </mc:Choice>
              <mc:Fallback>
                <p:oleObj name="Equation" r:id="rId11" imgW="3098520" imgH="393480" progId="Equation.DSMT4">
                  <p:embed/>
                  <p:pic>
                    <p:nvPicPr>
                      <p:cNvPr id="21" name="Object 20">
                        <a:extLst>
                          <a:ext uri="{FF2B5EF4-FFF2-40B4-BE49-F238E27FC236}">
                            <a16:creationId xmlns:a16="http://schemas.microsoft.com/office/drawing/2014/main" id="{CEF805CB-A080-95D1-F761-7292779ACA2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999288" y="3430588"/>
                        <a:ext cx="4525962" cy="573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1196C1C3-D2E1-4724-7C08-5EA8032B6FA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6060283"/>
              </p:ext>
            </p:extLst>
          </p:nvPr>
        </p:nvGraphicFramePr>
        <p:xfrm>
          <a:off x="6953250" y="4335463"/>
          <a:ext cx="4619625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3162240" imgH="393480" progId="Equation.DSMT4">
                  <p:embed/>
                </p:oleObj>
              </mc:Choice>
              <mc:Fallback>
                <p:oleObj name="Equation" r:id="rId13" imgW="3162240" imgH="39348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465C4193-73FD-E900-2020-10760A41640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953250" y="4335463"/>
                        <a:ext cx="4619625" cy="573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84CA259B-3C46-1052-085B-292DDF03A0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3352194"/>
              </p:ext>
            </p:extLst>
          </p:nvPr>
        </p:nvGraphicFramePr>
        <p:xfrm>
          <a:off x="7083425" y="5232400"/>
          <a:ext cx="4359275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2984400" imgH="393480" progId="Equation.DSMT4">
                  <p:embed/>
                </p:oleObj>
              </mc:Choice>
              <mc:Fallback>
                <p:oleObj name="Equation" r:id="rId15" imgW="2984400" imgH="393480" progId="Equation.DSMT4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1196C1C3-D2E1-4724-7C08-5EA8032B6FA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083425" y="5232400"/>
                        <a:ext cx="4359275" cy="573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04738945"/>
      </p:ext>
    </p:extLst>
  </p:cSld>
  <p:clrMapOvr>
    <a:masterClrMapping/>
  </p:clrMapOvr>
  <p:transition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EC4DE7-E14A-B335-F784-6F904E1CE7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91B66B-249A-2CFE-39B0-F999A7DB2000}"/>
              </a:ext>
            </a:extLst>
          </p:cNvPr>
          <p:cNvSpPr txBox="1"/>
          <p:nvPr/>
        </p:nvSpPr>
        <p:spPr>
          <a:xfrm>
            <a:off x="390523" y="344642"/>
            <a:ext cx="1118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u="sng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of Naïve Bayes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4AE628-24F7-89B1-E403-11DAF965C0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5933" y="0"/>
            <a:ext cx="1126067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33FC430-7581-DF7F-353F-72A99365CED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0" dirty="0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9D4A2C2-58D9-915F-F9DD-A368A367F9C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0" smtClean="0"/>
              <a:t>19</a:t>
            </a:fld>
            <a:endParaRPr lang="en-US" b="1" noProof="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10BDCC-3A7B-7616-DE96-BCE94A7678B3}"/>
              </a:ext>
            </a:extLst>
          </p:cNvPr>
          <p:cNvSpPr txBox="1"/>
          <p:nvPr/>
        </p:nvSpPr>
        <p:spPr>
          <a:xfrm>
            <a:off x="392545" y="2256027"/>
            <a:ext cx="114069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2: Apply Bayes’ Formula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834CE63-D995-752A-C5DB-BEC4C20A77A7}"/>
              </a:ext>
            </a:extLst>
          </p:cNvPr>
          <p:cNvGraphicFramePr>
            <a:graphicFrameLocks noGrp="1"/>
          </p:cNvGraphicFramePr>
          <p:nvPr/>
        </p:nvGraphicFramePr>
        <p:xfrm>
          <a:off x="6225311" y="243770"/>
          <a:ext cx="4636655" cy="198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7331">
                  <a:extLst>
                    <a:ext uri="{9D8B030D-6E8A-4147-A177-3AD203B41FA5}">
                      <a16:colId xmlns:a16="http://schemas.microsoft.com/office/drawing/2014/main" val="4272401884"/>
                    </a:ext>
                  </a:extLst>
                </a:gridCol>
                <a:gridCol w="927331">
                  <a:extLst>
                    <a:ext uri="{9D8B030D-6E8A-4147-A177-3AD203B41FA5}">
                      <a16:colId xmlns:a16="http://schemas.microsoft.com/office/drawing/2014/main" val="4100437012"/>
                    </a:ext>
                  </a:extLst>
                </a:gridCol>
                <a:gridCol w="927331">
                  <a:extLst>
                    <a:ext uri="{9D8B030D-6E8A-4147-A177-3AD203B41FA5}">
                      <a16:colId xmlns:a16="http://schemas.microsoft.com/office/drawing/2014/main" val="817728431"/>
                    </a:ext>
                  </a:extLst>
                </a:gridCol>
                <a:gridCol w="927331">
                  <a:extLst>
                    <a:ext uri="{9D8B030D-6E8A-4147-A177-3AD203B41FA5}">
                      <a16:colId xmlns:a16="http://schemas.microsoft.com/office/drawing/2014/main" val="1574149335"/>
                    </a:ext>
                  </a:extLst>
                </a:gridCol>
                <a:gridCol w="927331">
                  <a:extLst>
                    <a:ext uri="{9D8B030D-6E8A-4147-A177-3AD203B41FA5}">
                      <a16:colId xmlns:a16="http://schemas.microsoft.com/office/drawing/2014/main" val="1619637605"/>
                    </a:ext>
                  </a:extLst>
                </a:gridCol>
              </a:tblGrid>
              <a:tr h="36071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Email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Class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Free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Offer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Win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546123"/>
                  </a:ext>
                </a:extLst>
              </a:tr>
              <a:tr h="36071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Email 1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Spam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Yes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Yes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Yes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8663376"/>
                  </a:ext>
                </a:extLst>
              </a:tr>
              <a:tr h="36071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Email 2</a:t>
                      </a:r>
                      <a:endParaRPr 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Spam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Yes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No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4979344"/>
                  </a:ext>
                </a:extLst>
              </a:tr>
              <a:tr h="3607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Email 3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Ham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Yes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No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1365486"/>
                  </a:ext>
                </a:extLst>
              </a:tr>
              <a:tr h="3607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</a:rPr>
                        <a:t>Email 4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Ham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Yes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No</a:t>
                      </a:r>
                      <a:endParaRPr lang="en-US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5683311"/>
                  </a:ext>
                </a:extLst>
              </a:tr>
            </a:tbl>
          </a:graphicData>
        </a:graphic>
      </p:graphicFrame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F9EE02A3-720E-5A1B-30D7-3A70CB3A95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38850" y="3338513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4120" imgH="177480" progId="Equation.DSMT4">
                  <p:embed/>
                </p:oleObj>
              </mc:Choice>
              <mc:Fallback>
                <p:oleObj name="Equation" r:id="rId3" imgW="114120" imgH="177480" progId="Equation.DSMT4">
                  <p:embed/>
                  <p:pic>
                    <p:nvPicPr>
                      <p:cNvPr id="16" name="Object 15">
                        <a:extLst>
                          <a:ext uri="{FF2B5EF4-FFF2-40B4-BE49-F238E27FC236}">
                            <a16:creationId xmlns:a16="http://schemas.microsoft.com/office/drawing/2014/main" id="{DBA8A3D6-7174-431B-E7E9-15CB82EE4F4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38850" y="3338513"/>
                        <a:ext cx="114300" cy="17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>
            <a:extLst>
              <a:ext uri="{FF2B5EF4-FFF2-40B4-BE49-F238E27FC236}">
                <a16:creationId xmlns:a16="http://schemas.microsoft.com/office/drawing/2014/main" id="{F78AAE9F-09B1-4118-2DD9-D35D610F5B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3827978"/>
              </p:ext>
            </p:extLst>
          </p:nvPr>
        </p:nvGraphicFramePr>
        <p:xfrm>
          <a:off x="1107007" y="3089052"/>
          <a:ext cx="10613939" cy="8419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5422680" imgH="431640" progId="Equation.DSMT4">
                  <p:embed/>
                </p:oleObj>
              </mc:Choice>
              <mc:Fallback>
                <p:oleObj name="Equation" r:id="rId5" imgW="5422680" imgH="431640" progId="Equation.DSMT4">
                  <p:embed/>
                  <p:pic>
                    <p:nvPicPr>
                      <p:cNvPr id="21" name="Object 20">
                        <a:extLst>
                          <a:ext uri="{FF2B5EF4-FFF2-40B4-BE49-F238E27FC236}">
                            <a16:creationId xmlns:a16="http://schemas.microsoft.com/office/drawing/2014/main" id="{CEF805CB-A080-95D1-F761-7292779ACA2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107007" y="3089052"/>
                        <a:ext cx="10613939" cy="8419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7E5A1225-A860-EAB2-62DB-AC8D521921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4868383"/>
              </p:ext>
            </p:extLst>
          </p:nvPr>
        </p:nvGraphicFramePr>
        <p:xfrm>
          <a:off x="1107007" y="4169336"/>
          <a:ext cx="9842500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5029200" imgH="431640" progId="Equation.DSMT4">
                  <p:embed/>
                </p:oleObj>
              </mc:Choice>
              <mc:Fallback>
                <p:oleObj name="Equation" r:id="rId7" imgW="5029200" imgH="431640" progId="Equation.DSMT4">
                  <p:embed/>
                  <p:pic>
                    <p:nvPicPr>
                      <p:cNvPr id="21" name="Object 20">
                        <a:extLst>
                          <a:ext uri="{FF2B5EF4-FFF2-40B4-BE49-F238E27FC236}">
                            <a16:creationId xmlns:a16="http://schemas.microsoft.com/office/drawing/2014/main" id="{F78AAE9F-09B1-4118-2DD9-D35D610F5BB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07007" y="4169336"/>
                        <a:ext cx="9842500" cy="841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D8E6CCA-E6AB-78C4-7C20-AD2437A04560}"/>
              </a:ext>
            </a:extLst>
          </p:cNvPr>
          <p:cNvSpPr txBox="1"/>
          <p:nvPr/>
        </p:nvSpPr>
        <p:spPr>
          <a:xfrm>
            <a:off x="761701" y="5446693"/>
            <a:ext cx="1078289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sz="28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probability of Spam is higher than Ham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Therefore, classify the email </a:t>
            </a:r>
            <a: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Spam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84506655"/>
      </p:ext>
    </p:extLst>
  </p:cSld>
  <p:clrMapOvr>
    <a:masterClrMapping/>
  </p:clrMapOvr>
  <p:transition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026384-D6B3-7A12-A0DD-81E6412629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2741DD9-6F86-7A70-3CE3-B7F22C509A05}"/>
              </a:ext>
            </a:extLst>
          </p:cNvPr>
          <p:cNvSpPr txBox="1"/>
          <p:nvPr/>
        </p:nvSpPr>
        <p:spPr>
          <a:xfrm>
            <a:off x="1016000" y="1442134"/>
            <a:ext cx="11176000" cy="5185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i="0" u="none" strike="noStrike" baseline="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Spam Emails?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i="0" u="none" strike="noStrike" baseline="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LR wont work for spam filtering?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i="0" u="none" strike="noStrike" baseline="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Naïve Bayes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i="0" u="none" strike="noStrike" baseline="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of Naïve Bayes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i="0" u="none" strike="noStrike" baseline="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Spam filter for individual and combined words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i="0" u="none" strike="noStrike" baseline="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Laplace smoothing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i="0" u="none" strike="noStrike" baseline="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Comparing Naïve Bayes and k-NN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DEFF3E-781F-5522-7D9B-E8090E1A10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5933" y="0"/>
            <a:ext cx="1126067" cy="11260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4D45502-C67C-9F7A-081C-573ED48CB80E}"/>
              </a:ext>
            </a:extLst>
          </p:cNvPr>
          <p:cNvSpPr txBox="1"/>
          <p:nvPr/>
        </p:nvSpPr>
        <p:spPr>
          <a:xfrm>
            <a:off x="200025" y="316067"/>
            <a:ext cx="11372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 outline</a:t>
            </a:r>
          </a:p>
        </p:txBody>
      </p:sp>
    </p:spTree>
    <p:extLst>
      <p:ext uri="{BB962C8B-B14F-4D97-AF65-F5344CB8AC3E}">
        <p14:creationId xmlns:p14="http://schemas.microsoft.com/office/powerpoint/2010/main" val="2937185482"/>
      </p:ext>
    </p:extLst>
  </p:cSld>
  <p:clrMapOvr>
    <a:masterClrMapping/>
  </p:clrMapOvr>
  <p:transition spd="med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5CBDC0-2304-CE3E-2EF4-42C2D50841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069D68-CCF8-2D88-801D-3CBA35DECD6D}"/>
              </a:ext>
            </a:extLst>
          </p:cNvPr>
          <p:cNvSpPr txBox="1"/>
          <p:nvPr/>
        </p:nvSpPr>
        <p:spPr>
          <a:xfrm>
            <a:off x="390523" y="344642"/>
            <a:ext cx="1118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u="sng" noProof="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Benefits of Naïve Bayes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217A03-2E38-7998-904B-E6748A85FF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5933" y="0"/>
            <a:ext cx="1126067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BAE40AE-CDBC-E265-DBBC-3255D701E76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0" dirty="0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A11DBB7-7696-770B-8AA6-1F7434A437A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0" smtClean="0"/>
              <a:t>20</a:t>
            </a:fld>
            <a:endParaRPr lang="en-US" b="1" noProof="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C5F5F4-E00A-3415-8B91-EE9EF75C8622}"/>
              </a:ext>
            </a:extLst>
          </p:cNvPr>
          <p:cNvSpPr txBox="1"/>
          <p:nvPr/>
        </p:nvSpPr>
        <p:spPr>
          <a:xfrm>
            <a:off x="428661" y="1335615"/>
            <a:ext cx="1114421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b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 and Efficient:</a:t>
            </a:r>
            <a:r>
              <a:rPr lang="en-GB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Works well for large datasets and real-time applications.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GB" sz="28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b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and Interpretable:</a:t>
            </a:r>
            <a:r>
              <a:rPr lang="en-GB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Easy to implement and understand.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GB" sz="28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b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 for Text Classification:</a:t>
            </a:r>
            <a:r>
              <a:rPr lang="en-GB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Particularly effective for spam filtering, sentiment analysis, etc.</a:t>
            </a:r>
          </a:p>
          <a:p>
            <a:pPr algn="just"/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5065358"/>
      </p:ext>
    </p:extLst>
  </p:cSld>
  <p:clrMapOvr>
    <a:masterClrMapping/>
  </p:clrMapOvr>
  <p:transition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52DF0F-5328-859F-0E63-22DB7FF634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14D17DB-F3D5-6572-73EB-84AA3B9768EB}"/>
              </a:ext>
            </a:extLst>
          </p:cNvPr>
          <p:cNvSpPr txBox="1"/>
          <p:nvPr/>
        </p:nvSpPr>
        <p:spPr>
          <a:xfrm>
            <a:off x="390523" y="344642"/>
            <a:ext cx="1118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u="sng" noProof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Limitation of Naïve Bayes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BD52C3-AD4A-5620-9970-A28C697E79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5933" y="0"/>
            <a:ext cx="1126067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15A9F48-3172-466E-E33C-481E15B55D2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0" dirty="0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A94B2BE-79C0-7939-FEF5-9A6B5629763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0" smtClean="0"/>
              <a:t>21</a:t>
            </a:fld>
            <a:endParaRPr lang="en-US" b="1" noProof="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7E8C2E-ED48-FB14-05B6-6E83C23DB855}"/>
              </a:ext>
            </a:extLst>
          </p:cNvPr>
          <p:cNvSpPr txBox="1"/>
          <p:nvPr/>
        </p:nvSpPr>
        <p:spPr>
          <a:xfrm>
            <a:off x="480290" y="1443841"/>
            <a:ext cx="1140690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b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Strong Independence Assumption:</a:t>
            </a:r>
            <a:r>
              <a:rPr lang="en-GB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Assumes features are independent, which is not always true.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GB" sz="28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b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Zero-Frequency Problem: </a:t>
            </a:r>
            <a:r>
              <a:rPr lang="en-GB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 feature value is not present in the training data for a class, its probability becomes zero. (This can be mitigated using smoothing techniques like Laplace Smoothing.)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GB" sz="2800" b="1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b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Poor with Continuous Data:</a:t>
            </a:r>
            <a:r>
              <a:rPr lang="en-GB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Struggles with continuous numerical features without preprocessing or </a:t>
            </a:r>
            <a:r>
              <a:rPr lang="en-GB" sz="2800" b="1" noProof="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binning</a:t>
            </a:r>
            <a:r>
              <a:rPr lang="en-GB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8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625273"/>
      </p:ext>
    </p:extLst>
  </p:cSld>
  <p:clrMapOvr>
    <a:masterClrMapping/>
  </p:clrMapOvr>
  <p:transition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6A6DA6-3260-3980-A948-D08C9825F3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D8CE2E-7D1E-FA23-22BB-20DA5399C0B9}"/>
              </a:ext>
            </a:extLst>
          </p:cNvPr>
          <p:cNvSpPr txBox="1"/>
          <p:nvPr/>
        </p:nvSpPr>
        <p:spPr>
          <a:xfrm>
            <a:off x="390523" y="344642"/>
            <a:ext cx="1118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u="sng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2 of Naïve Bayes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2F71D4-D7D5-8746-BB8E-BA46263CB3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5933" y="0"/>
            <a:ext cx="1126067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CE0BF62-2D20-31B4-9FAF-3058382CECA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0" dirty="0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8FC4792-351B-3F4A-2F30-E2D0BEBBE2E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0" smtClean="0"/>
              <a:t>22</a:t>
            </a:fld>
            <a:endParaRPr lang="en-US" b="1" noProof="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0540DD-8459-8633-B855-B11EF692152A}"/>
              </a:ext>
            </a:extLst>
          </p:cNvPr>
          <p:cNvSpPr txBox="1"/>
          <p:nvPr/>
        </p:nvSpPr>
        <p:spPr>
          <a:xfrm>
            <a:off x="461817" y="1074005"/>
            <a:ext cx="1140690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Suppose we have an employee’s email account.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noProof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emails are 5172</a:t>
            </a:r>
            <a:r>
              <a:rPr lang="en-GB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 which </a:t>
            </a:r>
            <a:r>
              <a:rPr lang="en-GB" sz="2800" b="1" noProof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1500 are spam </a:t>
            </a:r>
            <a:r>
              <a:rPr lang="en-GB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emails and </a:t>
            </a:r>
            <a:r>
              <a:rPr lang="en-GB" sz="2800" b="1" noProof="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3,672 are ham </a:t>
            </a:r>
            <a:r>
              <a:rPr lang="en-GB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(not spam) emails.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Let’s consider word </a:t>
            </a:r>
            <a:r>
              <a:rPr lang="en-GB" sz="2800" b="1" noProof="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“meeting”</a:t>
            </a:r>
            <a:r>
              <a:rPr lang="en-GB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whose count </a:t>
            </a:r>
            <a:r>
              <a:rPr lang="en-GB" sz="2800" b="1" noProof="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spam emails is 16 </a:t>
            </a:r>
            <a:r>
              <a:rPr lang="en-GB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GB" sz="2800" b="1" noProof="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153 in ham </a:t>
            </a:r>
            <a:r>
              <a:rPr lang="en-GB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 compute the chance that an email is spam </a:t>
            </a:r>
            <a:r>
              <a:rPr lang="en-GB" sz="2800" b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knowing it contains the word “meeting”</a:t>
            </a:r>
            <a:r>
              <a:rPr lang="en-GB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4177728781"/>
      </p:ext>
    </p:extLst>
  </p:cSld>
  <p:clrMapOvr>
    <a:masterClrMapping/>
  </p:clrMapOvr>
  <p:transition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1EC259-EBCE-19E6-71B7-838E4EFDFA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2B23DB3-4F1A-F77C-AA8C-51D46BE73232}"/>
              </a:ext>
            </a:extLst>
          </p:cNvPr>
          <p:cNvSpPr txBox="1"/>
          <p:nvPr/>
        </p:nvSpPr>
        <p:spPr>
          <a:xfrm>
            <a:off x="390523" y="344642"/>
            <a:ext cx="1118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u="sng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2 of Naïve Bayes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267CF6-1B04-1A6F-FB49-80D3FFD247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5933" y="0"/>
            <a:ext cx="1126067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1655764-CE05-011A-6E7F-D19EAF10609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0" dirty="0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605F945-5DEE-236E-818C-714859C5FB8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0" smtClean="0"/>
              <a:t>23</a:t>
            </a:fld>
            <a:endParaRPr lang="en-US" b="1" noProof="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27886C-27BD-4849-8AF3-BD3C6D29FFB3}"/>
              </a:ext>
            </a:extLst>
          </p:cNvPr>
          <p:cNvSpPr txBox="1"/>
          <p:nvPr/>
        </p:nvSpPr>
        <p:spPr>
          <a:xfrm>
            <a:off x="451464" y="990973"/>
            <a:ext cx="5952837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b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emails = 5172</a:t>
            </a:r>
            <a:endParaRPr lang="en-GB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b="1" noProof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spam emails  = 1500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b="1" noProof="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ham (not spam) emails = 3,672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GB" sz="1400" b="1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b="1" noProof="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 “meeting”, </a:t>
            </a:r>
          </a:p>
          <a:p>
            <a:pPr marL="1371600" lvl="2" indent="-457200" algn="just">
              <a:buFont typeface="Arial" panose="020B0604020202020204" pitchFamily="34" charset="0"/>
              <a:buChar char="•"/>
            </a:pPr>
            <a:r>
              <a:rPr lang="en-GB" sz="2800" b="1" noProof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spam emails = 16 </a:t>
            </a:r>
          </a:p>
          <a:p>
            <a:pPr marL="1371600" lvl="2" indent="-457200" algn="just">
              <a:buFont typeface="Arial" panose="020B0604020202020204" pitchFamily="34" charset="0"/>
              <a:buChar char="•"/>
            </a:pPr>
            <a:r>
              <a:rPr lang="en-GB" sz="2800" b="1" noProof="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ham emails = 153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1EFE63FC-02CA-8BB5-E56D-0319009541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8198246"/>
              </p:ext>
            </p:extLst>
          </p:nvPr>
        </p:nvGraphicFramePr>
        <p:xfrm>
          <a:off x="6235700" y="1576388"/>
          <a:ext cx="4791075" cy="84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234880" imgH="393480" progId="Equation.DSMT4">
                  <p:embed/>
                </p:oleObj>
              </mc:Choice>
              <mc:Fallback>
                <p:oleObj name="Equation" r:id="rId3" imgW="2234880" imgH="393480" progId="Equation.DSMT4">
                  <p:embed/>
                  <p:pic>
                    <p:nvPicPr>
                      <p:cNvPr id="21" name="Object 20">
                        <a:extLst>
                          <a:ext uri="{FF2B5EF4-FFF2-40B4-BE49-F238E27FC236}">
                            <a16:creationId xmlns:a16="http://schemas.microsoft.com/office/drawing/2014/main" id="{689E2F23-9A14-D148-C350-013879D3421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35700" y="1576388"/>
                        <a:ext cx="4791075" cy="842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1CBC661A-9FF7-A562-24D4-951C8EEF1F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6850795"/>
              </p:ext>
            </p:extLst>
          </p:nvPr>
        </p:nvGraphicFramePr>
        <p:xfrm>
          <a:off x="6383338" y="2613025"/>
          <a:ext cx="4573587" cy="84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133360" imgH="393480" progId="Equation.DSMT4">
                  <p:embed/>
                </p:oleObj>
              </mc:Choice>
              <mc:Fallback>
                <p:oleObj name="Equation" r:id="rId5" imgW="2133360" imgH="39348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1EFE63FC-02CA-8BB5-E56D-0319009541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383338" y="2613025"/>
                        <a:ext cx="4573587" cy="842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7EFCBB6D-3E47-5E51-7420-E966ACB3F67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5098967"/>
              </p:ext>
            </p:extLst>
          </p:nvPr>
        </p:nvGraphicFramePr>
        <p:xfrm>
          <a:off x="250823" y="3976406"/>
          <a:ext cx="5845177" cy="6400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822480" imgH="419040" progId="Equation.DSMT4">
                  <p:embed/>
                </p:oleObj>
              </mc:Choice>
              <mc:Fallback>
                <p:oleObj name="Equation" r:id="rId7" imgW="3822480" imgH="419040" progId="Equation.DSMT4">
                  <p:embed/>
                  <p:pic>
                    <p:nvPicPr>
                      <p:cNvPr id="21" name="Object 20">
                        <a:extLst>
                          <a:ext uri="{FF2B5EF4-FFF2-40B4-BE49-F238E27FC236}">
                            <a16:creationId xmlns:a16="http://schemas.microsoft.com/office/drawing/2014/main" id="{CEF805CB-A080-95D1-F761-7292779ACA2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0823" y="3976406"/>
                        <a:ext cx="5845177" cy="6400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173518F4-1F25-0AA3-BB9D-2491AD3F01A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7309021"/>
              </p:ext>
            </p:extLst>
          </p:nvPr>
        </p:nvGraphicFramePr>
        <p:xfrm>
          <a:off x="6346823" y="4022097"/>
          <a:ext cx="5845177" cy="6243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3682800" imgH="393480" progId="Equation.DSMT4">
                  <p:embed/>
                </p:oleObj>
              </mc:Choice>
              <mc:Fallback>
                <p:oleObj name="Equation" r:id="rId9" imgW="3682800" imgH="393480" progId="Equation.DSMT4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7EFCBB6D-3E47-5E51-7420-E966ACB3F67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346823" y="4022097"/>
                        <a:ext cx="5845177" cy="6243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016AE7D7-802C-B359-F078-C7FA2A0C99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3717990"/>
              </p:ext>
            </p:extLst>
          </p:nvPr>
        </p:nvGraphicFramePr>
        <p:xfrm>
          <a:off x="1220258" y="5182604"/>
          <a:ext cx="9845675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4889160" imgH="431640" progId="Equation.DSMT4">
                  <p:embed/>
                </p:oleObj>
              </mc:Choice>
              <mc:Fallback>
                <p:oleObj name="Equation" r:id="rId11" imgW="4889160" imgH="431640" progId="Equation.DSMT4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173518F4-1F25-0AA3-BB9D-2491AD3F01A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220258" y="5182604"/>
                        <a:ext cx="9845675" cy="868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84237505"/>
      </p:ext>
    </p:extLst>
  </p:cSld>
  <p:clrMapOvr>
    <a:masterClrMapping/>
  </p:clrMapOvr>
  <p:transition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8FD416-EE50-D55A-C4A1-447773964B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8F896B-05C8-97A7-224E-974CD5C1C0FA}"/>
              </a:ext>
            </a:extLst>
          </p:cNvPr>
          <p:cNvSpPr txBox="1"/>
          <p:nvPr/>
        </p:nvSpPr>
        <p:spPr>
          <a:xfrm>
            <a:off x="390523" y="344642"/>
            <a:ext cx="1118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u="sng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2 of Naïve Bayes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059F69-E378-7059-69D8-342513402B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5933" y="0"/>
            <a:ext cx="1126067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2F465DC-1107-5BE6-FFE0-5399495D294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0" dirty="0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843877F-864C-6B3D-EED1-32F93D2CB15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0" smtClean="0"/>
              <a:t>24</a:t>
            </a:fld>
            <a:endParaRPr lang="en-US" b="1" noProof="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88ED0E-6ECC-19B7-00FE-EA4F3448BD9B}"/>
              </a:ext>
            </a:extLst>
          </p:cNvPr>
          <p:cNvSpPr txBox="1"/>
          <p:nvPr/>
        </p:nvSpPr>
        <p:spPr>
          <a:xfrm>
            <a:off x="390523" y="990973"/>
            <a:ext cx="595283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b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emails = 5172</a:t>
            </a:r>
            <a:endParaRPr lang="en-GB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b="1" noProof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spam emails  = 1500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b="1" noProof="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ham (not spam) emails = 3,672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GB" sz="2800" b="1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b="1" noProof="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 “meeting”, </a:t>
            </a:r>
          </a:p>
          <a:p>
            <a:pPr marL="1371600" lvl="2" indent="-457200" algn="just">
              <a:buFont typeface="Arial" panose="020B0604020202020204" pitchFamily="34" charset="0"/>
              <a:buChar char="•"/>
            </a:pPr>
            <a:r>
              <a:rPr lang="en-GB" sz="2800" b="1" noProof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spam emails = 16 </a:t>
            </a:r>
          </a:p>
          <a:p>
            <a:pPr marL="1371600" lvl="2" indent="-457200" algn="just">
              <a:buFont typeface="Arial" panose="020B0604020202020204" pitchFamily="34" charset="0"/>
              <a:buChar char="•"/>
            </a:pPr>
            <a:r>
              <a:rPr lang="en-GB" sz="2800" b="1" noProof="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ham emails = 153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EB5F80D1-DB29-CC2D-8508-3D03E1E1B1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1584743"/>
              </p:ext>
            </p:extLst>
          </p:nvPr>
        </p:nvGraphicFramePr>
        <p:xfrm>
          <a:off x="6096001" y="405017"/>
          <a:ext cx="3924412" cy="6904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234880" imgH="393480" progId="Equation.DSMT4">
                  <p:embed/>
                </p:oleObj>
              </mc:Choice>
              <mc:Fallback>
                <p:oleObj name="Equation" r:id="rId3" imgW="2234880" imgH="39348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1EFE63FC-02CA-8BB5-E56D-0319009541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96001" y="405017"/>
                        <a:ext cx="3924412" cy="6904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0CC78D28-FC7F-E4BF-8CDB-2A54370C75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3187449"/>
              </p:ext>
            </p:extLst>
          </p:nvPr>
        </p:nvGraphicFramePr>
        <p:xfrm>
          <a:off x="6094773" y="1251183"/>
          <a:ext cx="3989965" cy="735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133360" imgH="393480" progId="Equation.DSMT4">
                  <p:embed/>
                </p:oleObj>
              </mc:Choice>
              <mc:Fallback>
                <p:oleObj name="Equation" r:id="rId5" imgW="2133360" imgH="39348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1CBC661A-9FF7-A562-24D4-951C8EEF1F9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94773" y="1251183"/>
                        <a:ext cx="3989965" cy="7353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C3560F0A-64AB-C628-4895-DADC6EB3C2C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391973"/>
              </p:ext>
            </p:extLst>
          </p:nvPr>
        </p:nvGraphicFramePr>
        <p:xfrm>
          <a:off x="6094773" y="2034702"/>
          <a:ext cx="3258605" cy="66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930320" imgH="393480" progId="Equation.DSMT4">
                  <p:embed/>
                </p:oleObj>
              </mc:Choice>
              <mc:Fallback>
                <p:oleObj name="Equation" r:id="rId7" imgW="1930320" imgH="393480" progId="Equation.DSMT4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7EFCBB6D-3E47-5E51-7420-E966ACB3F67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094773" y="2034702"/>
                        <a:ext cx="3258605" cy="663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7C6F9428-136F-4F58-50F1-D12BE25810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0099373"/>
              </p:ext>
            </p:extLst>
          </p:nvPr>
        </p:nvGraphicFramePr>
        <p:xfrm>
          <a:off x="6094773" y="2789002"/>
          <a:ext cx="3150827" cy="663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866600" imgH="393480" progId="Equation.DSMT4">
                  <p:embed/>
                </p:oleObj>
              </mc:Choice>
              <mc:Fallback>
                <p:oleObj name="Equation" r:id="rId9" imgW="1866600" imgH="393480" progId="Equation.DSMT4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173518F4-1F25-0AA3-BB9D-2491AD3F01A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094773" y="2789002"/>
                        <a:ext cx="3150827" cy="663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867D1869-680E-BEFC-DD71-2E2F111C2F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6685131"/>
              </p:ext>
            </p:extLst>
          </p:nvPr>
        </p:nvGraphicFramePr>
        <p:xfrm>
          <a:off x="683346" y="4159336"/>
          <a:ext cx="9921876" cy="84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4927320" imgH="419040" progId="Equation.DSMT4">
                  <p:embed/>
                </p:oleObj>
              </mc:Choice>
              <mc:Fallback>
                <p:oleObj name="Equation" r:id="rId11" imgW="4927320" imgH="419040" progId="Equation.DSMT4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7EFCBB6D-3E47-5E51-7420-E966ACB3F67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83346" y="4159336"/>
                        <a:ext cx="9921876" cy="842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CD270722-2E87-AA93-8FB7-E1B73CEDEE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1702500"/>
              </p:ext>
            </p:extLst>
          </p:nvPr>
        </p:nvGraphicFramePr>
        <p:xfrm>
          <a:off x="6094773" y="3588211"/>
          <a:ext cx="1425575" cy="27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041120" imgH="203040" progId="Equation.DSMT4">
                  <p:embed/>
                </p:oleObj>
              </mc:Choice>
              <mc:Fallback>
                <p:oleObj name="Equation" r:id="rId13" imgW="1041120" imgH="20304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1EFE63FC-02CA-8BB5-E56D-0319009541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094773" y="3588211"/>
                        <a:ext cx="1425575" cy="2778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2395151E-57FF-AEC8-515B-7EA1F402562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4222344"/>
              </p:ext>
            </p:extLst>
          </p:nvPr>
        </p:nvGraphicFramePr>
        <p:xfrm>
          <a:off x="683346" y="5261590"/>
          <a:ext cx="9461500" cy="84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4698720" imgH="419040" progId="Equation.DSMT4">
                  <p:embed/>
                </p:oleObj>
              </mc:Choice>
              <mc:Fallback>
                <p:oleObj name="Equation" r:id="rId15" imgW="4698720" imgH="41904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867D1869-680E-BEFC-DD71-2E2F111C2FE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83346" y="5261590"/>
                        <a:ext cx="9461500" cy="842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70802598"/>
      </p:ext>
    </p:extLst>
  </p:cSld>
  <p:clrMapOvr>
    <a:masterClrMapping/>
  </p:clrMapOvr>
  <p:transition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A0A8DF-0B18-DBC1-95BF-46CFD6C5C5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3120200-BA3B-3BCA-DDA8-821B90D1C640}"/>
              </a:ext>
            </a:extLst>
          </p:cNvPr>
          <p:cNvSpPr txBox="1"/>
          <p:nvPr/>
        </p:nvSpPr>
        <p:spPr>
          <a:xfrm>
            <a:off x="390523" y="344642"/>
            <a:ext cx="1118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u="sng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Laplace Correction/Smoothing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D9D64D-C69A-9A10-8775-CEAD130192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5933" y="0"/>
            <a:ext cx="1126067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552CD66-1FA0-A881-6010-AFD6E09BD62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0" dirty="0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076E221-7DB0-2ABD-A4AE-6593DA6E50F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0" smtClean="0"/>
              <a:t>25</a:t>
            </a:fld>
            <a:endParaRPr lang="en-US" b="1" noProof="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29D304-10A8-28DB-C8B7-6C8071DC0D80}"/>
              </a:ext>
            </a:extLst>
          </p:cNvPr>
          <p:cNvSpPr txBox="1"/>
          <p:nvPr/>
        </p:nvSpPr>
        <p:spPr>
          <a:xfrm>
            <a:off x="461817" y="1074005"/>
            <a:ext cx="1140690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Laplace Correction, also known as </a:t>
            </a:r>
            <a:r>
              <a:rPr lang="en-GB" sz="2800" b="1" noProof="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Laplace Smoothing</a:t>
            </a:r>
            <a:r>
              <a:rPr lang="en-GB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is a technique used in Naïve	Bayes to handle the problem of zero probabilities.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issue arises when a particular word or feature in the dataset has not been seen </a:t>
            </a:r>
            <a:r>
              <a:rPr lang="en-GB" sz="2800" noProof="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training data for a specific class.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Without smoothing, such a scenario can make </a:t>
            </a:r>
            <a:r>
              <a:rPr lang="en-GB" sz="2800" b="1" noProof="0" dirty="0">
                <a:solidFill>
                  <a:srgbClr val="EE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entire probability computation for that class equal to zero.</a:t>
            </a:r>
            <a:endParaRPr lang="en-US" sz="2800" b="1" noProof="0" dirty="0">
              <a:solidFill>
                <a:srgbClr val="EE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2517577"/>
      </p:ext>
    </p:extLst>
  </p:cSld>
  <p:clrMapOvr>
    <a:masterClrMapping/>
  </p:clrMapOvr>
  <p:transition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9C9C9A-08DB-9466-73D6-6F1A61B64A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8006D1-DF9D-37D8-02F5-1D96B89D35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5933" y="0"/>
            <a:ext cx="1126067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BF68997-5C9B-8E2D-1B4F-65808B2306C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0" dirty="0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98003CA-FDBA-772E-5D3C-9EEE1CCA97F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0" smtClean="0"/>
              <a:t>26</a:t>
            </a:fld>
            <a:endParaRPr lang="en-US" b="1" noProof="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41A8378-DE01-E87A-C305-CC2D2F3273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714500"/>
            <a:ext cx="9144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670145"/>
      </p:ext>
    </p:extLst>
  </p:cSld>
  <p:clrMapOvr>
    <a:masterClrMapping/>
  </p:clrMapOvr>
  <p:transition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AB7CC2-7268-81A8-7E92-B9D6352774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D50D65-F840-0056-1DC9-A045CDD9873E}"/>
              </a:ext>
            </a:extLst>
          </p:cNvPr>
          <p:cNvSpPr txBox="1"/>
          <p:nvPr/>
        </p:nvSpPr>
        <p:spPr>
          <a:xfrm>
            <a:off x="409575" y="301903"/>
            <a:ext cx="11372850" cy="5222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ctr">
              <a:lnSpc>
                <a:spcPct val="107000"/>
              </a:lnSpc>
              <a:spcAft>
                <a:spcPts val="800"/>
              </a:spcAft>
            </a:pPr>
            <a:r>
              <a:rPr lang="en-US" sz="2800" b="1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THE SECRET || LAW OF ATTRACTION </a:t>
            </a:r>
            <a:r>
              <a:rPr lang="en-US" sz="2000" noProof="0" dirty="0">
                <a:solidFill>
                  <a:srgbClr val="000000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(Audio: </a:t>
            </a:r>
            <a:r>
              <a:rPr lang="en-US" sz="200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Hindi )</a:t>
            </a:r>
            <a:endParaRPr lang="en-US" sz="2800" noProof="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06527C-D7C2-658A-DAB7-9B657BD420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5933" y="0"/>
            <a:ext cx="1126067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69B1BC5-D4EF-B1B5-3753-B02284C0E3B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0" dirty="0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1C4E89E-2822-736F-88E3-3627B8817DD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0" smtClean="0"/>
              <a:t>27</a:t>
            </a:fld>
            <a:endParaRPr lang="en-US" b="1" noProof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89FBD5-8AE7-0F69-B4B2-6CB11DF95E21}"/>
              </a:ext>
            </a:extLst>
          </p:cNvPr>
          <p:cNvSpPr txBox="1"/>
          <p:nvPr/>
        </p:nvSpPr>
        <p:spPr>
          <a:xfrm>
            <a:off x="409575" y="5495542"/>
            <a:ext cx="11372850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just">
              <a:spcAft>
                <a:spcPts val="800"/>
              </a:spcAft>
            </a:pPr>
            <a:r>
              <a:rPr lang="en-US" sz="2000" noProof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URL:</a:t>
            </a:r>
            <a:r>
              <a:rPr lang="en-US" sz="2000" noProof="0" dirty="0">
                <a:solidFill>
                  <a:schemeClr val="accent1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000" noProof="0" dirty="0">
                <a:solidFill>
                  <a:schemeClr val="accent1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SECRET || LAW OF ATTRACTION || HINDI VERSION || #mindset#reality</a:t>
            </a:r>
            <a:endParaRPr lang="en-US" sz="2000" noProof="0" dirty="0">
              <a:solidFill>
                <a:schemeClr val="accent1">
                  <a:lumMod val="75000"/>
                </a:schemeClr>
              </a:solidFill>
            </a:endParaRPr>
          </a:p>
          <a:p>
            <a:pPr marR="0" algn="just">
              <a:spcAft>
                <a:spcPts val="800"/>
              </a:spcAft>
            </a:pPr>
            <a:r>
              <a:rPr lang="en-US" sz="2000" noProof="0" dirty="0">
                <a:solidFill>
                  <a:srgbClr val="000000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Total Duration: 01:30 </a:t>
            </a:r>
            <a:r>
              <a:rPr lang="en-US" sz="2000" noProof="0" dirty="0" err="1">
                <a:solidFill>
                  <a:srgbClr val="000000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Hrs</a:t>
            </a:r>
            <a:endParaRPr lang="en-US" sz="2000" noProof="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1C94691-A0EE-2F98-B466-D25B1CA740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488" y="1013929"/>
            <a:ext cx="7627475" cy="4291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4476645"/>
      </p:ext>
    </p:extLst>
  </p:cSld>
  <p:clrMapOvr>
    <a:masterClrMapping/>
  </p:clrMapOvr>
  <p:transition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AE075B-EAD0-B8EF-E7B8-3E84B13FE1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65E532-FF04-9781-2793-C8D914B0067A}"/>
              </a:ext>
            </a:extLst>
          </p:cNvPr>
          <p:cNvSpPr txBox="1"/>
          <p:nvPr/>
        </p:nvSpPr>
        <p:spPr>
          <a:xfrm>
            <a:off x="390523" y="344642"/>
            <a:ext cx="1118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Spam Emails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45E681-9436-73C4-9EA6-D194E089F7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5933" y="0"/>
            <a:ext cx="1126067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305F468-35FE-2173-A675-F1CE27FCE32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0" dirty="0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25743D4-EE78-6D28-BD31-90854828C9B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0" smtClean="0"/>
              <a:t>3</a:t>
            </a:fld>
            <a:endParaRPr lang="en-US" b="1" noProof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C59D63-F4DA-CE64-9BBA-CABB957B9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9210" y="1068118"/>
            <a:ext cx="8784976" cy="5445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326432"/>
      </p:ext>
    </p:extLst>
  </p:cSld>
  <p:clrMapOvr>
    <a:masterClrMapping/>
  </p:clrMapOvr>
  <p:transition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6A8CF0-3BF9-A7D4-798E-F11E7DFE0D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DFF9976-4459-DF45-F385-08D93110CC00}"/>
              </a:ext>
            </a:extLst>
          </p:cNvPr>
          <p:cNvSpPr txBox="1"/>
          <p:nvPr/>
        </p:nvSpPr>
        <p:spPr>
          <a:xfrm>
            <a:off x="390523" y="344642"/>
            <a:ext cx="1118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Spam Folder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8ED5AC-CAA4-0561-898B-1E03FBA1BD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5933" y="0"/>
            <a:ext cx="1126067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7611009-6227-0CDC-DDEE-BA357829B57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0" dirty="0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4CE89FA-00E0-8EE4-4E90-30DB338BF51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0" smtClean="0"/>
              <a:t>4</a:t>
            </a:fld>
            <a:endParaRPr lang="en-US" b="1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F28C10-6A03-A1E4-BEC9-FFF1A423BE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3778" y="1088776"/>
            <a:ext cx="8136825" cy="549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399432"/>
      </p:ext>
    </p:extLst>
  </p:cSld>
  <p:clrMapOvr>
    <a:masterClrMapping/>
  </p:clrMapOvr>
  <p:transition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E02910-F365-8E92-ED8E-B14EE265BA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E8C5C3-E26C-E986-8AFE-C2A73BE11B0A}"/>
              </a:ext>
            </a:extLst>
          </p:cNvPr>
          <p:cNvSpPr txBox="1"/>
          <p:nvPr/>
        </p:nvSpPr>
        <p:spPr>
          <a:xfrm>
            <a:off x="390523" y="344642"/>
            <a:ext cx="1118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Spam Filtering?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42FE6D-6438-CE5E-DB73-095CA2F181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5933" y="0"/>
            <a:ext cx="1126067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DC4CFB4-8DDD-D680-B589-E3FE70043F7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0" dirty="0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4C009AC-0BF9-5EAD-FCFD-212E2D37D17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0" smtClean="0"/>
              <a:t>5</a:t>
            </a:fld>
            <a:endParaRPr lang="en-US" b="1" noProof="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7C5740-7CD1-5049-29B7-970AE2113DDF}"/>
              </a:ext>
            </a:extLst>
          </p:cNvPr>
          <p:cNvSpPr txBox="1"/>
          <p:nvPr/>
        </p:nvSpPr>
        <p:spPr>
          <a:xfrm>
            <a:off x="391106" y="1301352"/>
            <a:ext cx="1143143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Spam filtering is </a:t>
            </a:r>
            <a:r>
              <a:rPr lang="en-US" sz="2800" b="1" noProof="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identifying and classifying unwanted messages</a:t>
            </a:r>
            <a:r>
              <a:rPr lang="en-US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commonly known as “spam”, and prevents them from covering a user’s email inbox. </a:t>
            </a:r>
          </a:p>
          <a:p>
            <a:pPr algn="just"/>
            <a:r>
              <a:rPr lang="en-US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mechanism ensures that legitimate emails are delivered while separating potential spam emails into a spam/junk folder.</a:t>
            </a:r>
          </a:p>
          <a:p>
            <a:pPr algn="just"/>
            <a:endParaRPr lang="en-US" sz="2800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b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Spam emails often include: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Advertisements for products or services.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Phishing attempts (to steal personal information).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Malware distribution.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Unsolicited offers or scams.</a:t>
            </a:r>
            <a:endParaRPr lang="en-US" sz="2800" noProof="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0335081"/>
      </p:ext>
    </p:extLst>
  </p:cSld>
  <p:clrMapOvr>
    <a:masterClrMapping/>
  </p:clrMapOvr>
  <p:transition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51C028-C84E-F455-57FD-76DA5FFD3F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755EAA-779D-86B7-3E28-3FB6DAB0C6EF}"/>
              </a:ext>
            </a:extLst>
          </p:cNvPr>
          <p:cNvSpPr txBox="1"/>
          <p:nvPr/>
        </p:nvSpPr>
        <p:spPr>
          <a:xfrm>
            <a:off x="390523" y="344642"/>
            <a:ext cx="1118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 of Spam Filtering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BC5560-1314-299C-36B7-25EACF759D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5933" y="0"/>
            <a:ext cx="1126067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85DA6DC-4A03-4CFF-B73E-E53839A1D09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0" dirty="0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7BA6E0C-8A57-E6D3-E48E-3D23CA6E638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0" smtClean="0"/>
              <a:t>6</a:t>
            </a:fld>
            <a:endParaRPr lang="en-US" b="1" noProof="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4C2AA1-1D72-200B-7CDC-C378B9147DBA}"/>
              </a:ext>
            </a:extLst>
          </p:cNvPr>
          <p:cNvSpPr txBox="1"/>
          <p:nvPr/>
        </p:nvSpPr>
        <p:spPr>
          <a:xfrm>
            <a:off x="391106" y="1605596"/>
            <a:ext cx="11459149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en-GB" sz="2800" b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Protection from Phishing and Scams: </a:t>
            </a:r>
            <a:r>
              <a:rPr lang="en-GB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Prevents emails designed to steal sensitive information like passwords or bank details.</a:t>
            </a:r>
          </a:p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en-GB" sz="2800" b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Reduced Clutter:</a:t>
            </a:r>
            <a:r>
              <a:rPr lang="en-GB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Keeps the inbox organized and free from irrelevant emails.</a:t>
            </a:r>
          </a:p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en-GB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Productivity: Saves time by reducing the need to manually sort through spam.</a:t>
            </a:r>
          </a:p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en-GB" sz="2800" b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Malware Protection: </a:t>
            </a:r>
            <a:r>
              <a:rPr lang="en-GB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Reduces the likelihood of malicious links or attachments infecting a user’s system.</a:t>
            </a:r>
          </a:p>
          <a:p>
            <a:pPr marL="514350" indent="-514350" algn="just">
              <a:buFont typeface="Arial" panose="020B0604020202020204" pitchFamily="34" charset="0"/>
              <a:buChar char="•"/>
            </a:pPr>
            <a:r>
              <a:rPr lang="en-GB" sz="2800" b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Security: </a:t>
            </a:r>
            <a:r>
              <a:rPr lang="en-GB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Safeguards personal and corporate data from external threats.</a:t>
            </a:r>
            <a:endParaRPr lang="en-US" sz="2800" noProof="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0402790"/>
      </p:ext>
    </p:extLst>
  </p:cSld>
  <p:clrMapOvr>
    <a:masterClrMapping/>
  </p:clrMapOvr>
  <p:transition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158B5D-1639-3A69-2871-865BCCD824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2C4A78C-E2A6-439F-1FDF-795F5BEB54C6}"/>
              </a:ext>
            </a:extLst>
          </p:cNvPr>
          <p:cNvSpPr txBox="1"/>
          <p:nvPr/>
        </p:nvSpPr>
        <p:spPr>
          <a:xfrm>
            <a:off x="390523" y="344642"/>
            <a:ext cx="1118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u="sng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is Spam Filtering Implemented?</a:t>
            </a:r>
            <a:endParaRPr lang="en-US" sz="3600" b="1" u="sng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3084D2-A1C4-944A-FE4C-C892E24CAF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5933" y="0"/>
            <a:ext cx="1126067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EFE42B-C10E-0D72-4876-93490DC1D38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0" dirty="0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054DB89-9247-52B6-A2C6-BF520705BE3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0" smtClean="0"/>
              <a:t>7</a:t>
            </a:fld>
            <a:endParaRPr lang="en-US" b="1" noProof="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D67FB2-A524-B145-FD7F-76FF48CEA585}"/>
              </a:ext>
            </a:extLst>
          </p:cNvPr>
          <p:cNvSpPr txBox="1"/>
          <p:nvPr/>
        </p:nvSpPr>
        <p:spPr>
          <a:xfrm>
            <a:off x="391106" y="1126067"/>
            <a:ext cx="1149609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Spam filtering uses techniques, including rule-based systems and machine learning algorithms, to analyse and classify emails. </a:t>
            </a:r>
          </a:p>
          <a:p>
            <a:pPr algn="just"/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GB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general outline: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GB" sz="2800" b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Extraction: </a:t>
            </a:r>
            <a:r>
              <a:rPr lang="en-GB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characteristics of an email (features) are analysed, such as:</a:t>
            </a:r>
          </a:p>
          <a:p>
            <a:pPr marL="971550" lvl="1" indent="-514350" algn="just">
              <a:buFont typeface="Arial" panose="020B0604020202020204" pitchFamily="34" charset="0"/>
              <a:buChar char="•"/>
            </a:pPr>
            <a:r>
              <a:rPr lang="en-GB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Sender’s email address and domain.</a:t>
            </a:r>
          </a:p>
          <a:p>
            <a:pPr marL="971550" lvl="1" indent="-514350" algn="just">
              <a:buFont typeface="Arial" panose="020B0604020202020204" pitchFamily="34" charset="0"/>
              <a:buChar char="•"/>
            </a:pPr>
            <a:r>
              <a:rPr lang="en-GB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Subject line (e.g., excessive use of uppercase, promotional phrases, exclamation points, or other punctuations).</a:t>
            </a:r>
          </a:p>
          <a:p>
            <a:pPr marL="971550" lvl="1" indent="-514350" algn="just">
              <a:buFont typeface="Arial" panose="020B0604020202020204" pitchFamily="34" charset="0"/>
              <a:buChar char="•"/>
            </a:pPr>
            <a:r>
              <a:rPr lang="en-GB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 (e.g., certain keywords like “Win”, 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GB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Free”, or “Discount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GB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971550" lvl="1" indent="-514350" algn="just">
              <a:buFont typeface="Arial" panose="020B0604020202020204" pitchFamily="34" charset="0"/>
              <a:buChar char="•"/>
            </a:pPr>
            <a:r>
              <a:rPr lang="en-GB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Presence of links or attachments.</a:t>
            </a:r>
          </a:p>
          <a:p>
            <a:pPr marL="971550" lvl="1" indent="-514350" algn="just">
              <a:buFont typeface="Arial" panose="020B0604020202020204" pitchFamily="34" charset="0"/>
              <a:buChar char="•"/>
            </a:pPr>
            <a:r>
              <a:rPr lang="en-GB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Header metadata.</a:t>
            </a:r>
          </a:p>
        </p:txBody>
      </p:sp>
    </p:spTree>
    <p:extLst>
      <p:ext uri="{BB962C8B-B14F-4D97-AF65-F5344CB8AC3E}">
        <p14:creationId xmlns:p14="http://schemas.microsoft.com/office/powerpoint/2010/main" val="48648801"/>
      </p:ext>
    </p:extLst>
  </p:cSld>
  <p:clrMapOvr>
    <a:masterClrMapping/>
  </p:clrMapOvr>
  <p:transition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77F86E-CCA5-01F4-9352-63D7CE9C05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407E585-814F-2252-CFE9-309B9254C732}"/>
              </a:ext>
            </a:extLst>
          </p:cNvPr>
          <p:cNvSpPr txBox="1"/>
          <p:nvPr/>
        </p:nvSpPr>
        <p:spPr>
          <a:xfrm>
            <a:off x="390523" y="344642"/>
            <a:ext cx="1118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u="sng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is Spam Filtering Implemented?</a:t>
            </a:r>
            <a:endParaRPr lang="en-US" sz="3600" b="1" u="sng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410CC0-A1B5-ACA4-E7A9-5FB34AA3D7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5933" y="0"/>
            <a:ext cx="1126067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55EB738-F90F-F194-3327-52DDE07A6E5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0" dirty="0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A24B22E-BA0C-6B9A-02DC-21BC8509EF6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0" smtClean="0"/>
              <a:t>8</a:t>
            </a:fld>
            <a:endParaRPr lang="en-US" b="1" noProof="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11F9B3-B57C-BC3E-36FE-84A1370B041C}"/>
              </a:ext>
            </a:extLst>
          </p:cNvPr>
          <p:cNvSpPr txBox="1"/>
          <p:nvPr/>
        </p:nvSpPr>
        <p:spPr>
          <a:xfrm>
            <a:off x="390523" y="1292115"/>
            <a:ext cx="1151515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 algn="just">
              <a:buFont typeface="+mj-lt"/>
              <a:buAutoNum type="arabicPeriod" startAt="2"/>
            </a:pPr>
            <a:r>
              <a:rPr lang="en-GB" sz="2800" b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Methods:</a:t>
            </a:r>
          </a:p>
          <a:p>
            <a:pPr marL="971550" lvl="1" indent="-514350" algn="just">
              <a:buFont typeface="Arial" panose="020B0604020202020204" pitchFamily="34" charset="0"/>
              <a:buChar char="•"/>
            </a:pPr>
            <a:r>
              <a:rPr lang="en-GB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Rule-based Filtering: Predefined rules, such as filtering emails from specific domains or with certain keywords, are applied.</a:t>
            </a:r>
          </a:p>
          <a:p>
            <a:pPr marL="971550" lvl="1" indent="-514350" algn="just">
              <a:buFont typeface="Arial" panose="020B0604020202020204" pitchFamily="34" charset="0"/>
              <a:buChar char="•"/>
            </a:pPr>
            <a:r>
              <a:rPr lang="en-GB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Algorithms:</a:t>
            </a:r>
          </a:p>
          <a:p>
            <a:pPr marL="1428750" lvl="2" indent="-514350" algn="just">
              <a:buFont typeface="Courier New" panose="02070309020205020404" pitchFamily="49" charset="0"/>
              <a:buChar char="o"/>
            </a:pPr>
            <a:r>
              <a:rPr lang="en-GB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Bayesian Spam Filtering: Uses probabilistic models to calculate the likelihood of an email being spam.</a:t>
            </a:r>
          </a:p>
          <a:p>
            <a:pPr marL="1428750" lvl="2" indent="-514350" algn="just">
              <a:buFont typeface="Courier New" panose="02070309020205020404" pitchFamily="49" charset="0"/>
              <a:buChar char="o"/>
            </a:pPr>
            <a:r>
              <a:rPr lang="en-GB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 Machines (SVMs): Separates spam and legitimate emails using statistical models.</a:t>
            </a:r>
          </a:p>
          <a:p>
            <a:pPr marL="1428750" lvl="2" indent="-514350" algn="just">
              <a:buFont typeface="Courier New" panose="02070309020205020404" pitchFamily="49" charset="0"/>
              <a:buChar char="o"/>
            </a:pPr>
            <a:r>
              <a:rPr lang="en-GB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Networks: Learn patterns in spam emails for better accuracy.</a:t>
            </a:r>
            <a:endParaRPr lang="en-US" sz="2800" noProof="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5064373"/>
      </p:ext>
    </p:extLst>
  </p:cSld>
  <p:clrMapOvr>
    <a:masterClrMapping/>
  </p:clrMapOvr>
  <p:transition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0BDE33-B770-4617-4940-0C4E271195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F3A1A3A-3295-EFE0-0060-CCB39BE5C30A}"/>
              </a:ext>
            </a:extLst>
          </p:cNvPr>
          <p:cNvSpPr txBox="1"/>
          <p:nvPr/>
        </p:nvSpPr>
        <p:spPr>
          <a:xfrm>
            <a:off x="390523" y="344642"/>
            <a:ext cx="111823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 u="sng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not the Linear Regression?</a:t>
            </a:r>
            <a:endParaRPr lang="en-US" sz="3600" b="1" u="sng" noProof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FB33C1-CEE5-028F-5313-D21DFCE4B9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5933" y="0"/>
            <a:ext cx="1126067" cy="1126067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9AE3DC-F124-822D-6D37-953014EEAF5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ftr" sz="quarter" idx="11"/>
          </p:nvPr>
        </p:nvSpPr>
        <p:spPr>
          <a:xfrm>
            <a:off x="91440" y="6400800"/>
            <a:ext cx="6672887" cy="365125"/>
          </a:xfrm>
        </p:spPr>
        <p:txBody>
          <a:bodyPr/>
          <a:lstStyle/>
          <a:p>
            <a:r>
              <a:rPr lang="en-US" b="1" noProof="0" dirty="0"/>
              <a:t>CS-429   Introduction to Data Science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796E752-BA79-6719-1675-D9D8D938096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12"/>
          </p:nvPr>
        </p:nvSpPr>
        <p:spPr>
          <a:xfrm>
            <a:off x="11247120" y="6400800"/>
            <a:ext cx="764215" cy="365125"/>
          </a:xfrm>
        </p:spPr>
        <p:txBody>
          <a:bodyPr/>
          <a:lstStyle/>
          <a:p>
            <a:fld id="{C43898F3-53D0-4600-AC2E-55B5DBF6C672}" type="slidenum">
              <a:rPr lang="en-US" b="1" noProof="0" smtClean="0"/>
              <a:t>9</a:t>
            </a:fld>
            <a:endParaRPr lang="en-US" b="1" noProof="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5B0006-DEEB-1CE7-F19B-2B8C1FD4F616}"/>
              </a:ext>
            </a:extLst>
          </p:cNvPr>
          <p:cNvSpPr txBox="1"/>
          <p:nvPr/>
        </p:nvSpPr>
        <p:spPr>
          <a:xfrm>
            <a:off x="210441" y="1074005"/>
            <a:ext cx="1180089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Spam Detection is a Classification Problem: Spam filtering involves assigning emails to one of two </a:t>
            </a:r>
            <a:r>
              <a:rPr lang="en-GB" sz="2800" b="1" noProof="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discrete categories</a:t>
            </a:r>
            <a:r>
              <a:rPr lang="en-GB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GB" sz="2800" b="1" noProof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“spam</a:t>
            </a:r>
            <a:r>
              <a:rPr lang="en-GB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en-GB" sz="2800" b="1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GB" sz="2800" b="1" noProof="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“not spam”</a:t>
            </a:r>
            <a:r>
              <a:rPr lang="en-GB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This makes it a classification problem.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 </a:t>
            </a:r>
            <a:r>
              <a:rPr lang="en-GB" sz="2800" noProof="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tries to predict numbers</a:t>
            </a:r>
            <a:r>
              <a:rPr lang="en-GB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800" noProof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categories</a:t>
            </a:r>
            <a:r>
              <a:rPr lang="en-GB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GB" sz="2800" noProof="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Spam filtering needs a method that can clearly say if an email belongs to one group or the other.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GB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regression predicts values on a continuous scale, potentially outside the </a:t>
            </a:r>
            <a:r>
              <a:rPr lang="en-GB" sz="2800" b="1" noProof="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 range for probabilities (0 to 1). </a:t>
            </a:r>
            <a:r>
              <a:rPr lang="en-GB" sz="2800" noProof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the model could output values like -0.2 or 1.5, which do not make sense in the context of spam detection.</a:t>
            </a:r>
            <a:endParaRPr lang="en-US" sz="2800" noProof="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1273077"/>
      </p:ext>
    </p:extLst>
  </p:cSld>
  <p:clrMapOvr>
    <a:masterClrMapping/>
  </p:clrMapOvr>
  <p:transition>
    <p:push dir="u"/>
  </p:transition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3012</TotalTime>
  <Words>1535</Words>
  <Application>Microsoft Office PowerPoint</Application>
  <PresentationFormat>Widescreen</PresentationFormat>
  <Paragraphs>270</Paragraphs>
  <Slides>27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Aptos</vt:lpstr>
      <vt:lpstr>Arial</vt:lpstr>
      <vt:lpstr>Courier New</vt:lpstr>
      <vt:lpstr>Times New Roman</vt:lpstr>
      <vt:lpstr>Tw Cen MT</vt:lpstr>
      <vt:lpstr>Droplet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Mubashir Iqbal</cp:lastModifiedBy>
  <cp:revision>830</cp:revision>
  <dcterms:created xsi:type="dcterms:W3CDTF">2022-09-29T14:23:11Z</dcterms:created>
  <dcterms:modified xsi:type="dcterms:W3CDTF">2025-02-13T09:35:08Z</dcterms:modified>
</cp:coreProperties>
</file>