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37"/>
  </p:notesMasterIdLst>
  <p:sldIdLst>
    <p:sldId id="256" r:id="rId2"/>
    <p:sldId id="339" r:id="rId3"/>
    <p:sldId id="342" r:id="rId4"/>
    <p:sldId id="343" r:id="rId5"/>
    <p:sldId id="367" r:id="rId6"/>
    <p:sldId id="344" r:id="rId7"/>
    <p:sldId id="356" r:id="rId8"/>
    <p:sldId id="349" r:id="rId9"/>
    <p:sldId id="351" r:id="rId10"/>
    <p:sldId id="357" r:id="rId11"/>
    <p:sldId id="348" r:id="rId12"/>
    <p:sldId id="345" r:id="rId13"/>
    <p:sldId id="358" r:id="rId14"/>
    <p:sldId id="359" r:id="rId15"/>
    <p:sldId id="360" r:id="rId16"/>
    <p:sldId id="352" r:id="rId17"/>
    <p:sldId id="353" r:id="rId18"/>
    <p:sldId id="368" r:id="rId19"/>
    <p:sldId id="373" r:id="rId20"/>
    <p:sldId id="374" r:id="rId21"/>
    <p:sldId id="375" r:id="rId22"/>
    <p:sldId id="369" r:id="rId23"/>
    <p:sldId id="370" r:id="rId24"/>
    <p:sldId id="341" r:id="rId25"/>
    <p:sldId id="346" r:id="rId26"/>
    <p:sldId id="347" r:id="rId27"/>
    <p:sldId id="340" r:id="rId28"/>
    <p:sldId id="361" r:id="rId29"/>
    <p:sldId id="362" r:id="rId30"/>
    <p:sldId id="363" r:id="rId31"/>
    <p:sldId id="364" r:id="rId32"/>
    <p:sldId id="365" r:id="rId33"/>
    <p:sldId id="366" r:id="rId34"/>
    <p:sldId id="325" r:id="rId35"/>
    <p:sldId id="30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BBDB3-FA40-425D-9FD4-256533B5625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604C4-F75C-4071-A07A-E26E4A59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06A6-B332-43BA-A164-E51FC5395952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AF4D-429E-4641-98AC-142564055F72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0550-0A45-4EC4-84B2-A4D4543EC8C5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B62C-8C3B-44D6-BD8A-3C872F921AE4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55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53FD-0A7F-4C69-88A4-817EC960A7C5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BB8-ACF9-4884-B4CF-54CCD5840E7C}" type="datetime1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7A-6905-46FA-A2FE-77C9805F671C}" type="datetime1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59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D015-4205-4D88-915C-B2E3A3784D6A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03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78C3-B6D1-4B3E-B5B9-03F5CE2499B9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F5EB-E7C1-4802-9A21-20807988D56A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7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CDC0-DB14-48CD-9AC2-1A532E1B403B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D5FE-4F0B-41BA-8D98-76EDAFF5787E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3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7C1F-81BA-4FAE-98E1-3A66C9559B05}" type="datetime1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15A4-C359-420F-9FAD-A04DA80ACA2B}" type="datetime1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1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0302-EA3D-4DD0-97B2-6A37B3A43983}" type="datetime1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6D26-0BBC-4BB1-ABF3-A2627A500B00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AF02-E532-4A94-9DC6-1B6771D85A7C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25349E-9EE6-4B20-B1CB-4FF6B0B05F5F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0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9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4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3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50" y="729060"/>
            <a:ext cx="4602985" cy="1421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48CFDD-B803-3DAD-AC09-69E8B2FD199B}"/>
              </a:ext>
            </a:extLst>
          </p:cNvPr>
          <p:cNvSpPr txBox="1"/>
          <p:nvPr/>
        </p:nvSpPr>
        <p:spPr>
          <a:xfrm>
            <a:off x="0" y="288524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CS-429   Introduction to Data Science</a:t>
            </a:r>
            <a:endParaRPr lang="en-US" sz="4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65854-A3A2-C6A0-2628-FC766AF80971}"/>
              </a:ext>
            </a:extLst>
          </p:cNvPr>
          <p:cNvSpPr txBox="1"/>
          <p:nvPr/>
        </p:nvSpPr>
        <p:spPr>
          <a:xfrm>
            <a:off x="0" y="434290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Page-Rank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0A8A6-BA3D-EDFE-0157-014DA5A0F9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598868-6A28-EF56-E731-AC71D8C34D2D}"/>
              </a:ext>
            </a:extLst>
          </p:cNvPr>
          <p:cNvSpPr txBox="1"/>
          <p:nvPr/>
        </p:nvSpPr>
        <p:spPr>
          <a:xfrm>
            <a:off x="471054" y="5657671"/>
            <a:ext cx="11249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Mubashir Iqbal</a:t>
            </a:r>
          </a:p>
          <a:p>
            <a:pPr algn="r"/>
            <a:r>
              <a:rPr lang="en-US" sz="24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in Computer Science Department</a:t>
            </a:r>
          </a:p>
          <a:p>
            <a:pPr algn="r"/>
            <a:r>
              <a:rPr lang="en-US" sz="24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HITEC University Taxila</a:t>
            </a:r>
          </a:p>
        </p:txBody>
      </p:sp>
    </p:spTree>
    <p:extLst>
      <p:ext uri="{BB962C8B-B14F-4D97-AF65-F5344CB8AC3E}">
        <p14:creationId xmlns:p14="http://schemas.microsoft.com/office/powerpoint/2010/main" val="339232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2E162-E6A9-A3EC-3F94-6BA53910B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F388BF-4AE1-68D1-4160-B07A3864E506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Unlabeled and Labeled Graphs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C547CF-7D89-3F6A-AC3F-E8416B63C8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3BF571-B58A-4B8B-9430-22E698331D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D6DF91-B1EA-1585-24A6-8E420107E72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10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8A1A52-BD9A-EC81-EF35-2D406826B5CD}"/>
              </a:ext>
            </a:extLst>
          </p:cNvPr>
          <p:cNvSpPr txBox="1"/>
          <p:nvPr/>
        </p:nvSpPr>
        <p:spPr>
          <a:xfrm>
            <a:off x="510596" y="1203314"/>
            <a:ext cx="112657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noProof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Unlabeled Graphs: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 where nodes and edges are 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assigned any labels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only the structure (connections) matters.</a:t>
            </a:r>
          </a:p>
          <a:p>
            <a:pPr algn="just"/>
            <a:r>
              <a:rPr lang="en-US" sz="2800" b="1" noProof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Graphs: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 where 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(vertices) and/or edges are assigned specific labels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(names, numbers, or symbols) to provide additional information.</a:t>
            </a:r>
          </a:p>
        </p:txBody>
      </p:sp>
      <p:pic>
        <p:nvPicPr>
          <p:cNvPr id="2050" name="Picture 2" descr="Introduction to Graph Theory | Baeldung on Computer Science">
            <a:extLst>
              <a:ext uri="{FF2B5EF4-FFF2-40B4-BE49-F238E27FC236}">
                <a16:creationId xmlns:a16="http://schemas.microsoft.com/office/drawing/2014/main" id="{32699038-5BEC-2E45-6549-CD402C0CB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02" y="3850103"/>
            <a:ext cx="6709064" cy="300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596052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A6EA4-2AA8-826B-6B96-ACFD8089E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9C2DB-7B5F-CF0F-7D87-452FDAEBE103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vs. Unweighted Graphs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5E854-9EE3-609F-6442-E0BACBF653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40C1C5-C14F-2FFD-63F6-3853182902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E15174-93AC-1532-353D-8D4AFAE514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11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364E9-9E10-E6A9-B069-06BD0406AA77}"/>
              </a:ext>
            </a:extLst>
          </p:cNvPr>
          <p:cNvSpPr txBox="1"/>
          <p:nvPr/>
        </p:nvSpPr>
        <p:spPr>
          <a:xfrm>
            <a:off x="510596" y="1203314"/>
            <a:ext cx="112657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Graph: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have weights (numerical values) indicating their strength or importance.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page’s link may have a weight based on the </a:t>
            </a:r>
            <a:r>
              <a:rPr lang="en-US" sz="2800" b="1" noProof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clicks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Unweighted Graph: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edges have equal importance.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Friendship connections.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263FD-18DC-2C95-D556-2B79C9DA2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23802"/>
            <a:ext cx="6096000" cy="350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38721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70DA8-AEE1-86E9-72E8-79F2017DB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275D20-1865-A397-BB76-3DEC9773DD09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and Undirected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28879D-B508-A08B-1449-529FDF4F75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94B839-5BCF-B359-B9D9-0DF8FE83FB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FA589C-F8E4-EC1F-03C5-93F0D293F1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12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362FD0-D382-6599-2321-7054BAE81959}"/>
              </a:ext>
            </a:extLst>
          </p:cNvPr>
          <p:cNvSpPr txBox="1"/>
          <p:nvPr/>
        </p:nvSpPr>
        <p:spPr>
          <a:xfrm>
            <a:off x="510597" y="1203314"/>
            <a:ext cx="69985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 (Digraph):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have a specific direction (arrows).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web, where a hyperlink points from one page to another.</a:t>
            </a: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Undirected Graph: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have no direction.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social network where a connection is mutual.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2A2B0-34D9-D0A2-5998-3E845B69B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703" r="21162"/>
          <a:stretch/>
        </p:blipFill>
        <p:spPr>
          <a:xfrm>
            <a:off x="7610764" y="1737038"/>
            <a:ext cx="4479637" cy="4187885"/>
          </a:xfrm>
          <a:prstGeom prst="rect">
            <a:avLst/>
          </a:prstGeom>
        </p:spPr>
      </p:pic>
      <p:pic>
        <p:nvPicPr>
          <p:cNvPr id="1026" name="Picture 2" descr="Graph Definitions and Properties with Animations and ...">
            <a:extLst>
              <a:ext uri="{FF2B5EF4-FFF2-40B4-BE49-F238E27FC236}">
                <a16:creationId xmlns:a16="http://schemas.microsoft.com/office/drawing/2014/main" id="{D2A225B2-072B-2753-6563-7D304CCE8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599" y="2565185"/>
            <a:ext cx="4553528" cy="227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19130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A5D38-41B5-4B3D-938A-A223570B0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869722-9B65-61B0-1DDB-00219CF00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814" y="2925618"/>
            <a:ext cx="5976186" cy="3932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3F1485-64BC-6969-C2DE-212868567E62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Degree in Graphs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AF8DA-7BE9-2614-AA4C-6722DE4132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F155D4-98EB-E145-68B5-8330F705B1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79EAA1-5982-4727-F5A7-959A2A9F1D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13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816E17-8BC7-9D47-C7E6-2F0AD9899D50}"/>
              </a:ext>
            </a:extLst>
          </p:cNvPr>
          <p:cNvSpPr txBox="1"/>
          <p:nvPr/>
        </p:nvSpPr>
        <p:spPr>
          <a:xfrm>
            <a:off x="510597" y="1203314"/>
            <a:ext cx="113673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degree of a node is the number of edges connected to it.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In-Degree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number of </a:t>
            </a:r>
            <a:r>
              <a:rPr lang="en-US" sz="2800" noProof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connections coming into a node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if a webpage is linked by three other pages, its in-degree is 3.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Out-Degree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</a:t>
            </a:r>
            <a:r>
              <a:rPr lang="en-US" sz="2800" noProof="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connections going out from a node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if a webpage has links to five other pages, its out-degree is 5</a:t>
            </a: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Degrees help us understand how </a:t>
            </a: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a node is. 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PageRank, </a:t>
            </a:r>
          </a:p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in-degree is key because more incoming </a:t>
            </a:r>
          </a:p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usually mean higher importance</a:t>
            </a:r>
          </a:p>
        </p:txBody>
      </p:sp>
    </p:spTree>
    <p:extLst>
      <p:ext uri="{BB962C8B-B14F-4D97-AF65-F5344CB8AC3E}">
        <p14:creationId xmlns:p14="http://schemas.microsoft.com/office/powerpoint/2010/main" val="43518824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7F839-2A4A-F380-C2D9-D39E4C858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FDC84-B853-B7CA-7431-AC7E689EFDB1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Transition to PageRank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46A64-D4AF-9A5A-3D7D-FFE5A1ED38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B0B7E70-37B6-C762-9498-8B142E8437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213D5A-41CD-AEF8-07C1-E5C49CD54D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14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A156D8-94C6-7082-3A4D-7FB972BCB834}"/>
              </a:ext>
            </a:extLst>
          </p:cNvPr>
          <p:cNvSpPr txBox="1"/>
          <p:nvPr/>
        </p:nvSpPr>
        <p:spPr>
          <a:xfrm>
            <a:off x="510596" y="1203314"/>
            <a:ext cx="114043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in graphs is about finding which nodes (e.g., webpages) are 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or influential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in a network of web pages, some pages are more popular because many other pages link to them.</a:t>
            </a: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PageRank uses this idea to rank web pages. It works like this</a:t>
            </a: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page gets a 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rank if many pages link to it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degree).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page also gets a 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rank if it is linked by other important pages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9111971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B059C-F81B-5D09-E11F-416F32518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8B788E-9636-44BF-24FC-56DAD9AE9B13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PageRank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4C7BE-703F-1AD9-A514-D3E006E3F8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5D9EB5-183F-157F-107A-4AEAD5D5AB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9408B0-75C4-F733-94CE-10555DC3585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15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43C2CF-C8C6-A052-A0BF-B695E098DB1E}"/>
              </a:ext>
            </a:extLst>
          </p:cNvPr>
          <p:cNvSpPr txBox="1"/>
          <p:nvPr/>
        </p:nvSpPr>
        <p:spPr>
          <a:xfrm>
            <a:off x="510596" y="1203314"/>
            <a:ext cx="114043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a library where books are arranged based on how often they are recommended by other popular books.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PageRank calculates the importance of web pages using the graph of links between them.</a:t>
            </a:r>
          </a:p>
        </p:txBody>
      </p:sp>
    </p:spTree>
    <p:extLst>
      <p:ext uri="{BB962C8B-B14F-4D97-AF65-F5344CB8AC3E}">
        <p14:creationId xmlns:p14="http://schemas.microsoft.com/office/powerpoint/2010/main" val="900092297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1F06B-032E-EE72-03CC-2F159BBB1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760DA0-AB99-D9C6-3381-14D1E9A13F3F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Damping Factor (d)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D9023-0A3A-CE75-589B-E2B65A76FC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AB89F8-53B8-A98B-2DC6-BF3CDDDFC9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576B8B-7FA3-850D-A2BB-4D9C146C91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16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D9DD1-ACD4-F28E-452E-96E7F3492E6D}"/>
              </a:ext>
            </a:extLst>
          </p:cNvPr>
          <p:cNvSpPr txBox="1"/>
          <p:nvPr/>
        </p:nvSpPr>
        <p:spPr>
          <a:xfrm>
            <a:off x="510596" y="1203314"/>
            <a:ext cx="114043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assumes that the random surfer doesn’t always follow links.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Sometimes, the surfer/visitor jumps to a random page (teleportation).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damping factor 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(usually set to 0.85)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accounts for this behavior: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85% of the time, the surfer follows a link.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15% of the time, they jump to a random page.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prevents dead ends and ensures every page gets a rank.</a:t>
            </a:r>
          </a:p>
        </p:txBody>
      </p:sp>
    </p:spTree>
    <p:extLst>
      <p:ext uri="{BB962C8B-B14F-4D97-AF65-F5344CB8AC3E}">
        <p14:creationId xmlns:p14="http://schemas.microsoft.com/office/powerpoint/2010/main" val="2707499310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95B69-2791-0DD7-D8B0-9CD70FF85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73B43-8F4F-FAF6-25CD-7837C0D2CBB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Dead Ends and Dangling Nodes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DA12C-D789-0FAD-A1D3-055A32370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A82837-D507-32AF-4F2E-A5B605EE8C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D3B0A8-A3E5-203C-1E58-32C2DA2110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17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07E08-239B-A617-C0A6-22743CABBE34}"/>
              </a:ext>
            </a:extLst>
          </p:cNvPr>
          <p:cNvSpPr txBox="1"/>
          <p:nvPr/>
        </p:nvSpPr>
        <p:spPr>
          <a:xfrm>
            <a:off x="510596" y="1203314"/>
            <a:ext cx="114043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Ends: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with no outgoing links.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pages can disrupt the computation as they "trap" the surfer.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Add random links or redistribute rank equally to all pages.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Dangling Nodes: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with zero out-degree.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dead ends but are treated slightly differently in practice.</a:t>
            </a:r>
          </a:p>
        </p:txBody>
      </p:sp>
    </p:spTree>
    <p:extLst>
      <p:ext uri="{BB962C8B-B14F-4D97-AF65-F5344CB8AC3E}">
        <p14:creationId xmlns:p14="http://schemas.microsoft.com/office/powerpoint/2010/main" val="913228102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9743F-DA07-B67D-A281-76DB25767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23111E-61CF-C38A-9417-BC0D2C073F7F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calculating PR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233B5-DE7F-AE02-8F8B-ECC9E54BB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3C10AC-C3DE-F2C6-7AB6-19E44F0A37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26216-0D14-DF37-325D-131CDAC1C8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18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336B5-5783-A834-E336-9C088C3D25E1}"/>
              </a:ext>
            </a:extLst>
          </p:cNvPr>
          <p:cNvSpPr txBox="1"/>
          <p:nvPr/>
        </p:nvSpPr>
        <p:spPr>
          <a:xfrm>
            <a:off x="510596" y="1203314"/>
            <a:ext cx="1140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ranks of all nodes.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634007E-B868-D16E-B8A5-9935E518F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742932"/>
              </p:ext>
            </p:extLst>
          </p:nvPr>
        </p:nvGraphicFramePr>
        <p:xfrm>
          <a:off x="1125869" y="2013611"/>
          <a:ext cx="5484769" cy="997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74560" imgH="431640" progId="Equation.DSMT4">
                  <p:embed/>
                </p:oleObj>
              </mc:Choice>
              <mc:Fallback>
                <p:oleObj name="Equation" r:id="rId3" imgW="237456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B024178-D6F0-6E3F-1272-C8C56E050E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5869" y="2013611"/>
                        <a:ext cx="5484769" cy="997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46DB21-A591-785D-3EA9-44D142E41395}"/>
              </a:ext>
            </a:extLst>
          </p:cNvPr>
          <p:cNvSpPr txBox="1"/>
          <p:nvPr/>
        </p:nvSpPr>
        <p:spPr>
          <a:xfrm>
            <a:off x="510596" y="3475466"/>
            <a:ext cx="114043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Damping factor (usually 0.85).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number of pages = 4.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="1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Pages linking to 𝑃</a:t>
            </a:r>
            <a:r>
              <a:rPr lang="en-US" sz="28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age_A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PR(L</a:t>
            </a:r>
            <a:r>
              <a:rPr lang="en-US" sz="2800" b="1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​):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PageRank of 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𝐿</a:t>
            </a:r>
            <a:r>
              <a:rPr lang="en-US" sz="2800" b="1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C(L</a:t>
            </a:r>
            <a:r>
              <a:rPr lang="en-US" sz="2800" b="1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​):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links on 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𝐿</a:t>
            </a:r>
            <a:r>
              <a:rPr lang="en-US" sz="2800" b="1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903859-4F8D-E925-4F61-DCEE3C5807A8}"/>
              </a:ext>
            </a:extLst>
          </p:cNvPr>
          <p:cNvGrpSpPr/>
          <p:nvPr/>
        </p:nvGrpSpPr>
        <p:grpSpPr>
          <a:xfrm>
            <a:off x="8349674" y="1576497"/>
            <a:ext cx="3460396" cy="4845295"/>
            <a:chOff x="6471452" y="2107487"/>
            <a:chExt cx="2041235" cy="285816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62A700-C2FB-7D46-890F-C7EA38EE35AD}"/>
                </a:ext>
              </a:extLst>
            </p:cNvPr>
            <p:cNvSpPr/>
            <p:nvPr/>
          </p:nvSpPr>
          <p:spPr>
            <a:xfrm>
              <a:off x="6471452" y="2107487"/>
              <a:ext cx="637309" cy="6373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3C6328-E03B-8E59-DFB6-4404F00FA0E8}"/>
                </a:ext>
              </a:extLst>
            </p:cNvPr>
            <p:cNvSpPr/>
            <p:nvPr/>
          </p:nvSpPr>
          <p:spPr>
            <a:xfrm>
              <a:off x="7875378" y="2696685"/>
              <a:ext cx="637309" cy="6373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D24B9E-31D5-791F-0804-9A99BE94A76D}"/>
                </a:ext>
              </a:extLst>
            </p:cNvPr>
            <p:cNvSpPr/>
            <p:nvPr/>
          </p:nvSpPr>
          <p:spPr>
            <a:xfrm>
              <a:off x="6531789" y="3529459"/>
              <a:ext cx="637309" cy="6373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7ECB3-1251-5441-2A5D-BE6606242810}"/>
                </a:ext>
              </a:extLst>
            </p:cNvPr>
            <p:cNvSpPr/>
            <p:nvPr/>
          </p:nvSpPr>
          <p:spPr>
            <a:xfrm>
              <a:off x="7650055" y="4328344"/>
              <a:ext cx="637309" cy="6373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BE32F089-46EF-4135-8BD1-486CB801A602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 rot="16200000" flipH="1">
              <a:off x="6427944" y="3106958"/>
              <a:ext cx="784663" cy="60337"/>
            </a:xfrm>
            <a:prstGeom prst="curvedConnector3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8553B6A5-8EA3-59A1-3D2F-E3AB3E26CF02}"/>
                </a:ext>
              </a:extLst>
            </p:cNvPr>
            <p:cNvCxnSpPr>
              <a:stCxn id="12" idx="5"/>
              <a:endCxn id="14" idx="1"/>
            </p:cNvCxnSpPr>
            <p:nvPr/>
          </p:nvCxnSpPr>
          <p:spPr>
            <a:xfrm rot="16200000" flipH="1">
              <a:off x="7235456" y="3913745"/>
              <a:ext cx="348240" cy="667621"/>
            </a:xfrm>
            <a:prstGeom prst="curvedConnector3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7825E0BB-8FF2-9068-710D-5682E52299D9}"/>
                </a:ext>
              </a:extLst>
            </p:cNvPr>
            <p:cNvCxnSpPr>
              <a:stCxn id="12" idx="7"/>
              <a:endCxn id="11" idx="3"/>
            </p:cNvCxnSpPr>
            <p:nvPr/>
          </p:nvCxnSpPr>
          <p:spPr>
            <a:xfrm rot="5400000" flipH="1" flipV="1">
              <a:off x="7331174" y="2985255"/>
              <a:ext cx="382129" cy="892944"/>
            </a:xfrm>
            <a:prstGeom prst="curvedConnector3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277EDA5-11C7-FBA7-AB06-752E807C110A}"/>
                </a:ext>
              </a:extLst>
            </p:cNvPr>
            <p:cNvCxnSpPr>
              <a:stCxn id="11" idx="4"/>
              <a:endCxn id="14" idx="7"/>
            </p:cNvCxnSpPr>
            <p:nvPr/>
          </p:nvCxnSpPr>
          <p:spPr>
            <a:xfrm rot="5400000">
              <a:off x="7650192" y="3877835"/>
              <a:ext cx="1087682" cy="1"/>
            </a:xfrm>
            <a:prstGeom prst="curvedConnector3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5C844506-6829-B0C8-85AE-00FEC37A62CA}"/>
                </a:ext>
              </a:extLst>
            </p:cNvPr>
            <p:cNvCxnSpPr>
              <a:stCxn id="10" idx="6"/>
              <a:endCxn id="11" idx="1"/>
            </p:cNvCxnSpPr>
            <p:nvPr/>
          </p:nvCxnSpPr>
          <p:spPr>
            <a:xfrm>
              <a:off x="7108761" y="2426142"/>
              <a:ext cx="859949" cy="363875"/>
            </a:xfrm>
            <a:prstGeom prst="curvedConnector2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24443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81D35-513A-1B01-8398-0A0D6F23D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B4AA68-D14B-1A67-D8DD-B9DD791D0DDF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calculating PR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2D6D3-0220-C2F3-7B19-BE57E2F70F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C15CB3-2074-E706-0F6D-8C12D154A5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7BAA58-AFBE-B4ED-0500-58E7AFA9DB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19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4716E5-63CC-57C2-18C9-F967062AB9A7}"/>
              </a:ext>
            </a:extLst>
          </p:cNvPr>
          <p:cNvSpPr txBox="1"/>
          <p:nvPr/>
        </p:nvSpPr>
        <p:spPr>
          <a:xfrm>
            <a:off x="510596" y="1203314"/>
            <a:ext cx="11404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iteration</a:t>
            </a: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DB90CEE-DA3A-85E4-0DC5-C4DD8B03C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802916"/>
              </p:ext>
            </p:extLst>
          </p:nvPr>
        </p:nvGraphicFramePr>
        <p:xfrm>
          <a:off x="6212752" y="765149"/>
          <a:ext cx="4818784" cy="87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74560" imgH="431640" progId="Equation.DSMT4">
                  <p:embed/>
                </p:oleObj>
              </mc:Choice>
              <mc:Fallback>
                <p:oleObj name="Equation" r:id="rId3" imgW="2374560" imgH="4316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634007E-B868-D16E-B8A5-9935E518F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2752" y="765149"/>
                        <a:ext cx="4818784" cy="876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69194D-9BA7-3D7A-8CBF-665E026BAB11}"/>
              </a:ext>
            </a:extLst>
          </p:cNvPr>
          <p:cNvSpPr txBox="1"/>
          <p:nvPr/>
        </p:nvSpPr>
        <p:spPr>
          <a:xfrm>
            <a:off x="390522" y="1803782"/>
            <a:ext cx="8374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there are N = 4 pages in total, so initial Page Rank of all pages are 1/N</a:t>
            </a:r>
            <a:endParaRPr lang="en-US" sz="2800" b="1" noProof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82DD3C-4AA7-1125-35AB-4741D5970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796095"/>
              </p:ext>
            </p:extLst>
          </p:nvPr>
        </p:nvGraphicFramePr>
        <p:xfrm>
          <a:off x="1366982" y="3252354"/>
          <a:ext cx="3694545" cy="26026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80809">
                  <a:extLst>
                    <a:ext uri="{9D8B030D-6E8A-4147-A177-3AD203B41FA5}">
                      <a16:colId xmlns:a16="http://schemas.microsoft.com/office/drawing/2014/main" val="3321784841"/>
                    </a:ext>
                  </a:extLst>
                </a:gridCol>
                <a:gridCol w="2213736">
                  <a:extLst>
                    <a:ext uri="{9D8B030D-6E8A-4147-A177-3AD203B41FA5}">
                      <a16:colId xmlns:a16="http://schemas.microsoft.com/office/drawing/2014/main" val="1767922837"/>
                    </a:ext>
                  </a:extLst>
                </a:gridCol>
              </a:tblGrid>
              <a:tr h="433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1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4331762"/>
                  </a:ext>
                </a:extLst>
              </a:tr>
              <a:tr h="433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(A)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5983868"/>
                  </a:ext>
                </a:extLst>
              </a:tr>
              <a:tr h="433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(B) 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091537"/>
                  </a:ext>
                </a:extLst>
              </a:tr>
              <a:tr h="433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(C)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9911202"/>
                  </a:ext>
                </a:extLst>
              </a:tr>
              <a:tr h="433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(D)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8563572"/>
                  </a:ext>
                </a:extLst>
              </a:tr>
              <a:tr h="433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  <a:endParaRPr lang="en-US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246986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DBE803F-21C4-0477-C755-EF08189C2158}"/>
              </a:ext>
            </a:extLst>
          </p:cNvPr>
          <p:cNvGrpSpPr/>
          <p:nvPr/>
        </p:nvGrpSpPr>
        <p:grpSpPr>
          <a:xfrm>
            <a:off x="9328727" y="2061985"/>
            <a:ext cx="2244147" cy="3147323"/>
            <a:chOff x="6471452" y="2107487"/>
            <a:chExt cx="2041235" cy="285816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6D6F58-F6B4-23FC-1D68-4FA8BC338410}"/>
                </a:ext>
              </a:extLst>
            </p:cNvPr>
            <p:cNvSpPr/>
            <p:nvPr/>
          </p:nvSpPr>
          <p:spPr>
            <a:xfrm>
              <a:off x="6471452" y="2107487"/>
              <a:ext cx="637309" cy="6373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E524FC-E436-C6B3-CFAE-E00384C9E4DC}"/>
                </a:ext>
              </a:extLst>
            </p:cNvPr>
            <p:cNvSpPr/>
            <p:nvPr/>
          </p:nvSpPr>
          <p:spPr>
            <a:xfrm>
              <a:off x="7875378" y="2696685"/>
              <a:ext cx="637309" cy="6373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238477-C073-0EA3-8B60-4D3AE4C91421}"/>
                </a:ext>
              </a:extLst>
            </p:cNvPr>
            <p:cNvSpPr/>
            <p:nvPr/>
          </p:nvSpPr>
          <p:spPr>
            <a:xfrm>
              <a:off x="6531789" y="3529459"/>
              <a:ext cx="637309" cy="6373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25EDBE-A040-579E-4215-F8FCB4C17763}"/>
                </a:ext>
              </a:extLst>
            </p:cNvPr>
            <p:cNvSpPr/>
            <p:nvPr/>
          </p:nvSpPr>
          <p:spPr>
            <a:xfrm>
              <a:off x="7650055" y="4328344"/>
              <a:ext cx="637309" cy="6373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76C80DA0-12D7-1EE9-DFF2-C4E48C5113F8}"/>
                </a:ext>
              </a:extLst>
            </p:cNvPr>
            <p:cNvCxnSpPr>
              <a:stCxn id="11" idx="4"/>
              <a:endCxn id="14" idx="0"/>
            </p:cNvCxnSpPr>
            <p:nvPr/>
          </p:nvCxnSpPr>
          <p:spPr>
            <a:xfrm rot="16200000" flipH="1">
              <a:off x="6427944" y="3106958"/>
              <a:ext cx="784663" cy="60337"/>
            </a:xfrm>
            <a:prstGeom prst="curvedConnector3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C2B22AE9-9B2B-4AEB-CF6F-33687C8EC9A5}"/>
                </a:ext>
              </a:extLst>
            </p:cNvPr>
            <p:cNvCxnSpPr>
              <a:stCxn id="14" idx="5"/>
              <a:endCxn id="15" idx="1"/>
            </p:cNvCxnSpPr>
            <p:nvPr/>
          </p:nvCxnSpPr>
          <p:spPr>
            <a:xfrm rot="16200000" flipH="1">
              <a:off x="7235456" y="3913745"/>
              <a:ext cx="348240" cy="667621"/>
            </a:xfrm>
            <a:prstGeom prst="curvedConnector3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102ED857-9E41-D68C-20A6-75ABF5F9731D}"/>
                </a:ext>
              </a:extLst>
            </p:cNvPr>
            <p:cNvCxnSpPr>
              <a:stCxn id="14" idx="7"/>
              <a:endCxn id="12" idx="3"/>
            </p:cNvCxnSpPr>
            <p:nvPr/>
          </p:nvCxnSpPr>
          <p:spPr>
            <a:xfrm rot="5400000" flipH="1" flipV="1">
              <a:off x="7331174" y="2985255"/>
              <a:ext cx="382129" cy="892944"/>
            </a:xfrm>
            <a:prstGeom prst="curvedConnector3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BEB2347C-90EE-1506-5D8C-B402C02F8516}"/>
                </a:ext>
              </a:extLst>
            </p:cNvPr>
            <p:cNvCxnSpPr>
              <a:stCxn id="12" idx="4"/>
              <a:endCxn id="15" idx="7"/>
            </p:cNvCxnSpPr>
            <p:nvPr/>
          </p:nvCxnSpPr>
          <p:spPr>
            <a:xfrm rot="5400000">
              <a:off x="7650192" y="3877835"/>
              <a:ext cx="1087682" cy="1"/>
            </a:xfrm>
            <a:prstGeom prst="curvedConnector3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3B26309A-172A-5D40-9E9F-A176474AAA78}"/>
                </a:ext>
              </a:extLst>
            </p:cNvPr>
            <p:cNvCxnSpPr>
              <a:stCxn id="11" idx="6"/>
              <a:endCxn id="12" idx="1"/>
            </p:cNvCxnSpPr>
            <p:nvPr/>
          </p:nvCxnSpPr>
          <p:spPr>
            <a:xfrm>
              <a:off x="7108761" y="2426142"/>
              <a:ext cx="859949" cy="363875"/>
            </a:xfrm>
            <a:prstGeom prst="curvedConnector2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106111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788B1-5B22-4FEB-DAB1-B7DD9066D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3255F7-6069-CA98-FA37-9626B1FBE0E7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Rank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9B0364-114A-D733-4489-839EFCA3AD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092CAB-8A40-CC7B-4271-351F3E0B19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540FF0-D5EE-6681-5C74-D30A74FF17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C6CE76-F774-F9E0-A5E9-A7227DEB58C1}"/>
              </a:ext>
            </a:extLst>
          </p:cNvPr>
          <p:cNvSpPr txBox="1"/>
          <p:nvPr/>
        </p:nvSpPr>
        <p:spPr>
          <a:xfrm>
            <a:off x="510596" y="1203314"/>
            <a:ext cx="114043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PageRank is </a:t>
            </a:r>
            <a:r>
              <a:rPr lang="en-US" sz="2800" b="1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link analysis algorithm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Larry Page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Sergey Brin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800" noProof="0" dirty="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founders of Google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rank web pages in search engine results.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measures the </a:t>
            </a:r>
            <a:r>
              <a:rPr lang="en-US" sz="2800" b="1" noProof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 webpage </a:t>
            </a:r>
            <a:r>
              <a:rPr lang="en-US" sz="2800" noProof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quantity and quality of links pointing to it.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arry Page - Sergey Brin, Education &amp; Age">
            <a:extLst>
              <a:ext uri="{FF2B5EF4-FFF2-40B4-BE49-F238E27FC236}">
                <a16:creationId xmlns:a16="http://schemas.microsoft.com/office/drawing/2014/main" id="{78E20259-B3C9-0E28-50F0-091E4DF73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41" y="3510803"/>
            <a:ext cx="2625145" cy="26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B4B4F7-536E-1AAE-4011-484B1AA4E303}"/>
              </a:ext>
            </a:extLst>
          </p:cNvPr>
          <p:cNvSpPr txBox="1"/>
          <p:nvPr/>
        </p:nvSpPr>
        <p:spPr>
          <a:xfrm>
            <a:off x="2321067" y="6144026"/>
            <a:ext cx="251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Larry Page</a:t>
            </a:r>
            <a:endParaRPr lang="en-US" noProof="0" dirty="0"/>
          </a:p>
        </p:txBody>
      </p:sp>
      <p:pic>
        <p:nvPicPr>
          <p:cNvPr id="1028" name="Picture 4" descr="Sergey Brin">
            <a:extLst>
              <a:ext uri="{FF2B5EF4-FFF2-40B4-BE49-F238E27FC236}">
                <a16:creationId xmlns:a16="http://schemas.microsoft.com/office/drawing/2014/main" id="{2120F3DC-6D6D-DA26-0336-956BFEDDA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640" y="3502725"/>
            <a:ext cx="2633223" cy="263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D1448F-64B6-26AB-ED69-D317DE0F71B7}"/>
              </a:ext>
            </a:extLst>
          </p:cNvPr>
          <p:cNvSpPr txBox="1"/>
          <p:nvPr/>
        </p:nvSpPr>
        <p:spPr>
          <a:xfrm>
            <a:off x="7252990" y="6135948"/>
            <a:ext cx="251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Sergey Brin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459092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77A8A-2E55-499E-4874-60D1DA992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489DC7-A85E-5428-D522-39EA319D5E4C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calculating PR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BA84F7-E7DC-2D9F-4C16-F13A418BD0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1FD04D-12E6-6629-48A6-8E026B2382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4F96E9-E707-CA2B-D174-5E4E517F54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20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4E7085-4BEB-71FD-16FC-7D99C4550A6D}"/>
              </a:ext>
            </a:extLst>
          </p:cNvPr>
          <p:cNvSpPr txBox="1"/>
          <p:nvPr/>
        </p:nvSpPr>
        <p:spPr>
          <a:xfrm>
            <a:off x="510596" y="1203314"/>
            <a:ext cx="11404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noProof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2nd iteration</a:t>
            </a: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4A946C0-F924-5E36-88AD-CAEA8C71B1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2752" y="765149"/>
          <a:ext cx="4818784" cy="87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74560" imgH="431640" progId="Equation.DSMT4">
                  <p:embed/>
                </p:oleObj>
              </mc:Choice>
              <mc:Fallback>
                <p:oleObj name="Equation" r:id="rId3" imgW="2374560" imgH="4316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DB90CEE-DA3A-85E4-0DC5-C4DD8B03C4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2752" y="765149"/>
                        <a:ext cx="4818784" cy="876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1BE3AA-D336-E9F8-3A01-0F04B9EB9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52026"/>
              </p:ext>
            </p:extLst>
          </p:nvPr>
        </p:nvGraphicFramePr>
        <p:xfrm>
          <a:off x="3427882" y="4730750"/>
          <a:ext cx="4247536" cy="21063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4572">
                  <a:extLst>
                    <a:ext uri="{9D8B030D-6E8A-4147-A177-3AD203B41FA5}">
                      <a16:colId xmlns:a16="http://schemas.microsoft.com/office/drawing/2014/main" val="3321784841"/>
                    </a:ext>
                  </a:extLst>
                </a:gridCol>
                <a:gridCol w="1591482">
                  <a:extLst>
                    <a:ext uri="{9D8B030D-6E8A-4147-A177-3AD203B41FA5}">
                      <a16:colId xmlns:a16="http://schemas.microsoft.com/office/drawing/2014/main" val="1767922837"/>
                    </a:ext>
                  </a:extLst>
                </a:gridCol>
                <a:gridCol w="1591482">
                  <a:extLst>
                    <a:ext uri="{9D8B030D-6E8A-4147-A177-3AD203B41FA5}">
                      <a16:colId xmlns:a16="http://schemas.microsoft.com/office/drawing/2014/main" val="2283936106"/>
                    </a:ext>
                  </a:extLst>
                </a:gridCol>
              </a:tblGrid>
              <a:tr h="3510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1</a:t>
                      </a:r>
                      <a:endParaRPr lang="en-US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2</a:t>
                      </a:r>
                      <a:endParaRPr lang="en-US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4331762"/>
                  </a:ext>
                </a:extLst>
              </a:tr>
              <a:tr h="3510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(A)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0.1083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5983868"/>
                  </a:ext>
                </a:extLst>
              </a:tr>
              <a:tr h="3510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(B) 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0.2145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91537"/>
                  </a:ext>
                </a:extLst>
              </a:tr>
              <a:tr h="3510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(C)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0.3562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9911202"/>
                  </a:ext>
                </a:extLst>
              </a:tr>
              <a:tr h="3510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(D)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0.3205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563572"/>
                  </a:ext>
                </a:extLst>
              </a:tr>
              <a:tr h="3510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  <a:endParaRPr lang="en-US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2469866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00587B2C-F8DE-F918-4839-8AFDCAF88AD4}"/>
              </a:ext>
            </a:extLst>
          </p:cNvPr>
          <p:cNvGrpSpPr/>
          <p:nvPr/>
        </p:nvGrpSpPr>
        <p:grpSpPr>
          <a:xfrm>
            <a:off x="9578108" y="2376021"/>
            <a:ext cx="2244147" cy="3147323"/>
            <a:chOff x="6471452" y="2107487"/>
            <a:chExt cx="2041235" cy="285816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03D18D4-D424-8BA1-BB37-3C3AEC1D19B4}"/>
                </a:ext>
              </a:extLst>
            </p:cNvPr>
            <p:cNvSpPr/>
            <p:nvPr/>
          </p:nvSpPr>
          <p:spPr>
            <a:xfrm>
              <a:off x="6471452" y="2107487"/>
              <a:ext cx="637309" cy="6373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E803E9-6221-D0CE-FE04-55DB31BFC52F}"/>
                </a:ext>
              </a:extLst>
            </p:cNvPr>
            <p:cNvSpPr/>
            <p:nvPr/>
          </p:nvSpPr>
          <p:spPr>
            <a:xfrm>
              <a:off x="7875378" y="2696685"/>
              <a:ext cx="637309" cy="6373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9921B24-67C8-3A15-41E1-440C88E9D7B5}"/>
                </a:ext>
              </a:extLst>
            </p:cNvPr>
            <p:cNvSpPr/>
            <p:nvPr/>
          </p:nvSpPr>
          <p:spPr>
            <a:xfrm>
              <a:off x="6531789" y="3529459"/>
              <a:ext cx="637309" cy="6373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2216E10-F433-283C-D56F-A8ACB95DE14E}"/>
                </a:ext>
              </a:extLst>
            </p:cNvPr>
            <p:cNvSpPr/>
            <p:nvPr/>
          </p:nvSpPr>
          <p:spPr>
            <a:xfrm>
              <a:off x="7650055" y="4328344"/>
              <a:ext cx="637309" cy="6373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7BF30F2C-41AB-9E3D-2E5F-8C4030F05616}"/>
                </a:ext>
              </a:extLst>
            </p:cNvPr>
            <p:cNvCxnSpPr>
              <a:stCxn id="42" idx="4"/>
              <a:endCxn id="44" idx="0"/>
            </p:cNvCxnSpPr>
            <p:nvPr/>
          </p:nvCxnSpPr>
          <p:spPr>
            <a:xfrm rot="16200000" flipH="1">
              <a:off x="6427944" y="3106958"/>
              <a:ext cx="784663" cy="60337"/>
            </a:xfrm>
            <a:prstGeom prst="curvedConnector3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56508B88-607D-75F9-A9C1-6EC16CBA6EE1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 rot="16200000" flipH="1">
              <a:off x="7235456" y="3913745"/>
              <a:ext cx="348240" cy="667621"/>
            </a:xfrm>
            <a:prstGeom prst="curvedConnector3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8E873F70-0665-091D-E0A8-A531A529A376}"/>
                </a:ext>
              </a:extLst>
            </p:cNvPr>
            <p:cNvCxnSpPr>
              <a:stCxn id="44" idx="7"/>
              <a:endCxn id="43" idx="3"/>
            </p:cNvCxnSpPr>
            <p:nvPr/>
          </p:nvCxnSpPr>
          <p:spPr>
            <a:xfrm rot="5400000" flipH="1" flipV="1">
              <a:off x="7331174" y="2985255"/>
              <a:ext cx="382129" cy="892944"/>
            </a:xfrm>
            <a:prstGeom prst="curvedConnector3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84E20493-20C4-C8F5-A274-F6FB96825B44}"/>
                </a:ext>
              </a:extLst>
            </p:cNvPr>
            <p:cNvCxnSpPr>
              <a:stCxn id="43" idx="4"/>
              <a:endCxn id="45" idx="7"/>
            </p:cNvCxnSpPr>
            <p:nvPr/>
          </p:nvCxnSpPr>
          <p:spPr>
            <a:xfrm rot="5400000">
              <a:off x="7650192" y="3877835"/>
              <a:ext cx="1087682" cy="1"/>
            </a:xfrm>
            <a:prstGeom prst="curvedConnector3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A551B5C3-8946-A76C-D792-24677806DB76}"/>
                </a:ext>
              </a:extLst>
            </p:cNvPr>
            <p:cNvCxnSpPr>
              <a:stCxn id="42" idx="6"/>
              <a:endCxn id="43" idx="1"/>
            </p:cNvCxnSpPr>
            <p:nvPr/>
          </p:nvCxnSpPr>
          <p:spPr>
            <a:xfrm>
              <a:off x="7108761" y="2426142"/>
              <a:ext cx="859949" cy="363875"/>
            </a:xfrm>
            <a:prstGeom prst="curvedConnector2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DCD99CAF-74FD-BD5D-DDF7-E7AF1D41B0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768162"/>
              </p:ext>
            </p:extLst>
          </p:nvPr>
        </p:nvGraphicFramePr>
        <p:xfrm>
          <a:off x="390525" y="1927225"/>
          <a:ext cx="72850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49560" imgH="393480" progId="Equation.DSMT4">
                  <p:embed/>
                </p:oleObj>
              </mc:Choice>
              <mc:Fallback>
                <p:oleObj name="Equation" r:id="rId5" imgW="3949560" imgH="3934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4A946C0-F924-5E36-88AD-CAEA8C71B1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0525" y="1927225"/>
                        <a:ext cx="7285038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32ABC8AF-D437-166B-0106-1E877067F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784832"/>
              </p:ext>
            </p:extLst>
          </p:nvPr>
        </p:nvGraphicFramePr>
        <p:xfrm>
          <a:off x="323850" y="2665413"/>
          <a:ext cx="85677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876560" imgH="393480" progId="Equation.DSMT4">
                  <p:embed/>
                </p:oleObj>
              </mc:Choice>
              <mc:Fallback>
                <p:oleObj name="Equation" r:id="rId7" imgW="4876560" imgH="393480" progId="Equation.DSMT4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DCD99CAF-74FD-BD5D-DDF7-E7AF1D41B0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50" y="2665413"/>
                        <a:ext cx="8567738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5F8D4FE3-CBF8-6F22-F4F7-52DF30ECE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748143"/>
              </p:ext>
            </p:extLst>
          </p:nvPr>
        </p:nvGraphicFramePr>
        <p:xfrm>
          <a:off x="352425" y="3351213"/>
          <a:ext cx="8456613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13200" imgH="393480" progId="Equation.DSMT4">
                  <p:embed/>
                </p:oleObj>
              </mc:Choice>
              <mc:Fallback>
                <p:oleObj name="Equation" r:id="rId9" imgW="4813200" imgH="39348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32ABC8AF-D437-166B-0106-1E877067F5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2425" y="3351213"/>
                        <a:ext cx="8456613" cy="693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A7A1FE39-ADB3-3231-31E7-7F02864B93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906775"/>
              </p:ext>
            </p:extLst>
          </p:nvPr>
        </p:nvGraphicFramePr>
        <p:xfrm>
          <a:off x="323850" y="3978275"/>
          <a:ext cx="84566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13200" imgH="393480" progId="Equation.DSMT4">
                  <p:embed/>
                </p:oleObj>
              </mc:Choice>
              <mc:Fallback>
                <p:oleObj name="Equation" r:id="rId11" imgW="4813200" imgH="393480" progId="Equation.DSMT4">
                  <p:embed/>
                  <p:pic>
                    <p:nvPicPr>
                      <p:cNvPr id="53" name="Object 52">
                        <a:extLst>
                          <a:ext uri="{FF2B5EF4-FFF2-40B4-BE49-F238E27FC236}">
                            <a16:creationId xmlns:a16="http://schemas.microsoft.com/office/drawing/2014/main" id="{5F8D4FE3-CBF8-6F22-F4F7-52DF30ECE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3850" y="3978275"/>
                        <a:ext cx="8456613" cy="693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65276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3F029-2B2A-4D6E-A0F9-4F661E9D4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35C77B-A29F-DFA3-02A4-A4AF7C0ADB1A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calculating PR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A98ED2-C1DE-0521-1AD0-5F84DC5D53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3D74F0C-69D2-307F-DA94-422A729267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273AC7-077E-1FE7-66CC-DCBCEADE4BB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21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2AE1C0-65D3-0DB0-3742-BA3F134EB566}"/>
              </a:ext>
            </a:extLst>
          </p:cNvPr>
          <p:cNvSpPr txBox="1"/>
          <p:nvPr/>
        </p:nvSpPr>
        <p:spPr>
          <a:xfrm>
            <a:off x="510596" y="1203314"/>
            <a:ext cx="11404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3rd iteration</a:t>
            </a: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33AD1F3-6851-3033-6893-CBC78BC39B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2752" y="765149"/>
          <a:ext cx="4818784" cy="87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74560" imgH="431640" progId="Equation.DSMT4">
                  <p:embed/>
                </p:oleObj>
              </mc:Choice>
              <mc:Fallback>
                <p:oleObj name="Equation" r:id="rId3" imgW="2374560" imgH="4316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4A946C0-F924-5E36-88AD-CAEA8C71B1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2752" y="765149"/>
                        <a:ext cx="4818784" cy="876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F69EF8C-18B3-D29A-FC58-CE95B9F37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022147"/>
              </p:ext>
            </p:extLst>
          </p:nvPr>
        </p:nvGraphicFramePr>
        <p:xfrm>
          <a:off x="2261172" y="4751610"/>
          <a:ext cx="4998597" cy="20143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1346">
                  <a:extLst>
                    <a:ext uri="{9D8B030D-6E8A-4147-A177-3AD203B41FA5}">
                      <a16:colId xmlns:a16="http://schemas.microsoft.com/office/drawing/2014/main" val="3321784841"/>
                    </a:ext>
                  </a:extLst>
                </a:gridCol>
                <a:gridCol w="1362417">
                  <a:extLst>
                    <a:ext uri="{9D8B030D-6E8A-4147-A177-3AD203B41FA5}">
                      <a16:colId xmlns:a16="http://schemas.microsoft.com/office/drawing/2014/main" val="1767922837"/>
                    </a:ext>
                  </a:extLst>
                </a:gridCol>
                <a:gridCol w="1362417">
                  <a:extLst>
                    <a:ext uri="{9D8B030D-6E8A-4147-A177-3AD203B41FA5}">
                      <a16:colId xmlns:a16="http://schemas.microsoft.com/office/drawing/2014/main" val="2283936106"/>
                    </a:ext>
                  </a:extLst>
                </a:gridCol>
                <a:gridCol w="1362417">
                  <a:extLst>
                    <a:ext uri="{9D8B030D-6E8A-4147-A177-3AD203B41FA5}">
                      <a16:colId xmlns:a16="http://schemas.microsoft.com/office/drawing/2014/main" val="950640941"/>
                    </a:ext>
                  </a:extLst>
                </a:gridCol>
              </a:tblGrid>
              <a:tr h="335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1</a:t>
                      </a:r>
                      <a:endParaRPr lang="en-US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2</a:t>
                      </a:r>
                      <a:endParaRPr lang="en-US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3</a:t>
                      </a:r>
                      <a:endParaRPr lang="en-US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4331762"/>
                  </a:ext>
                </a:extLst>
              </a:tr>
              <a:tr h="335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(A)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0.1083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0.1384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5983868"/>
                  </a:ext>
                </a:extLst>
              </a:tr>
              <a:tr h="335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(B) 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0.2145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0.1844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91537"/>
                  </a:ext>
                </a:extLst>
              </a:tr>
              <a:tr h="335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(C)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0.3562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0.3562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9911202"/>
                  </a:ext>
                </a:extLst>
              </a:tr>
              <a:tr h="335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(D)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0.3205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0.3207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563572"/>
                  </a:ext>
                </a:extLst>
              </a:tr>
              <a:tr h="335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  <a:endParaRPr lang="en-US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2469866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6B832A76-9541-96D7-4D3E-A4925D5794D8}"/>
              </a:ext>
            </a:extLst>
          </p:cNvPr>
          <p:cNvGrpSpPr/>
          <p:nvPr/>
        </p:nvGrpSpPr>
        <p:grpSpPr>
          <a:xfrm>
            <a:off x="9578108" y="2376021"/>
            <a:ext cx="2244147" cy="3147323"/>
            <a:chOff x="6471452" y="2107487"/>
            <a:chExt cx="2041235" cy="285816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7804C97-AE46-96B2-088E-119BDD64D98E}"/>
                </a:ext>
              </a:extLst>
            </p:cNvPr>
            <p:cNvSpPr/>
            <p:nvPr/>
          </p:nvSpPr>
          <p:spPr>
            <a:xfrm>
              <a:off x="6471452" y="2107487"/>
              <a:ext cx="637309" cy="6373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B0A5340-1D6D-3C97-E929-F239819305DE}"/>
                </a:ext>
              </a:extLst>
            </p:cNvPr>
            <p:cNvSpPr/>
            <p:nvPr/>
          </p:nvSpPr>
          <p:spPr>
            <a:xfrm>
              <a:off x="7875378" y="2696685"/>
              <a:ext cx="637309" cy="6373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A8255BC-31A4-69E4-54EF-85E736DE7DC7}"/>
                </a:ext>
              </a:extLst>
            </p:cNvPr>
            <p:cNvSpPr/>
            <p:nvPr/>
          </p:nvSpPr>
          <p:spPr>
            <a:xfrm>
              <a:off x="6531789" y="3529459"/>
              <a:ext cx="637309" cy="6373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CDD24AB-2A7A-C615-589F-BF57071EF10B}"/>
                </a:ext>
              </a:extLst>
            </p:cNvPr>
            <p:cNvSpPr/>
            <p:nvPr/>
          </p:nvSpPr>
          <p:spPr>
            <a:xfrm>
              <a:off x="7650055" y="4328344"/>
              <a:ext cx="637309" cy="6373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8DCE1953-2214-D578-EC23-2DC0B659724C}"/>
                </a:ext>
              </a:extLst>
            </p:cNvPr>
            <p:cNvCxnSpPr>
              <a:stCxn id="42" idx="4"/>
              <a:endCxn id="44" idx="0"/>
            </p:cNvCxnSpPr>
            <p:nvPr/>
          </p:nvCxnSpPr>
          <p:spPr>
            <a:xfrm rot="16200000" flipH="1">
              <a:off x="6427944" y="3106958"/>
              <a:ext cx="784663" cy="60337"/>
            </a:xfrm>
            <a:prstGeom prst="curvedConnector3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F8D48A0F-1AF9-C4BE-294F-B7339A276384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 rot="16200000" flipH="1">
              <a:off x="7235456" y="3913745"/>
              <a:ext cx="348240" cy="667621"/>
            </a:xfrm>
            <a:prstGeom prst="curvedConnector3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9FADA0BC-B324-7055-BC52-C266CC86EC41}"/>
                </a:ext>
              </a:extLst>
            </p:cNvPr>
            <p:cNvCxnSpPr>
              <a:stCxn id="44" idx="7"/>
              <a:endCxn id="43" idx="3"/>
            </p:cNvCxnSpPr>
            <p:nvPr/>
          </p:nvCxnSpPr>
          <p:spPr>
            <a:xfrm rot="5400000" flipH="1" flipV="1">
              <a:off x="7331174" y="2985255"/>
              <a:ext cx="382129" cy="892944"/>
            </a:xfrm>
            <a:prstGeom prst="curvedConnector3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237DB1E9-64B0-5C9B-BEE6-4D9055F7997F}"/>
                </a:ext>
              </a:extLst>
            </p:cNvPr>
            <p:cNvCxnSpPr>
              <a:stCxn id="43" idx="4"/>
              <a:endCxn id="45" idx="7"/>
            </p:cNvCxnSpPr>
            <p:nvPr/>
          </p:nvCxnSpPr>
          <p:spPr>
            <a:xfrm rot="5400000">
              <a:off x="7650192" y="3877835"/>
              <a:ext cx="1087682" cy="1"/>
            </a:xfrm>
            <a:prstGeom prst="curvedConnector3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5AE9AFCA-514E-D6F9-1F17-7AE138E79B52}"/>
                </a:ext>
              </a:extLst>
            </p:cNvPr>
            <p:cNvCxnSpPr>
              <a:stCxn id="42" idx="6"/>
              <a:endCxn id="43" idx="1"/>
            </p:cNvCxnSpPr>
            <p:nvPr/>
          </p:nvCxnSpPr>
          <p:spPr>
            <a:xfrm>
              <a:off x="7108761" y="2426142"/>
              <a:ext cx="859949" cy="363875"/>
            </a:xfrm>
            <a:prstGeom prst="curvedConnector2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CCCE68D3-5F65-0466-9D36-5B4C387A26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917465"/>
              </p:ext>
            </p:extLst>
          </p:nvPr>
        </p:nvGraphicFramePr>
        <p:xfrm>
          <a:off x="296863" y="1927225"/>
          <a:ext cx="74723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51080" imgH="393480" progId="Equation.DSMT4">
                  <p:embed/>
                </p:oleObj>
              </mc:Choice>
              <mc:Fallback>
                <p:oleObj name="Equation" r:id="rId5" imgW="4051080" imgH="393480" progId="Equation.DSMT4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DCD99CAF-74FD-BD5D-DDF7-E7AF1D41B0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863" y="1927225"/>
                        <a:ext cx="7472362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0418E411-9A78-F8C8-9734-CBA9A26A5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690660"/>
              </p:ext>
            </p:extLst>
          </p:nvPr>
        </p:nvGraphicFramePr>
        <p:xfrm>
          <a:off x="160338" y="2628900"/>
          <a:ext cx="92360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257800" imgH="393480" progId="Equation.DSMT4">
                  <p:embed/>
                </p:oleObj>
              </mc:Choice>
              <mc:Fallback>
                <p:oleObj name="Equation" r:id="rId7" imgW="5257800" imgH="39348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32ABC8AF-D437-166B-0106-1E877067F5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338" y="2628900"/>
                        <a:ext cx="92360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B2983344-3FD7-9B06-725F-F8583F814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261052"/>
              </p:ext>
            </p:extLst>
          </p:nvPr>
        </p:nvGraphicFramePr>
        <p:xfrm>
          <a:off x="196559" y="3351213"/>
          <a:ext cx="89916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117760" imgH="393480" progId="Equation.DSMT4">
                  <p:embed/>
                </p:oleObj>
              </mc:Choice>
              <mc:Fallback>
                <p:oleObj name="Equation" r:id="rId9" imgW="5117760" imgH="393480" progId="Equation.DSMT4">
                  <p:embed/>
                  <p:pic>
                    <p:nvPicPr>
                      <p:cNvPr id="53" name="Object 52">
                        <a:extLst>
                          <a:ext uri="{FF2B5EF4-FFF2-40B4-BE49-F238E27FC236}">
                            <a16:creationId xmlns:a16="http://schemas.microsoft.com/office/drawing/2014/main" id="{5F8D4FE3-CBF8-6F22-F4F7-52DF30ECE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6559" y="3351213"/>
                        <a:ext cx="8991600" cy="693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BA2DDF87-CBE5-A764-A408-C7D00D3C49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067615"/>
              </p:ext>
            </p:extLst>
          </p:nvPr>
        </p:nvGraphicFramePr>
        <p:xfrm>
          <a:off x="238417" y="3978275"/>
          <a:ext cx="90154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130720" imgH="393480" progId="Equation.DSMT4">
                  <p:embed/>
                </p:oleObj>
              </mc:Choice>
              <mc:Fallback>
                <p:oleObj name="Equation" r:id="rId11" imgW="5130720" imgH="393480" progId="Equation.DSMT4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A7A1FE39-ADB3-3231-31E7-7F02864B93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8417" y="3978275"/>
                        <a:ext cx="9015413" cy="693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766584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B68E6-F4C1-C580-1F57-2DEB1D310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08115-2298-4D7C-EEF6-BC8D98B6D492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calculating PR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9ED79-1710-4EAC-2C46-820B16097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5F84EB-6D84-7138-BEA3-16D8CB1A99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53C004-D6DD-A93D-73F2-F8100C55C8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22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5EF9EB-6D9F-BBBB-52A7-FBA43092F82D}"/>
              </a:ext>
            </a:extLst>
          </p:cNvPr>
          <p:cNvSpPr txBox="1"/>
          <p:nvPr/>
        </p:nvSpPr>
        <p:spPr>
          <a:xfrm>
            <a:off x="510596" y="1203314"/>
            <a:ext cx="1140431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noProof="0" dirty="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much iteration is needed?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continues until the changes between the PageRank values in consecutive iterations are 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a threshold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	   	 			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05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iterations required depends on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Size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Larger graphs typically require more iterations.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Damping Factor (d)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common value is 0.85, but smaller values can converge faster.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Structure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Highly connected graphs or those with loops may require more iterations.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noProof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some cases, the number of iterations is fixed (e.g., 100 iterations) instead of checking for convergence, especially for large graphs.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6643078-7D03-6295-1220-856700008A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552160"/>
              </p:ext>
            </p:extLst>
          </p:nvPr>
        </p:nvGraphicFramePr>
        <p:xfrm>
          <a:off x="6666921" y="2020687"/>
          <a:ext cx="3834824" cy="584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440" imgH="203040" progId="Equation.DSMT4">
                  <p:embed/>
                </p:oleObj>
              </mc:Choice>
              <mc:Fallback>
                <p:oleObj name="Equation" r:id="rId3" imgW="1333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66921" y="2020687"/>
                        <a:ext cx="3834824" cy="584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7296026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A5239-01BE-0C22-43CB-F6066868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E9379-51B8-F63D-3121-F2C3285F5C0F}"/>
              </a:ext>
            </a:extLst>
          </p:cNvPr>
          <p:cNvSpPr txBox="1"/>
          <p:nvPr/>
        </p:nvSpPr>
        <p:spPr>
          <a:xfrm>
            <a:off x="504824" y="3105834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PageRank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EEB48-E40B-89ED-3903-141FE5802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CB64A4B-B545-D2C1-76DE-BD0229D9DCF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02A4BC-D7D9-A365-0BFE-9279A86A35A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23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2218300743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3424E-CC0A-A61B-A308-9F03028E5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4208E-AAD3-1477-E533-AB0822B5CC33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PageRank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B3BE1-9345-9A86-2A09-66CFD183F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F4011E-52B3-CC50-5E9E-569B5CAA58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F496DF-1FC2-AE67-1B01-DF44C21249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24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DEC8E-4977-B184-67F7-393E236995AE}"/>
              </a:ext>
            </a:extLst>
          </p:cNvPr>
          <p:cNvSpPr txBox="1"/>
          <p:nvPr/>
        </p:nvSpPr>
        <p:spPr>
          <a:xfrm>
            <a:off x="510596" y="1203314"/>
            <a:ext cx="114043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Search Engine Ranking:</a:t>
            </a: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PageRank was originally the backbone of Google’s search engine. It helps in ranking search results based on the relevance and authority of web pages.</a:t>
            </a: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Social Network Analysis:</a:t>
            </a: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Used to determine the influence of individuals or nodes within a social network. E.g., </a:t>
            </a:r>
            <a:r>
              <a:rPr lang="en-US" sz="2800" noProof="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influential users on Twitter or LinkedIn.</a:t>
            </a:r>
          </a:p>
        </p:txBody>
      </p:sp>
    </p:spTree>
    <p:extLst>
      <p:ext uri="{BB962C8B-B14F-4D97-AF65-F5344CB8AC3E}">
        <p14:creationId xmlns:p14="http://schemas.microsoft.com/office/powerpoint/2010/main" val="3926071330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5DA31-5D7C-89E4-8F1D-33E1BBD07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3C9514-0306-7685-4DC1-F07B7064BAB5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PageRank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4028F-E27C-3B5A-86FA-5213E89EB8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80471E-40E4-D66F-DECF-BA0FE8F7BA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CEF2E0-D394-96A1-027B-62FD3B0B1A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25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7295E-58AF-A0C0-CED6-826242BF3BCA}"/>
              </a:ext>
            </a:extLst>
          </p:cNvPr>
          <p:cNvSpPr txBox="1"/>
          <p:nvPr/>
        </p:nvSpPr>
        <p:spPr>
          <a:xfrm>
            <a:off x="510596" y="1203314"/>
            <a:ext cx="114043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Recommendation Systems:</a:t>
            </a:r>
          </a:p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in ranking items or products in recommendation engines.</a:t>
            </a: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Scientific Research:</a:t>
            </a:r>
          </a:p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rank research papers based on 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citations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similar to how webpages are ranked based on hyperlinks.</a:t>
            </a: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Web Crawling and Indexing:</a:t>
            </a: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Guides web crawlers to prioritize high-ranking pages during indexing.</a:t>
            </a:r>
          </a:p>
        </p:txBody>
      </p:sp>
    </p:spTree>
    <p:extLst>
      <p:ext uri="{BB962C8B-B14F-4D97-AF65-F5344CB8AC3E}">
        <p14:creationId xmlns:p14="http://schemas.microsoft.com/office/powerpoint/2010/main" val="2752931376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9DCE6-98C0-0BF1-D9FA-11ED6B794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20A2A-BE2E-50DB-CD54-9E9263EC176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PageRank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AC412-0EF8-E84D-7FD1-75BA004DF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268C45-6468-2211-E656-E20627FC8E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4009B2-2EC3-3AAF-D4B2-96CC67BA00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26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463FC4-E7F3-54E6-3970-8552BC45A335}"/>
              </a:ext>
            </a:extLst>
          </p:cNvPr>
          <p:cNvSpPr txBox="1"/>
          <p:nvPr/>
        </p:nvSpPr>
        <p:spPr>
          <a:xfrm>
            <a:off x="510596" y="1203314"/>
            <a:ext cx="114043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E-commerce Platforms:</a:t>
            </a: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Used to rank </a:t>
            </a:r>
            <a:r>
              <a:rPr lang="en-US" sz="2800" b="1" noProof="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sellers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800" b="1" noProof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importance or relevance.</a:t>
            </a:r>
          </a:p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Fraud Detection:</a:t>
            </a: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Detects link farms and manipulative behaviors in web structures by identifying artificially inflated PageRank values.</a:t>
            </a:r>
          </a:p>
          <a:p>
            <a:pPr algn="just"/>
            <a:endParaRPr lang="en-US" sz="28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Biological Networks:</a:t>
            </a: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Applied to identify important proteins or genes in biological interaction networks.</a:t>
            </a:r>
          </a:p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Traffic Flow Analysis:</a:t>
            </a: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Determines important nodes in transportation and traffic networks.</a:t>
            </a: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259401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F08EB-76F5-765F-AB95-DB12C2F5F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97556-3745-C734-5202-B830E71BD516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Limitations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9C13A0-1462-0E2D-A924-E6B52EB172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82BD00-F387-506C-49EA-F751A7B876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BAF05D-1A91-8809-1490-5F8C448215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27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1D4FE-C7D7-765F-4585-D4E7C6C64211}"/>
              </a:ext>
            </a:extLst>
          </p:cNvPr>
          <p:cNvSpPr txBox="1"/>
          <p:nvPr/>
        </p:nvSpPr>
        <p:spPr>
          <a:xfrm>
            <a:off x="510596" y="1203314"/>
            <a:ext cx="11404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and Spam Links:</a:t>
            </a: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algorithm’s reliance on link structure makes it susceptible to manipulation. </a:t>
            </a: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 or groups can create link farms (a network of interconnected pages) to artificially boost their ranks. This undermines the algorithm’s goal of identifying genuinely valuable or relevant pages.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this, additional filters or penalties for suspicious link patterns are often required.</a:t>
            </a:r>
          </a:p>
        </p:txBody>
      </p:sp>
    </p:spTree>
    <p:extLst>
      <p:ext uri="{BB962C8B-B14F-4D97-AF65-F5344CB8AC3E}">
        <p14:creationId xmlns:p14="http://schemas.microsoft.com/office/powerpoint/2010/main" val="2756273670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E17F3-8FB6-53FC-88D7-5D13CFB07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F0BF07-5771-A9A9-999F-09A1D64637E8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Limitations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679B6-0CF7-532F-8153-AF395E0EC4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2F225C-340B-8240-4C0C-EDEC94CE55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B824E3-B28C-A02B-F785-71DB10DD0CE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28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B411F-C5F9-2C87-E9D6-A811510CB5C6}"/>
              </a:ext>
            </a:extLst>
          </p:cNvPr>
          <p:cNvSpPr txBox="1"/>
          <p:nvPr/>
        </p:nvSpPr>
        <p:spPr>
          <a:xfrm>
            <a:off x="510596" y="1203314"/>
            <a:ext cx="11404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Nature of the Web:</a:t>
            </a: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is continuously evolving, with new pages being created, updated, or removed.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the PageRank calculation, which is computationally intensive, needs to be recalculated frequently to stay accurate.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poses a significant scalability challenge, especially given the billions of pages on the web.</a:t>
            </a:r>
          </a:p>
        </p:txBody>
      </p:sp>
    </p:spTree>
    <p:extLst>
      <p:ext uri="{BB962C8B-B14F-4D97-AF65-F5344CB8AC3E}">
        <p14:creationId xmlns:p14="http://schemas.microsoft.com/office/powerpoint/2010/main" val="1687004007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9EBD6-28BC-8CBE-1C58-DBBA95A4E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2BEAE9-F4EA-F90D-4B7E-D21F1F23371A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Limitations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4826E-4527-1628-E870-9165077052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1300F0-9A11-743D-AAF5-1A29A44D90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D42809-5CD8-FB51-852B-C0C89BE44D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29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31C03-FFB6-BDD0-C60A-5061A50FBD87}"/>
              </a:ext>
            </a:extLst>
          </p:cNvPr>
          <p:cNvSpPr txBox="1"/>
          <p:nvPr/>
        </p:nvSpPr>
        <p:spPr>
          <a:xfrm>
            <a:off x="510596" y="1203314"/>
            <a:ext cx="114043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Ends and Dangling Nodes: </a:t>
            </a: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with no outgoing links (dead ends) and nodes with zero out-degree (dangling nodes) can disrupt the flow of PageRank scores, potentially leading to incorrect results.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damping factor helps mitigate this, handling such nodes effectively remains a challenge in large and complex graphs.</a:t>
            </a:r>
          </a:p>
        </p:txBody>
      </p:sp>
    </p:spTree>
    <p:extLst>
      <p:ext uri="{BB962C8B-B14F-4D97-AF65-F5344CB8AC3E}">
        <p14:creationId xmlns:p14="http://schemas.microsoft.com/office/powerpoint/2010/main" val="3982387293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D4205-76E0-78B8-EF42-FAEF05224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7509D-37E9-F1E0-FB05-C4FBE59E3BC1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87684B-B7DD-BA8B-D0D5-701A443671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F48476-4444-B9A7-CBF9-3ACD345344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295919-F30A-E628-CFD3-76479E3076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3D9BD-EAF8-0FC7-6A1A-1DCD29286C38}"/>
              </a:ext>
            </a:extLst>
          </p:cNvPr>
          <p:cNvSpPr txBox="1"/>
          <p:nvPr/>
        </p:nvSpPr>
        <p:spPr>
          <a:xfrm>
            <a:off x="510596" y="1203314"/>
            <a:ext cx="114043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pages are treated as nodes, hyperlinks between pages are considered directed edges in a </a:t>
            </a:r>
            <a:r>
              <a:rPr lang="en-US" sz="2800" b="1" noProof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webpage is important if many important pages link to it. The value of a linking page adds to the importance of the page it links to.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imagines a “random surfer” who clicks on links randomly and sometimes goes to a random page.</a:t>
            </a:r>
          </a:p>
        </p:txBody>
      </p:sp>
    </p:spTree>
    <p:extLst>
      <p:ext uri="{BB962C8B-B14F-4D97-AF65-F5344CB8AC3E}">
        <p14:creationId xmlns:p14="http://schemas.microsoft.com/office/powerpoint/2010/main" val="3700805051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A270D-B482-745A-7F11-FF6D02248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97FEE-450D-66DE-F488-C448BC678FF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Limitations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D1E81-DEB5-E76F-6C2E-531F393B3A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DBCAD3-F518-A2C2-6106-CEAC3FD87E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EA6D95-A3AE-25DE-1FC7-6257BD0651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30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7189A7-5684-717A-73BC-93ED51BAB86D}"/>
              </a:ext>
            </a:extLst>
          </p:cNvPr>
          <p:cNvSpPr txBox="1"/>
          <p:nvPr/>
        </p:nvSpPr>
        <p:spPr>
          <a:xfrm>
            <a:off x="510596" y="1203314"/>
            <a:ext cx="114043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Toward Older or Popular Pages: </a:t>
            </a: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PageRank tends to </a:t>
            </a:r>
            <a:r>
              <a:rPr lang="en-US" sz="2800" noProof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favor pages with more incoming links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often belong to older or already popular websites.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or lesser-known pages, even if highly relevant, might struggle to achieve a high rank, leading to a lack of diversity in search results.</a:t>
            </a:r>
          </a:p>
        </p:txBody>
      </p:sp>
    </p:spTree>
    <p:extLst>
      <p:ext uri="{BB962C8B-B14F-4D97-AF65-F5344CB8AC3E}">
        <p14:creationId xmlns:p14="http://schemas.microsoft.com/office/powerpoint/2010/main" val="2769580416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022A5-616C-E145-F6F4-A8159F82F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BC7EA5-A6FD-A369-037F-E65EB2674394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Limitations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EEA515-DC9B-21BC-1BAA-DB2BCEF31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4866E2-9C50-9C72-318F-00F19F68D2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AD982A-BFC2-D310-8385-D7156E575F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31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85194-D90C-41F1-B148-5FE933DB0C29}"/>
              </a:ext>
            </a:extLst>
          </p:cNvPr>
          <p:cNvSpPr txBox="1"/>
          <p:nvPr/>
        </p:nvSpPr>
        <p:spPr>
          <a:xfrm>
            <a:off x="510596" y="1203314"/>
            <a:ext cx="114043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Complexity:</a:t>
            </a: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PageRank for a large graph with millions or billions of nodes requires significant computational resources.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iterative nature of the algorithm further increases the cost, as multiple iterations are needed until convergence.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make it difficult to apply in real-time scenarios.</a:t>
            </a:r>
          </a:p>
        </p:txBody>
      </p:sp>
    </p:spTree>
    <p:extLst>
      <p:ext uri="{BB962C8B-B14F-4D97-AF65-F5344CB8AC3E}">
        <p14:creationId xmlns:p14="http://schemas.microsoft.com/office/powerpoint/2010/main" val="2049647461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F0F06-3DEE-C113-704E-3378FEDA0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E1A23-BAF7-DCDD-88DA-795ACC2F6E10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Limitations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3FC744-9EB0-C079-95E8-16F0235F9F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D07DAE-9223-FA56-4E98-9F72E35070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EF6A4B-E8BD-CB9E-B85F-A24CAD635F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32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3E9D25-F96A-CB56-0BB3-B6BD0D0D39FC}"/>
              </a:ext>
            </a:extLst>
          </p:cNvPr>
          <p:cNvSpPr txBox="1"/>
          <p:nvPr/>
        </p:nvSpPr>
        <p:spPr>
          <a:xfrm>
            <a:off x="510596" y="1203314"/>
            <a:ext cx="11404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Ignoring Content Quality:</a:t>
            </a: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PageRank focuses solely on the link structure of a graph and doesn’t account for the actual content quality of the pages.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page may have many incoming links but still provide low-quality or irrelevant content.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noProof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search engines often combine PageRank with other content-based algorithms to address this limitation.</a:t>
            </a:r>
          </a:p>
        </p:txBody>
      </p:sp>
    </p:spTree>
    <p:extLst>
      <p:ext uri="{BB962C8B-B14F-4D97-AF65-F5344CB8AC3E}">
        <p14:creationId xmlns:p14="http://schemas.microsoft.com/office/powerpoint/2010/main" val="4248643463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84637-2745-11E3-86F6-83906FD82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AF1520-7781-7F11-AD7A-A70C296E0026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Limitations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CD9EF4-550C-A424-9952-661185AAD9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2C2432-93BC-7539-4BCC-725FBD05A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F7BB67-F804-0878-0E55-69AC7CD61C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33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0E7FA3-155D-8542-48F8-01AC30043339}"/>
              </a:ext>
            </a:extLst>
          </p:cNvPr>
          <p:cNvSpPr txBox="1"/>
          <p:nvPr/>
        </p:nvSpPr>
        <p:spPr>
          <a:xfrm>
            <a:off x="510596" y="1203314"/>
            <a:ext cx="114043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Adaptability:</a:t>
            </a: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PageRank assumes the uniform behavior of the random surfer/visitor, but real users often have specific goals or interests.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algorithm doesn’t adapt to user preferences, making it less effective for personalized applications.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like Personalized PageRank aim to solve this issue.</a:t>
            </a:r>
          </a:p>
        </p:txBody>
      </p:sp>
    </p:spTree>
    <p:extLst>
      <p:ext uri="{BB962C8B-B14F-4D97-AF65-F5344CB8AC3E}">
        <p14:creationId xmlns:p14="http://schemas.microsoft.com/office/powerpoint/2010/main" val="1525108488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C9C9A-08DB-9466-73D6-6F1A61B64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006D1-DF9D-37D8-02F5-1D96B89D35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F68997-5C9B-8E2D-1B4F-65808B2306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8003CA-FDBA-772E-5D3C-9EEE1CCA97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34</a:t>
            </a:fld>
            <a:endParaRPr lang="en-US" b="1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1A8378-DE01-E87A-C305-CC2D2F327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1450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0379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B7CC2-7268-81A8-7E92-B9D635277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ream episode 01 Jab Zindagi Shuru Hogi (Pesh-e-Lafz &amp; Roz-e-Qiyaamat) by  danishkim007 podcast | Listen online for free on SoundCloud">
            <a:extLst>
              <a:ext uri="{FF2B5EF4-FFF2-40B4-BE49-F238E27FC236}">
                <a16:creationId xmlns:a16="http://schemas.microsoft.com/office/drawing/2014/main" id="{F20BFE19-C620-5360-55BC-583EF7D6A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985" y="1072193"/>
            <a:ext cx="5080577" cy="508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06527C-D7C2-658A-DAB7-9B657BD420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50D65-F840-0056-1DC9-A045CDD9873E}"/>
              </a:ext>
            </a:extLst>
          </p:cNvPr>
          <p:cNvSpPr txBox="1"/>
          <p:nvPr/>
        </p:nvSpPr>
        <p:spPr>
          <a:xfrm>
            <a:off x="409575" y="301903"/>
            <a:ext cx="11372850" cy="52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noProof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Urdu Book: </a:t>
            </a: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Jab Zindagi Shoro </a:t>
            </a:r>
            <a:r>
              <a:rPr lang="en-US" sz="2800" b="1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hogi</a:t>
            </a: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noProof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By </a:t>
            </a:r>
            <a:r>
              <a:rPr lang="en-US" sz="2800" b="1" noProof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by</a:t>
            </a:r>
            <a:r>
              <a:rPr lang="en-US" sz="2800" b="1" noProof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Abu Yahya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9B1BC5-D4EF-B1B5-3753-B02284C0E3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4E89E-2822-736F-88E3-3627B8817D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35</a:t>
            </a:fld>
            <a:endParaRPr lang="en-US" b="1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9FBD5-8AE7-0F69-B4B2-6CB11DF95E21}"/>
              </a:ext>
            </a:extLst>
          </p:cNvPr>
          <p:cNvSpPr txBox="1"/>
          <p:nvPr/>
        </p:nvSpPr>
        <p:spPr>
          <a:xfrm>
            <a:off x="409575" y="5590322"/>
            <a:ext cx="1137285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spcAft>
                <a:spcPts val="800"/>
              </a:spcAft>
            </a:pPr>
            <a:r>
              <a:rPr lang="en-US" sz="20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URL:</a:t>
            </a:r>
          </a:p>
          <a:p>
            <a:pPr marR="0" algn="just">
              <a:spcAft>
                <a:spcPts val="800"/>
              </a:spcAft>
            </a:pPr>
            <a:r>
              <a:rPr lang="en-US" sz="2000" b="1" noProof="0" dirty="0"/>
              <a:t>Pages: 00:28:51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00CEA-7536-5D43-F71D-CADCC1235C06}"/>
              </a:ext>
            </a:extLst>
          </p:cNvPr>
          <p:cNvSpPr txBox="1"/>
          <p:nvPr/>
        </p:nvSpPr>
        <p:spPr>
          <a:xfrm>
            <a:off x="0" y="-1724"/>
            <a:ext cx="2813368" cy="338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US" sz="1600" b="1" noProof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</a:t>
            </a:r>
            <a:r>
              <a:rPr lang="en-US" sz="1600" b="1" noProof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included in the Syllabus </a:t>
            </a:r>
            <a:endParaRPr lang="en-US" sz="1600" noProof="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7664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9DD90-BC7E-51CC-3DD2-B8F1025DB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D518A-FBE7-381C-40C4-D92AEC2D4184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222F81-9799-F931-3D7D-E33C747C70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339BC0-A985-98FE-6ADC-674A7F39BF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916256-FC1B-FCE8-26FD-6C2A5BA80F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4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2248B9-DE8C-38CE-5C92-C215AF3DFDE3}"/>
              </a:ext>
            </a:extLst>
          </p:cNvPr>
          <p:cNvSpPr txBox="1"/>
          <p:nvPr/>
        </p:nvSpPr>
        <p:spPr>
          <a:xfrm>
            <a:off x="510596" y="1203314"/>
            <a:ext cx="114043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Damping factor (usually 0.85).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number of pages or nodes in the graph.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="1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Pages linking to 𝑃</a:t>
            </a:r>
            <a:r>
              <a:rPr lang="en-US" sz="28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age_A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PR(L</a:t>
            </a:r>
            <a:r>
              <a:rPr lang="en-US" sz="2800" b="1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​):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PageRank of 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𝐿</a:t>
            </a:r>
            <a:r>
              <a:rPr lang="en-US" sz="2800" b="1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C(L</a:t>
            </a:r>
            <a:r>
              <a:rPr lang="en-US" sz="2800" b="1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​):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links on 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𝐿</a:t>
            </a:r>
            <a:r>
              <a:rPr lang="en-US" sz="2800" b="1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A677005-BFD6-7AA5-5709-8959A4CE21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963372"/>
              </p:ext>
            </p:extLst>
          </p:nvPr>
        </p:nvGraphicFramePr>
        <p:xfrm>
          <a:off x="689548" y="1184275"/>
          <a:ext cx="10095928" cy="183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74560" imgH="431640" progId="Equation.DSMT4">
                  <p:embed/>
                </p:oleObj>
              </mc:Choice>
              <mc:Fallback>
                <p:oleObj name="Equation" r:id="rId3" imgW="2374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9548" y="1184275"/>
                        <a:ext cx="10095928" cy="1836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613753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647D7-8037-A31F-EFE0-FC63D9A73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59661E-DA99-BE43-0874-5466DE750A59}"/>
              </a:ext>
            </a:extLst>
          </p:cNvPr>
          <p:cNvSpPr txBox="1"/>
          <p:nvPr/>
        </p:nvSpPr>
        <p:spPr>
          <a:xfrm>
            <a:off x="504824" y="3440268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Their Concepts for PageRank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02C831-790E-2F70-9F3D-143BA20DED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A40C75-AC1F-F5B3-0CCA-D4C29A0F70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31D35E-9183-00C2-0B28-7A0B5D8C5D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5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39969232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01293-3223-4E79-EADE-554D236B4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37CCAD-2DFA-3180-A87A-779789B04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7" t="9697" r="12626" b="15151"/>
          <a:stretch/>
        </p:blipFill>
        <p:spPr>
          <a:xfrm>
            <a:off x="7002308" y="3717775"/>
            <a:ext cx="4164456" cy="3140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3F4701-6C09-53E9-52D1-352479710E25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82F75-E698-6589-060A-38DBDC4939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BC6361-7282-0EC8-C893-4D019304C1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5CCEDE-8443-A2A3-D7A2-38EF14FCDE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6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8AC1D-0D4A-8EDE-ADFB-0FEEF7CFB85A}"/>
              </a:ext>
            </a:extLst>
          </p:cNvPr>
          <p:cNvSpPr txBox="1"/>
          <p:nvPr/>
        </p:nvSpPr>
        <p:spPr>
          <a:xfrm>
            <a:off x="510596" y="1203314"/>
            <a:ext cx="114043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graph is a mathematical structure used to model pairwise relationships between objects.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(Vertices):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entities (e.g., web pages in PageRank).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Edges: </a:t>
            </a:r>
            <a:r>
              <a:rPr lang="en-US" sz="2800" noProof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connections or relationships between nodes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hyperlinks between web pages).</a:t>
            </a:r>
          </a:p>
        </p:txBody>
      </p:sp>
    </p:spTree>
    <p:extLst>
      <p:ext uri="{BB962C8B-B14F-4D97-AF65-F5344CB8AC3E}">
        <p14:creationId xmlns:p14="http://schemas.microsoft.com/office/powerpoint/2010/main" val="1386614524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5AC60-AB78-052B-60BD-23B52DA94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8B89F6-3E9B-A64A-DF48-BE1A7C60F20D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Paths and Cycle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F6AF2B-C0A2-7FBB-5888-629FCA3B3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A7FA7C-49D4-329B-CB3E-104544E810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B688A9-A70B-7188-11A4-AFB38020639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7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9EF8EB-C9C4-A137-E6E5-232FF56CFE91}"/>
              </a:ext>
            </a:extLst>
          </p:cNvPr>
          <p:cNvSpPr txBox="1"/>
          <p:nvPr/>
        </p:nvSpPr>
        <p:spPr>
          <a:xfrm>
            <a:off x="510596" y="1203314"/>
            <a:ext cx="114043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Path: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nodes connected by edges. </a:t>
            </a: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 -&gt; G is a path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Cycle: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path where the start and end nodes are the same.</a:t>
            </a: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3DFC9-FF9B-20A8-F4E7-9F67D89A44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08" y="1661535"/>
            <a:ext cx="7168367" cy="33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59094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EBD90-C21E-2E80-E45F-68BC8FE3D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5A7D2D-D7F6-C449-6B53-DFD8042A624B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94865B-ACCD-4576-E01C-2A18F17F2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7803A0-1F35-93DE-7F86-CEF2D776E4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5EA44F-F910-009B-E440-4EAA42774A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8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CD41E-7166-5D39-F6CD-D9B329029A7F}"/>
              </a:ext>
            </a:extLst>
          </p:cNvPr>
          <p:cNvSpPr txBox="1"/>
          <p:nvPr/>
        </p:nvSpPr>
        <p:spPr>
          <a:xfrm>
            <a:off x="510596" y="1203315"/>
            <a:ext cx="11182351" cy="2225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Strongly Connected Graph: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node is reachable from every other node.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Weakly Connected Graph: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 are connected, but directions of edges may not allow traversal.</a:t>
            </a: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achability, Distance And Diameter, Cut Vertex, Cut Set And Bridge | Graph  Theory | Books | Skedbooks">
            <a:extLst>
              <a:ext uri="{FF2B5EF4-FFF2-40B4-BE49-F238E27FC236}">
                <a16:creationId xmlns:a16="http://schemas.microsoft.com/office/drawing/2014/main" id="{16C53B3E-FC37-A639-8F62-3A289FBB7C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73" b="18187"/>
          <a:stretch/>
        </p:blipFill>
        <p:spPr bwMode="auto">
          <a:xfrm>
            <a:off x="5262754" y="3123046"/>
            <a:ext cx="6310120" cy="358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15834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2BB19-399C-C6A2-6C4F-946843B7D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C80B3-61E9-994F-F443-CC3872A5E3EF}"/>
              </a:ext>
            </a:extLst>
          </p:cNvPr>
          <p:cNvSpPr txBox="1"/>
          <p:nvPr/>
        </p:nvSpPr>
        <p:spPr>
          <a:xfrm>
            <a:off x="504824" y="3105834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Graphs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0B4E42-1EDB-82A3-20A3-E031A2CBD8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B69AE7-6AC4-55B7-74FC-D7A39626B6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39691D-2807-1EE7-E695-73CA0BAB6E0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9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51698222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5040</TotalTime>
  <Words>2045</Words>
  <Application>Microsoft Office PowerPoint</Application>
  <PresentationFormat>Widescreen</PresentationFormat>
  <Paragraphs>350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Aptos</vt:lpstr>
      <vt:lpstr>Arial</vt:lpstr>
      <vt:lpstr>Times New Roman</vt:lpstr>
      <vt:lpstr>Tw Cen MT</vt:lpstr>
      <vt:lpstr>Droplet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Mubashir Iqbal</cp:lastModifiedBy>
  <cp:revision>1652</cp:revision>
  <dcterms:created xsi:type="dcterms:W3CDTF">2022-09-29T14:23:11Z</dcterms:created>
  <dcterms:modified xsi:type="dcterms:W3CDTF">2025-01-21T05:04:06Z</dcterms:modified>
</cp:coreProperties>
</file>