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55"/>
  </p:notesMasterIdLst>
  <p:sldIdLst>
    <p:sldId id="256" r:id="rId2"/>
    <p:sldId id="342" r:id="rId3"/>
    <p:sldId id="361" r:id="rId4"/>
    <p:sldId id="362" r:id="rId5"/>
    <p:sldId id="363" r:id="rId6"/>
    <p:sldId id="364" r:id="rId7"/>
    <p:sldId id="360" r:id="rId8"/>
    <p:sldId id="344" r:id="rId9"/>
    <p:sldId id="365" r:id="rId10"/>
    <p:sldId id="366" r:id="rId11"/>
    <p:sldId id="367" r:id="rId12"/>
    <p:sldId id="368" r:id="rId13"/>
    <p:sldId id="369" r:id="rId14"/>
    <p:sldId id="370" r:id="rId15"/>
    <p:sldId id="375" r:id="rId16"/>
    <p:sldId id="376" r:id="rId17"/>
    <p:sldId id="377" r:id="rId18"/>
    <p:sldId id="411" r:id="rId19"/>
    <p:sldId id="412" r:id="rId20"/>
    <p:sldId id="378" r:id="rId21"/>
    <p:sldId id="379" r:id="rId22"/>
    <p:sldId id="371" r:id="rId23"/>
    <p:sldId id="381" r:id="rId24"/>
    <p:sldId id="382" r:id="rId25"/>
    <p:sldId id="383" r:id="rId26"/>
    <p:sldId id="385" r:id="rId27"/>
    <p:sldId id="386" r:id="rId28"/>
    <p:sldId id="387" r:id="rId29"/>
    <p:sldId id="388" r:id="rId30"/>
    <p:sldId id="389" r:id="rId31"/>
    <p:sldId id="373" r:id="rId32"/>
    <p:sldId id="399" r:id="rId33"/>
    <p:sldId id="390" r:id="rId34"/>
    <p:sldId id="400" r:id="rId35"/>
    <p:sldId id="391" r:id="rId36"/>
    <p:sldId id="401" r:id="rId37"/>
    <p:sldId id="398" r:id="rId38"/>
    <p:sldId id="402" r:id="rId39"/>
    <p:sldId id="392" r:id="rId40"/>
    <p:sldId id="403" r:id="rId41"/>
    <p:sldId id="404" r:id="rId42"/>
    <p:sldId id="374" r:id="rId43"/>
    <p:sldId id="405" r:id="rId44"/>
    <p:sldId id="394" r:id="rId45"/>
    <p:sldId id="407" r:id="rId46"/>
    <p:sldId id="409" r:id="rId47"/>
    <p:sldId id="408" r:id="rId48"/>
    <p:sldId id="397" r:id="rId49"/>
    <p:sldId id="410" r:id="rId50"/>
    <p:sldId id="395" r:id="rId51"/>
    <p:sldId id="350" r:id="rId52"/>
    <p:sldId id="325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i5DG95IMp4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shorts/CiOkpWRK_Ac" TargetMode="External"/><Relationship Id="rId4" Type="http://schemas.openxmlformats.org/officeDocument/2006/relationships/hyperlink" Target="https://www.youtube.com/shorts/fuxfyvqtwG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bshr07/HITEC_Cod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owardsEternity" TargetMode="External"/><Relationship Id="rId5" Type="http://schemas.openxmlformats.org/officeDocument/2006/relationships/image" Target="../media/image28.jpeg"/><Relationship Id="rId4" Type="http://schemas.openxmlformats.org/officeDocument/2006/relationships/hyperlink" Target="https://www.youtube.com/watch?v=kimFYxWNcaE&amp;ab_channel=TowardsEtern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34290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Visualization, Tabular Data</a:t>
            </a:r>
          </a:p>
          <a:p>
            <a:pPr algn="ctr"/>
            <a:r>
              <a:rPr lang="en-US" sz="32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Graphs, Charts,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98868-6A28-EF56-E731-AC71D8C34D2D}"/>
              </a:ext>
            </a:extLst>
          </p:cNvPr>
          <p:cNvSpPr txBox="1"/>
          <p:nvPr/>
        </p:nvSpPr>
        <p:spPr>
          <a:xfrm>
            <a:off x="471054" y="5657671"/>
            <a:ext cx="112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Mubashir Iqbal</a:t>
            </a:r>
          </a:p>
          <a:p>
            <a:pPr algn="r"/>
            <a:r>
              <a:rPr 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Computer Science Department</a:t>
            </a:r>
          </a:p>
          <a:p>
            <a:pPr algn="r"/>
            <a:r>
              <a:rPr 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HITEC University Taxila</a:t>
            </a:r>
          </a:p>
        </p:txBody>
      </p:sp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BC3E7-3E40-10E0-7426-0314C7A76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ADCCF-559C-3AE0-DDC7-023F1112DC3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Data-Driven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A8C15-BEC9-1DC6-9644-10D913933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E59E5-FF08-D56F-8E05-D79B5038D1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B22D27-9733-81FC-2BB6-787B36115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10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35FFB-5F2C-BC7F-3284-57C75E119CEC}"/>
              </a:ext>
            </a:extLst>
          </p:cNvPr>
          <p:cNvSpPr txBox="1"/>
          <p:nvPr/>
        </p:nvSpPr>
        <p:spPr>
          <a:xfrm>
            <a:off x="510596" y="120331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Exploratory Data Analysis (EDA)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Before </a:t>
            </a:r>
            <a:r>
              <a:rPr lang="en-US" sz="2800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any model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conclusions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researchers need to explore the data. This process helps in: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Finding patterns and trends.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Detecting missing or incorrect data.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Understanding relationships between different features.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researcher analyzing health data may find that people who exercise regularly tend to have lower cholesterol levels.</a:t>
            </a:r>
          </a:p>
        </p:txBody>
      </p:sp>
    </p:spTree>
    <p:extLst>
      <p:ext uri="{BB962C8B-B14F-4D97-AF65-F5344CB8AC3E}">
        <p14:creationId xmlns:p14="http://schemas.microsoft.com/office/powerpoint/2010/main" val="132409854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0B3FA-C4D8-413F-2D14-E3C30D05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0E5FE-1DBC-8BAE-2DE6-B5DC590456C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Data-Driven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8D70E-8920-1626-1B46-E3A41972E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66D4B-F1EC-DB0A-1067-B5F17698BA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4290DE-7C00-66FD-9241-F7A1BD35E3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11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55C1D-E189-3CB3-22E3-74337B0CA998}"/>
              </a:ext>
            </a:extLst>
          </p:cNvPr>
          <p:cNvSpPr txBox="1"/>
          <p:nvPr/>
        </p:nvSpPr>
        <p:spPr>
          <a:xfrm>
            <a:off x="510596" y="1203314"/>
            <a:ext cx="114043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Looking at Data Carefully Important?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 analyzing data helps in many ways:</a:t>
            </a:r>
          </a:p>
          <a:p>
            <a:pPr algn="just"/>
            <a:endParaRPr lang="en-GB" sz="11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Mistakes: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Errors in data collection or processing can lead to wrong conclusions.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Checking Statistical Assumptions: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Many statistical models rely on specific assumptions. </a:t>
            </a:r>
            <a:r>
              <a:rPr lang="en-GB" sz="2800" b="1" noProof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Violations can make models ineffective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Suggesting New Hypotheses: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Patterns in data can inspire new scientific questions.</a:t>
            </a:r>
          </a:p>
          <a:p>
            <a:pPr algn="just"/>
            <a:r>
              <a:rPr lang="en-GB" sz="2800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 analysis of student scores shows that students who wake up early perform better in exams, this could lead to further research on sleep and learning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396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4CDA-DDCF-31D0-C2FC-828D520D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286B8-35F5-93AD-AC46-3ED2A49A9C3D}"/>
              </a:ext>
            </a:extLst>
          </p:cNvPr>
          <p:cNvSpPr txBox="1"/>
          <p:nvPr/>
        </p:nvSpPr>
        <p:spPr>
          <a:xfrm>
            <a:off x="504824" y="2782669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D577A-9B76-6795-0D93-3F8B23F58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2EF253-A67D-5756-8B67-35BFD2B0B5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0F3C70-C41D-6C11-12E4-7F0A5E3ED3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12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86699034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38D7A-C4CB-ED6C-954D-EF209AC3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10974-E6A1-1869-3195-30D12DAF9C5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C5DCE-B3AD-0925-724F-843AC0CA4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7E2A8A-DD06-603D-781E-BC0A06303B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DFB73B-1F7F-C151-4640-89E39A9AA8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13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878C-2051-4314-A905-66D762C92CFD}"/>
              </a:ext>
            </a:extLst>
          </p:cNvPr>
          <p:cNvSpPr txBox="1"/>
          <p:nvPr/>
        </p:nvSpPr>
        <p:spPr>
          <a:xfrm>
            <a:off x="510596" y="1203314"/>
            <a:ext cx="11404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alone can sometimes be misleading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Without proper visualization, a person might not fully understand the patterns hidden in data. One famous example that proves this is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 consists of </a:t>
            </a:r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different datasets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that have almost the same statistical properties (such as mean, Standard deviation, variance, and correlation).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GB" sz="28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plotted, they look completely different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and tell very different stories.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2526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6CB7-6487-C1F5-66A4-4CF5CCDD4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397339-D36A-8DB5-2163-191C1572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01" y="1782663"/>
            <a:ext cx="6733110" cy="4983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DB2233-C82A-C204-058D-BEF401B14CC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ACC78-B8A7-7C25-1170-528401B63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B23C6B-4880-785D-CCAB-75B40C5E22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842B3-9F41-4A54-5F67-C9FA1507C8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14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7F8F3-C304-631C-E87B-2C043E692BA1}"/>
              </a:ext>
            </a:extLst>
          </p:cNvPr>
          <p:cNvSpPr txBox="1"/>
          <p:nvPr/>
        </p:nvSpPr>
        <p:spPr>
          <a:xfrm>
            <a:off x="3626549" y="993655"/>
            <a:ext cx="8288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1: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points follow a linear trend, meaning a straight-line relationship exists.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4BBA35-0693-B9CB-1183-BAED9F80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4479"/>
              </p:ext>
            </p:extLst>
          </p:nvPr>
        </p:nvGraphicFramePr>
        <p:xfrm>
          <a:off x="166259" y="1042943"/>
          <a:ext cx="346029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989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151651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955650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3276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6224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9FC2-85C0-8DCC-C560-F7670400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89865A-C4E3-FB35-9892-5BCB50AC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4" y="1872611"/>
            <a:ext cx="6724163" cy="4957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B06D6-DF40-5EAF-C720-4039ED18F36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7A121-3F79-16D5-24AE-CDA548F47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095443-A22B-E085-A19D-3EC0E42F98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CE370D-EBEE-C200-C86B-0524B0A043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15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1A1DE-52AB-9900-7ECE-2B8B56567711}"/>
              </a:ext>
            </a:extLst>
          </p:cNvPr>
          <p:cNvSpPr txBox="1"/>
          <p:nvPr/>
        </p:nvSpPr>
        <p:spPr>
          <a:xfrm>
            <a:off x="3639128" y="1003200"/>
            <a:ext cx="827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2: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points form a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parabolic shape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 relationship is not linear.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31C4C6-A351-CBAA-2093-957F9477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0254"/>
              </p:ext>
            </p:extLst>
          </p:nvPr>
        </p:nvGraphicFramePr>
        <p:xfrm>
          <a:off x="180665" y="1033707"/>
          <a:ext cx="3458462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74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151043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955145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7415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29044-6AA7-D350-4DAC-0F4A61596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B08FB7-43CE-AD10-7A14-EE4DE34A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46" y="1873299"/>
            <a:ext cx="6672887" cy="4938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46A4D-694A-7624-239D-F76F6361ED7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14D31-048E-798A-40BE-55B2E3D55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D3EA91-A41C-7CB9-966A-81B416564F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D4FE61-E0CF-85F4-4D85-CF0F5809C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16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9FA98-322D-6FE8-BFC2-245DF199FA62}"/>
              </a:ext>
            </a:extLst>
          </p:cNvPr>
          <p:cNvSpPr txBox="1"/>
          <p:nvPr/>
        </p:nvSpPr>
        <p:spPr>
          <a:xfrm>
            <a:off x="3639127" y="1037060"/>
            <a:ext cx="827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3: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appears linear, but one outlier drastically affects the trend.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CD686E-77EC-6781-ED96-34D3EF93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98039"/>
              </p:ext>
            </p:extLst>
          </p:nvPr>
        </p:nvGraphicFramePr>
        <p:xfrm>
          <a:off x="180665" y="1033707"/>
          <a:ext cx="3458462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74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151043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955145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8613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B893-E0DD-3E92-2613-B758E167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78CEBA-4BC6-CB23-C3EC-42F80D68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9" y="1732424"/>
            <a:ext cx="6925397" cy="5125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E7F7C2-64FB-6258-FF24-1603B760AEA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A11A8-AEF1-F85B-2813-4A9653DF3D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D3C267-6696-0078-EE90-8BDBAFFCB3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996E8D-B3C5-91C1-2411-7DD68E62C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17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7F285-01A9-46CE-9ECA-C639902BDE82}"/>
              </a:ext>
            </a:extLst>
          </p:cNvPr>
          <p:cNvSpPr txBox="1"/>
          <p:nvPr/>
        </p:nvSpPr>
        <p:spPr>
          <a:xfrm>
            <a:off x="3639127" y="1009353"/>
            <a:ext cx="827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4: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Most points are the same, but one extreme outlier changes the overall statistics.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B55A0B-387F-64D8-1D2C-87735624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51384"/>
              </p:ext>
            </p:extLst>
          </p:nvPr>
        </p:nvGraphicFramePr>
        <p:xfrm>
          <a:off x="180665" y="1033707"/>
          <a:ext cx="3458462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74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151043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955145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3628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5298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41117-36CA-338E-519C-F96127FA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45D46-9712-A6D2-C041-D1610B75315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B0728-5994-DCAB-D64F-A96029420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722214-67BA-CE03-CE98-E91F159357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46F805-8E16-7952-7DD9-E34C037AE7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18</a:t>
            </a:fld>
            <a:endParaRPr lang="en-US" b="1" noProof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26C1F-5A32-368A-14D0-628AFD91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622"/>
              </p:ext>
            </p:extLst>
          </p:nvPr>
        </p:nvGraphicFramePr>
        <p:xfrm>
          <a:off x="8958159" y="1236025"/>
          <a:ext cx="30531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5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016156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843214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D306B5-AD1C-A7E7-045F-980B346E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959"/>
              </p:ext>
            </p:extLst>
          </p:nvPr>
        </p:nvGraphicFramePr>
        <p:xfrm>
          <a:off x="5906098" y="1236025"/>
          <a:ext cx="30531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5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016156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843214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B3CFA-DC1F-0850-0BAD-ED92784B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549"/>
              </p:ext>
            </p:extLst>
          </p:nvPr>
        </p:nvGraphicFramePr>
        <p:xfrm>
          <a:off x="2863263" y="1236025"/>
          <a:ext cx="30531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5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1016156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843214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52E906-95AF-C06F-1099-00547549E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28544"/>
              </p:ext>
            </p:extLst>
          </p:nvPr>
        </p:nvGraphicFramePr>
        <p:xfrm>
          <a:off x="101604" y="1227668"/>
          <a:ext cx="2752433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14">
                  <a:extLst>
                    <a:ext uri="{9D8B030D-6E8A-4147-A177-3AD203B41FA5}">
                      <a16:colId xmlns:a16="http://schemas.microsoft.com/office/drawing/2014/main" val="2986689559"/>
                    </a:ext>
                  </a:extLst>
                </a:gridCol>
                <a:gridCol w="916063">
                  <a:extLst>
                    <a:ext uri="{9D8B030D-6E8A-4147-A177-3AD203B41FA5}">
                      <a16:colId xmlns:a16="http://schemas.microsoft.com/office/drawing/2014/main" val="3102502825"/>
                    </a:ext>
                  </a:extLst>
                </a:gridCol>
                <a:gridCol w="760156">
                  <a:extLst>
                    <a:ext uri="{9D8B030D-6E8A-4147-A177-3AD203B41FA5}">
                      <a16:colId xmlns:a16="http://schemas.microsoft.com/office/drawing/2014/main" val="3435485400"/>
                    </a:ext>
                  </a:extLst>
                </a:gridCol>
              </a:tblGrid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56020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9859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7601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446939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512664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70522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49198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1610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55748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3031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11275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4926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985733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921322"/>
                  </a:ext>
                </a:extLst>
              </a:tr>
              <a:tr h="2628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E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6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39543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0305-6B11-2555-624E-0F2282EAF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6380A8-B359-B9DD-3660-BC490591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934" y="3923250"/>
            <a:ext cx="3916676" cy="2898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E387C-9FE0-83F7-7687-C21C34574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06" y="3923250"/>
            <a:ext cx="3916676" cy="289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5D2FE-B099-7D09-274B-7B1BE717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327" y="908417"/>
            <a:ext cx="3916676" cy="2887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95AE3-99E3-37CC-76F0-A8C8D8549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006" y="985108"/>
            <a:ext cx="3916676" cy="28987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0B3BF9-5E17-53CC-2E62-C8583524EFD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0928-E50D-F0DD-6069-B969E2BAEC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223051-CAF8-EFFF-1082-7F53E43677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591FCA-1E48-B384-B17F-D6C647DEE1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19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88816154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0391-BCDF-2D88-596C-C980F2A0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57F0-D3DF-D63C-8A7F-0FC3D69EFD7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Visualizing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4DEC2-6389-2213-10EC-4ABD9A035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48021-1383-FAA7-8567-F7E632B734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D0A1-AFA4-C870-80B4-CD030FDA35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BF1B2-1C4B-38B1-676D-7EB04CB5C3A5}"/>
              </a:ext>
            </a:extLst>
          </p:cNvPr>
          <p:cNvSpPr txBox="1"/>
          <p:nvPr/>
        </p:nvSpPr>
        <p:spPr>
          <a:xfrm>
            <a:off x="510596" y="1203314"/>
            <a:ext cx="11404313" cy="34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a key part of data science.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data effectively. 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Without visualization, </a:t>
            </a:r>
            <a:r>
              <a:rPr lang="en-US" sz="28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amounts of data can be confusing and difficult to interpret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655142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4F953-B3EF-3BAA-7458-C8CFD9B5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5B3ED-8621-DCE4-2014-BB09A4D8313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A4F3D-80F0-9A1E-8320-243ECEC009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E56C94-7BE7-7E1B-8591-D3F4E93375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4491D-DAC3-A0E2-26AA-9E4E11252C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20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F19B0-5ED9-45DE-DCA8-4435A45F6154}"/>
              </a:ext>
            </a:extLst>
          </p:cNvPr>
          <p:cNvSpPr txBox="1"/>
          <p:nvPr/>
        </p:nvSpPr>
        <p:spPr>
          <a:xfrm>
            <a:off x="477669" y="990973"/>
            <a:ext cx="1140431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is Important: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Although all four datasets have similar statistical summaries, their actual patterns are completely different when visualized.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Imagine analyzing students’ test scores. The average score might be 75, but without visualization, you wouldn’t know if most students scored around 75 or if half failed and half excelled.</a:t>
            </a:r>
          </a:p>
          <a:p>
            <a:pPr algn="just"/>
            <a:endParaRPr lang="en-GB" sz="1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alone cannot give us the full picture. Visualizing data helps us: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Identify real trends.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Detect outliers and unusual patterns.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Avoid misleading conclusions.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plotting data, researcher see the true story hidden behind numbers.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7844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54C3-C05B-0851-5B51-DA06CF8B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E965D-F111-2435-AB25-0C5B28F043D0}"/>
              </a:ext>
            </a:extLst>
          </p:cNvPr>
          <p:cNvSpPr txBox="1"/>
          <p:nvPr/>
        </p:nvSpPr>
        <p:spPr>
          <a:xfrm>
            <a:off x="504824" y="233227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  <a:endParaRPr lang="en-GB" sz="36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133C3-5444-0B6C-0A1B-19AA51DB9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3F8946-24D0-32A5-270A-40209EF35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162A5D-3D28-7FF8-E979-7AA93E0654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21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50121144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E522D-335C-E7E8-98EC-27ED87B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85318-1270-736F-6A4F-26E42BFFE07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Tables are useful?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E7628-1FC8-1096-5FFE-4CE443A14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D4E951-DA56-9860-7AD8-9C8ADBEBBD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7D40C8-24DC-500C-F5C9-F8B36ED042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22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5208E-EE21-2AC9-8675-24FA88954EB1}"/>
              </a:ext>
            </a:extLst>
          </p:cNvPr>
          <p:cNvSpPr txBox="1"/>
          <p:nvPr/>
        </p:nvSpPr>
        <p:spPr>
          <a:xfrm>
            <a:off x="510596" y="1203314"/>
            <a:ext cx="11404313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Tables/Excel/CSV files are one of the most effective ways to organize and present data.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Unlike graphs and charts, which summarize trends visually,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tables offer a precise way to display </a:t>
            </a:r>
            <a:r>
              <a:rPr lang="en-GB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in an easy-to-read format.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They are particularly useful when working with structured data, allowing users to </a:t>
            </a:r>
            <a:r>
              <a:rPr lang="en-GB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values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patterns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numerical relationships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more effectively.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2182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935E-1577-8C56-2A3D-5BF075F12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BD1F6-54E9-4AA6-0BF5-1E714570383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B245D-1858-C64F-8FD2-7F5351930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A50BEE-0C9D-902E-94C7-467B4CC607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D84ADF-A84A-EF0D-17F1-043A1E278B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23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5E902-75F4-92FE-2634-3391EB3AEFDD}"/>
              </a:ext>
            </a:extLst>
          </p:cNvPr>
          <p:cNvSpPr txBox="1"/>
          <p:nvPr/>
        </p:nvSpPr>
        <p:spPr>
          <a:xfrm>
            <a:off x="510596" y="1203314"/>
            <a:ext cx="1140431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Accuracy and Numerical Precision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Tables provide an accurate representation of numbers without rounding or estimation, which often happens in charts or graphs. </a:t>
            </a:r>
          </a:p>
          <a:p>
            <a:pPr algn="just"/>
            <a:endParaRPr lang="en-GB" sz="11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company that reports employee salaries. If an</a:t>
            </a:r>
            <a:r>
              <a:rPr lang="en-GB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salary is $79,815, </a:t>
            </a:r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this number in a table </a:t>
            </a:r>
            <a:r>
              <a:rPr lang="en-GB" sz="2800" b="1" noProof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clarity and precision</a:t>
            </a:r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same data were shown in a bar chart,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it might be rounded to $80,000,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 some important detail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This precision is crucial in fields like finance, research, and engineering, where small numerical differences can have a significant impact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8361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447C-4538-15A4-21E2-09116BFD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C04E-F12A-018D-A76E-A1BF0531C85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04802-1A89-1CB0-1162-940950A67B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088F0D-0480-CDB3-32F4-108A6850E1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0E9657-734A-5077-1E5A-3CF873060F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24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569CE-D508-907F-F131-0B48EF5C08D2}"/>
              </a:ext>
            </a:extLst>
          </p:cNvPr>
          <p:cNvSpPr txBox="1"/>
          <p:nvPr/>
        </p:nvSpPr>
        <p:spPr>
          <a:xfrm>
            <a:off x="510596" y="1203314"/>
            <a:ext cx="11404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Displaying the Scale of Numbers Clearly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Tables help us compare numbers easily, especially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right-aligned in a column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This alignment allows for a clear comparison of values by order of magnitude.  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3A752-9873-27EB-F04B-6C7B7A77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30" y="3429000"/>
            <a:ext cx="5291244" cy="31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693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520F-C898-09D6-6BB4-2FCFDECB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7D14E-C431-8D9D-0422-2061322BC71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5C39A-CB70-5715-F12A-4BBE0B93B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EED5D4-174C-12E9-FAB9-D69EEC0FEB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3046B2-5A4F-7CCA-F7FE-F09E2F0FA8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25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2EB2-4966-A75D-591C-F037D2C8E7FB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Handling Multiple Data Variables Efficiently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advantage of tables is their ability to display multiple types of data at once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In graphs/Geometery, visualizing more than two or three variables can become complicated, often requiring color coding or multiple chart types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In contrast, tables remain readable even with several columns of different data types.  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1613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5007-4221-7D8E-EF02-0A313526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BA8BB-70E3-9272-E1DA-E98DE130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26" y="2234668"/>
            <a:ext cx="9062514" cy="4531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FB4A0-1D60-A0B1-2FCD-D340F9CE33D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5A423-F4F6-6CFF-0B73-8903C2EE4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96B020-5213-35DC-1F70-4F8FBEF63A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FE70AE-1C7C-8A1E-382D-70ECD6C81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26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6593-5D26-E20B-EB37-01C258E007FE}"/>
              </a:ext>
            </a:extLst>
          </p:cNvPr>
          <p:cNvSpPr txBox="1"/>
          <p:nvPr/>
        </p:nvSpPr>
        <p:spPr>
          <a:xfrm>
            <a:off x="510596" y="1203314"/>
            <a:ext cx="11404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Handling Multiple Data Variables Efficiently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2D and 3D in graph or geometry</a:t>
            </a:r>
            <a:r>
              <a:rPr lang="en-GB" sz="2800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277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31A7-6F2A-AB5A-818D-997DAF4F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571E9-4F4E-9BB3-A628-95DB2F738CF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BD48E-4B52-1E75-AAA1-23BD0C0B9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FB8C32-C045-95D9-A798-DE6EA2E1C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2B8BC-B8B3-EA75-1727-C9B37D77B6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27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A012D-9C10-593C-8B52-8F30006AF5FB}"/>
              </a:ext>
            </a:extLst>
          </p:cNvPr>
          <p:cNvSpPr txBox="1"/>
          <p:nvPr/>
        </p:nvSpPr>
        <p:spPr>
          <a:xfrm>
            <a:off x="510597" y="1203314"/>
            <a:ext cx="10840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Handling Multiple Data Variables Efficiently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multiple variables in graph or geometry</a:t>
            </a:r>
            <a:r>
              <a:rPr lang="en-GB" sz="2800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endParaRPr lang="en-GB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Explain:</a:t>
            </a:r>
            <a:r>
              <a:rPr lang="en-GB" sz="2800" noProof="1">
                <a:solidFill>
                  <a:srgbClr val="56BC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https://www.youtube.com/shorts/i5DG95IMp40</a:t>
            </a:r>
            <a:endParaRPr lang="en-GB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5D: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https://www.youtube.com/shorts/fuxfyvqtwGo</a:t>
            </a:r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12D: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https://www.youtube.com/shorts/CiOkpWRK_Ac</a:t>
            </a:r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122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D36A-4E4A-1A3B-07AA-0AC4D7C78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341C3-EB3A-723C-60CC-A713197C773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41219-2D71-1270-CEB1-EA4F8CE4D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84D243-6BB2-569C-252F-53C972DD4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0CC931-11F9-1629-5950-83C008E5E9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28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A1731-13CC-E15E-A757-60734C62DE1A}"/>
              </a:ext>
            </a:extLst>
          </p:cNvPr>
          <p:cNvSpPr txBox="1"/>
          <p:nvPr/>
        </p:nvSpPr>
        <p:spPr>
          <a:xfrm>
            <a:off x="510596" y="1203314"/>
            <a:ext cx="1140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Representing Different Types of Data Together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graphs, which mostly display numerical trends, tables allow a mix of numbers, text, and symbols in one format. This makes them ideal for datasets that contain both categorical and numerical information.</a:t>
            </a:r>
          </a:p>
          <a:p>
            <a:pPr algn="just"/>
            <a:endParaRPr lang="en-GB" sz="28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b="1" noProof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Some tables even use icons or emojis to enhance readability, such as checkmarks (✅) for completed tasks or warning signs (⚠️) for pending actions.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868595-4CD1-4AA2-46AC-304BD144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7961"/>
              </p:ext>
            </p:extLst>
          </p:nvPr>
        </p:nvGraphicFramePr>
        <p:xfrm>
          <a:off x="2032000" y="3093412"/>
          <a:ext cx="8128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48815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26090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9203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45726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5708086"/>
                    </a:ext>
                  </a:extLst>
                </a:gridCol>
              </a:tblGrid>
              <a:tr h="4253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Name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($)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26934"/>
                  </a:ext>
                </a:extLst>
              </a:tr>
              <a:tr h="4253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 Khan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Mouse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90847"/>
                  </a:ext>
                </a:extLst>
              </a:tr>
              <a:tr h="243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 Raza	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	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799.99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07048"/>
                  </a:ext>
                </a:extLst>
              </a:tr>
              <a:tr h="310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Headphones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7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0534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8D1A-9811-40F7-D87C-A794FACC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3D228F-6F7D-7C86-8281-5EEB665B5D2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D4F66-F6A9-9DBE-84B1-E8D6AF652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EA3BB8-6420-379A-3976-EFBD3E4A0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62CEC9-73B6-0116-82E1-B14ACEE1D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29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2C4C5-9CA0-BAFA-83D7-1598A7BD8EAD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Better for Small Data Sets</a:t>
            </a:r>
            <a:endParaRPr lang="en-US" sz="28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When working with only a few data points, using a table is often better than a graph. 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Graphs are more useful when showing trends over time or making comparisons across large datasets.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However, if you only have a few numbers, a table provides the same information without unnecessary visual elements.  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927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BDDA-90F7-E6B0-7FD1-0E52954B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5DF7E-0A77-ED38-031A-B92163B6E9F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Visualizing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ADF0B-4E5E-5C1F-275F-885F9E841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4CA2D3-8A61-18C5-7551-C409D3F83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CDFD64-AA6D-30AA-96CE-1F6ABC174A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896DD-9A8C-E765-CC68-8A4E1553E2B0}"/>
              </a:ext>
            </a:extLst>
          </p:cNvPr>
          <p:cNvSpPr txBox="1"/>
          <p:nvPr/>
        </p:nvSpPr>
        <p:spPr>
          <a:xfrm>
            <a:off x="510596" y="120331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Understanding Your Data (Exploratory Data Analysis - EDA)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Before applying any analysis or machine learning algorithm, researchers need to explore the data. Visualization helps to identify </a:t>
            </a:r>
            <a:r>
              <a:rPr lang="en-US" sz="28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noProof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This step allows “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get a feel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” for the data and prepare it properly.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Suppose a dataset of students has grades over time. A line graph can show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whether students’ performance is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declining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helping educators make informed decisions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35914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9B350-3D65-9522-67E8-D813FBDAC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4CFA0-E928-FFA1-856B-137CC004576E}"/>
              </a:ext>
            </a:extLst>
          </p:cNvPr>
          <p:cNvSpPr txBox="1"/>
          <p:nvPr/>
        </p:nvSpPr>
        <p:spPr>
          <a:xfrm>
            <a:off x="504824" y="233227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Graph/Chart/Plot</a:t>
            </a:r>
            <a:endParaRPr lang="en-GB" sz="3600" b="1" noProof="1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9C9C5-B09B-AB9E-BC91-C960A4D5B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55FF8-3DA8-0743-2B8B-F7ED701139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F45421-FD5C-BFAE-1389-9B612BDB57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30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599033457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8704-94D6-4C1B-FE10-08755396F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73" descr="choosing_a_good_chart.png">
            <a:extLst>
              <a:ext uri="{FF2B5EF4-FFF2-40B4-BE49-F238E27FC236}">
                <a16:creationId xmlns:a16="http://schemas.microsoft.com/office/drawing/2014/main" id="{4439E414-877E-8B95-8260-89B8AC7FB3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l="5595" t="8002" r="5461" b="6373"/>
          <a:stretch/>
        </p:blipFill>
        <p:spPr>
          <a:xfrm>
            <a:off x="1542474" y="1"/>
            <a:ext cx="933796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9D896-43E4-A3A3-0613-E2D077B5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74D2D7-B8DF-6BF0-9F15-9C67131540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DBEFA-1FDA-C71F-721E-E69CBEC647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31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806703901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E7ACC-6BF7-C03E-EC31-602E0DF1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05D81-03AA-1D4E-429C-85E02A704E5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1. Dot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5457D-2E20-0147-E4A5-78C03EC2D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BAC5E6-013A-13B0-B17A-ED2BD555CA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1FD5F3-F005-1169-5431-28CF31124E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32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7B904-F842-7B7C-44CE-E108346C746B}"/>
              </a:ext>
            </a:extLst>
          </p:cNvPr>
          <p:cNvSpPr txBox="1"/>
          <p:nvPr/>
        </p:nvSpPr>
        <p:spPr>
          <a:xfrm>
            <a:off x="510596" y="1203313"/>
            <a:ext cx="11182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dot plot is a simple and effective way to visualize data by representing individual data points. It is beneficial when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displaying numerical data and comparing values across categories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or along a continuous function.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plots show only the data points without connecting them with lines.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mathematical terms, if a function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y = f(x)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 dot plot displays the points (x, y) as separate markers on a graph, while a line plot links them with lines to form a continuous representation of the function.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92038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3864-7792-FC51-BC9F-68CEA450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D35AAD-361D-AF46-286A-2F63CDFF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09" y="1203313"/>
            <a:ext cx="6328369" cy="51974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9685F-21ED-2C45-DDA3-AA43A2612F7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1. Dot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24CFA-B485-99F1-3092-357B03FB2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4CDDD1-8DEF-ED2F-B5EB-B5D8B14440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D1EAD6-AA00-1132-DD51-6C2E4FD13D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33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ECFBA-648B-0D44-CB5E-F5CAE3F4A621}"/>
              </a:ext>
            </a:extLst>
          </p:cNvPr>
          <p:cNvSpPr txBox="1"/>
          <p:nvPr/>
        </p:nvSpPr>
        <p:spPr>
          <a:xfrm>
            <a:off x="510596" y="1203313"/>
            <a:ext cx="53452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Dot Plots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Comparing small datasets (Easier to read than a bar chart for small values).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Showing frequency distributions (Useful for identifying clusters and gaps).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individual data points (Ensures no data is hidden within lines or bars).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87251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CD26-1EE7-7773-FB06-42A10939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80EC4-EA7A-42FC-0709-8246A953D92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2. Line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8EFF8-99B8-AEBF-2D8B-E362D9771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CB674E-CF35-326D-5822-556070F83D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D48437-D57D-488B-9480-8629F2219E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34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860E0-7F07-FD7E-7CAB-56148FF3D754}"/>
              </a:ext>
            </a:extLst>
          </p:cNvPr>
          <p:cNvSpPr txBox="1"/>
          <p:nvPr/>
        </p:nvSpPr>
        <p:spPr>
          <a:xfrm>
            <a:off x="510596" y="1203313"/>
            <a:ext cx="11182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Line charts are widely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used in data visualization to show trends over time 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8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two numerical variables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effective line charts requires following some best practices: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Show Actual Data, Not Just the Fitted Line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Show the Full Range of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Use Color to Differentiate Multiple Lines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3041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0E5E0-744D-1FCF-9627-17E8F0B79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B1A166-71C8-5CA2-49BF-1F4272F8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290" y="990973"/>
            <a:ext cx="7145710" cy="5774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4CFE17-F85C-453C-8DDA-D9FBF8FD2A9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3. Line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46204-19FF-3988-3D34-5F4289A62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9E836F-FD43-302F-ADFE-17D6B26847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5E33F5-432C-6CD0-8D5E-ED8D70CE75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35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D7137-F4C8-6B38-13C4-04FE63C00B23}"/>
              </a:ext>
            </a:extLst>
          </p:cNvPr>
          <p:cNvSpPr txBox="1"/>
          <p:nvPr/>
        </p:nvSpPr>
        <p:spPr>
          <a:xfrm>
            <a:off x="510596" y="1203313"/>
            <a:ext cx="4227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Shows trends over time or continuous data with connected data points.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🔹 Best for: Time-series analysis, stock price trends, and temperature changes.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8617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94665-E3ED-8D5E-9CEF-4C520270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C64C6-142F-9B27-C073-126D56AAE26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3.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0E00E-6335-E599-2FCA-F59C8CADCB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9862-835C-F745-B731-6E53E95E5E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7EB9ED-B5CD-7300-64CD-2685579E16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36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4FBCC-BE60-9A8C-9E8D-4A3BF4DA58E5}"/>
              </a:ext>
            </a:extLst>
          </p:cNvPr>
          <p:cNvSpPr txBox="1"/>
          <p:nvPr/>
        </p:nvSpPr>
        <p:spPr>
          <a:xfrm>
            <a:off x="510596" y="1203313"/>
            <a:ext cx="11182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When working with large datasets, visualizing thousands of points in a plot can be challenging. 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done correctly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the data points overlap and create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black ball of death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—a dense, unreadable spot of points.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However, Scatter plots, when properly designed, can effectively represent thousands of data points in a clear and understandable way.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properly drawn scatter plot helps in: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Detecting trends (e.g., does weight increase with height?)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Identifying outliers (unusual points that don’t follow the trend)</a:t>
            </a: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✔ Observing clusters (groups of similar data points)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7962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F061-7337-D15F-3F2F-5218CBCF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228" descr="scatter-plots-heat.png">
            <a:extLst>
              <a:ext uri="{FF2B5EF4-FFF2-40B4-BE49-F238E27FC236}">
                <a16:creationId xmlns:a16="http://schemas.microsoft.com/office/drawing/2014/main" id="{D19E0BC2-7434-1EE8-ECAE-F1D46139A4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7023" y="4013489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95BB4-35E3-19C6-FD7C-EDE0C54E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55" y="1055532"/>
            <a:ext cx="6335236" cy="4986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729C9-12B3-782C-46E4-294E20A6859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3.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CE619-1B99-D3D0-9023-9AD47F297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9D847F-10C3-006F-4ECD-912A64CF8E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955F5-8DE8-B1F4-A705-380B821282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37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92422-3E66-A3DB-6492-E2793995B77D}"/>
              </a:ext>
            </a:extLst>
          </p:cNvPr>
          <p:cNvSpPr txBox="1"/>
          <p:nvPr/>
        </p:nvSpPr>
        <p:spPr>
          <a:xfrm>
            <a:off x="510596" y="1203313"/>
            <a:ext cx="5345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Shows relationships between two numerical variables by plotting points.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🔹 Best for: Detecting correlations, identifying clusters, and spotting outliers.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37207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0E5C-6F0E-3C49-4BCE-974E082A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E948E-C478-946D-5D71-10A2BD31E7F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4. Bubble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21648-EC07-EABA-3B19-3F8001D98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3FD6E7-0A2A-BD64-98B2-6212BD1EEB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DBBB01-EDA5-5DC8-3881-E7985BB16D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38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79FD6-6783-046C-003F-9FE69AB6C284}"/>
              </a:ext>
            </a:extLst>
          </p:cNvPr>
          <p:cNvSpPr txBox="1"/>
          <p:nvPr/>
        </p:nvSpPr>
        <p:spPr>
          <a:xfrm>
            <a:off x="510596" y="1203313"/>
            <a:ext cx="11182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bubble plot is a type of scatter plot where the size and color of each point represent additional information.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just showing two variables (X and Y), a bubble plot can display three or more dimensions by changing the size, color, and shading of each bubble. 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easier to see patterns, trends, and relationships in complex data. For example, in a business dataset, a bubble plot can show </a:t>
            </a:r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 on the X-axis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on the Y-axis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size as the size of the bubble.</a:t>
            </a:r>
            <a:endParaRPr lang="en-US" sz="2800" b="1" noProof="1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073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66C70-CC34-C544-BDA9-E000851D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7F2D3D-B1E0-D7A5-778B-5DB98988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22" y="821318"/>
            <a:ext cx="8765742" cy="60366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091A7-DCCB-8399-8776-6BFBD13C010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4. Bubble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57BCF-CEC2-B38A-622D-AADCEF1CB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85082-84F6-7FA3-B5C4-4B72175C91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B9C554-3479-B071-382D-91F95681ED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39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8576075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DB6CC-C14B-FAEB-CF25-1A2CD324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CEB5A-A830-6A4B-F59F-804E176624E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Visualizing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91D97-7128-7918-813D-3977D6385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CCA6EC-6157-0E1D-3BDA-B23C2C18B2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BA4F30-B887-7E0A-F184-2E800D0C93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0A220-9D8B-26C8-BD8F-25247C4615DB}"/>
              </a:ext>
            </a:extLst>
          </p:cNvPr>
          <p:cNvSpPr txBox="1"/>
          <p:nvPr/>
        </p:nvSpPr>
        <p:spPr>
          <a:xfrm>
            <a:off x="510596" y="1203314"/>
            <a:ext cx="1140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Finding Mistakes in Data (Error Detection &amp; Cleaning)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Raw data often contains </a:t>
            </a:r>
            <a:r>
              <a:rPr lang="en-US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entries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outliers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If these errors go unnoticed, they can lead to misleading results. Visualization </a:t>
            </a:r>
            <a:r>
              <a:rPr lang="en-US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spot these problems early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scatter plot might reveal an extreme data point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far away from the others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an error.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can show if a dataset is missing values or has </a:t>
            </a:r>
            <a:r>
              <a:rPr lang="en-US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distributions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Fixing these issues before applying any model ensures better and more reliable results.</a:t>
            </a:r>
          </a:p>
        </p:txBody>
      </p:sp>
    </p:spTree>
    <p:extLst>
      <p:ext uri="{BB962C8B-B14F-4D97-AF65-F5344CB8AC3E}">
        <p14:creationId xmlns:p14="http://schemas.microsoft.com/office/powerpoint/2010/main" val="1421408621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04727-7C06-9A4D-04CD-69A78758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3BBC7-9AA9-0059-E1DD-3751CC0606D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5. Bar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0C72E-5097-E8AE-4013-6BF77D5F98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71467E-FA40-C835-FB7B-A4CDCD7095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93A99B-2A8A-2E7A-57CC-6AA2F73EC4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40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2EAF4-B9E0-C49B-FD23-CBEAA083E766}"/>
              </a:ext>
            </a:extLst>
          </p:cNvPr>
          <p:cNvSpPr txBox="1"/>
          <p:nvPr/>
        </p:nvSpPr>
        <p:spPr>
          <a:xfrm>
            <a:off x="510596" y="1203313"/>
            <a:ext cx="1118235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bar plot uses rectangular bars to represent different categories, where each bar’s height (or length) corresponds to the category’s frequency or proportion.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Precise comparisons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Since bars are aligned to a common baseline, it is easy to compare their sizes.</a:t>
            </a:r>
          </a:p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Trends and changes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Bar charts help visualize increasing or decreasing trends.</a:t>
            </a:r>
          </a:p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Grouped and stacked options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Can show multiple categories side by side or stacked to compare sub-groups.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Bar Charts when precise comparisons are needed, trends must be analyzed, or multiple subcategories exist.</a:t>
            </a:r>
            <a:endParaRPr lang="en-US" sz="2800" b="1" noProof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0326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A94D-4674-5FF3-6CB7-3CDD532F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36C96-E30B-BAA5-99FD-1ACF2C78713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6. Pie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CCFC9-F796-9BE1-A065-501FC6FF09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57976C-F2B7-25D4-76E4-D1F62E1541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CF3C8E-2D11-9F0C-85EB-B10CB72DBB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41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FB49F-DB2E-3E6A-5980-82D5D00BBC2B}"/>
              </a:ext>
            </a:extLst>
          </p:cNvPr>
          <p:cNvSpPr txBox="1"/>
          <p:nvPr/>
        </p:nvSpPr>
        <p:spPr>
          <a:xfrm>
            <a:off x="510596" y="1203313"/>
            <a:ext cx="111823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pie chart divides a circle into slices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slice represents a percentage of the total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It is useful when showing how each category contributes to the whole.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for percentage-based data when you want to show a part-to-whole relationship.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appealing and intuitive for showing distribution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compare slices accurately, especially when the differences are small.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space-efficient and can be difficult to read when there are too many categories.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can be confusing if they are placed far from the corresponding slices.</a:t>
            </a:r>
            <a:endParaRPr lang="en-US" sz="2800" noProof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9986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DB2A9-A5D3-956B-D58B-9F5264C61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DBBABB-9840-EB8C-D419-4E4D1586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53" y="1005313"/>
            <a:ext cx="11592637" cy="5760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647681-C9C0-8DE1-CA8A-3AD6CEC29254}"/>
              </a:ext>
            </a:extLst>
          </p:cNvPr>
          <p:cNvSpPr txBox="1"/>
          <p:nvPr/>
        </p:nvSpPr>
        <p:spPr>
          <a:xfrm>
            <a:off x="418232" y="307697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Bar Chart &amp; Pie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C0F4F-AC36-1AF3-A66D-6D3567BA3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C611A7-FFDC-E94D-4336-12976922AE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4C052D-5C5B-0FC1-DC7D-975A5AB2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42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900432475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4608-6C0E-E811-9179-F8F12158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BBDD8-6739-FE7C-B8FB-4B355AF3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37" t="15620" b="17712"/>
          <a:stretch/>
        </p:blipFill>
        <p:spPr>
          <a:xfrm>
            <a:off x="5174554" y="1335615"/>
            <a:ext cx="7016537" cy="5355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2D6B0-E704-27FF-D814-858096B0F58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7. Box Plot (or Box-and-Whisker Plot)</a:t>
            </a:r>
            <a:endParaRPr lang="en-US" sz="3600" b="1" u="sng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FEBBB-907C-2DB5-1F81-2E9A6DE47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54207-5D9E-B37C-F4A6-0248F03225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B056EC-F3F3-552D-A25A-71CE83CE96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43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072D-4617-8B4B-7D9D-545A2CA75260}"/>
              </a:ext>
            </a:extLst>
          </p:cNvPr>
          <p:cNvSpPr txBox="1"/>
          <p:nvPr/>
        </p:nvSpPr>
        <p:spPr>
          <a:xfrm>
            <a:off x="510597" y="1335615"/>
            <a:ext cx="4578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box plot (also known as a box-and-whisker plot) is a powerful visualization tool used to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distribution,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of numerical data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702290287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1711-0A43-3461-9B91-648916EE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CDA500-A3B5-3CD1-FEB2-6CACAD6A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73" y="1248864"/>
            <a:ext cx="6414304" cy="4921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F4CF6-02B2-1F20-9CA2-860E559739C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7. Box Plot (or Box-and-Whisker Plot)</a:t>
            </a:r>
            <a:endParaRPr lang="en-US" sz="3600" b="1" u="sng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3E1C6-E3D6-308F-6391-C2992451F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5B25C6-BA5E-2837-E618-D5B4B6C142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DBDFD-F0EC-79EF-5A18-7CB25D42A2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44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2A53C-3BAF-C1EC-9C15-A692021B10C5}"/>
              </a:ext>
            </a:extLst>
          </p:cNvPr>
          <p:cNvSpPr txBox="1"/>
          <p:nvPr/>
        </p:nvSpPr>
        <p:spPr>
          <a:xfrm>
            <a:off x="510596" y="1203313"/>
            <a:ext cx="53452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Comparing distributions across multiple categories.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skewness, spread, and outliers.</a:t>
            </a:r>
          </a:p>
          <a:p>
            <a:pPr algn="just"/>
            <a:endParaRPr lang="en-GB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variability in datasets like exam scores,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stock prices, and sensor readings.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24419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3A01-5BA6-2608-15D1-4AFF14C6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95AF9-7CDA-FD96-FEBF-9EE7D37EB8A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8. Histogram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E0920-E5C5-8F4D-2599-F4AFF1730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1B4857-E58F-0712-9204-8B4050447D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114894-8801-B5E7-5198-A71C3F9E1A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45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26556-505A-7144-9C9D-D08403FFFCEF}"/>
              </a:ext>
            </a:extLst>
          </p:cNvPr>
          <p:cNvSpPr txBox="1"/>
          <p:nvPr/>
        </p:nvSpPr>
        <p:spPr>
          <a:xfrm>
            <a:off x="510596" y="1203313"/>
            <a:ext cx="11182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shows how data is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by grouping values into </a:t>
            </a:r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counting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how often they appear. It helps identify peaks, skewness, and extreme values.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does the bin’s value matter?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Too few bins hide details.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Too many bins add noise.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right bin count depends on data size and what we want to see.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Histograms give a clear picture of frequency distribution, making patterns easy to understand.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78575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EA280-6D09-8B1B-2D4C-942BB81E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51339-D295-46A5-55E9-8CE31E92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53" y="1529987"/>
            <a:ext cx="8378969" cy="5328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B1612-3B1B-BD7E-6735-ACF12358F2F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9. Histogram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02CEF-BE1E-DF15-311A-480A28F82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45D130-27E8-3FF4-BDCC-0E00EBF233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F208FB-FBEC-F199-C363-4229AA42E9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46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67AEA-6C37-291A-030F-F1CEF080EA30}"/>
              </a:ext>
            </a:extLst>
          </p:cNvPr>
          <p:cNvSpPr txBox="1"/>
          <p:nvPr/>
        </p:nvSpPr>
        <p:spPr>
          <a:xfrm>
            <a:off x="504824" y="1006767"/>
            <a:ext cx="111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Bin value/size on datasets</a:t>
            </a:r>
          </a:p>
        </p:txBody>
      </p:sp>
    </p:spTree>
    <p:extLst>
      <p:ext uri="{BB962C8B-B14F-4D97-AF65-F5344CB8AC3E}">
        <p14:creationId xmlns:p14="http://schemas.microsoft.com/office/powerpoint/2010/main" val="4282007329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D2FB5-CFFB-73A6-58A1-31AA87C3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32FB-10B3-102E-2D80-34D02A93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8" y="1058762"/>
            <a:ext cx="8478073" cy="5460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4E861-FD13-CB17-5690-FC129D5667B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9. Histogram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8936C-0FD8-A45E-5E09-40E2BF314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308952-79B0-2D50-28BB-C70E2BB870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2B5909-CC86-DAD7-1EEB-5BE5FD3D7A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47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D795A-F164-69C5-345A-DFCDECBD4695}"/>
              </a:ext>
            </a:extLst>
          </p:cNvPr>
          <p:cNvSpPr txBox="1"/>
          <p:nvPr/>
        </p:nvSpPr>
        <p:spPr>
          <a:xfrm>
            <a:off x="510597" y="1203313"/>
            <a:ext cx="32024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Simulating 1,000 students’ scores using a normal distribution with a mean of 70 and a standard deviation of 15.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44361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6DABF-7399-4918-B127-BBF3FA742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87D01-2B86-CB68-4F40-4C637D811C6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10. Area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E1DD6-02E3-D275-3A01-CC9F54C2B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AE47D-25EE-DC30-017D-A8CF5A2A5B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620DA-3E15-0569-8089-2DEE6E0DB4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48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0329F-43BC-B55D-DEC0-0AF91663DB09}"/>
              </a:ext>
            </a:extLst>
          </p:cNvPr>
          <p:cNvSpPr txBox="1"/>
          <p:nvPr/>
        </p:nvSpPr>
        <p:spPr>
          <a:xfrm>
            <a:off x="510596" y="1203313"/>
            <a:ext cx="5345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a line chart but with filled areas, representing cumulative data.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🔹 Best for: Showing trends and cumulative values.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📊 Example: Monthly app downloads.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24B39-A63C-85F8-1244-42FF1B24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54" y="1203313"/>
            <a:ext cx="6272153" cy="49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70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B0789-85E6-ACA7-981B-837AAC37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B3D9F-6E40-D6A6-A7EB-79867DE14B6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11. Data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4137-DF67-9B92-BB2C-6E735E08B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0BE389-25E6-39CC-94BD-81685EBF33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E1B7D8-58D4-A97E-F0B7-F4900C679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49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CB638-F8AC-3A28-770E-C704651766A3}"/>
              </a:ext>
            </a:extLst>
          </p:cNvPr>
          <p:cNvSpPr txBox="1"/>
          <p:nvPr/>
        </p:nvSpPr>
        <p:spPr>
          <a:xfrm>
            <a:off x="510596" y="1203313"/>
            <a:ext cx="11182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Data maps use color or shading to highlight the properties of different regions on a map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Each region </a:t>
            </a:r>
            <a:r>
              <a:rPr lang="en-GB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place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800" b="1" noProof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visually clear how data is distributed.</a:t>
            </a:r>
          </a:p>
          <a:p>
            <a:pPr algn="just"/>
            <a:endParaRPr lang="en-GB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 the 2012 U.S. Presidential Election, a map was used to show which </a:t>
            </a:r>
            <a:r>
              <a:rPr lang="en-GB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voted for Barack Obama (blue)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and which states </a:t>
            </a:r>
            <a:r>
              <a:rPr lang="en-GB" sz="2800" b="1" noProof="1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voted for Mitt Romney (red)</a:t>
            </a:r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This helped in understanding the political divide across different parts of the country. The north-east and west coasts were mostly blue, while the mid-west and south were largely red.</a:t>
            </a:r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5511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FE5F4-B0B2-9EC5-4FBA-3EF41776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9B200-3FC7-27E5-F188-3178ACA6F15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Visualizing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49603-08FB-7B7B-0576-644EB7860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652484-11BB-7497-79F3-6987C999D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29070C-E0DB-244A-1051-D945E74E93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5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B7796-539D-7ABF-477A-B4EDEC6C9F5C}"/>
              </a:ext>
            </a:extLst>
          </p:cNvPr>
          <p:cNvSpPr txBox="1"/>
          <p:nvPr/>
        </p:nvSpPr>
        <p:spPr>
          <a:xfrm>
            <a:off x="510596" y="120331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Explaining Insights (Effective Communication of Results)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Good visualizations </a:t>
            </a:r>
            <a:r>
              <a:rPr lang="en-US" sz="2800" b="1" noProof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it easier to present data-driven conclusions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clearly and effectively.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can show </a:t>
            </a:r>
            <a:r>
              <a:rPr lang="en-US" sz="28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is selling the most in different months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pie chart can display the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customer types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 a business, making it easy to see which group is the largest.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results are communicated well, decision-makers can take meaningful actions based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1006156005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B84FB-A00F-201B-C4A0-088D60B7A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9F5CCE-3908-DFEE-8B42-0CFFE55C7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8" y="1972934"/>
            <a:ext cx="12009120" cy="4885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5357C3-2CEF-5676-C76B-73C7C5DDAFC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11. Data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42DF6-56C0-D39E-03BE-87D37CBE3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EDE28C-8C8D-A4CE-4DF7-865A20D366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8B3EBC-F8A9-EDA5-7557-940403491A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50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025F4-E958-2FE0-407B-F167C18DB9F2}"/>
              </a:ext>
            </a:extLst>
          </p:cNvPr>
          <p:cNvSpPr txBox="1"/>
          <p:nvPr/>
        </p:nvSpPr>
        <p:spPr>
          <a:xfrm>
            <a:off x="510596" y="1018588"/>
            <a:ext cx="113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Maps summarizing the results of the 2012 U.S. presidential election.</a:t>
            </a:r>
          </a:p>
        </p:txBody>
      </p:sp>
    </p:spTree>
    <p:extLst>
      <p:ext uri="{BB962C8B-B14F-4D97-AF65-F5344CB8AC3E}">
        <p14:creationId xmlns:p14="http://schemas.microsoft.com/office/powerpoint/2010/main" val="400787118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3A8F-2FBE-6371-15F1-14F0282B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B4B60-2CFC-1CB3-5631-78D8E3B77AC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B9EA0-98D5-2701-6562-F07CE146D8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A17392-1314-2EDE-2A57-6F9B4D2788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F922AB-E63B-2A4B-7615-1753A73C9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A0BA2-4863-106F-253B-BF8763555CEC}"/>
              </a:ext>
            </a:extLst>
          </p:cNvPr>
          <p:cNvSpPr txBox="1"/>
          <p:nvPr/>
        </p:nvSpPr>
        <p:spPr>
          <a:xfrm>
            <a:off x="390523" y="5446693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800" dirty="0">
                <a:hlinkClick r:id="rId3"/>
              </a:rPr>
              <a:t>Mubshr07/</a:t>
            </a:r>
            <a:r>
              <a:rPr lang="en-US" sz="2800" dirty="0" err="1">
                <a:hlinkClick r:id="rId3"/>
              </a:rPr>
              <a:t>HITEC_Codes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FCDE4-71E0-72A1-5D48-64D7A89D2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38" y="1598088"/>
            <a:ext cx="6067439" cy="43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8700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52</a:t>
            </a:fld>
            <a:endParaRPr lang="en-US" b="1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ght-Life to Islam! - &quot;Money &amp; Girls, Nothing Made Me Happy!&quot; @Ibothepro">
            <a:extLst>
              <a:ext uri="{FF2B5EF4-FFF2-40B4-BE49-F238E27FC236}">
                <a16:creationId xmlns:a16="http://schemas.microsoft.com/office/drawing/2014/main" id="{AFBE9BC0-FEED-8B19-C3CB-452E5F3B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49" y="905164"/>
            <a:ext cx="8040564" cy="45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Night-Life to Islam! – “Money &amp; Girls, Nothing Made Me Happy”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53</a:t>
            </a:fld>
            <a:endParaRPr lang="en-US" b="1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590322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noProof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noProof="1">
                <a:hlinkClick r:id="rId4"/>
              </a:rPr>
              <a:t>Night-Life to Islam! - "Money &amp; Girls, Nothing Made Me Happy!" @Ibothepro</a:t>
            </a:r>
            <a:endParaRPr lang="en-US" sz="2000" noProof="1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spcAft>
                <a:spcPts val="800"/>
              </a:spcAft>
            </a:pPr>
            <a:r>
              <a:rPr lang="en-US" sz="2000" b="1" noProof="1"/>
              <a:t>Duration: 00:28:51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00CEA-7536-5D43-F71D-CADCC1235C06}"/>
              </a:ext>
            </a:extLst>
          </p:cNvPr>
          <p:cNvSpPr txBox="1"/>
          <p:nvPr/>
        </p:nvSpPr>
        <p:spPr>
          <a:xfrm>
            <a:off x="0" y="-1724"/>
            <a:ext cx="2813368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6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b="1" noProof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included in the Syllabus </a:t>
            </a:r>
            <a:endParaRPr lang="en-US" sz="1600" noProof="1">
              <a:solidFill>
                <a:srgbClr val="00B0F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FF4C8-0A0E-6BB8-1E65-780EE1B79B80}"/>
              </a:ext>
            </a:extLst>
          </p:cNvPr>
          <p:cNvGrpSpPr/>
          <p:nvPr/>
        </p:nvGrpSpPr>
        <p:grpSpPr>
          <a:xfrm>
            <a:off x="762895" y="2462224"/>
            <a:ext cx="2050473" cy="2080368"/>
            <a:chOff x="951345" y="2942598"/>
            <a:chExt cx="2050473" cy="20803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CD6A88-5721-4AC9-3965-01B59F009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32" y="2942598"/>
              <a:ext cx="1711036" cy="171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B71FC0-A7EA-45F0-2ED3-DEDA47D53972}"/>
                </a:ext>
              </a:extLst>
            </p:cNvPr>
            <p:cNvSpPr txBox="1"/>
            <p:nvPr/>
          </p:nvSpPr>
          <p:spPr>
            <a:xfrm>
              <a:off x="951345" y="4653634"/>
              <a:ext cx="2050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1">
                  <a:latin typeface="Times New Roman" panose="02020603050405020304" pitchFamily="18" charset="0"/>
                  <a:cs typeface="Times New Roman" panose="02020603050405020304" pitchFamily="18" charset="0"/>
                  <a:hlinkClick r:id="rId6"/>
                </a:rPr>
                <a:t>Towards Eternity</a:t>
              </a:r>
              <a:endParaRPr lang="en-US" b="1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2CC6-2345-05EC-1CFD-D0C19210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F7621-BC04-6384-855D-75F24B0B152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Visualizing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DC75E-9853-464E-F928-2B70F5C83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0AAEC6-CCA6-E4A4-2B56-E59F2DE076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6C0BF6-2C74-E239-054A-947A74DB1E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6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55323-E3F1-846A-167F-7C609A76FE4E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Faster and Better Decision-Making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Humans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process visual information much faster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than raw numbers or text. 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A well-designed chart or graph lets decision-makers quickly grasp key insights and make informed choices.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dashboard with real-time stock market trends helps investors make quick buy/sell decisions.</a:t>
            </a:r>
          </a:p>
        </p:txBody>
      </p:sp>
    </p:spTree>
    <p:extLst>
      <p:ext uri="{BB962C8B-B14F-4D97-AF65-F5344CB8AC3E}">
        <p14:creationId xmlns:p14="http://schemas.microsoft.com/office/powerpoint/2010/main" val="213909440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51B79-A023-1EA8-D220-35D77CB5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B13E0-6092-46CA-67CF-52FF4D15AC1B}"/>
              </a:ext>
            </a:extLst>
          </p:cNvPr>
          <p:cNvSpPr txBox="1"/>
          <p:nvPr/>
        </p:nvSpPr>
        <p:spPr>
          <a:xfrm>
            <a:off x="504824" y="2782669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Data-Driven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E429A-777B-7B98-19F1-83B29C0E3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CDA03D-009E-A47E-969C-172BBD008B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608D3-4AF2-074B-6847-B32C7DC623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7</a:t>
            </a:fld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16187124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96D0-22C1-8059-9B87-13D78E5F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C00F4-9755-BB01-E1FE-872028DFEED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Data-Driven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5E347-4D83-D6B4-A7AE-8E17BF517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0B5821-6E7A-1BC3-0BFF-6EA208886C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6CC328-7DA1-293E-6C28-04418BDA1A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8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248D4-56D5-534C-B021-734CF63A3C0B}"/>
              </a:ext>
            </a:extLst>
          </p:cNvPr>
          <p:cNvSpPr txBox="1"/>
          <p:nvPr/>
        </p:nvSpPr>
        <p:spPr>
          <a:xfrm>
            <a:off x="510596" y="120331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 use different approaches to understand the world. Traditionally, they use a method called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hypothesis-driven science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but modern data science also follows a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Traditional Scientific Method (Hypothesis-Driven Science)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This method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starts with a theory or assumption 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about how something works. Then, data is collected to test whether this idea is true or false.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scientist believes that “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drinking more water improves focus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”. They collect data from students, analyze it, and see if the hypothesis is correct.</a:t>
            </a:r>
          </a:p>
        </p:txBody>
      </p:sp>
    </p:spTree>
    <p:extLst>
      <p:ext uri="{BB962C8B-B14F-4D97-AF65-F5344CB8AC3E}">
        <p14:creationId xmlns:p14="http://schemas.microsoft.com/office/powerpoint/2010/main" val="6780903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0DE9-4F35-0630-9999-327E41236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EF598-A940-277C-7454-5E5712DAF25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vs. Data-Driven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42BBA-BAE1-67A9-6155-1120DE905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EC4D85-F0C9-B809-36B5-CAA63E80F8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1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33520-A58E-7375-2A31-1A73CA9AD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1" smtClean="0"/>
              <a:t>9</a:t>
            </a:fld>
            <a:endParaRPr lang="en-US" b="1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A11B2-5351-47E8-C8E2-F1F3EDE62B60}"/>
              </a:ext>
            </a:extLst>
          </p:cNvPr>
          <p:cNvSpPr txBox="1"/>
          <p:nvPr/>
        </p:nvSpPr>
        <p:spPr>
          <a:xfrm>
            <a:off x="510596" y="1203314"/>
            <a:ext cx="11404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Data-Driven Science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Instead of starting with a theory, data-driven science begins by </a:t>
            </a:r>
            <a:r>
              <a:rPr lang="en-US" sz="2800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a large dataset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trends are explored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These patterns may later become the foundation for new hypotheses.</a:t>
            </a:r>
          </a:p>
          <a:p>
            <a:pPr algn="just"/>
            <a:endParaRPr lang="en-US" sz="2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company collects customer shopping data and notices that people </a:t>
            </a:r>
            <a:r>
              <a:rPr lang="en-US" sz="2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who buy laptops also buy headphones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 This pattern can help businesses make </a:t>
            </a:r>
            <a:r>
              <a:rPr lang="en-US" sz="2800" noProof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07822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5125</TotalTime>
  <Words>3272</Words>
  <Application>Microsoft Office PowerPoint</Application>
  <PresentationFormat>Widescreen</PresentationFormat>
  <Paragraphs>631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1785</cp:revision>
  <dcterms:created xsi:type="dcterms:W3CDTF">2022-09-29T14:23:11Z</dcterms:created>
  <dcterms:modified xsi:type="dcterms:W3CDTF">2025-01-27T07:02:05Z</dcterms:modified>
</cp:coreProperties>
</file>