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35"/>
  </p:notesMasterIdLst>
  <p:sldIdLst>
    <p:sldId id="256" r:id="rId2"/>
    <p:sldId id="342" r:id="rId3"/>
    <p:sldId id="360" r:id="rId4"/>
    <p:sldId id="343" r:id="rId5"/>
    <p:sldId id="353" r:id="rId6"/>
    <p:sldId id="354" r:id="rId7"/>
    <p:sldId id="355" r:id="rId8"/>
    <p:sldId id="356" r:id="rId9"/>
    <p:sldId id="361" r:id="rId10"/>
    <p:sldId id="357" r:id="rId11"/>
    <p:sldId id="358" r:id="rId12"/>
    <p:sldId id="359" r:id="rId13"/>
    <p:sldId id="363" r:id="rId14"/>
    <p:sldId id="362" r:id="rId15"/>
    <p:sldId id="364" r:id="rId16"/>
    <p:sldId id="350" r:id="rId17"/>
    <p:sldId id="365" r:id="rId18"/>
    <p:sldId id="366" r:id="rId19"/>
    <p:sldId id="351" r:id="rId20"/>
    <p:sldId id="352" r:id="rId21"/>
    <p:sldId id="345" r:id="rId22"/>
    <p:sldId id="346" r:id="rId23"/>
    <p:sldId id="348" r:id="rId24"/>
    <p:sldId id="347" r:id="rId25"/>
    <p:sldId id="349" r:id="rId26"/>
    <p:sldId id="344" r:id="rId27"/>
    <p:sldId id="337" r:id="rId28"/>
    <p:sldId id="338" r:id="rId29"/>
    <p:sldId id="339" r:id="rId30"/>
    <p:sldId id="340" r:id="rId31"/>
    <p:sldId id="341" r:id="rId32"/>
    <p:sldId id="325" r:id="rId33"/>
    <p:sldId id="30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BDB3-FA40-425D-9FD4-256533B5625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04C4-F75C-4071-A07A-E26E4A59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06A6-B332-43BA-A164-E51FC5395952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AF4D-429E-4641-98AC-142564055F72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0550-0A45-4EC4-84B2-A4D4543EC8C5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B62C-8C3B-44D6-BD8A-3C872F921AE4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55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53FD-0A7F-4C69-88A4-817EC960A7C5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BB8-ACF9-4884-B4CF-54CCD5840E7C}" type="datetime1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7A-6905-46FA-A2FE-77C9805F671C}" type="datetime1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D015-4205-4D88-915C-B2E3A3784D6A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78C3-B6D1-4B3E-B5B9-03F5CE2499B9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5EB-E7C1-4802-9A21-20807988D56A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7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DC0-DB14-48CD-9AC2-1A532E1B403B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5FE-4F0B-41BA-8D98-76EDAFF5787E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7C1F-81BA-4FAE-98E1-3A66C9559B05}" type="datetime1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15A4-C359-420F-9FAD-A04DA80ACA2B}" type="datetime1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0302-EA3D-4DD0-97B2-6A37B3A43983}" type="datetime1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6D26-0BBC-4BB1-ABF3-A2627A500B00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F02-E532-4A94-9DC6-1B6771D85A7C}" type="datetime1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25349E-9EE6-4B20-B1CB-4FF6B0B05F5F}" type="datetime1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TowardsEternity" TargetMode="External"/><Relationship Id="rId5" Type="http://schemas.openxmlformats.org/officeDocument/2006/relationships/image" Target="../media/image18.jpeg"/><Relationship Id="rId4" Type="http://schemas.openxmlformats.org/officeDocument/2006/relationships/hyperlink" Target="https://www.youtube.com/watch?v=kimFYxWNcaE&amp;ab_channel=TowardsEternit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50" y="729060"/>
            <a:ext cx="4602985" cy="1421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48CFDD-B803-3DAD-AC09-69E8B2FD199B}"/>
              </a:ext>
            </a:extLst>
          </p:cNvPr>
          <p:cNvSpPr txBox="1"/>
          <p:nvPr/>
        </p:nvSpPr>
        <p:spPr>
          <a:xfrm>
            <a:off x="0" y="288524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CS-429   Introduction to Data Science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65854-A3A2-C6A0-2628-FC766AF80971}"/>
              </a:ext>
            </a:extLst>
          </p:cNvPr>
          <p:cNvSpPr txBox="1"/>
          <p:nvPr/>
        </p:nvSpPr>
        <p:spPr>
          <a:xfrm>
            <a:off x="0" y="4342902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  <a:p>
            <a:pPr algn="ctr"/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Page-Rank Algorithm</a:t>
            </a:r>
            <a:endParaRPr lang="en-US" sz="3200" b="1" noProof="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A8A6-BA3D-EDFE-0157-014DA5A0F9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598868-6A28-EF56-E731-AC71D8C34D2D}"/>
              </a:ext>
            </a:extLst>
          </p:cNvPr>
          <p:cNvSpPr txBox="1"/>
          <p:nvPr/>
        </p:nvSpPr>
        <p:spPr>
          <a:xfrm>
            <a:off x="471054" y="5657671"/>
            <a:ext cx="11249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Mubashir Iqbal</a:t>
            </a:r>
          </a:p>
          <a:p>
            <a:pPr algn="r"/>
            <a:r>
              <a:rPr lang="en-US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in Computer Science Department</a:t>
            </a: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HITEC University Taxila</a:t>
            </a:r>
            <a:endParaRPr lang="en-US" sz="24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2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99F66-C8DC-A5FD-7395-2F43420A6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DC3372-770D-A729-DF9F-5FD8CDD50137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Widely used Terms and Concepts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EEE77-1838-7782-AE25-ED777C7D0D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1E093F-DB35-682D-7571-1697F3F82E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D376CF3-303F-2AD4-9019-AE1D4347EC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10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98F37-F765-23FB-6231-874ECD4E1C45}"/>
              </a:ext>
            </a:extLst>
          </p:cNvPr>
          <p:cNvSpPr txBox="1"/>
          <p:nvPr/>
        </p:nvSpPr>
        <p:spPr>
          <a:xfrm>
            <a:off x="538305" y="1240260"/>
            <a:ext cx="11404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Morphology</a:t>
            </a:r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69886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B8167-E918-DE0B-840A-F60CA7009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CC2F8-566A-4EA1-E29B-9006C5724CA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Widely used Terms and Concepts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9A8A1-4828-4AC9-D1FA-49A07AD236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1DA274-518B-A717-C6B2-5DB72F4E6F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B9C476-1172-E3FF-8B8D-498B084901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11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6EBD6A-4A3C-0DA2-E421-AFE98BC8C2F2}"/>
              </a:ext>
            </a:extLst>
          </p:cNvPr>
          <p:cNvSpPr txBox="1"/>
          <p:nvPr/>
        </p:nvSpPr>
        <p:spPr>
          <a:xfrm>
            <a:off x="538305" y="1083244"/>
            <a:ext cx="1140431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thing which can be Word, Symbol, Sign, Expression, URL, </a:t>
            </a:r>
            <a:r>
              <a:rPr lang="en-GB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EmotionIcon</a:t>
            </a: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Punnctuations</a:t>
            </a: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 </a:t>
            </a:r>
          </a:p>
          <a:p>
            <a:r>
              <a:rPr lang="en-US" sz="2800" b="1" i="0" u="none" strike="noStrike" baseline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en-US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independent units of language </a:t>
            </a:r>
            <a:endParaRPr lang="en-GB" sz="2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referred to a meaning sequence of characters which is recognized and has a sense in any language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in one Form or multiple forms (for Time/Tense)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Words can be created based on existing concepts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Word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 are usually based of this basic sequence of characters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root/stem word </a:t>
            </a:r>
          </a:p>
        </p:txBody>
      </p:sp>
    </p:spTree>
    <p:extLst>
      <p:ext uri="{BB962C8B-B14F-4D97-AF65-F5344CB8AC3E}">
        <p14:creationId xmlns:p14="http://schemas.microsoft.com/office/powerpoint/2010/main" val="118978821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A3CF4-E075-AAE1-8C97-5F3011D00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0D5CB1-0A69-E9E7-0AEA-CA09068B7CE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Widely used Terms and Concepts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589148-68A1-13DE-CA49-49A8DDB7C8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AADD4C-1A55-3D20-8381-4301B343FFA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FDF51C-6319-9CAC-4A66-3520C6E3C3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12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E7EA2-C8FF-8081-AF7B-AAC76CFA7F07}"/>
              </a:ext>
            </a:extLst>
          </p:cNvPr>
          <p:cNvSpPr txBox="1"/>
          <p:nvPr/>
        </p:nvSpPr>
        <p:spPr>
          <a:xfrm>
            <a:off x="538305" y="1083244"/>
            <a:ext cx="11404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Word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words are usually based of this basic sequence of characters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root/stem word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document refers to a body of text.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documents make up a corpus.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 product review, an email, Letter, Research Article</a:t>
            </a:r>
          </a:p>
        </p:txBody>
      </p:sp>
    </p:spTree>
    <p:extLst>
      <p:ext uri="{BB962C8B-B14F-4D97-AF65-F5344CB8AC3E}">
        <p14:creationId xmlns:p14="http://schemas.microsoft.com/office/powerpoint/2010/main" val="237187094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9A402-EDC6-3D43-EF6B-7FB50115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8CF19-9A39-2A8C-70CA-60CE49344F51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Widely used Terms and Concepts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EB7CC1-1529-A212-ACF3-152D764F59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79B976-8EC7-C03E-142A-1CDEE0A9DA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DE913A-223F-666E-6DBE-998362858C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13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E89FE-53FF-35D5-9118-22ADCE005A2D}"/>
              </a:ext>
            </a:extLst>
          </p:cNvPr>
          <p:cNvSpPr txBox="1"/>
          <p:nvPr/>
        </p:nvSpPr>
        <p:spPr>
          <a:xfrm>
            <a:off x="538305" y="1083244"/>
            <a:ext cx="1140431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</a:p>
          <a:p>
            <a:pPr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Vocabulary (from the Latin for "name," also called </a:t>
            </a:r>
            <a:r>
              <a:rPr lang="en-GB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wordstock</a:t>
            </a: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lexicon, and lexis) refers to all the words in a language that are understood by a particular person or group of people.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</a:t>
            </a: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refers to a collection of texts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can be General or Domain Specific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Corpus can be Domain Specific: Medical, </a:t>
            </a:r>
            <a:r>
              <a:rPr lang="en-GB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Sports,History</a:t>
            </a:r>
            <a:endParaRPr lang="en-GB" sz="28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omain Expert can also annotate Corpus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of Corpus can be: newspapers, novels, recipes, radio broadcasts to television shows, movies, and tweets</a:t>
            </a:r>
          </a:p>
        </p:txBody>
      </p:sp>
    </p:spTree>
    <p:extLst>
      <p:ext uri="{BB962C8B-B14F-4D97-AF65-F5344CB8AC3E}">
        <p14:creationId xmlns:p14="http://schemas.microsoft.com/office/powerpoint/2010/main" val="348887010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931EE-7E6D-73EF-C441-5E5A78A1B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625F1-2E23-74B4-3DA9-D916ECC10297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Widely used Terms and Concepts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3C594-B8D4-4559-FCBF-CCBAF6ECE2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C13E62-06AD-FC0E-BFD8-9BD8E20D86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46E20E-77C7-5719-1093-93AB49C980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14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8EF50-21B5-C0B7-D99F-A5A7A08D140D}"/>
              </a:ext>
            </a:extLst>
          </p:cNvPr>
          <p:cNvSpPr txBox="1"/>
          <p:nvPr/>
        </p:nvSpPr>
        <p:spPr>
          <a:xfrm>
            <a:off x="538305" y="1083244"/>
            <a:ext cx="11404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Normal language, Dictionary is a set of Vocabulary words with their meaning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Program, Dictionary is Key- Value Pair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Python: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Dictionaries are used to store data values in </a:t>
            </a:r>
            <a:r>
              <a:rPr lang="en-GB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key:value</a:t>
            </a: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pairs.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dictionary is a collection which is ordered, changeable and do not allow duplicates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/Corpus/Lexicons are interchangeably used terms</a:t>
            </a:r>
          </a:p>
        </p:txBody>
      </p:sp>
    </p:spTree>
    <p:extLst>
      <p:ext uri="{BB962C8B-B14F-4D97-AF65-F5344CB8AC3E}">
        <p14:creationId xmlns:p14="http://schemas.microsoft.com/office/powerpoint/2010/main" val="396337508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34CA9-4B40-C32F-A51B-D463D0BE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781F1-CF10-8C23-D1A4-FA5C96C687D7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Widely used Terms and Concepts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EE151A-7C15-2668-3BFF-6BBC7F1323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37998E-D808-8B2C-7D9A-01A1EEBEA7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9039DB-8700-5AE3-A3AB-2F8C504CBE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15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06CDB1-F5E2-E5C0-24D0-FFFC6621CD75}"/>
              </a:ext>
            </a:extLst>
          </p:cNvPr>
          <p:cNvSpPr txBox="1"/>
          <p:nvPr/>
        </p:nvSpPr>
        <p:spPr>
          <a:xfrm>
            <a:off x="538305" y="1083244"/>
            <a:ext cx="114043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Lexicons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lexicon is a collection of information about the words of a language about their lexical categories to which they belong.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lexicon is usually structured as a collection of lexical entries,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of Speech Tagging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basic to Deep level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Lexicon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work sense as Positive or Negative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of A Sense of Positive in a range (0-1 or 0-5, both positive and negative sense)</a:t>
            </a:r>
          </a:p>
        </p:txBody>
      </p:sp>
    </p:spTree>
    <p:extLst>
      <p:ext uri="{BB962C8B-B14F-4D97-AF65-F5344CB8AC3E}">
        <p14:creationId xmlns:p14="http://schemas.microsoft.com/office/powerpoint/2010/main" val="3129258397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0F9EC-96B9-2BEC-64EB-D7D9183B3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F1D795-54F6-B5B9-2F26-8C39AADBA4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F35660-61E7-D28E-DDF5-BAF485AA31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FA5E92-4B10-94CF-7AE6-56F638E4B9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16</a:t>
            </a:fld>
            <a:endParaRPr lang="en-US" b="1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33BD4-3AA5-261E-31BD-8305C1E4A9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69"/>
          <a:stretch/>
        </p:blipFill>
        <p:spPr>
          <a:xfrm>
            <a:off x="2276958" y="92075"/>
            <a:ext cx="7522824" cy="650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74373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DECCC-BA45-C8C8-ABEE-3CAAC2745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1228EA-7F36-5467-D534-99E2D0751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275" y="4766875"/>
            <a:ext cx="4317162" cy="2091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F0D2F8-17E2-8371-E3D2-BF2B822B7479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Widely used Terms and Concepts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8CFBEA-5DE5-B8C1-F590-73B94B318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A88EAD-3515-BFDE-D917-B3AF59E068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150445-6E53-600C-AA56-CA30221040C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17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6467AE-0FFD-8E4A-3A68-5E630B86967F}"/>
              </a:ext>
            </a:extLst>
          </p:cNvPr>
          <p:cNvSpPr txBox="1"/>
          <p:nvPr/>
        </p:nvSpPr>
        <p:spPr>
          <a:xfrm>
            <a:off x="538305" y="1083244"/>
            <a:ext cx="114043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Morphology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morphology is Greek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morph-</a:t>
            </a: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meaning ‘shape, form’,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GB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ology</a:t>
            </a: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means ‘the study of something’.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Linguistically, it is the study of the structure (or shapes) of a word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the internal construction of words</a:t>
            </a:r>
          </a:p>
          <a:p>
            <a:pPr lvl="1" algn="just"/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Example\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“replacement,” which is composed of re-, “place,” and -</a:t>
            </a:r>
            <a:r>
              <a:rPr lang="en-GB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ment</a:t>
            </a: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“walked,” from the elements “walk” and -ed.</a:t>
            </a:r>
          </a:p>
        </p:txBody>
      </p:sp>
    </p:spTree>
    <p:extLst>
      <p:ext uri="{BB962C8B-B14F-4D97-AF65-F5344CB8AC3E}">
        <p14:creationId xmlns:p14="http://schemas.microsoft.com/office/powerpoint/2010/main" val="1408853114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8CCFA-02FE-089C-0CC9-42965CFEE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3FAA78-1A8D-2E30-1BFF-0E221EA0A70F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Widely used Terms and Concepts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1C99E-682F-9A01-75E1-1CAAD1026E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B14693-D33F-4100-5679-42A8BD64DE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6A6773-9243-CE3D-1D70-B0DD3E7DF32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18</a:t>
            </a:fld>
            <a:endParaRPr lang="en-US" b="1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785B6-7DBC-804F-6821-27DC131001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78" t="7273" r="11364" b="2761"/>
          <a:stretch/>
        </p:blipFill>
        <p:spPr>
          <a:xfrm>
            <a:off x="2320570" y="1132417"/>
            <a:ext cx="8966260" cy="54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50773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17E70-363E-1BFF-2DFC-D00D362C4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7C74B0-54A5-BA6F-5F77-203F9D968E1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53CE0D-1EDE-83FA-80D6-4053015B3D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DC21C8-CF97-8EAC-8BA9-5091B1DCA5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338AA3-A82D-729D-8077-3104B3B770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19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CA5F24-A246-04E6-1D39-A2FDFB2B1F10}"/>
              </a:ext>
            </a:extLst>
          </p:cNvPr>
          <p:cNvSpPr txBox="1"/>
          <p:nvPr/>
        </p:nvSpPr>
        <p:spPr>
          <a:xfrm>
            <a:off x="510596" y="1203314"/>
            <a:ext cx="1140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5471578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C0391-BCDF-2D88-596C-C980F2A0F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C757F0-D3DF-D63C-8A7F-0FC3D69EFD7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Language Processing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4DEC2-6389-2213-10EC-4ABD9A0354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C48021-1383-FAA7-8567-F7E632B734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E1D0A1-AFA4-C870-80B4-CD030FDA35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BF1B2-1C4B-38B1-676D-7EB04CB5C3A5}"/>
              </a:ext>
            </a:extLst>
          </p:cNvPr>
          <p:cNvSpPr txBox="1"/>
          <p:nvPr/>
        </p:nvSpPr>
        <p:spPr>
          <a:xfrm>
            <a:off x="510596" y="1203314"/>
            <a:ext cx="1140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3476551425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A6FF3-EE02-43AD-3E1B-7389AFB19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7AAE34-8FF6-1DA1-9F09-7ABB566E459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184832-A3FC-9A2D-E84B-D9BD79206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9201A2-1DAB-8C39-5EB2-3E87A05DEC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1352B0-2DB7-D976-7E33-EAFB0761F3E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20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0F215-99E8-897B-BD83-00093C75EC26}"/>
              </a:ext>
            </a:extLst>
          </p:cNvPr>
          <p:cNvSpPr txBox="1"/>
          <p:nvPr/>
        </p:nvSpPr>
        <p:spPr>
          <a:xfrm>
            <a:off x="510596" y="1203314"/>
            <a:ext cx="1140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4244007070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31B5A-3D77-9A23-E379-26E6C8315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F1E6D5-D88F-9CBB-1344-CBEF6C9DD84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Steps of NLP Processing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C746A-AF49-9F28-2E88-7129BBA646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28E905-22BF-3332-80F1-1110C2015E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753929-3A30-7591-994C-9DB9E130D0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21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27C58-099A-6F61-0E1C-7ADBDA81B73A}"/>
              </a:ext>
            </a:extLst>
          </p:cNvPr>
          <p:cNvSpPr txBox="1"/>
          <p:nvPr/>
        </p:nvSpPr>
        <p:spPr>
          <a:xfrm>
            <a:off x="510596" y="1203314"/>
            <a:ext cx="1140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861605798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D1388-C950-8404-9991-14489C27D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856CE-20AF-23E7-794C-2AFA9829E6E7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167A3E-5BCF-54B2-ADE7-9F1CAD229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D9074B-1AFD-F33C-3040-2556A92638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A2FBBD-6661-32F4-121D-123478E9BC5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22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92C948-B9E3-3CE0-F138-0807AD607AA0}"/>
              </a:ext>
            </a:extLst>
          </p:cNvPr>
          <p:cNvSpPr txBox="1"/>
          <p:nvPr/>
        </p:nvSpPr>
        <p:spPr>
          <a:xfrm>
            <a:off x="510596" y="1203314"/>
            <a:ext cx="1140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759512488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D93BF-4974-6007-E989-378C7E63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DE8219-92A6-143A-A6DB-C5F4DCCF5507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E2D685-9455-90DF-F82B-8358450A0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9BF04F-E158-0CB8-753C-84EA1C2D3F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79E89D-A5D1-5770-7441-EA789BCFE5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23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8331D-6117-1C13-76BB-AD3B44F4C0AC}"/>
              </a:ext>
            </a:extLst>
          </p:cNvPr>
          <p:cNvSpPr txBox="1"/>
          <p:nvPr/>
        </p:nvSpPr>
        <p:spPr>
          <a:xfrm>
            <a:off x="510596" y="1203314"/>
            <a:ext cx="1140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2840894666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BBC2B-E717-BCDE-3EB8-2EE02BB7B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6F307-0EB7-9D1C-1CF7-644BEC05B8F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Areas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DFDBF6-E262-7D18-038E-E9E8C704B3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ED4F0E-F59D-BCD3-C56C-EB616F220B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59FC5A-B6D2-585D-3C82-5DCA2AD463C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24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A4B65A-6A62-B606-0B64-5807F4995F27}"/>
              </a:ext>
            </a:extLst>
          </p:cNvPr>
          <p:cNvSpPr txBox="1"/>
          <p:nvPr/>
        </p:nvSpPr>
        <p:spPr>
          <a:xfrm>
            <a:off x="510596" y="1203314"/>
            <a:ext cx="1140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533595423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EA9BD-3D7B-A562-453D-4D224E08B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0E74AA-20DF-F5C1-0560-9D5073408958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Areas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2A9FF5-74AB-C3B7-7DAB-DC1C312E14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C8BC28-D29B-1B2D-B9CF-0727BE7DC8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DFE240-3D63-C55D-52C7-8237ADD6A5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25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1F235-6037-0DC0-0AE2-BE80E70C6276}"/>
              </a:ext>
            </a:extLst>
          </p:cNvPr>
          <p:cNvSpPr txBox="1"/>
          <p:nvPr/>
        </p:nvSpPr>
        <p:spPr>
          <a:xfrm>
            <a:off x="510596" y="1203314"/>
            <a:ext cx="1140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514842227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96D0-22C1-8059-9B87-13D78E5FB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9C00F4-9755-BB01-E1FE-872028DFEED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B5E347-4D83-D6B4-A7AE-8E17BF517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0B5821-6E7A-1BC3-0BFF-6EA208886CE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6CC328-7DA1-293E-6C28-04418BDA1A8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26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C248D4-56D5-534C-B021-734CF63A3C0B}"/>
              </a:ext>
            </a:extLst>
          </p:cNvPr>
          <p:cNvSpPr txBox="1"/>
          <p:nvPr/>
        </p:nvSpPr>
        <p:spPr>
          <a:xfrm>
            <a:off x="510596" y="1203314"/>
            <a:ext cx="1140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678090343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30F85-412C-19E0-D65F-512DC71D0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2CAB42-4E6B-4AF5-B6C6-6DDF6846F88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3C831-48DF-36AA-0F49-B950434A5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F53CEAC-C5B4-91E9-9BA0-8808585B6B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2987A6-3A84-DE5F-DE2C-BB377ED932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27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2200D-B8C5-3E3A-F92E-3D3207DB24B3}"/>
              </a:ext>
            </a:extLst>
          </p:cNvPr>
          <p:cNvSpPr txBox="1"/>
          <p:nvPr/>
        </p:nvSpPr>
        <p:spPr>
          <a:xfrm>
            <a:off x="510596" y="1203314"/>
            <a:ext cx="1140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3884437681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7B0F6-4885-3D1E-693C-608602B5A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646303-3650-AD1F-96AD-1A9E4E7FE99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83BF6-B3E5-76C3-17A2-748CC3C706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82834F-6F68-04A0-8513-D9AB886B7EA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C015FC-630E-4110-E533-876D170179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28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674303-D86F-D569-FC71-8605B026214A}"/>
              </a:ext>
            </a:extLst>
          </p:cNvPr>
          <p:cNvSpPr txBox="1"/>
          <p:nvPr/>
        </p:nvSpPr>
        <p:spPr>
          <a:xfrm>
            <a:off x="510596" y="1203314"/>
            <a:ext cx="1140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2299493697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788B1-5B22-4FEB-DAB1-B7DD9066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3255F7-6069-CA98-FA37-9626B1FBE0E7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Rank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B0364-114A-D733-4489-839EFCA3AD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092CAB-8A40-CC7B-4271-351F3E0B19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540FF0-D5EE-6681-5C74-D30A74FF17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29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C6CE76-F774-F9E0-A5E9-A7227DEB58C1}"/>
              </a:ext>
            </a:extLst>
          </p:cNvPr>
          <p:cNvSpPr txBox="1"/>
          <p:nvPr/>
        </p:nvSpPr>
        <p:spPr>
          <a:xfrm>
            <a:off x="510596" y="1203314"/>
            <a:ext cx="114043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 is a link analysis algorithm developed by Larry Page and Sergey Brin, the founders of Google, to rank web pages in search engine results. It measures the importance of a webpage based on the quantity and quality of links pointing to it.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45909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51B79-A023-1EA8-D220-35D77CB5F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4B13E0-6092-46CA-67CF-52FF4D15AC1B}"/>
              </a:ext>
            </a:extLst>
          </p:cNvPr>
          <p:cNvSpPr txBox="1"/>
          <p:nvPr/>
        </p:nvSpPr>
        <p:spPr>
          <a:xfrm>
            <a:off x="504824" y="3429000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E429A-777B-7B98-19F1-83B29C0E35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CDA03D-009E-A47E-969C-172BBD008B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1608D3-4AF2-074B-6847-B32C7DC623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161871249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F08EB-76F5-765F-AB95-DB12C2F5F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597556-3745-C734-5202-B830E71BD51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9C13A0-1462-0E2D-A924-E6B52EB17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82BD00-F387-506C-49EA-F751A7B876E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BAF05D-1A91-8809-1490-5F8C448215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30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21D4FE-C7D7-765F-4585-D4E7C6C64211}"/>
              </a:ext>
            </a:extLst>
          </p:cNvPr>
          <p:cNvSpPr txBox="1"/>
          <p:nvPr/>
        </p:nvSpPr>
        <p:spPr>
          <a:xfrm>
            <a:off x="510596" y="1203314"/>
            <a:ext cx="1140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3347996437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3424E-CC0A-A61B-A308-9F03028E5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74208E-AAD3-1477-E533-AB0822B5CC3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B3BE1-9345-9A86-2A09-66CFD183F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F4011E-52B3-CC50-5E9E-569B5CAA58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F496DF-1FC2-AE67-1B01-DF44C21249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31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DEC8E-4977-B184-67F7-393E236995AE}"/>
              </a:ext>
            </a:extLst>
          </p:cNvPr>
          <p:cNvSpPr txBox="1"/>
          <p:nvPr/>
        </p:nvSpPr>
        <p:spPr>
          <a:xfrm>
            <a:off x="510596" y="1203314"/>
            <a:ext cx="11404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3926071330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C9C9A-08DB-9466-73D6-6F1A61B64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006D1-DF9D-37D8-02F5-1D96B89D35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F68997-5C9B-8E2D-1B4F-65808B2306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8003CA-FDBA-772E-5D3C-9EEE1CCA97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32</a:t>
            </a:fld>
            <a:endParaRPr lang="en-US" b="1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1A8378-DE01-E87A-C305-CC2D2F32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145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0379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7CC2-7268-81A8-7E92-B9D63527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Night-Life to Islam! - &quot;Money &amp; Girls, Nothing Made Me Happy!&quot; @Ibothepro">
            <a:extLst>
              <a:ext uri="{FF2B5EF4-FFF2-40B4-BE49-F238E27FC236}">
                <a16:creationId xmlns:a16="http://schemas.microsoft.com/office/drawing/2014/main" id="{AFBE9BC0-FEED-8B19-C3CB-452E5F3BA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9549" y="905164"/>
            <a:ext cx="8040564" cy="4522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06527C-D7C2-658A-DAB7-9B657BD420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D50D65-F840-0056-1DC9-A045CDD9873E}"/>
              </a:ext>
            </a:extLst>
          </p:cNvPr>
          <p:cNvSpPr txBox="1"/>
          <p:nvPr/>
        </p:nvSpPr>
        <p:spPr>
          <a:xfrm>
            <a:off x="409575" y="301903"/>
            <a:ext cx="11372850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Night-Life to Islam! – “Money &amp; Girls, Nothing Made Me Happy”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9B1BC5-D4EF-B1B5-3753-B02284C0E3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4E89E-2822-736F-88E3-3627B8817D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33</a:t>
            </a:fld>
            <a:endParaRPr lang="en-US" b="1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9FBD5-8AE7-0F69-B4B2-6CB11DF95E21}"/>
              </a:ext>
            </a:extLst>
          </p:cNvPr>
          <p:cNvSpPr txBox="1"/>
          <p:nvPr/>
        </p:nvSpPr>
        <p:spPr>
          <a:xfrm>
            <a:off x="409575" y="5590322"/>
            <a:ext cx="1137285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spcAft>
                <a:spcPts val="800"/>
              </a:spcAft>
            </a:pPr>
            <a:r>
              <a:rPr lang="en-US" sz="20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URL: </a:t>
            </a:r>
            <a:r>
              <a:rPr lang="en-US" sz="2000" noProof="0" dirty="0">
                <a:hlinkClick r:id="rId4"/>
              </a:rPr>
              <a:t>Night-Life to Islam! - "Money &amp; Girls, Nothing Made Me Happy!" @Ibothepro</a:t>
            </a:r>
            <a:endParaRPr lang="en-US" sz="20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algn="just">
              <a:spcAft>
                <a:spcPts val="800"/>
              </a:spcAft>
            </a:pPr>
            <a:r>
              <a:rPr lang="en-US" sz="2000" b="1" noProof="0" dirty="0"/>
              <a:t>Duration: 00:28:51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E00CEA-7536-5D43-F71D-CADCC1235C06}"/>
              </a:ext>
            </a:extLst>
          </p:cNvPr>
          <p:cNvSpPr txBox="1"/>
          <p:nvPr/>
        </p:nvSpPr>
        <p:spPr>
          <a:xfrm>
            <a:off x="0" y="-1724"/>
            <a:ext cx="2813368" cy="338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1600" b="1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</a:t>
            </a:r>
            <a:r>
              <a:rPr lang="en-US" sz="1600" b="1" noProof="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included in the Syllabus </a:t>
            </a:r>
            <a:endParaRPr lang="en-US" sz="1600" noProof="0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93FF4C8-0A0E-6BB8-1E65-780EE1B79B80}"/>
              </a:ext>
            </a:extLst>
          </p:cNvPr>
          <p:cNvGrpSpPr/>
          <p:nvPr/>
        </p:nvGrpSpPr>
        <p:grpSpPr>
          <a:xfrm>
            <a:off x="762895" y="2462224"/>
            <a:ext cx="2050473" cy="2080368"/>
            <a:chOff x="951345" y="2942598"/>
            <a:chExt cx="2050473" cy="2080368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FCD6A88-5721-4AC9-3965-01B59F009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2332" y="2942598"/>
              <a:ext cx="1711036" cy="1711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B71FC0-A7EA-45F0-2ED3-DEDA47D53972}"/>
                </a:ext>
              </a:extLst>
            </p:cNvPr>
            <p:cNvSpPr txBox="1"/>
            <p:nvPr/>
          </p:nvSpPr>
          <p:spPr>
            <a:xfrm>
              <a:off x="951345" y="4653634"/>
              <a:ext cx="2050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noProof="0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6"/>
                </a:rPr>
                <a:t>Towards Eternity</a:t>
              </a:r>
              <a:endParaRPr lang="en-US" b="1" noProof="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447664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AD552-ADF7-344E-525E-F9B7906DB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2DB877-B24B-7381-B92C-04700D30A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10" y="667807"/>
            <a:ext cx="5140098" cy="38550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DBF21F-2994-D906-7250-EC41061D19A4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392AF-FD22-4276-0E7F-66110AA7FB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F8B975-FEEB-F215-67DA-979F6E7C7F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DB3F78-4077-1E48-12EA-C2CD3696F11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4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09FB00-2DD6-321C-57B7-E04A6B61FC9F}"/>
              </a:ext>
            </a:extLst>
          </p:cNvPr>
          <p:cNvSpPr txBox="1"/>
          <p:nvPr/>
        </p:nvSpPr>
        <p:spPr>
          <a:xfrm>
            <a:off x="510596" y="1203314"/>
            <a:ext cx="11404313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 (Alphabet)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Phonics</a:t>
            </a:r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0DB0DF-45DD-9FC5-A6E8-C18B57C8D4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441" t="12083" r="12348" b="25148"/>
          <a:stretch/>
        </p:blipFill>
        <p:spPr>
          <a:xfrm>
            <a:off x="2756325" y="3796075"/>
            <a:ext cx="4525819" cy="291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0555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2D51E-3AAE-D8C5-AFA4-CA0FB00DD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ACB6DD-7840-1901-52D7-CAB5F08144FC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DCF1EB-6E70-CA1F-EBA3-E1CB273E7A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2D031FF-0F8B-908B-5FFD-C27BED5AD1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A5EA45-063D-4F9D-10BD-DB96A3E5D3C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5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2B64A2-1A9C-E657-893E-3C07B457107B}"/>
              </a:ext>
            </a:extLst>
          </p:cNvPr>
          <p:cNvSpPr txBox="1"/>
          <p:nvPr/>
        </p:nvSpPr>
        <p:spPr>
          <a:xfrm>
            <a:off x="538305" y="1240260"/>
            <a:ext cx="114043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Letter (Alphabet)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Phonics</a:t>
            </a:r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</a:p>
          <a:p>
            <a:pPr algn="just"/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AE3CFA-7F25-D904-1294-F3D53FE9C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889" y="1823121"/>
            <a:ext cx="3552129" cy="48656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1E6C3A-D143-735F-9617-FA81D21A3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790" y="1871445"/>
            <a:ext cx="4896394" cy="47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19699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F7767-E28D-AA22-A0B8-08A5F21D6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LAUSE vs PHRASE 🤔 | What's the difference? | Learn with examples ...">
            <a:extLst>
              <a:ext uri="{FF2B5EF4-FFF2-40B4-BE49-F238E27FC236}">
                <a16:creationId xmlns:a16="http://schemas.microsoft.com/office/drawing/2014/main" id="{6BDCA07E-7589-170F-86FC-1D17EA4CA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072" y="1782040"/>
            <a:ext cx="9023927" cy="5075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3B12A5-3207-4649-C561-80864F94E4B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64EDF-4EB4-9FDA-A330-4446B0C7AF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400BC1A-FA73-7A7A-3026-0AAFB529D5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402FF0-5B5B-8F15-553D-9530902532E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6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3BC12D-9263-A99E-ED9D-ACD58C235346}"/>
              </a:ext>
            </a:extLst>
          </p:cNvPr>
          <p:cNvSpPr txBox="1"/>
          <p:nvPr/>
        </p:nvSpPr>
        <p:spPr>
          <a:xfrm>
            <a:off x="538305" y="1240260"/>
            <a:ext cx="11404313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</a:p>
        </p:txBody>
      </p:sp>
    </p:spTree>
    <p:extLst>
      <p:ext uri="{BB962C8B-B14F-4D97-AF65-F5344CB8AC3E}">
        <p14:creationId xmlns:p14="http://schemas.microsoft.com/office/powerpoint/2010/main" val="40070235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21442-0967-1E99-4949-F5FDAE97F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DD06F1-4291-D8F2-7E68-F3A51627D8CF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2C67B7-0BD9-BF88-2320-BDA75CBC54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DE5527A-BEB6-7CA7-D914-C3137ADCCF5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0286AF-2D28-E805-8060-EADA3D23B6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7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E2AAA4-A023-EE1B-D57F-3AA0309C42D1}"/>
              </a:ext>
            </a:extLst>
          </p:cNvPr>
          <p:cNvSpPr txBox="1"/>
          <p:nvPr/>
        </p:nvSpPr>
        <p:spPr>
          <a:xfrm>
            <a:off x="538305" y="1240260"/>
            <a:ext cx="1140431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5AA8FF-CD7F-94AA-7C49-26194695B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174" y="218941"/>
            <a:ext cx="5520735" cy="662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83891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283AE-A35B-151E-4F3B-A7485C593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F492AD5-AB06-4EA3-BFF1-23537F18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087" y="1126067"/>
            <a:ext cx="9617473" cy="540982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35364B-19F6-A67A-B1DA-8CE198E398B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0AC6A-883D-52B9-5DA8-28D1A665EE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1E913A-23C4-A68B-7EEE-50C4EDBDD5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97CBE95-786A-06B9-A706-B73FC6FC58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8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E82653-038A-9926-C4DC-B674322044C5}"/>
              </a:ext>
            </a:extLst>
          </p:cNvPr>
          <p:cNvSpPr txBox="1"/>
          <p:nvPr/>
        </p:nvSpPr>
        <p:spPr>
          <a:xfrm>
            <a:off x="538305" y="1240260"/>
            <a:ext cx="11404313" cy="661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</a:t>
            </a:r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01017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B1740-C3DB-94AD-C592-56C319D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8BC3F7-DBDC-193E-3083-8FD3C3ADF2F8}"/>
              </a:ext>
            </a:extLst>
          </p:cNvPr>
          <p:cNvSpPr txBox="1"/>
          <p:nvPr/>
        </p:nvSpPr>
        <p:spPr>
          <a:xfrm>
            <a:off x="504824" y="3440268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Terms and Concepts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572EE6-CF29-5C32-3C57-D09BBE2271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841" y="0"/>
            <a:ext cx="1124250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774DE91-E163-7280-D39F-016B432E0B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687645-1D13-9BBB-7CBA-1C9494C294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9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1953045531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4812</TotalTime>
  <Words>899</Words>
  <Application>Microsoft Office PowerPoint</Application>
  <PresentationFormat>Widescreen</PresentationFormat>
  <Paragraphs>196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Arial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Mubashir Iqbal</cp:lastModifiedBy>
  <cp:revision>1459</cp:revision>
  <dcterms:created xsi:type="dcterms:W3CDTF">2022-09-29T14:23:11Z</dcterms:created>
  <dcterms:modified xsi:type="dcterms:W3CDTF">2025-02-06T18:18:49Z</dcterms:modified>
</cp:coreProperties>
</file>