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8288000" cy="10287000"/>
  <p:notesSz cx="6858000" cy="9144000"/>
  <p:embeddedFontLst>
    <p:embeddedFont>
      <p:font typeface="League Spartan" charset="1" panose="00000800000000000000"/>
      <p:regular r:id="rId31"/>
    </p:embeddedFont>
    <p:embeddedFont>
      <p:font typeface="Open Sans" charset="1" panose="00000000000000000000"/>
      <p:regular r:id="rId32"/>
    </p:embeddedFont>
    <p:embeddedFont>
      <p:font typeface="Open Sans Bold" charset="1" panose="00000000000000000000"/>
      <p:regular r:id="rId33"/>
    </p:embeddedFont>
    <p:embeddedFont>
      <p:font typeface="Times New Roman" charset="1" panose="02030502070405020303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34.png" Type="http://schemas.openxmlformats.org/officeDocument/2006/relationships/image"/><Relationship Id="rId12" Target="../media/image35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30.png" Type="http://schemas.openxmlformats.org/officeDocument/2006/relationships/image"/><Relationship Id="rId7" Target="../media/image31.svg" Type="http://schemas.openxmlformats.org/officeDocument/2006/relationships/image"/><Relationship Id="rId8" Target="../media/image32.png" Type="http://schemas.openxmlformats.org/officeDocument/2006/relationships/image"/><Relationship Id="rId9" Target="../media/image3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4.png" Type="http://schemas.openxmlformats.org/officeDocument/2006/relationships/image"/><Relationship Id="rId12" Target="../media/image4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7.png" Type="http://schemas.openxmlformats.org/officeDocument/2006/relationships/image"/><Relationship Id="rId5" Target="../media/image38.png" Type="http://schemas.openxmlformats.org/officeDocument/2006/relationships/image"/><Relationship Id="rId6" Target="../media/image39.png" Type="http://schemas.openxmlformats.org/officeDocument/2006/relationships/image"/><Relationship Id="rId7" Target="../media/image40.png" Type="http://schemas.openxmlformats.org/officeDocument/2006/relationships/image"/><Relationship Id="rId8" Target="../media/image41.png" Type="http://schemas.openxmlformats.org/officeDocument/2006/relationships/image"/><Relationship Id="rId9" Target="../media/image4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6.png" Type="http://schemas.openxmlformats.org/officeDocument/2006/relationships/image"/><Relationship Id="rId5" Target="../media/image47.svg" Type="http://schemas.openxmlformats.org/officeDocument/2006/relationships/image"/><Relationship Id="rId6" Target="../media/image48.png" Type="http://schemas.openxmlformats.org/officeDocument/2006/relationships/image"/><Relationship Id="rId7" Target="../media/image49.svg" Type="http://schemas.openxmlformats.org/officeDocument/2006/relationships/image"/><Relationship Id="rId8" Target="../media/image50.png" Type="http://schemas.openxmlformats.org/officeDocument/2006/relationships/image"/><Relationship Id="rId9" Target="../media/image51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2.png" Type="http://schemas.openxmlformats.org/officeDocument/2006/relationships/image"/><Relationship Id="rId5" Target="../media/image53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4.png" Type="http://schemas.openxmlformats.org/officeDocument/2006/relationships/image"/><Relationship Id="rId5" Target="../media/image55.png" Type="http://schemas.openxmlformats.org/officeDocument/2006/relationships/image"/><Relationship Id="rId6" Target="../media/image56.png" Type="http://schemas.openxmlformats.org/officeDocument/2006/relationships/image"/><Relationship Id="rId7" Target="../media/image57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9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0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1.png" Type="http://schemas.openxmlformats.org/officeDocument/2006/relationships/image"/><Relationship Id="rId5" Target="../media/image62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3.png" Type="http://schemas.openxmlformats.org/officeDocument/2006/relationships/image"/><Relationship Id="rId3" Target="../media/image64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5.png" Type="http://schemas.openxmlformats.org/officeDocument/2006/relationships/image"/><Relationship Id="rId5" Target="../media/image6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svg" Type="http://schemas.openxmlformats.org/officeDocument/2006/relationships/image"/><Relationship Id="rId11" Target="../media/image21.png" Type="http://schemas.openxmlformats.org/officeDocument/2006/relationships/image"/><Relationship Id="rId12" Target="../media/image2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Relationship Id="rId7" Target="../media/image17.png" Type="http://schemas.openxmlformats.org/officeDocument/2006/relationships/image"/><Relationship Id="rId8" Target="../media/image18.svg" Type="http://schemas.openxmlformats.org/officeDocument/2006/relationships/image"/><Relationship Id="rId9" Target="../media/image1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svg" Type="http://schemas.openxmlformats.org/officeDocument/2006/relationships/image"/><Relationship Id="rId12" Target="../media/image2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Relationship Id="rId6" Target="../media/image25.png" Type="http://schemas.openxmlformats.org/officeDocument/2006/relationships/image"/><Relationship Id="rId7" Target="../media/image26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739032"/>
            <a:ext cx="15655407" cy="229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 spc="18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GATED RESNET ARCHITECTURE FOR TRANSFORMER </a:t>
            </a:r>
            <a:r>
              <a:rPr lang="en-US" sz="5000" spc="18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Multi-head Attention Block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5400000">
            <a:off x="11878669" y="4495924"/>
            <a:ext cx="11520040" cy="1298623"/>
          </a:xfrm>
          <a:custGeom>
            <a:avLst/>
            <a:gdLst/>
            <a:ahLst/>
            <a:cxnLst/>
            <a:rect r="r" b="b" t="t" l="l"/>
            <a:pathLst>
              <a:path h="1298623" w="11520040">
                <a:moveTo>
                  <a:pt x="0" y="0"/>
                </a:moveTo>
                <a:lnTo>
                  <a:pt x="11520040" y="0"/>
                </a:lnTo>
                <a:lnTo>
                  <a:pt x="11520040" y="1298623"/>
                </a:lnTo>
                <a:lnTo>
                  <a:pt x="0" y="12986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9027295"/>
            <a:ext cx="2420057" cy="462011"/>
          </a:xfrm>
          <a:custGeom>
            <a:avLst/>
            <a:gdLst/>
            <a:ahLst/>
            <a:cxnLst/>
            <a:rect r="r" b="b" t="t" l="l"/>
            <a:pathLst>
              <a:path h="462011" w="2420057">
                <a:moveTo>
                  <a:pt x="0" y="0"/>
                </a:moveTo>
                <a:lnTo>
                  <a:pt x="2420057" y="0"/>
                </a:lnTo>
                <a:lnTo>
                  <a:pt x="2420057" y="462010"/>
                </a:lnTo>
                <a:lnTo>
                  <a:pt x="0" y="462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30722" y="981075"/>
            <a:ext cx="5706106" cy="407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27"/>
              </a:lnSpc>
              <a:spcBef>
                <a:spcPct val="0"/>
              </a:spcBef>
            </a:pPr>
            <a:r>
              <a:rPr lang="en-US" sz="2376" spc="67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BRAC</a:t>
            </a:r>
            <a:r>
              <a:rPr lang="en-US" sz="2376" spc="67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UNIVERSITY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649280"/>
            <a:ext cx="9002460" cy="1448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90"/>
              </a:lnSpc>
            </a:pPr>
            <a:r>
              <a:rPr lang="en-US" sz="2778" spc="2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By</a:t>
            </a:r>
          </a:p>
          <a:p>
            <a:pPr algn="l">
              <a:lnSpc>
                <a:spcPts val="3890"/>
              </a:lnSpc>
            </a:pPr>
            <a:r>
              <a:rPr lang="en-US" sz="2778" spc="2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Mubtasim Fuad Mahde (24341116)</a:t>
            </a:r>
          </a:p>
          <a:p>
            <a:pPr algn="l">
              <a:lnSpc>
                <a:spcPts val="3890"/>
              </a:lnSpc>
              <a:spcBef>
                <a:spcPct val="0"/>
              </a:spcBef>
            </a:pPr>
            <a:r>
              <a:rPr lang="en-US" sz="2778" spc="22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Ahnaf Hassan (21341009)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28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481028"/>
            <a:ext cx="2259280" cy="254682"/>
          </a:xfrm>
          <a:custGeom>
            <a:avLst/>
            <a:gdLst/>
            <a:ahLst/>
            <a:cxnLst/>
            <a:rect r="r" b="b" t="t" l="l"/>
            <a:pathLst>
              <a:path h="254682" w="2259280">
                <a:moveTo>
                  <a:pt x="0" y="0"/>
                </a:moveTo>
                <a:lnTo>
                  <a:pt x="2259280" y="0"/>
                </a:lnTo>
                <a:lnTo>
                  <a:pt x="2259280" y="254683"/>
                </a:lnTo>
                <a:lnTo>
                  <a:pt x="0" y="2546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1878669" y="4495924"/>
            <a:ext cx="11520040" cy="1298623"/>
          </a:xfrm>
          <a:custGeom>
            <a:avLst/>
            <a:gdLst/>
            <a:ahLst/>
            <a:cxnLst/>
            <a:rect r="r" b="b" t="t" l="l"/>
            <a:pathLst>
              <a:path h="1298623" w="11520040">
                <a:moveTo>
                  <a:pt x="0" y="0"/>
                </a:moveTo>
                <a:lnTo>
                  <a:pt x="11520040" y="0"/>
                </a:lnTo>
                <a:lnTo>
                  <a:pt x="11520040" y="1298623"/>
                </a:lnTo>
                <a:lnTo>
                  <a:pt x="0" y="12986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4792020"/>
            <a:ext cx="9622855" cy="572363"/>
            <a:chOff x="0" y="0"/>
            <a:chExt cx="12830473" cy="76315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830473" cy="763151"/>
            </a:xfrm>
            <a:custGeom>
              <a:avLst/>
              <a:gdLst/>
              <a:ahLst/>
              <a:cxnLst/>
              <a:rect r="r" b="b" t="t" l="l"/>
              <a:pathLst>
                <a:path h="763151" w="12830473">
                  <a:moveTo>
                    <a:pt x="0" y="0"/>
                  </a:moveTo>
                  <a:lnTo>
                    <a:pt x="12830473" y="0"/>
                  </a:lnTo>
                  <a:lnTo>
                    <a:pt x="12830473" y="763151"/>
                  </a:lnTo>
                  <a:lnTo>
                    <a:pt x="0" y="7631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28700" y="5824320"/>
            <a:ext cx="9622855" cy="626776"/>
            <a:chOff x="0" y="0"/>
            <a:chExt cx="12830473" cy="83570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30473" cy="835701"/>
            </a:xfrm>
            <a:custGeom>
              <a:avLst/>
              <a:gdLst/>
              <a:ahLst/>
              <a:cxnLst/>
              <a:rect r="r" b="b" t="t" l="l"/>
              <a:pathLst>
                <a:path h="835701" w="12830473">
                  <a:moveTo>
                    <a:pt x="0" y="0"/>
                  </a:moveTo>
                  <a:lnTo>
                    <a:pt x="12830473" y="0"/>
                  </a:lnTo>
                  <a:lnTo>
                    <a:pt x="12830473" y="835701"/>
                  </a:lnTo>
                  <a:lnTo>
                    <a:pt x="0" y="8357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28700" y="6911033"/>
            <a:ext cx="9622855" cy="1022117"/>
            <a:chOff x="0" y="0"/>
            <a:chExt cx="12830473" cy="136282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830473" cy="1362822"/>
            </a:xfrm>
            <a:custGeom>
              <a:avLst/>
              <a:gdLst/>
              <a:ahLst/>
              <a:cxnLst/>
              <a:rect r="r" b="b" t="t" l="l"/>
              <a:pathLst>
                <a:path h="1362822" w="12830473">
                  <a:moveTo>
                    <a:pt x="0" y="0"/>
                  </a:moveTo>
                  <a:lnTo>
                    <a:pt x="12830473" y="0"/>
                  </a:lnTo>
                  <a:lnTo>
                    <a:pt x="12830473" y="1362822"/>
                  </a:lnTo>
                  <a:lnTo>
                    <a:pt x="0" y="13628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1060165" y="2105316"/>
            <a:ext cx="5278400" cy="7822353"/>
          </a:xfrm>
          <a:custGeom>
            <a:avLst/>
            <a:gdLst/>
            <a:ahLst/>
            <a:cxnLst/>
            <a:rect r="r" b="b" t="t" l="l"/>
            <a:pathLst>
              <a:path h="7822353" w="5278400">
                <a:moveTo>
                  <a:pt x="0" y="0"/>
                </a:moveTo>
                <a:lnTo>
                  <a:pt x="5278399" y="0"/>
                </a:lnTo>
                <a:lnTo>
                  <a:pt x="5278399" y="7822353"/>
                </a:lnTo>
                <a:lnTo>
                  <a:pt x="0" y="782235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208788" t="0" r="-6147" b="-16752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885825"/>
            <a:ext cx="15960677" cy="1220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05"/>
              </a:lnSpc>
              <a:spcBef>
                <a:spcPct val="0"/>
              </a:spcBef>
            </a:pPr>
            <a:r>
              <a:rPr lang="en-US" sz="7075" spc="19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DESCRIPTION OF THE MODELS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3431998"/>
            <a:ext cx="7980339" cy="1049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592"/>
              </a:lnSpc>
              <a:spcBef>
                <a:spcPct val="0"/>
              </a:spcBef>
            </a:pPr>
            <a:r>
              <a:rPr lang="en-US" sz="6137" spc="17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APPROACH - 3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965392" y="8393087"/>
            <a:ext cx="9749471" cy="865213"/>
            <a:chOff x="0" y="0"/>
            <a:chExt cx="12999295" cy="115361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999295" cy="1153617"/>
            </a:xfrm>
            <a:custGeom>
              <a:avLst/>
              <a:gdLst/>
              <a:ahLst/>
              <a:cxnLst/>
              <a:rect r="r" b="b" t="t" l="l"/>
              <a:pathLst>
                <a:path h="1153617" w="12999295">
                  <a:moveTo>
                    <a:pt x="0" y="0"/>
                  </a:moveTo>
                  <a:lnTo>
                    <a:pt x="12999295" y="0"/>
                  </a:lnTo>
                  <a:lnTo>
                    <a:pt x="12999295" y="1153617"/>
                  </a:lnTo>
                  <a:lnTo>
                    <a:pt x="0" y="11536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28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704982"/>
            <a:ext cx="13330280" cy="3328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404"/>
              </a:lnSpc>
              <a:spcBef>
                <a:spcPct val="0"/>
              </a:spcBef>
            </a:pPr>
            <a:r>
              <a:rPr lang="en-US" b="true" sz="9574" spc="268" strike="noStrike" u="none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DATASET COLLECTION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6871301"/>
            <a:ext cx="1333028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FFA4D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International Workshop on Spoken Language Translation.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5400000">
            <a:off x="11878669" y="4495924"/>
            <a:ext cx="11520040" cy="1298623"/>
          </a:xfrm>
          <a:custGeom>
            <a:avLst/>
            <a:gdLst/>
            <a:ahLst/>
            <a:cxnLst/>
            <a:rect r="r" b="b" t="t" l="l"/>
            <a:pathLst>
              <a:path h="1298623" w="11520040">
                <a:moveTo>
                  <a:pt x="0" y="0"/>
                </a:moveTo>
                <a:lnTo>
                  <a:pt x="11520040" y="0"/>
                </a:lnTo>
                <a:lnTo>
                  <a:pt x="11520040" y="1298623"/>
                </a:lnTo>
                <a:lnTo>
                  <a:pt x="0" y="12986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5274026"/>
            <a:ext cx="2259280" cy="254682"/>
          </a:xfrm>
          <a:custGeom>
            <a:avLst/>
            <a:gdLst/>
            <a:ahLst/>
            <a:cxnLst/>
            <a:rect r="r" b="b" t="t" l="l"/>
            <a:pathLst>
              <a:path h="254682" w="2259280">
                <a:moveTo>
                  <a:pt x="0" y="0"/>
                </a:moveTo>
                <a:lnTo>
                  <a:pt x="2259280" y="0"/>
                </a:lnTo>
                <a:lnTo>
                  <a:pt x="2259280" y="254683"/>
                </a:lnTo>
                <a:lnTo>
                  <a:pt x="0" y="2546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7460122"/>
            <a:ext cx="13817047" cy="1893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80"/>
              </a:lnSpc>
              <a:spcBef>
                <a:spcPct val="0"/>
              </a:spcBef>
            </a:pPr>
            <a:r>
              <a:rPr lang="en-US" sz="2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IWSLT TED Talks (Pt-En) Dataset: A parallel corpus of Portuguese-English translations collected from TED Talks, used for machine translation tasks. It contains preprocessed sentence pairs aligned for training, validation, and testing in low-resource translation scenarios.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28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79828" y="3013951"/>
            <a:ext cx="13320916" cy="6353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51" indent="-269876" lvl="1">
              <a:lnSpc>
                <a:spcPts val="5625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Total number of sentence pairs - </a:t>
            </a:r>
            <a:r>
              <a:rPr lang="en-US" b="true" sz="25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52978</a:t>
            </a:r>
          </a:p>
          <a:p>
            <a:pPr algn="just" marL="1079502" indent="-359834" lvl="2">
              <a:lnSpc>
                <a:spcPts val="5625"/>
              </a:lnSpc>
              <a:buFont typeface="Arial"/>
              <a:buChar char="⚬"/>
            </a:pPr>
            <a:r>
              <a:rPr lang="en-US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Train-Test split ration </a:t>
            </a:r>
            <a:r>
              <a:rPr lang="en-US" b="true" sz="25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97.5%</a:t>
            </a:r>
            <a:r>
              <a:rPr lang="en-US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- </a:t>
            </a:r>
            <a:r>
              <a:rPr lang="en-US" b="true" sz="25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2.5%</a:t>
            </a:r>
          </a:p>
          <a:p>
            <a:pPr algn="just" marL="1079502" indent="-359834" lvl="2">
              <a:lnSpc>
                <a:spcPts val="5625"/>
              </a:lnSpc>
              <a:buFont typeface="Arial"/>
              <a:buChar char="⚬"/>
            </a:pPr>
            <a:r>
              <a:rPr lang="en-US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Train set sentence pair count - </a:t>
            </a:r>
            <a:r>
              <a:rPr lang="en-US" b="true" sz="25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51785</a:t>
            </a:r>
          </a:p>
          <a:p>
            <a:pPr algn="just" marL="1079502" indent="-359834" lvl="2">
              <a:lnSpc>
                <a:spcPts val="5625"/>
              </a:lnSpc>
              <a:buFont typeface="Arial"/>
              <a:buChar char="⚬"/>
            </a:pPr>
            <a:r>
              <a:rPr lang="en-US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Validation sentence pair count - </a:t>
            </a:r>
            <a:r>
              <a:rPr lang="en-US" b="true" sz="25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1193</a:t>
            </a:r>
          </a:p>
          <a:p>
            <a:pPr algn="just" marL="539751" indent="-269876" lvl="1">
              <a:lnSpc>
                <a:spcPts val="5625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Vocabulary Size</a:t>
            </a:r>
          </a:p>
          <a:p>
            <a:pPr algn="just" marL="1079502" indent="-359834" lvl="2">
              <a:lnSpc>
                <a:spcPts val="5625"/>
              </a:lnSpc>
              <a:buFont typeface="Arial"/>
              <a:buChar char="⚬"/>
            </a:pPr>
            <a:r>
              <a:rPr lang="en-US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English - </a:t>
            </a:r>
            <a:r>
              <a:rPr lang="en-US" b="true" sz="25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27640</a:t>
            </a:r>
          </a:p>
          <a:p>
            <a:pPr algn="just" marL="1079502" indent="-359834" lvl="2">
              <a:lnSpc>
                <a:spcPts val="5625"/>
              </a:lnSpc>
              <a:buFont typeface="Arial"/>
              <a:buChar char="⚬"/>
            </a:pPr>
            <a:r>
              <a:rPr lang="en-US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Portuguese - </a:t>
            </a:r>
            <a:r>
              <a:rPr lang="en-US" b="true" sz="25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39468</a:t>
            </a:r>
          </a:p>
          <a:p>
            <a:pPr algn="just" marL="539751" indent="-269876" lvl="1">
              <a:lnSpc>
                <a:spcPts val="5625"/>
              </a:lnSpc>
              <a:buFont typeface="Arial"/>
              <a:buChar char="•"/>
            </a:pPr>
            <a:r>
              <a:rPr lang="en-US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Tokenizer - </a:t>
            </a:r>
            <a:r>
              <a:rPr lang="en-US" b="true" sz="25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SentencePiece</a:t>
            </a:r>
          </a:p>
          <a:p>
            <a:pPr algn="just" marL="1079502" indent="-359834" lvl="2">
              <a:lnSpc>
                <a:spcPts val="5625"/>
              </a:lnSpc>
              <a:buFont typeface="Arial"/>
              <a:buChar char="⚬"/>
            </a:pPr>
            <a:r>
              <a:rPr lang="en-US" sz="2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Top frequent words as vocab size - </a:t>
            </a:r>
            <a:r>
              <a:rPr lang="en-US" b="true" sz="25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8500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2179828" y="2684539"/>
            <a:ext cx="3429181" cy="386562"/>
          </a:xfrm>
          <a:custGeom>
            <a:avLst/>
            <a:gdLst/>
            <a:ahLst/>
            <a:cxnLst/>
            <a:rect r="r" b="b" t="t" l="l"/>
            <a:pathLst>
              <a:path h="386562" w="3429181">
                <a:moveTo>
                  <a:pt x="0" y="0"/>
                </a:moveTo>
                <a:lnTo>
                  <a:pt x="3429182" y="0"/>
                </a:lnTo>
                <a:lnTo>
                  <a:pt x="3429182" y="386562"/>
                </a:lnTo>
                <a:lnTo>
                  <a:pt x="0" y="3865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79828" y="847725"/>
            <a:ext cx="11126128" cy="1633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404"/>
              </a:lnSpc>
              <a:spcBef>
                <a:spcPct val="0"/>
              </a:spcBef>
            </a:pPr>
            <a:r>
              <a:rPr lang="en-US" sz="9574" spc="26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 ANALYSIS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5400000">
            <a:off x="-5110709" y="4495924"/>
            <a:ext cx="11520040" cy="1298623"/>
          </a:xfrm>
          <a:custGeom>
            <a:avLst/>
            <a:gdLst/>
            <a:ahLst/>
            <a:cxnLst/>
            <a:rect r="r" b="b" t="t" l="l"/>
            <a:pathLst>
              <a:path h="1298623" w="11520040">
                <a:moveTo>
                  <a:pt x="0" y="0"/>
                </a:moveTo>
                <a:lnTo>
                  <a:pt x="11520040" y="0"/>
                </a:lnTo>
                <a:lnTo>
                  <a:pt x="11520040" y="1298623"/>
                </a:lnTo>
                <a:lnTo>
                  <a:pt x="0" y="12986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28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614861"/>
            <a:ext cx="2259280" cy="254682"/>
          </a:xfrm>
          <a:custGeom>
            <a:avLst/>
            <a:gdLst/>
            <a:ahLst/>
            <a:cxnLst/>
            <a:rect r="r" b="b" t="t" l="l"/>
            <a:pathLst>
              <a:path h="254682" w="2259280">
                <a:moveTo>
                  <a:pt x="0" y="0"/>
                </a:moveTo>
                <a:lnTo>
                  <a:pt x="2259280" y="0"/>
                </a:lnTo>
                <a:lnTo>
                  <a:pt x="2259280" y="254683"/>
                </a:lnTo>
                <a:lnTo>
                  <a:pt x="0" y="2546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1878669" y="4495924"/>
            <a:ext cx="11520040" cy="1298623"/>
          </a:xfrm>
          <a:custGeom>
            <a:avLst/>
            <a:gdLst/>
            <a:ahLst/>
            <a:cxnLst/>
            <a:rect r="r" b="b" t="t" l="l"/>
            <a:pathLst>
              <a:path h="1298623" w="11520040">
                <a:moveTo>
                  <a:pt x="0" y="0"/>
                </a:moveTo>
                <a:lnTo>
                  <a:pt x="11520040" y="0"/>
                </a:lnTo>
                <a:lnTo>
                  <a:pt x="11520040" y="1298623"/>
                </a:lnTo>
                <a:lnTo>
                  <a:pt x="0" y="12986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146674" y="2048025"/>
            <a:ext cx="13994652" cy="7702735"/>
          </a:xfrm>
          <a:custGeom>
            <a:avLst/>
            <a:gdLst/>
            <a:ahLst/>
            <a:cxnLst/>
            <a:rect r="r" b="b" t="t" l="l"/>
            <a:pathLst>
              <a:path h="7702735" w="13994652">
                <a:moveTo>
                  <a:pt x="0" y="0"/>
                </a:moveTo>
                <a:lnTo>
                  <a:pt x="13994652" y="0"/>
                </a:lnTo>
                <a:lnTo>
                  <a:pt x="13994652" y="7702735"/>
                </a:lnTo>
                <a:lnTo>
                  <a:pt x="0" y="77027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751261"/>
            <a:ext cx="13012387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  <a:spcBef>
                <a:spcPct val="0"/>
              </a:spcBef>
            </a:pPr>
            <a:r>
              <a:rPr lang="en-US" sz="5000" spc="14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SENTENCE LENGTH DISTRIBUTION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634084" y="-27147"/>
            <a:ext cx="10748929" cy="10969660"/>
            <a:chOff x="0" y="0"/>
            <a:chExt cx="2830994" cy="28891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30993" cy="2889129"/>
            </a:xfrm>
            <a:custGeom>
              <a:avLst/>
              <a:gdLst/>
              <a:ahLst/>
              <a:cxnLst/>
              <a:rect r="r" b="b" t="t" l="l"/>
              <a:pathLst>
                <a:path h="2889129" w="2830993">
                  <a:moveTo>
                    <a:pt x="0" y="0"/>
                  </a:moveTo>
                  <a:lnTo>
                    <a:pt x="2830993" y="0"/>
                  </a:lnTo>
                  <a:lnTo>
                    <a:pt x="2830993" y="2889129"/>
                  </a:lnTo>
                  <a:lnTo>
                    <a:pt x="0" y="2889129"/>
                  </a:lnTo>
                  <a:close/>
                </a:path>
              </a:pathLst>
            </a:custGeom>
            <a:solidFill>
              <a:srgbClr val="28282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830994" cy="29367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4873416">
            <a:off x="3241450" y="4495924"/>
            <a:ext cx="11520040" cy="1298623"/>
          </a:xfrm>
          <a:custGeom>
            <a:avLst/>
            <a:gdLst/>
            <a:ahLst/>
            <a:cxnLst/>
            <a:rect r="r" b="b" t="t" l="l"/>
            <a:pathLst>
              <a:path h="1298623" w="11520040">
                <a:moveTo>
                  <a:pt x="0" y="0"/>
                </a:moveTo>
                <a:lnTo>
                  <a:pt x="11520040" y="0"/>
                </a:lnTo>
                <a:lnTo>
                  <a:pt x="11520040" y="1298623"/>
                </a:lnTo>
                <a:lnTo>
                  <a:pt x="0" y="12986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792552">
            <a:off x="6887549" y="-539109"/>
            <a:ext cx="2209301" cy="10969660"/>
            <a:chOff x="0" y="0"/>
            <a:chExt cx="581874" cy="288912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81874" cy="2889129"/>
            </a:xfrm>
            <a:custGeom>
              <a:avLst/>
              <a:gdLst/>
              <a:ahLst/>
              <a:cxnLst/>
              <a:rect r="r" b="b" t="t" l="l"/>
              <a:pathLst>
                <a:path h="2889129" w="581874">
                  <a:moveTo>
                    <a:pt x="0" y="0"/>
                  </a:moveTo>
                  <a:lnTo>
                    <a:pt x="581874" y="0"/>
                  </a:lnTo>
                  <a:lnTo>
                    <a:pt x="581874" y="2889129"/>
                  </a:lnTo>
                  <a:lnTo>
                    <a:pt x="0" y="288912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81874" cy="29367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5452" y="904875"/>
            <a:ext cx="8931784" cy="2263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099"/>
              </a:lnSpc>
              <a:spcBef>
                <a:spcPct val="0"/>
              </a:spcBef>
            </a:pPr>
            <a:r>
              <a:rPr lang="en-US" sz="6499" spc="18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HYPER-PARAMETER CONFIGURATION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0610675" y="252176"/>
            <a:ext cx="7083239" cy="1166494"/>
            <a:chOff x="0" y="0"/>
            <a:chExt cx="9444318" cy="1555326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1578203" y="97578"/>
              <a:ext cx="7866115" cy="12744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00"/>
                </a:lnSpc>
              </a:pPr>
              <a:r>
                <a:rPr lang="en-US" b="true" sz="26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d_model</a:t>
              </a:r>
              <a:r>
                <a:rPr lang="en-US" sz="2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- the input dimensionality after time series embedding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-142875"/>
              <a:ext cx="1438459" cy="16982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780"/>
                </a:lnSpc>
              </a:pPr>
              <a:r>
                <a:rPr lang="en-US" sz="7700" b="true">
                  <a:solidFill>
                    <a:srgbClr val="FFA4D8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028700" y="3168651"/>
            <a:ext cx="2623419" cy="295731"/>
          </a:xfrm>
          <a:custGeom>
            <a:avLst/>
            <a:gdLst/>
            <a:ahLst/>
            <a:cxnLst/>
            <a:rect r="r" b="b" t="t" l="l"/>
            <a:pathLst>
              <a:path h="295731" w="2623419">
                <a:moveTo>
                  <a:pt x="0" y="0"/>
                </a:moveTo>
                <a:lnTo>
                  <a:pt x="2623419" y="0"/>
                </a:lnTo>
                <a:lnTo>
                  <a:pt x="2623419" y="295731"/>
                </a:lnTo>
                <a:lnTo>
                  <a:pt x="0" y="295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0209847" y="3232865"/>
            <a:ext cx="7729033" cy="1166494"/>
            <a:chOff x="0" y="0"/>
            <a:chExt cx="10305378" cy="1555326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1580289" y="203954"/>
              <a:ext cx="8725089" cy="12744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00"/>
                </a:lnSpc>
              </a:pPr>
              <a:r>
                <a:rPr lang="en-US" b="true" sz="26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num_layers </a:t>
              </a:r>
              <a:r>
                <a:rPr lang="en-US" sz="2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- Total number of Encoder/Decoder Layers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-142875"/>
              <a:ext cx="1438459" cy="16982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780"/>
                </a:lnSpc>
              </a:pPr>
              <a:r>
                <a:rPr lang="en-US" sz="7700" b="true">
                  <a:solidFill>
                    <a:srgbClr val="7EDB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442632" y="1742520"/>
            <a:ext cx="7131833" cy="1166494"/>
            <a:chOff x="0" y="0"/>
            <a:chExt cx="9509111" cy="1555326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142875"/>
              <a:ext cx="1438459" cy="16982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780"/>
                </a:lnSpc>
              </a:pPr>
              <a:r>
                <a:rPr lang="en-US" sz="7700" b="true">
                  <a:solidFill>
                    <a:srgbClr val="7EDB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1642995" y="97578"/>
              <a:ext cx="7866115" cy="12744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00"/>
                </a:lnSpc>
              </a:pPr>
              <a:r>
                <a:rPr lang="en-US" b="true" sz="26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dff</a:t>
              </a:r>
              <a:r>
                <a:rPr lang="en-US" sz="2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- dimension of the feed-forward neural network</a:t>
              </a:r>
            </a:p>
          </p:txBody>
        </p:sp>
      </p:grpSp>
      <p:pic>
        <p:nvPicPr>
          <p:cNvPr name="Picture 20" id="20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420266" y="4969696"/>
            <a:ext cx="5991940" cy="1897448"/>
          </a:xfrm>
          <a:prstGeom prst="rect">
            <a:avLst/>
          </a:prstGeom>
        </p:spPr>
      </p:pic>
      <p:grpSp>
        <p:nvGrpSpPr>
          <p:cNvPr name="Group 21" id="21"/>
          <p:cNvGrpSpPr/>
          <p:nvPr/>
        </p:nvGrpSpPr>
        <p:grpSpPr>
          <a:xfrm rot="0">
            <a:off x="9837787" y="4723209"/>
            <a:ext cx="7736678" cy="1166494"/>
            <a:chOff x="0" y="0"/>
            <a:chExt cx="10315570" cy="1555326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1590481" y="97578"/>
              <a:ext cx="8725089" cy="12744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00"/>
                </a:lnSpc>
              </a:pPr>
              <a:r>
                <a:rPr lang="en-US" b="true" sz="26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dropout_rate</a:t>
              </a:r>
              <a:r>
                <a:rPr lang="en-US" sz="2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- set a proportion of units in the network to zeros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-142875"/>
              <a:ext cx="1438459" cy="16982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780"/>
                </a:lnSpc>
              </a:pPr>
              <a:r>
                <a:rPr lang="en-US" sz="7700" b="true">
                  <a:solidFill>
                    <a:srgbClr val="7EDB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583235" y="6213554"/>
            <a:ext cx="7676065" cy="1166494"/>
            <a:chOff x="0" y="0"/>
            <a:chExt cx="10234753" cy="1555326"/>
          </a:xfrm>
        </p:grpSpPr>
        <p:sp>
          <p:nvSpPr>
            <p:cNvPr name="TextBox 25" id="25"/>
            <p:cNvSpPr txBox="true"/>
            <p:nvPr/>
          </p:nvSpPr>
          <p:spPr>
            <a:xfrm rot="0">
              <a:off x="1509664" y="97578"/>
              <a:ext cx="8725089" cy="12744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00"/>
                </a:lnSpc>
              </a:pPr>
              <a:r>
                <a:rPr lang="en-US" b="true" sz="26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num_heads </a:t>
              </a:r>
              <a:r>
                <a:rPr lang="en-US" sz="2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- number of heads per Multi-head attention mechanism 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0" y="-142875"/>
              <a:ext cx="1438459" cy="16982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780"/>
                </a:lnSpc>
              </a:pPr>
              <a:r>
                <a:rPr lang="en-US" sz="7700" b="true">
                  <a:solidFill>
                    <a:srgbClr val="7EDB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9383920" y="7701758"/>
            <a:ext cx="7680673" cy="1166494"/>
            <a:chOff x="0" y="0"/>
            <a:chExt cx="10240897" cy="1555326"/>
          </a:xfrm>
        </p:grpSpPr>
        <p:sp>
          <p:nvSpPr>
            <p:cNvPr name="TextBox 28" id="28"/>
            <p:cNvSpPr txBox="true"/>
            <p:nvPr/>
          </p:nvSpPr>
          <p:spPr>
            <a:xfrm rot="0">
              <a:off x="1515808" y="97578"/>
              <a:ext cx="8725089" cy="12744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00"/>
                </a:lnSpc>
              </a:pPr>
              <a:r>
                <a:rPr lang="en-US" b="true" sz="26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BATCH_SIZE </a:t>
              </a:r>
              <a:r>
                <a:rPr lang="en-US" sz="2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- number of input sequences processed at a time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0" y="-142875"/>
              <a:ext cx="1438459" cy="16982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780"/>
                </a:lnSpc>
              </a:pPr>
              <a:r>
                <a:rPr lang="en-US" sz="7700" b="true">
                  <a:solidFill>
                    <a:srgbClr val="7EDB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6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9144000" y="9192103"/>
            <a:ext cx="7680673" cy="2528569"/>
            <a:chOff x="0" y="0"/>
            <a:chExt cx="10240897" cy="3371426"/>
          </a:xfrm>
        </p:grpSpPr>
        <p:sp>
          <p:nvSpPr>
            <p:cNvPr name="TextBox 31" id="31"/>
            <p:cNvSpPr txBox="true"/>
            <p:nvPr/>
          </p:nvSpPr>
          <p:spPr>
            <a:xfrm rot="0">
              <a:off x="1515808" y="97578"/>
              <a:ext cx="8725089" cy="12744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00"/>
                </a:lnSpc>
              </a:pPr>
              <a:r>
                <a:rPr lang="en-US" b="true" sz="2600">
                  <a:solidFill>
                    <a:srgbClr val="FFFF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MAX_TOKENS </a:t>
              </a:r>
              <a:r>
                <a:rPr lang="en-US" sz="26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- maximum length of a sentence after tokenization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0" y="-142875"/>
              <a:ext cx="1438459" cy="35143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780"/>
                </a:lnSpc>
              </a:pPr>
              <a:r>
                <a:rPr lang="en-US" sz="7700" b="true">
                  <a:solidFill>
                    <a:srgbClr val="7EDBFF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  <a:p>
              <a:pPr algn="ctr">
                <a:lnSpc>
                  <a:spcPts val="10780"/>
                </a:lnSpc>
              </a:pPr>
            </a:p>
          </p:txBody>
        </p:sp>
      </p:grpSp>
      <p:pic>
        <p:nvPicPr>
          <p:cNvPr name="Picture 33" id="33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26678" y="3059107"/>
            <a:ext cx="5985293" cy="1895343"/>
          </a:xfrm>
          <a:prstGeom prst="rect">
            <a:avLst/>
          </a:prstGeom>
        </p:spPr>
      </p:pic>
      <p:sp>
        <p:nvSpPr>
          <p:cNvPr name="TextBox 34" id="34"/>
          <p:cNvSpPr txBox="true"/>
          <p:nvPr/>
        </p:nvSpPr>
        <p:spPr>
          <a:xfrm rot="0">
            <a:off x="1224340" y="3738457"/>
            <a:ext cx="3013721" cy="460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1"/>
              </a:lnSpc>
              <a:spcBef>
                <a:spcPct val="0"/>
              </a:spcBef>
            </a:pPr>
            <a:r>
              <a:rPr lang="en-US" sz="25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d_model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436948" y="3738457"/>
            <a:ext cx="1377360" cy="460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1"/>
              </a:lnSpc>
              <a:spcBef>
                <a:spcPct val="0"/>
              </a:spcBef>
            </a:pPr>
            <a:r>
              <a:rPr lang="en-US" sz="25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512</a:t>
            </a:r>
          </a:p>
        </p:txBody>
      </p:sp>
      <p:pic>
        <p:nvPicPr>
          <p:cNvPr name="Picture 36" id="3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26678" y="4014678"/>
            <a:ext cx="5985293" cy="1895343"/>
          </a:xfrm>
          <a:prstGeom prst="rect">
            <a:avLst/>
          </a:prstGeom>
        </p:spPr>
      </p:pic>
      <p:sp>
        <p:nvSpPr>
          <p:cNvPr name="TextBox 37" id="37"/>
          <p:cNvSpPr txBox="true"/>
          <p:nvPr/>
        </p:nvSpPr>
        <p:spPr>
          <a:xfrm rot="0">
            <a:off x="1224340" y="4694029"/>
            <a:ext cx="3013721" cy="460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1"/>
              </a:lnSpc>
              <a:spcBef>
                <a:spcPct val="0"/>
              </a:spcBef>
            </a:pPr>
            <a:r>
              <a:rPr lang="en-US" sz="25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dff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4436948" y="4694029"/>
            <a:ext cx="1377360" cy="460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1"/>
              </a:lnSpc>
              <a:spcBef>
                <a:spcPct val="0"/>
              </a:spcBef>
            </a:pPr>
            <a:r>
              <a:rPr lang="en-US" sz="25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2048</a:t>
            </a:r>
          </a:p>
        </p:txBody>
      </p:sp>
      <p:pic>
        <p:nvPicPr>
          <p:cNvPr name="Picture 39" id="3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526678" y="4970250"/>
            <a:ext cx="5985293" cy="1895343"/>
          </a:xfrm>
          <a:prstGeom prst="rect">
            <a:avLst/>
          </a:prstGeom>
        </p:spPr>
      </p:pic>
      <p:sp>
        <p:nvSpPr>
          <p:cNvPr name="TextBox 40" id="40"/>
          <p:cNvSpPr txBox="true"/>
          <p:nvPr/>
        </p:nvSpPr>
        <p:spPr>
          <a:xfrm rot="0">
            <a:off x="1224340" y="5649600"/>
            <a:ext cx="3013721" cy="460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1"/>
              </a:lnSpc>
              <a:spcBef>
                <a:spcPct val="0"/>
              </a:spcBef>
            </a:pPr>
            <a:r>
              <a:rPr lang="en-US" sz="25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num_layers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4436948" y="5649600"/>
            <a:ext cx="1377360" cy="460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1"/>
              </a:lnSpc>
              <a:spcBef>
                <a:spcPct val="0"/>
              </a:spcBef>
            </a:pPr>
            <a:r>
              <a:rPr lang="en-US" sz="25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</a:p>
        </p:txBody>
      </p:sp>
      <p:pic>
        <p:nvPicPr>
          <p:cNvPr name="Picture 42" id="4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526678" y="5925821"/>
            <a:ext cx="5985293" cy="1895343"/>
          </a:xfrm>
          <a:prstGeom prst="rect">
            <a:avLst/>
          </a:prstGeom>
        </p:spPr>
      </p:pic>
      <p:sp>
        <p:nvSpPr>
          <p:cNvPr name="TextBox 43" id="43"/>
          <p:cNvSpPr txBox="true"/>
          <p:nvPr/>
        </p:nvSpPr>
        <p:spPr>
          <a:xfrm rot="0">
            <a:off x="1224340" y="6605172"/>
            <a:ext cx="3013721" cy="460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1"/>
              </a:lnSpc>
              <a:spcBef>
                <a:spcPct val="0"/>
              </a:spcBef>
            </a:pPr>
            <a:r>
              <a:rPr lang="en-US" sz="25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dropout_rate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4436948" y="6605172"/>
            <a:ext cx="1377360" cy="460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1"/>
              </a:lnSpc>
              <a:spcBef>
                <a:spcPct val="0"/>
              </a:spcBef>
            </a:pPr>
            <a:r>
              <a:rPr lang="en-US" sz="25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0.1</a:t>
            </a:r>
          </a:p>
        </p:txBody>
      </p:sp>
      <p:pic>
        <p:nvPicPr>
          <p:cNvPr name="Picture 45" id="45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420471" y="6880416"/>
            <a:ext cx="5989477" cy="1896668"/>
          </a:xfrm>
          <a:prstGeom prst="rect">
            <a:avLst/>
          </a:prstGeom>
        </p:spPr>
      </p:pic>
      <p:pic>
        <p:nvPicPr>
          <p:cNvPr name="Picture 46" id="46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526678" y="6881393"/>
            <a:ext cx="5985293" cy="1895343"/>
          </a:xfrm>
          <a:prstGeom prst="rect">
            <a:avLst/>
          </a:prstGeom>
        </p:spPr>
      </p:pic>
      <p:sp>
        <p:nvSpPr>
          <p:cNvPr name="TextBox 47" id="47"/>
          <p:cNvSpPr txBox="true"/>
          <p:nvPr/>
        </p:nvSpPr>
        <p:spPr>
          <a:xfrm rot="0">
            <a:off x="1224340" y="7560743"/>
            <a:ext cx="3013721" cy="460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1"/>
              </a:lnSpc>
              <a:spcBef>
                <a:spcPct val="0"/>
              </a:spcBef>
            </a:pPr>
            <a:r>
              <a:rPr lang="en-US" sz="25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num_heads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4436948" y="7560743"/>
            <a:ext cx="1377360" cy="460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1"/>
              </a:lnSpc>
              <a:spcBef>
                <a:spcPct val="0"/>
              </a:spcBef>
            </a:pPr>
            <a:r>
              <a:rPr lang="en-US" sz="25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pic>
        <p:nvPicPr>
          <p:cNvPr name="Picture 49" id="49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526678" y="7836964"/>
            <a:ext cx="5985293" cy="1895343"/>
          </a:xfrm>
          <a:prstGeom prst="rect">
            <a:avLst/>
          </a:prstGeom>
        </p:spPr>
      </p:pic>
      <p:sp>
        <p:nvSpPr>
          <p:cNvPr name="TextBox 50" id="50"/>
          <p:cNvSpPr txBox="true"/>
          <p:nvPr/>
        </p:nvSpPr>
        <p:spPr>
          <a:xfrm rot="0">
            <a:off x="1224340" y="8516315"/>
            <a:ext cx="3013721" cy="460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1"/>
              </a:lnSpc>
              <a:spcBef>
                <a:spcPct val="0"/>
              </a:spcBef>
            </a:pPr>
            <a:r>
              <a:rPr lang="en-US" sz="25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BATCH _SIZE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4436948" y="8516315"/>
            <a:ext cx="1377360" cy="460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1"/>
              </a:lnSpc>
              <a:spcBef>
                <a:spcPct val="0"/>
              </a:spcBef>
            </a:pPr>
            <a:r>
              <a:rPr lang="en-US" sz="25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128</a:t>
            </a:r>
          </a:p>
        </p:txBody>
      </p:sp>
      <p:pic>
        <p:nvPicPr>
          <p:cNvPr name="Picture 52" id="5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526678" y="8792536"/>
            <a:ext cx="5985293" cy="1895343"/>
          </a:xfrm>
          <a:prstGeom prst="rect">
            <a:avLst/>
          </a:prstGeom>
        </p:spPr>
      </p:pic>
      <p:sp>
        <p:nvSpPr>
          <p:cNvPr name="TextBox 53" id="53"/>
          <p:cNvSpPr txBox="true"/>
          <p:nvPr/>
        </p:nvSpPr>
        <p:spPr>
          <a:xfrm rot="0">
            <a:off x="1224340" y="9471886"/>
            <a:ext cx="3013721" cy="460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1"/>
              </a:lnSpc>
              <a:spcBef>
                <a:spcPct val="0"/>
              </a:spcBef>
            </a:pPr>
            <a:r>
              <a:rPr lang="en-US" sz="25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MAX_TOKENS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4436948" y="9471886"/>
            <a:ext cx="1377360" cy="460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1"/>
              </a:lnSpc>
              <a:spcBef>
                <a:spcPct val="0"/>
              </a:spcBef>
            </a:pPr>
            <a:r>
              <a:rPr lang="en-US" sz="25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64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6403885" y="5649600"/>
            <a:ext cx="1377360" cy="460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1"/>
              </a:lnSpc>
              <a:spcBef>
                <a:spcPct val="0"/>
              </a:spcBef>
            </a:pPr>
            <a:r>
              <a:rPr lang="en-US" sz="25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6403885" y="7560743"/>
            <a:ext cx="1377360" cy="460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1"/>
              </a:lnSpc>
              <a:spcBef>
                <a:spcPct val="0"/>
              </a:spcBef>
            </a:pPr>
            <a:r>
              <a:rPr lang="en-US" sz="25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28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-7945"/>
            <a:ext cx="11023766" cy="2428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772"/>
              </a:lnSpc>
              <a:spcBef>
                <a:spcPct val="0"/>
              </a:spcBef>
            </a:pPr>
            <a:r>
              <a:rPr lang="en-US" sz="6980" spc="195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MODEL EVALUTAION METRICS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840869"/>
            <a:ext cx="7437623" cy="1417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sz="2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 metric that evaluates machine translation quality by measuring n-gram overlap between the generated text and reference translations.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717554"/>
            <a:ext cx="7146451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FFA4D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BLEU Score (Bilingual Evaluation Understudy)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264267" y="3840869"/>
            <a:ext cx="6635995" cy="1417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sz="2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Evaluating the proportion of zeros or close to zeros in a model's parameters or activations to assess efficiency.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264267" y="2717554"/>
            <a:ext cx="617760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7EDB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Sparsity Analysis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5400000">
            <a:off x="11878669" y="4495924"/>
            <a:ext cx="11520040" cy="1298623"/>
          </a:xfrm>
          <a:custGeom>
            <a:avLst/>
            <a:gdLst/>
            <a:ahLst/>
            <a:cxnLst/>
            <a:rect r="r" b="b" t="t" l="l"/>
            <a:pathLst>
              <a:path h="1298623" w="11520040">
                <a:moveTo>
                  <a:pt x="0" y="0"/>
                </a:moveTo>
                <a:lnTo>
                  <a:pt x="11520040" y="0"/>
                </a:lnTo>
                <a:lnTo>
                  <a:pt x="11520040" y="1298623"/>
                </a:lnTo>
                <a:lnTo>
                  <a:pt x="0" y="12986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2420288"/>
            <a:ext cx="2259280" cy="254682"/>
          </a:xfrm>
          <a:custGeom>
            <a:avLst/>
            <a:gdLst/>
            <a:ahLst/>
            <a:cxnLst/>
            <a:rect r="r" b="b" t="t" l="l"/>
            <a:pathLst>
              <a:path h="254682" w="2259280">
                <a:moveTo>
                  <a:pt x="0" y="0"/>
                </a:moveTo>
                <a:lnTo>
                  <a:pt x="2259280" y="0"/>
                </a:lnTo>
                <a:lnTo>
                  <a:pt x="2259280" y="254682"/>
                </a:lnTo>
                <a:lnTo>
                  <a:pt x="0" y="2546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 descr="Formula"/>
          <p:cNvSpPr/>
          <p:nvPr/>
        </p:nvSpPr>
        <p:spPr>
          <a:xfrm flipH="false" flipV="false" rot="0">
            <a:off x="1082763" y="8487847"/>
            <a:ext cx="8127441" cy="1641820"/>
          </a:xfrm>
          <a:custGeom>
            <a:avLst/>
            <a:gdLst/>
            <a:ahLst/>
            <a:cxnLst/>
            <a:rect r="r" b="b" t="t" l="l"/>
            <a:pathLst>
              <a:path h="1641820" w="8127441">
                <a:moveTo>
                  <a:pt x="0" y="0"/>
                </a:moveTo>
                <a:lnTo>
                  <a:pt x="8127441" y="0"/>
                </a:lnTo>
                <a:lnTo>
                  <a:pt x="8127441" y="1641820"/>
                </a:lnTo>
                <a:lnTo>
                  <a:pt x="0" y="16418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5194" t="0" r="-5704" b="0"/>
            </a:stretch>
          </a:blipFill>
        </p:spPr>
      </p:sp>
      <p:sp>
        <p:nvSpPr>
          <p:cNvPr name="Freeform 10" id="10" descr="Formula"/>
          <p:cNvSpPr/>
          <p:nvPr/>
        </p:nvSpPr>
        <p:spPr>
          <a:xfrm flipH="false" flipV="false" rot="0">
            <a:off x="1028700" y="5459936"/>
            <a:ext cx="5623177" cy="1275023"/>
          </a:xfrm>
          <a:custGeom>
            <a:avLst/>
            <a:gdLst/>
            <a:ahLst/>
            <a:cxnLst/>
            <a:rect r="r" b="b" t="t" l="l"/>
            <a:pathLst>
              <a:path h="1275023" w="5623177">
                <a:moveTo>
                  <a:pt x="0" y="0"/>
                </a:moveTo>
                <a:lnTo>
                  <a:pt x="5623177" y="0"/>
                </a:lnTo>
                <a:lnTo>
                  <a:pt x="5623177" y="1275023"/>
                </a:lnTo>
                <a:lnTo>
                  <a:pt x="0" y="12750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 descr="Formula"/>
          <p:cNvSpPr/>
          <p:nvPr/>
        </p:nvSpPr>
        <p:spPr>
          <a:xfrm flipH="false" flipV="false" rot="0">
            <a:off x="1028700" y="7096909"/>
            <a:ext cx="8235567" cy="1298757"/>
          </a:xfrm>
          <a:custGeom>
            <a:avLst/>
            <a:gdLst/>
            <a:ahLst/>
            <a:cxnLst/>
            <a:rect r="r" b="b" t="t" l="l"/>
            <a:pathLst>
              <a:path h="1298757" w="8235567">
                <a:moveTo>
                  <a:pt x="0" y="0"/>
                </a:moveTo>
                <a:lnTo>
                  <a:pt x="8235567" y="0"/>
                </a:lnTo>
                <a:lnTo>
                  <a:pt x="8235567" y="1298757"/>
                </a:lnTo>
                <a:lnTo>
                  <a:pt x="0" y="12987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4395" t="0" r="-5048" b="-94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28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704982"/>
            <a:ext cx="12892189" cy="3328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404"/>
              </a:lnSpc>
              <a:spcBef>
                <a:spcPct val="0"/>
              </a:spcBef>
            </a:pPr>
            <a:r>
              <a:rPr lang="en-US" sz="9574" spc="26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MODEL EFFICIECY OBSERVATION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7460122"/>
            <a:ext cx="7096886" cy="1417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sz="2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time required to train a model on a dataset, including forward and backward passes.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6871301"/>
            <a:ext cx="617760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FFA4D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Training Time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44000" y="7460122"/>
            <a:ext cx="6635995" cy="941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sz="27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time taken by a trained model to make predictions on new data.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6871301"/>
            <a:ext cx="617760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7EDB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Inference Time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5400000">
            <a:off x="11878669" y="4495924"/>
            <a:ext cx="11520040" cy="1298623"/>
          </a:xfrm>
          <a:custGeom>
            <a:avLst/>
            <a:gdLst/>
            <a:ahLst/>
            <a:cxnLst/>
            <a:rect r="r" b="b" t="t" l="l"/>
            <a:pathLst>
              <a:path h="1298623" w="11520040">
                <a:moveTo>
                  <a:pt x="0" y="0"/>
                </a:moveTo>
                <a:lnTo>
                  <a:pt x="11520040" y="0"/>
                </a:lnTo>
                <a:lnTo>
                  <a:pt x="11520040" y="1298623"/>
                </a:lnTo>
                <a:lnTo>
                  <a:pt x="0" y="12986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5274026"/>
            <a:ext cx="2259280" cy="254682"/>
          </a:xfrm>
          <a:custGeom>
            <a:avLst/>
            <a:gdLst/>
            <a:ahLst/>
            <a:cxnLst/>
            <a:rect r="r" b="b" t="t" l="l"/>
            <a:pathLst>
              <a:path h="254682" w="2259280">
                <a:moveTo>
                  <a:pt x="0" y="0"/>
                </a:moveTo>
                <a:lnTo>
                  <a:pt x="2259280" y="0"/>
                </a:lnTo>
                <a:lnTo>
                  <a:pt x="2259280" y="254683"/>
                </a:lnTo>
                <a:lnTo>
                  <a:pt x="0" y="2546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28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18282" y="1954112"/>
            <a:ext cx="1414049" cy="159402"/>
          </a:xfrm>
          <a:custGeom>
            <a:avLst/>
            <a:gdLst/>
            <a:ahLst/>
            <a:cxnLst/>
            <a:rect r="r" b="b" t="t" l="l"/>
            <a:pathLst>
              <a:path h="159402" w="1414049">
                <a:moveTo>
                  <a:pt x="0" y="0"/>
                </a:moveTo>
                <a:lnTo>
                  <a:pt x="1414049" y="0"/>
                </a:lnTo>
                <a:lnTo>
                  <a:pt x="1414049" y="159402"/>
                </a:lnTo>
                <a:lnTo>
                  <a:pt x="0" y="1594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690266" y="1956452"/>
            <a:ext cx="1190412" cy="134192"/>
          </a:xfrm>
          <a:custGeom>
            <a:avLst/>
            <a:gdLst/>
            <a:ahLst/>
            <a:cxnLst/>
            <a:rect r="r" b="b" t="t" l="l"/>
            <a:pathLst>
              <a:path h="134192" w="1190412">
                <a:moveTo>
                  <a:pt x="0" y="0"/>
                </a:moveTo>
                <a:lnTo>
                  <a:pt x="1190412" y="0"/>
                </a:lnTo>
                <a:lnTo>
                  <a:pt x="1190412" y="134192"/>
                </a:lnTo>
                <a:lnTo>
                  <a:pt x="0" y="1341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23782" y="2397659"/>
            <a:ext cx="8456876" cy="6860641"/>
          </a:xfrm>
          <a:custGeom>
            <a:avLst/>
            <a:gdLst/>
            <a:ahLst/>
            <a:cxnLst/>
            <a:rect r="r" b="b" t="t" l="l"/>
            <a:pathLst>
              <a:path h="6860641" w="8456876">
                <a:moveTo>
                  <a:pt x="0" y="0"/>
                </a:moveTo>
                <a:lnTo>
                  <a:pt x="8456876" y="0"/>
                </a:lnTo>
                <a:lnTo>
                  <a:pt x="8456876" y="6860641"/>
                </a:lnTo>
                <a:lnTo>
                  <a:pt x="0" y="68606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406064" y="2397659"/>
            <a:ext cx="8575801" cy="6860641"/>
          </a:xfrm>
          <a:custGeom>
            <a:avLst/>
            <a:gdLst/>
            <a:ahLst/>
            <a:cxnLst/>
            <a:rect r="r" b="b" t="t" l="l"/>
            <a:pathLst>
              <a:path h="6860641" w="8575801">
                <a:moveTo>
                  <a:pt x="0" y="0"/>
                </a:moveTo>
                <a:lnTo>
                  <a:pt x="8575800" y="0"/>
                </a:lnTo>
                <a:lnTo>
                  <a:pt x="8575800" y="6860641"/>
                </a:lnTo>
                <a:lnTo>
                  <a:pt x="0" y="68606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247773" y="338412"/>
            <a:ext cx="7792454" cy="998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273"/>
              </a:lnSpc>
              <a:spcBef>
                <a:spcPct val="0"/>
              </a:spcBef>
            </a:pPr>
            <a:r>
              <a:rPr lang="en-US" sz="5909" spc="165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WHY BLEU SCORE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18282" y="1250749"/>
            <a:ext cx="4755564" cy="703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20"/>
              </a:lnSpc>
              <a:spcBef>
                <a:spcPct val="0"/>
              </a:spcBef>
            </a:pPr>
            <a:r>
              <a:rPr lang="en-US" sz="4086" spc="114">
                <a:solidFill>
                  <a:srgbClr val="7EDB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BLEU VS LOSS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690266" y="1295844"/>
            <a:ext cx="5662736" cy="6606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12"/>
              </a:lnSpc>
              <a:spcBef>
                <a:spcPct val="0"/>
              </a:spcBef>
            </a:pPr>
            <a:r>
              <a:rPr lang="en-US" sz="3866" spc="108">
                <a:solidFill>
                  <a:srgbClr val="7EDB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BLEU VS ACCURACY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28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37266" y="3123448"/>
            <a:ext cx="1736526" cy="195754"/>
          </a:xfrm>
          <a:custGeom>
            <a:avLst/>
            <a:gdLst/>
            <a:ahLst/>
            <a:cxnLst/>
            <a:rect r="r" b="b" t="t" l="l"/>
            <a:pathLst>
              <a:path h="195754" w="1736526">
                <a:moveTo>
                  <a:pt x="0" y="0"/>
                </a:moveTo>
                <a:lnTo>
                  <a:pt x="1736526" y="0"/>
                </a:lnTo>
                <a:lnTo>
                  <a:pt x="1736526" y="195754"/>
                </a:lnTo>
                <a:lnTo>
                  <a:pt x="0" y="1957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937266" y="6528156"/>
            <a:ext cx="1736526" cy="195754"/>
          </a:xfrm>
          <a:custGeom>
            <a:avLst/>
            <a:gdLst/>
            <a:ahLst/>
            <a:cxnLst/>
            <a:rect r="r" b="b" t="t" l="l"/>
            <a:pathLst>
              <a:path h="195754" w="1736526">
                <a:moveTo>
                  <a:pt x="0" y="0"/>
                </a:moveTo>
                <a:lnTo>
                  <a:pt x="1736526" y="0"/>
                </a:lnTo>
                <a:lnTo>
                  <a:pt x="1736526" y="195754"/>
                </a:lnTo>
                <a:lnTo>
                  <a:pt x="0" y="1957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388651" y="4329382"/>
            <a:ext cx="1736526" cy="195754"/>
          </a:xfrm>
          <a:custGeom>
            <a:avLst/>
            <a:gdLst/>
            <a:ahLst/>
            <a:cxnLst/>
            <a:rect r="r" b="b" t="t" l="l"/>
            <a:pathLst>
              <a:path h="195754" w="1736526">
                <a:moveTo>
                  <a:pt x="0" y="0"/>
                </a:moveTo>
                <a:lnTo>
                  <a:pt x="1736527" y="0"/>
                </a:lnTo>
                <a:lnTo>
                  <a:pt x="1736527" y="195754"/>
                </a:lnTo>
                <a:lnTo>
                  <a:pt x="0" y="1957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388651" y="8112522"/>
            <a:ext cx="1736526" cy="195754"/>
          </a:xfrm>
          <a:custGeom>
            <a:avLst/>
            <a:gdLst/>
            <a:ahLst/>
            <a:cxnLst/>
            <a:rect r="r" b="b" t="t" l="l"/>
            <a:pathLst>
              <a:path h="195754" w="1736526">
                <a:moveTo>
                  <a:pt x="0" y="0"/>
                </a:moveTo>
                <a:lnTo>
                  <a:pt x="1736527" y="0"/>
                </a:lnTo>
                <a:lnTo>
                  <a:pt x="1736527" y="195754"/>
                </a:lnTo>
                <a:lnTo>
                  <a:pt x="0" y="1957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2393" y="5498115"/>
            <a:ext cx="7080215" cy="4221578"/>
          </a:xfrm>
          <a:custGeom>
            <a:avLst/>
            <a:gdLst/>
            <a:ahLst/>
            <a:cxnLst/>
            <a:rect r="r" b="b" t="t" l="l"/>
            <a:pathLst>
              <a:path h="4221578" w="7080215">
                <a:moveTo>
                  <a:pt x="0" y="0"/>
                </a:moveTo>
                <a:lnTo>
                  <a:pt x="7080216" y="0"/>
                </a:lnTo>
                <a:lnTo>
                  <a:pt x="7080216" y="4221578"/>
                </a:lnTo>
                <a:lnTo>
                  <a:pt x="0" y="42215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2393" y="1028700"/>
            <a:ext cx="7080215" cy="4221578"/>
          </a:xfrm>
          <a:custGeom>
            <a:avLst/>
            <a:gdLst/>
            <a:ahLst/>
            <a:cxnLst/>
            <a:rect r="r" b="b" t="t" l="l"/>
            <a:pathLst>
              <a:path h="4221578" w="7080215">
                <a:moveTo>
                  <a:pt x="0" y="0"/>
                </a:moveTo>
                <a:lnTo>
                  <a:pt x="7080216" y="0"/>
                </a:lnTo>
                <a:lnTo>
                  <a:pt x="7080216" y="4221578"/>
                </a:lnTo>
                <a:lnTo>
                  <a:pt x="0" y="42215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950016" y="975911"/>
            <a:ext cx="7168750" cy="4274367"/>
          </a:xfrm>
          <a:custGeom>
            <a:avLst/>
            <a:gdLst/>
            <a:ahLst/>
            <a:cxnLst/>
            <a:rect r="r" b="b" t="t" l="l"/>
            <a:pathLst>
              <a:path h="4274367" w="7168750">
                <a:moveTo>
                  <a:pt x="0" y="0"/>
                </a:moveTo>
                <a:lnTo>
                  <a:pt x="7168750" y="0"/>
                </a:lnTo>
                <a:lnTo>
                  <a:pt x="7168750" y="4274367"/>
                </a:lnTo>
                <a:lnTo>
                  <a:pt x="0" y="427436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950016" y="5445326"/>
            <a:ext cx="7168750" cy="4274367"/>
          </a:xfrm>
          <a:custGeom>
            <a:avLst/>
            <a:gdLst/>
            <a:ahLst/>
            <a:cxnLst/>
            <a:rect r="r" b="b" t="t" l="l"/>
            <a:pathLst>
              <a:path h="4274367" w="7168750">
                <a:moveTo>
                  <a:pt x="0" y="0"/>
                </a:moveTo>
                <a:lnTo>
                  <a:pt x="7168750" y="0"/>
                </a:lnTo>
                <a:lnTo>
                  <a:pt x="7168750" y="4274367"/>
                </a:lnTo>
                <a:lnTo>
                  <a:pt x="0" y="427436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562551" y="132991"/>
            <a:ext cx="11162898" cy="595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989"/>
              </a:lnSpc>
              <a:spcBef>
                <a:spcPct val="0"/>
              </a:spcBef>
            </a:pPr>
            <a:r>
              <a:rPr lang="en-US" sz="3564" spc="9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BLEU SCORES ACROSS MULTIPLE RESNET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483231" y="2639711"/>
            <a:ext cx="1905767" cy="469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89"/>
              </a:lnSpc>
              <a:spcBef>
                <a:spcPct val="0"/>
              </a:spcBef>
            </a:pPr>
            <a:r>
              <a:rPr lang="en-US" sz="2778" spc="77">
                <a:solidFill>
                  <a:srgbClr val="C0A9E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MULTI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791832" y="6058661"/>
            <a:ext cx="3382800" cy="469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89"/>
              </a:lnSpc>
              <a:spcBef>
                <a:spcPct val="0"/>
              </a:spcBef>
            </a:pPr>
            <a:r>
              <a:rPr lang="en-US" sz="2778" spc="77">
                <a:solidFill>
                  <a:srgbClr val="C0A9E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TRANSFORMER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388651" y="3859887"/>
            <a:ext cx="1905767" cy="469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89"/>
              </a:lnSpc>
              <a:spcBef>
                <a:spcPct val="0"/>
              </a:spcBef>
            </a:pPr>
            <a:r>
              <a:rPr lang="en-US" sz="2778" spc="77">
                <a:solidFill>
                  <a:srgbClr val="C0A9E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GATED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388651" y="7628785"/>
            <a:ext cx="2719603" cy="469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89"/>
              </a:lnSpc>
              <a:spcBef>
                <a:spcPct val="0"/>
              </a:spcBef>
            </a:pPr>
            <a:r>
              <a:rPr lang="en-US" sz="2778" spc="77">
                <a:solidFill>
                  <a:srgbClr val="C0A9E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REALFORMER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28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36134" y="1028700"/>
            <a:ext cx="13802264" cy="8229600"/>
          </a:xfrm>
          <a:custGeom>
            <a:avLst/>
            <a:gdLst/>
            <a:ahLst/>
            <a:cxnLst/>
            <a:rect r="r" b="b" t="t" l="l"/>
            <a:pathLst>
              <a:path h="8229600" w="13802264">
                <a:moveTo>
                  <a:pt x="0" y="0"/>
                </a:moveTo>
                <a:lnTo>
                  <a:pt x="13802264" y="0"/>
                </a:lnTo>
                <a:lnTo>
                  <a:pt x="13802264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854853" y="330445"/>
            <a:ext cx="4164827" cy="698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68"/>
              </a:lnSpc>
              <a:spcBef>
                <a:spcPct val="0"/>
              </a:spcBef>
            </a:pPr>
            <a:r>
              <a:rPr lang="en-US" sz="4120" spc="115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BLEU SCORES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8940163"/>
            <a:ext cx="2822180" cy="318137"/>
          </a:xfrm>
          <a:custGeom>
            <a:avLst/>
            <a:gdLst/>
            <a:ahLst/>
            <a:cxnLst/>
            <a:rect r="r" b="b" t="t" l="l"/>
            <a:pathLst>
              <a:path h="318137" w="2822180">
                <a:moveTo>
                  <a:pt x="0" y="0"/>
                </a:moveTo>
                <a:lnTo>
                  <a:pt x="2822180" y="0"/>
                </a:lnTo>
                <a:lnTo>
                  <a:pt x="2822180" y="318137"/>
                </a:lnTo>
                <a:lnTo>
                  <a:pt x="0" y="3181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750899" y="-24192"/>
            <a:ext cx="5565725" cy="9803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44" indent="-280672" lvl="1">
              <a:lnSpc>
                <a:spcPts val="52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</a:p>
          <a:p>
            <a:pPr algn="l" marL="561344" indent="-280672" lvl="1">
              <a:lnSpc>
                <a:spcPts val="52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Research Objective</a:t>
            </a:r>
          </a:p>
          <a:p>
            <a:pPr algn="l" marL="561344" indent="-280672" lvl="1">
              <a:lnSpc>
                <a:spcPts val="52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Description of the models</a:t>
            </a:r>
          </a:p>
          <a:p>
            <a:pPr algn="l" marL="561344" indent="-280672" lvl="1">
              <a:lnSpc>
                <a:spcPts val="52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Training Environment</a:t>
            </a:r>
          </a:p>
          <a:p>
            <a:pPr algn="l" marL="1122688" indent="-374229" lvl="2">
              <a:lnSpc>
                <a:spcPts val="520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Dataset Description</a:t>
            </a:r>
          </a:p>
          <a:p>
            <a:pPr algn="l" marL="1122688" indent="-374229" lvl="2">
              <a:lnSpc>
                <a:spcPts val="520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Hyper-Parameters</a:t>
            </a:r>
          </a:p>
          <a:p>
            <a:pPr algn="l" marL="1122688" indent="-374229" lvl="2">
              <a:lnSpc>
                <a:spcPts val="520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Evaluation</a:t>
            </a:r>
          </a:p>
          <a:p>
            <a:pPr algn="l" marL="561344" indent="-280672" lvl="1">
              <a:lnSpc>
                <a:spcPts val="52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Result Analysis</a:t>
            </a:r>
          </a:p>
          <a:p>
            <a:pPr algn="l" marL="1122688" indent="-374229" lvl="2">
              <a:lnSpc>
                <a:spcPts val="520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BLEU Score</a:t>
            </a:r>
          </a:p>
          <a:p>
            <a:pPr algn="l" marL="1122688" indent="-374229" lvl="2">
              <a:lnSpc>
                <a:spcPts val="520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Effect of Sparsity</a:t>
            </a:r>
          </a:p>
          <a:p>
            <a:pPr algn="l" marL="1122688" indent="-374229" lvl="2">
              <a:lnSpc>
                <a:spcPts val="520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Effect of Multiple ResNet</a:t>
            </a:r>
          </a:p>
          <a:p>
            <a:pPr algn="l" marL="1122688" indent="-374229" lvl="2">
              <a:lnSpc>
                <a:spcPts val="5200"/>
              </a:lnSpc>
              <a:buFont typeface="Arial"/>
              <a:buChar char="⚬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Efficiency of Models</a:t>
            </a:r>
          </a:p>
          <a:p>
            <a:pPr algn="l" marL="561344" indent="-280672" lvl="1">
              <a:lnSpc>
                <a:spcPts val="52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Limitations</a:t>
            </a:r>
          </a:p>
          <a:p>
            <a:pPr algn="l" marL="561344" indent="-280672" lvl="1">
              <a:lnSpc>
                <a:spcPts val="52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Future Research</a:t>
            </a:r>
          </a:p>
          <a:p>
            <a:pPr algn="l" marL="561344" indent="-280672" lvl="1">
              <a:lnSpc>
                <a:spcPts val="52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Conclusion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7098658"/>
            <a:ext cx="8173265" cy="1633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404"/>
              </a:lnSpc>
              <a:spcBef>
                <a:spcPct val="0"/>
              </a:spcBef>
            </a:pPr>
            <a:r>
              <a:rPr lang="en-US" sz="9574" spc="268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OVERVIEW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5400000">
            <a:off x="11878669" y="4495924"/>
            <a:ext cx="11520040" cy="1298623"/>
          </a:xfrm>
          <a:custGeom>
            <a:avLst/>
            <a:gdLst/>
            <a:ahLst/>
            <a:cxnLst/>
            <a:rect r="r" b="b" t="t" l="l"/>
            <a:pathLst>
              <a:path h="1298623" w="11520040">
                <a:moveTo>
                  <a:pt x="0" y="0"/>
                </a:moveTo>
                <a:lnTo>
                  <a:pt x="11520040" y="0"/>
                </a:lnTo>
                <a:lnTo>
                  <a:pt x="11520040" y="1298623"/>
                </a:lnTo>
                <a:lnTo>
                  <a:pt x="0" y="12986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981075"/>
            <a:ext cx="5706106" cy="407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27"/>
              </a:lnSpc>
              <a:spcBef>
                <a:spcPct val="0"/>
              </a:spcBef>
            </a:pPr>
            <a:r>
              <a:rPr lang="en-US" sz="2376" spc="67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BRAC</a:t>
            </a:r>
            <a:r>
              <a:rPr lang="en-US" sz="2376" spc="67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UNIVERSITY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28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662330" y="1028700"/>
            <a:ext cx="10963339" cy="8866600"/>
          </a:xfrm>
          <a:custGeom>
            <a:avLst/>
            <a:gdLst/>
            <a:ahLst/>
            <a:cxnLst/>
            <a:rect r="r" b="b" t="t" l="l"/>
            <a:pathLst>
              <a:path h="8866600" w="10963339">
                <a:moveTo>
                  <a:pt x="0" y="0"/>
                </a:moveTo>
                <a:lnTo>
                  <a:pt x="10963340" y="0"/>
                </a:lnTo>
                <a:lnTo>
                  <a:pt x="10963340" y="8866600"/>
                </a:lnTo>
                <a:lnTo>
                  <a:pt x="0" y="8866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764247" y="330445"/>
            <a:ext cx="8759506" cy="695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68"/>
              </a:lnSpc>
              <a:spcBef>
                <a:spcPct val="0"/>
              </a:spcBef>
            </a:pPr>
            <a:r>
              <a:rPr lang="en-US" sz="4120" spc="115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SPARSITY VS TRAINING TIME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28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82273" y="1028700"/>
            <a:ext cx="14723454" cy="8496873"/>
          </a:xfrm>
          <a:custGeom>
            <a:avLst/>
            <a:gdLst/>
            <a:ahLst/>
            <a:cxnLst/>
            <a:rect r="r" b="b" t="t" l="l"/>
            <a:pathLst>
              <a:path h="8496873" w="14723454">
                <a:moveTo>
                  <a:pt x="0" y="0"/>
                </a:moveTo>
                <a:lnTo>
                  <a:pt x="14723454" y="0"/>
                </a:lnTo>
                <a:lnTo>
                  <a:pt x="14723454" y="8496873"/>
                </a:lnTo>
                <a:lnTo>
                  <a:pt x="0" y="84968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899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01515" y="330445"/>
            <a:ext cx="11884970" cy="698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768"/>
              </a:lnSpc>
              <a:spcBef>
                <a:spcPct val="0"/>
              </a:spcBef>
            </a:pPr>
            <a:r>
              <a:rPr lang="en-US" sz="4120" spc="115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MODEL EFFICIENCY AND INFERENCE TIME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1878669" y="4495924"/>
            <a:ext cx="11520040" cy="1298623"/>
          </a:xfrm>
          <a:custGeom>
            <a:avLst/>
            <a:gdLst/>
            <a:ahLst/>
            <a:cxnLst/>
            <a:rect r="r" b="b" t="t" l="l"/>
            <a:pathLst>
              <a:path h="1298623" w="11520040">
                <a:moveTo>
                  <a:pt x="0" y="0"/>
                </a:moveTo>
                <a:lnTo>
                  <a:pt x="11520040" y="0"/>
                </a:lnTo>
                <a:lnTo>
                  <a:pt x="11520040" y="1298623"/>
                </a:lnTo>
                <a:lnTo>
                  <a:pt x="0" y="12986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199576"/>
            <a:ext cx="2772968" cy="312589"/>
          </a:xfrm>
          <a:custGeom>
            <a:avLst/>
            <a:gdLst/>
            <a:ahLst/>
            <a:cxnLst/>
            <a:rect r="r" b="b" t="t" l="l"/>
            <a:pathLst>
              <a:path h="312589" w="2772968">
                <a:moveTo>
                  <a:pt x="0" y="0"/>
                </a:moveTo>
                <a:lnTo>
                  <a:pt x="2772968" y="0"/>
                </a:lnTo>
                <a:lnTo>
                  <a:pt x="2772968" y="312589"/>
                </a:lnTo>
                <a:lnTo>
                  <a:pt x="0" y="3125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566273"/>
            <a:ext cx="11907103" cy="1633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404"/>
              </a:lnSpc>
              <a:spcBef>
                <a:spcPct val="0"/>
              </a:spcBef>
            </a:pPr>
            <a:r>
              <a:rPr lang="en-US" sz="9574" spc="268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LIMITATIONS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39544"/>
            <a:ext cx="5706106" cy="407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27"/>
              </a:lnSpc>
              <a:spcBef>
                <a:spcPct val="0"/>
              </a:spcBef>
            </a:pPr>
            <a:r>
              <a:rPr lang="en-US" sz="2376" spc="67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BRAC</a:t>
            </a:r>
            <a:r>
              <a:rPr lang="en-US" sz="2376" spc="67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UNIVERSITY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529840"/>
            <a:ext cx="7963049" cy="6728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79"/>
              </a:lnSpc>
            </a:pPr>
            <a:r>
              <a:rPr lang="en-US" sz="3999" spc="11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EXPERIMENTAL LIMITATIONS</a:t>
            </a:r>
          </a:p>
          <a:p>
            <a:pPr algn="l" marL="647700" indent="-323850" lvl="1">
              <a:lnSpc>
                <a:spcPts val="6209"/>
              </a:lnSpc>
              <a:buFont typeface="Arial"/>
              <a:buChar char="•"/>
            </a:pPr>
            <a:r>
              <a:rPr lang="en-US" sz="3000" spc="8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COMPUTATIONAL RESOURCES</a:t>
            </a:r>
          </a:p>
          <a:p>
            <a:pPr algn="l" marL="647700" indent="-323850" lvl="1">
              <a:lnSpc>
                <a:spcPts val="6209"/>
              </a:lnSpc>
              <a:buFont typeface="Arial"/>
              <a:buChar char="•"/>
            </a:pPr>
            <a:r>
              <a:rPr lang="en-US" sz="3000" spc="8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Dataset Size</a:t>
            </a:r>
          </a:p>
          <a:p>
            <a:pPr algn="l" marL="647700" indent="-323850" lvl="1">
              <a:lnSpc>
                <a:spcPts val="6209"/>
              </a:lnSpc>
              <a:buFont typeface="Arial"/>
              <a:buChar char="•"/>
            </a:pPr>
            <a:r>
              <a:rPr lang="en-US" sz="3000" spc="8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Evaluation Metrics</a:t>
            </a:r>
          </a:p>
          <a:p>
            <a:pPr algn="l" marL="647700" indent="-323850" lvl="1">
              <a:lnSpc>
                <a:spcPts val="6209"/>
              </a:lnSpc>
              <a:buFont typeface="Arial"/>
              <a:buChar char="•"/>
            </a:pPr>
            <a:r>
              <a:rPr lang="en-US" sz="3000" spc="8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Generalization Across Domains</a:t>
            </a:r>
          </a:p>
          <a:p>
            <a:pPr algn="l">
              <a:lnSpc>
                <a:spcPts val="8279"/>
              </a:lnSpc>
            </a:pPr>
            <a:r>
              <a:rPr lang="en-US" sz="3999" spc="11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MODEL LIMITATIONS</a:t>
            </a:r>
          </a:p>
          <a:p>
            <a:pPr algn="l" marL="647700" indent="-323850" lvl="1">
              <a:lnSpc>
                <a:spcPts val="6209"/>
              </a:lnSpc>
              <a:buFont typeface="Arial"/>
              <a:buChar char="•"/>
            </a:pPr>
            <a:r>
              <a:rPr lang="en-US" sz="3000" spc="8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Inference Time</a:t>
            </a:r>
          </a:p>
          <a:p>
            <a:pPr algn="l" marL="647700" indent="-323850" lvl="1">
              <a:lnSpc>
                <a:spcPts val="6209"/>
              </a:lnSpc>
              <a:buFont typeface="Arial"/>
              <a:buChar char="•"/>
            </a:pPr>
            <a:r>
              <a:rPr lang="en-US" sz="3000" spc="8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Gating Mechanism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1878669" y="4495924"/>
            <a:ext cx="11520040" cy="1298623"/>
          </a:xfrm>
          <a:custGeom>
            <a:avLst/>
            <a:gdLst/>
            <a:ahLst/>
            <a:cxnLst/>
            <a:rect r="r" b="b" t="t" l="l"/>
            <a:pathLst>
              <a:path h="1298623" w="11520040">
                <a:moveTo>
                  <a:pt x="0" y="0"/>
                </a:moveTo>
                <a:lnTo>
                  <a:pt x="11520040" y="0"/>
                </a:lnTo>
                <a:lnTo>
                  <a:pt x="11520040" y="1298623"/>
                </a:lnTo>
                <a:lnTo>
                  <a:pt x="0" y="12986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44301" y="2430199"/>
            <a:ext cx="2772968" cy="312589"/>
          </a:xfrm>
          <a:custGeom>
            <a:avLst/>
            <a:gdLst/>
            <a:ahLst/>
            <a:cxnLst/>
            <a:rect r="r" b="b" t="t" l="l"/>
            <a:pathLst>
              <a:path h="312589" w="2772968">
                <a:moveTo>
                  <a:pt x="0" y="0"/>
                </a:moveTo>
                <a:lnTo>
                  <a:pt x="2772969" y="0"/>
                </a:lnTo>
                <a:lnTo>
                  <a:pt x="2772969" y="312589"/>
                </a:lnTo>
                <a:lnTo>
                  <a:pt x="0" y="3125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44301" y="796895"/>
            <a:ext cx="13010442" cy="1633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404"/>
              </a:lnSpc>
              <a:spcBef>
                <a:spcPct val="0"/>
              </a:spcBef>
            </a:pPr>
            <a:r>
              <a:rPr lang="en-US" sz="9574" spc="268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FUTURE RESEARCH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44301" y="570230"/>
            <a:ext cx="5706106" cy="407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27"/>
              </a:lnSpc>
              <a:spcBef>
                <a:spcPct val="0"/>
              </a:spcBef>
            </a:pPr>
            <a:r>
              <a:rPr lang="en-US" sz="2376" spc="67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BRAC</a:t>
            </a:r>
            <a:r>
              <a:rPr lang="en-US" sz="2376" spc="67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UNIVERSITY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05915" y="2802255"/>
            <a:ext cx="9517856" cy="6456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3599" indent="-431800" lvl="1">
              <a:lnSpc>
                <a:spcPts val="8639"/>
              </a:lnSpc>
              <a:buFont typeface="Arial"/>
              <a:buChar char="•"/>
            </a:pPr>
            <a:r>
              <a:rPr lang="en-US" sz="3999" spc="11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Efficient Gating Mechanism</a:t>
            </a:r>
          </a:p>
          <a:p>
            <a:pPr algn="l" marL="863599" indent="-431800" lvl="1">
              <a:lnSpc>
                <a:spcPts val="8639"/>
              </a:lnSpc>
              <a:buFont typeface="Arial"/>
              <a:buChar char="•"/>
            </a:pPr>
            <a:r>
              <a:rPr lang="en-US" sz="3999" spc="11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Generalization Across Domains</a:t>
            </a:r>
          </a:p>
          <a:p>
            <a:pPr algn="l" marL="863599" indent="-431800" lvl="1">
              <a:lnSpc>
                <a:spcPts val="8639"/>
              </a:lnSpc>
              <a:buFont typeface="Arial"/>
              <a:buChar char="•"/>
            </a:pPr>
            <a:r>
              <a:rPr lang="en-US" sz="3999" spc="11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Dynamic Gating Mechanism</a:t>
            </a:r>
          </a:p>
          <a:p>
            <a:pPr algn="l" marL="1727199" indent="-575733" lvl="2">
              <a:lnSpc>
                <a:spcPts val="8639"/>
              </a:lnSpc>
              <a:buFont typeface="Arial"/>
              <a:buChar char="⚬"/>
            </a:pPr>
          </a:p>
          <a:p>
            <a:pPr algn="l" marL="1727199" indent="-575733" lvl="2">
              <a:lnSpc>
                <a:spcPts val="8639"/>
              </a:lnSpc>
              <a:buFont typeface="Arial"/>
              <a:buChar char="⚬"/>
            </a:pPr>
            <a:r>
              <a:rPr lang="en-US" sz="3999" spc="11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Where i = [0 to N-1]</a:t>
            </a:r>
          </a:p>
          <a:p>
            <a:pPr algn="l" marL="863599" indent="-431800" lvl="1">
              <a:lnSpc>
                <a:spcPts val="8639"/>
              </a:lnSpc>
              <a:buFont typeface="Arial"/>
              <a:buChar char="•"/>
            </a:pPr>
            <a:r>
              <a:rPr lang="en-US" sz="3999" spc="11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Scalability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430785" y="6216015"/>
            <a:ext cx="12719169" cy="1247574"/>
            <a:chOff x="0" y="0"/>
            <a:chExt cx="16958892" cy="166343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6958892" cy="1663432"/>
            </a:xfrm>
            <a:custGeom>
              <a:avLst/>
              <a:gdLst/>
              <a:ahLst/>
              <a:cxnLst/>
              <a:rect r="r" b="b" t="t" l="l"/>
              <a:pathLst>
                <a:path h="1663432" w="16958892">
                  <a:moveTo>
                    <a:pt x="0" y="0"/>
                  </a:moveTo>
                  <a:lnTo>
                    <a:pt x="16958892" y="0"/>
                  </a:lnTo>
                  <a:lnTo>
                    <a:pt x="16958892" y="1663432"/>
                  </a:lnTo>
                  <a:lnTo>
                    <a:pt x="0" y="16634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1878669" y="4495924"/>
            <a:ext cx="11520040" cy="1298623"/>
          </a:xfrm>
          <a:custGeom>
            <a:avLst/>
            <a:gdLst/>
            <a:ahLst/>
            <a:cxnLst/>
            <a:rect r="r" b="b" t="t" l="l"/>
            <a:pathLst>
              <a:path h="1298623" w="11520040">
                <a:moveTo>
                  <a:pt x="0" y="0"/>
                </a:moveTo>
                <a:lnTo>
                  <a:pt x="11520040" y="0"/>
                </a:lnTo>
                <a:lnTo>
                  <a:pt x="11520040" y="1298623"/>
                </a:lnTo>
                <a:lnTo>
                  <a:pt x="0" y="12986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30722" y="3123187"/>
            <a:ext cx="15566421" cy="1480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43056" indent="-271528" lvl="1">
              <a:lnSpc>
                <a:spcPts val="6288"/>
              </a:lnSpc>
              <a:buFont typeface="Arial"/>
              <a:buChar char="•"/>
            </a:pPr>
            <a:r>
              <a:rPr lang="en-US" sz="2515" spc="71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NOVEL TRANSFORMER VARIANT WITH BETTER PERFORMANCE</a:t>
            </a:r>
          </a:p>
          <a:p>
            <a:pPr algn="just" marL="543056" indent="-271528" lvl="1">
              <a:lnSpc>
                <a:spcPts val="6288"/>
              </a:lnSpc>
              <a:buFont typeface="Arial"/>
              <a:buChar char="•"/>
            </a:pPr>
            <a:r>
              <a:rPr lang="en-US" sz="2515" spc="71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UNDERSTOOD THE EFFECT OF RESIDUAL CONNECTION IN MT TASK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930722" y="2841107"/>
            <a:ext cx="2772968" cy="312589"/>
          </a:xfrm>
          <a:custGeom>
            <a:avLst/>
            <a:gdLst/>
            <a:ahLst/>
            <a:cxnLst/>
            <a:rect r="r" b="b" t="t" l="l"/>
            <a:pathLst>
              <a:path h="312589" w="2772968">
                <a:moveTo>
                  <a:pt x="0" y="0"/>
                </a:moveTo>
                <a:lnTo>
                  <a:pt x="2772969" y="0"/>
                </a:lnTo>
                <a:lnTo>
                  <a:pt x="2772969" y="312589"/>
                </a:lnTo>
                <a:lnTo>
                  <a:pt x="0" y="3125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30722" y="1207803"/>
            <a:ext cx="11907103" cy="1633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404"/>
              </a:lnSpc>
              <a:spcBef>
                <a:spcPct val="0"/>
              </a:spcBef>
            </a:pPr>
            <a:r>
              <a:rPr lang="en-US" b="true" sz="9574" spc="268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5729863"/>
            <a:ext cx="17427865" cy="3462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04"/>
              </a:lnSpc>
            </a:pPr>
            <a:r>
              <a:rPr lang="en-US" b="true" sz="9574" spc="268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GRANT</a:t>
            </a:r>
          </a:p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spc="142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GATED RESIDUAL ATTENTION NETWORK TRANSFORMER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30722" y="981075"/>
            <a:ext cx="5706106" cy="4076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27"/>
              </a:lnSpc>
              <a:spcBef>
                <a:spcPct val="0"/>
              </a:spcBef>
            </a:pPr>
            <a:r>
              <a:rPr lang="en-US" sz="2376" spc="67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BRAC</a:t>
            </a:r>
            <a:r>
              <a:rPr lang="en-US" sz="2376" spc="67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UNIVERSITY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-5110709" y="4494189"/>
            <a:ext cx="11520040" cy="1298623"/>
          </a:xfrm>
          <a:custGeom>
            <a:avLst/>
            <a:gdLst/>
            <a:ahLst/>
            <a:cxnLst/>
            <a:rect r="r" b="b" t="t" l="l"/>
            <a:pathLst>
              <a:path h="1298623" w="11520040">
                <a:moveTo>
                  <a:pt x="0" y="0"/>
                </a:moveTo>
                <a:lnTo>
                  <a:pt x="11520040" y="0"/>
                </a:lnTo>
                <a:lnTo>
                  <a:pt x="11520040" y="1298622"/>
                </a:lnTo>
                <a:lnTo>
                  <a:pt x="0" y="12986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25633" y="998316"/>
            <a:ext cx="13933667" cy="2795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866"/>
              </a:lnSpc>
              <a:spcBef>
                <a:spcPct val="0"/>
              </a:spcBef>
            </a:pPr>
            <a:r>
              <a:rPr lang="en-US" b="true" sz="16333" spc="45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286268" y="3551140"/>
            <a:ext cx="7844699" cy="430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75"/>
              </a:lnSpc>
              <a:spcBef>
                <a:spcPct val="0"/>
              </a:spcBef>
            </a:pPr>
            <a:r>
              <a:rPr lang="en-US" sz="2554" spc="1731" strike="noStrike" u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FOR THE ATTENTION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450238" y="8531116"/>
            <a:ext cx="3809062" cy="727184"/>
          </a:xfrm>
          <a:custGeom>
            <a:avLst/>
            <a:gdLst/>
            <a:ahLst/>
            <a:cxnLst/>
            <a:rect r="r" b="b" t="t" l="l"/>
            <a:pathLst>
              <a:path h="727184" w="3809062">
                <a:moveTo>
                  <a:pt x="0" y="0"/>
                </a:moveTo>
                <a:lnTo>
                  <a:pt x="3809062" y="0"/>
                </a:lnTo>
                <a:lnTo>
                  <a:pt x="3809062" y="727184"/>
                </a:lnTo>
                <a:lnTo>
                  <a:pt x="0" y="7271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740469" y="1028700"/>
            <a:ext cx="2518831" cy="283941"/>
          </a:xfrm>
          <a:custGeom>
            <a:avLst/>
            <a:gdLst/>
            <a:ahLst/>
            <a:cxnLst/>
            <a:rect r="r" b="b" t="t" l="l"/>
            <a:pathLst>
              <a:path h="283941" w="2518831">
                <a:moveTo>
                  <a:pt x="0" y="0"/>
                </a:moveTo>
                <a:lnTo>
                  <a:pt x="2518831" y="0"/>
                </a:lnTo>
                <a:lnTo>
                  <a:pt x="2518831" y="283941"/>
                </a:lnTo>
                <a:lnTo>
                  <a:pt x="0" y="2839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98623" y="4362450"/>
            <a:ext cx="16561024" cy="5100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50"/>
              </a:lnSpc>
            </a:pPr>
            <a:r>
              <a:rPr lang="en-US" sz="5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REFERENCE</a:t>
            </a:r>
          </a:p>
          <a:p>
            <a:pPr algn="l" marL="431801" indent="-215900" lvl="1">
              <a:lnSpc>
                <a:spcPts val="4320"/>
              </a:lnSpc>
              <a:buAutoNum type="arabicPeriod" startAt="1"/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Vaswani, A., Shazeer, N., Parmar, N., Uszkoreit, J., Jones, L., Gomez, A. N., Kaiser, Ł., &amp; Polosukhin, I. (2017). </a:t>
            </a:r>
            <a:r>
              <a:rPr lang="en-US" b="true" sz="2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Attention is all                          you need</a:t>
            </a: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Advances in Neural Information Processing Systems, 30. https://doi.org/10.48550/arXiv.1706.03762</a:t>
            </a:r>
          </a:p>
          <a:p>
            <a:pPr algn="l" marL="431801" indent="-215900" lvl="1">
              <a:lnSpc>
                <a:spcPts val="4320"/>
              </a:lnSpc>
              <a:buAutoNum type="arabicPeriod" startAt="1"/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He, J., Xia, Y., Qin, T., Wang, L., &amp; Liu, T.-Y. (2021). </a:t>
            </a:r>
            <a:r>
              <a:rPr lang="en-US" b="true" sz="2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RealFormer: Transformer likes residual attention.</a:t>
            </a: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Advances in Neural Information Processing Systems, 34. https://doi.org/10.48550/arXiv.2012.11747</a:t>
            </a:r>
          </a:p>
          <a:p>
            <a:pPr algn="l" marL="431801" indent="-215900" lvl="1">
              <a:lnSpc>
                <a:spcPts val="4320"/>
              </a:lnSpc>
              <a:buAutoNum type="arabicPeriod" startAt="1"/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Fan, Z., Zhai, S., Lee, W.-S., &amp; Chua, T.-S. (2020). </a:t>
            </a:r>
            <a:r>
              <a:rPr lang="en-US" b="true" sz="20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Highway Transformer: Self-gating enhanced self-attentive networks.</a:t>
            </a: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Proceedings of the 2020 Conference on Empirical Methods in Natural Language Processing (EMNLP), 1046–1059. https://doi.org/10.18653/v1/2020.emnlp-main.80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85286" y="1754864"/>
            <a:ext cx="2772968" cy="312589"/>
          </a:xfrm>
          <a:custGeom>
            <a:avLst/>
            <a:gdLst/>
            <a:ahLst/>
            <a:cxnLst/>
            <a:rect r="r" b="b" t="t" l="l"/>
            <a:pathLst>
              <a:path h="312589" w="2772968">
                <a:moveTo>
                  <a:pt x="0" y="0"/>
                </a:moveTo>
                <a:lnTo>
                  <a:pt x="2772968" y="0"/>
                </a:lnTo>
                <a:lnTo>
                  <a:pt x="2772968" y="312589"/>
                </a:lnTo>
                <a:lnTo>
                  <a:pt x="0" y="3125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85286" y="121561"/>
            <a:ext cx="11907103" cy="1633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404"/>
              </a:lnSpc>
              <a:spcBef>
                <a:spcPct val="0"/>
              </a:spcBef>
            </a:pPr>
            <a:r>
              <a:rPr lang="en-US" b="true" sz="9574" spc="268" strike="noStrike" u="non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5400000">
            <a:off x="-5110709" y="4495924"/>
            <a:ext cx="11520040" cy="1298623"/>
          </a:xfrm>
          <a:custGeom>
            <a:avLst/>
            <a:gdLst/>
            <a:ahLst/>
            <a:cxnLst/>
            <a:rect r="r" b="b" t="t" l="l"/>
            <a:pathLst>
              <a:path h="1298623" w="11520040">
                <a:moveTo>
                  <a:pt x="0" y="0"/>
                </a:moveTo>
                <a:lnTo>
                  <a:pt x="11520040" y="0"/>
                </a:lnTo>
                <a:lnTo>
                  <a:pt x="11520040" y="1298623"/>
                </a:lnTo>
                <a:lnTo>
                  <a:pt x="0" y="12986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585286" y="1628344"/>
            <a:ext cx="7698031" cy="4925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2"/>
              </a:lnSpc>
            </a:pPr>
          </a:p>
          <a:p>
            <a:pPr algn="l" marL="571898" indent="-285949" lvl="1">
              <a:lnSpc>
                <a:spcPts val="6622"/>
              </a:lnSpc>
              <a:buFont typeface="Arial"/>
              <a:buChar char="•"/>
            </a:pPr>
            <a:r>
              <a:rPr lang="en-US" sz="2648" spc="74" strike="noStrike" u="none">
                <a:solidFill>
                  <a:srgbClr val="28282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REPLACING EXISTING RNN AND CNN SOLUTIONS</a:t>
            </a:r>
          </a:p>
          <a:p>
            <a:pPr algn="l" marL="571898" indent="-285949" lvl="1">
              <a:lnSpc>
                <a:spcPts val="6622"/>
              </a:lnSpc>
              <a:buFont typeface="Arial"/>
              <a:buChar char="•"/>
            </a:pPr>
            <a:r>
              <a:rPr lang="en-US" sz="2648" spc="74" strike="noStrike" u="none">
                <a:solidFill>
                  <a:srgbClr val="28282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ALLOWING PARALLEL PROCESSING</a:t>
            </a:r>
          </a:p>
          <a:p>
            <a:pPr algn="l" marL="571898" indent="-285949" lvl="1">
              <a:lnSpc>
                <a:spcPts val="6622"/>
              </a:lnSpc>
              <a:buFont typeface="Arial"/>
              <a:buChar char="•"/>
            </a:pPr>
            <a:r>
              <a:rPr lang="en-US" sz="2648" spc="74" strike="noStrike" u="none">
                <a:solidFill>
                  <a:srgbClr val="28282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EXCELLING IN NATURAL LANGUAGE PROCESSING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851038" y="5738118"/>
            <a:ext cx="8012130" cy="3123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5"/>
              </a:lnSpc>
            </a:pPr>
            <a:r>
              <a:rPr lang="en-US" sz="2756" spc="77">
                <a:solidFill>
                  <a:srgbClr val="28282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      ENCODER AND DECODER STACKS</a:t>
            </a:r>
          </a:p>
          <a:p>
            <a:pPr algn="l">
              <a:lnSpc>
                <a:spcPts val="5045"/>
              </a:lnSpc>
            </a:pPr>
            <a:r>
              <a:rPr lang="en-US" sz="2756" spc="77" strike="noStrike" u="none">
                <a:solidFill>
                  <a:srgbClr val="28282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      ATTENTION SCORES</a:t>
            </a:r>
          </a:p>
          <a:p>
            <a:pPr algn="l">
              <a:lnSpc>
                <a:spcPts val="5045"/>
              </a:lnSpc>
            </a:pPr>
            <a:r>
              <a:rPr lang="en-US" sz="2756" spc="77" strike="noStrike" u="none">
                <a:solidFill>
                  <a:srgbClr val="28282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      </a:t>
            </a:r>
            <a:r>
              <a:rPr lang="en-US" sz="2756" spc="77" strike="noStrike" u="none">
                <a:solidFill>
                  <a:srgbClr val="28282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SCALING AND NORMALIZATION</a:t>
            </a:r>
          </a:p>
          <a:p>
            <a:pPr algn="l">
              <a:lnSpc>
                <a:spcPts val="5045"/>
              </a:lnSpc>
            </a:pPr>
            <a:r>
              <a:rPr lang="en-US" sz="2756" spc="77" strike="noStrike" u="none">
                <a:solidFill>
                  <a:srgbClr val="28282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      </a:t>
            </a:r>
            <a:r>
              <a:rPr lang="en-US" sz="2756" spc="77" strike="noStrike" u="none">
                <a:solidFill>
                  <a:srgbClr val="28282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RESIDUAL CONNECTIONS</a:t>
            </a:r>
          </a:p>
          <a:p>
            <a:pPr algn="l">
              <a:lnSpc>
                <a:spcPts val="5045"/>
              </a:lnSpc>
            </a:pPr>
            <a:r>
              <a:rPr lang="en-US" sz="2756" spc="77" strike="noStrike" u="none">
                <a:solidFill>
                  <a:srgbClr val="28282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      </a:t>
            </a:r>
            <a:r>
              <a:rPr lang="en-US" sz="2756" spc="77" strike="noStrike" u="none">
                <a:solidFill>
                  <a:srgbClr val="28282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GPT, BERT PUSHING LIMITS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83317" y="2957103"/>
            <a:ext cx="312589" cy="5250722"/>
            <a:chOff x="0" y="0"/>
            <a:chExt cx="416786" cy="7000962"/>
          </a:xfrm>
        </p:grpSpPr>
        <p:sp>
          <p:nvSpPr>
            <p:cNvPr name="Freeform 8" id="8"/>
            <p:cNvSpPr/>
            <p:nvPr/>
          </p:nvSpPr>
          <p:spPr>
            <a:xfrm flipH="false" flipV="false" rot="-5400000">
              <a:off x="-1640253" y="4943924"/>
              <a:ext cx="3697291" cy="416786"/>
            </a:xfrm>
            <a:custGeom>
              <a:avLst/>
              <a:gdLst/>
              <a:ahLst/>
              <a:cxnLst/>
              <a:rect r="r" b="b" t="t" l="l"/>
              <a:pathLst>
                <a:path h="416786" w="3697291">
                  <a:moveTo>
                    <a:pt x="0" y="0"/>
                  </a:moveTo>
                  <a:lnTo>
                    <a:pt x="3697291" y="0"/>
                  </a:lnTo>
                  <a:lnTo>
                    <a:pt x="3697291" y="416786"/>
                  </a:lnTo>
                  <a:lnTo>
                    <a:pt x="0" y="416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5400000">
              <a:off x="-1640253" y="1640253"/>
              <a:ext cx="3697291" cy="416786"/>
            </a:xfrm>
            <a:custGeom>
              <a:avLst/>
              <a:gdLst/>
              <a:ahLst/>
              <a:cxnLst/>
              <a:rect r="r" b="b" t="t" l="l"/>
              <a:pathLst>
                <a:path h="416786" w="3697291">
                  <a:moveTo>
                    <a:pt x="0" y="0"/>
                  </a:moveTo>
                  <a:lnTo>
                    <a:pt x="3697291" y="0"/>
                  </a:lnTo>
                  <a:lnTo>
                    <a:pt x="3697291" y="416785"/>
                  </a:lnTo>
                  <a:lnTo>
                    <a:pt x="0" y="4167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3010192" y="6974545"/>
            <a:ext cx="6451695" cy="1285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528"/>
              </a:lnSpc>
              <a:spcBef>
                <a:spcPct val="0"/>
              </a:spcBef>
            </a:pPr>
            <a:r>
              <a:rPr lang="en-US" sz="7520" spc="210">
                <a:solidFill>
                  <a:srgbClr val="000000">
                    <a:alpha val="20784"/>
                  </a:srgbClr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USAGE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331629" y="4240646"/>
            <a:ext cx="6321518" cy="128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531"/>
              </a:lnSpc>
              <a:spcBef>
                <a:spcPct val="0"/>
              </a:spcBef>
            </a:pPr>
            <a:r>
              <a:rPr lang="en-US" sz="7522" spc="210">
                <a:solidFill>
                  <a:srgbClr val="000000">
                    <a:alpha val="20784"/>
                  </a:srgbClr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STRUCTURE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488065" y="2631410"/>
            <a:ext cx="838348" cy="1020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76"/>
              </a:lnSpc>
            </a:pPr>
            <a:r>
              <a:rPr lang="en-US" sz="5983" b="true">
                <a:solidFill>
                  <a:srgbClr val="FFA4D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39389" y="4123907"/>
            <a:ext cx="838348" cy="1019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76"/>
              </a:lnSpc>
            </a:pPr>
            <a:r>
              <a:rPr lang="en-US" sz="5983" b="true">
                <a:solidFill>
                  <a:srgbClr val="7EDB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423163" y="5112064"/>
            <a:ext cx="838348" cy="1019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76"/>
              </a:lnSpc>
            </a:pPr>
            <a:r>
              <a:rPr lang="en-US" sz="5983" b="true">
                <a:solidFill>
                  <a:srgbClr val="7EDB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759572" y="5468164"/>
            <a:ext cx="838348" cy="1020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76"/>
              </a:lnSpc>
            </a:pPr>
            <a:r>
              <a:rPr lang="en-US" sz="5983" b="true">
                <a:solidFill>
                  <a:srgbClr val="FFA4D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841791" y="6197614"/>
            <a:ext cx="668728" cy="807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82"/>
              </a:lnSpc>
            </a:pPr>
            <a:r>
              <a:rPr lang="en-US" sz="4772" b="true">
                <a:solidFill>
                  <a:srgbClr val="7EDB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846973" y="6876883"/>
            <a:ext cx="663547" cy="811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30"/>
              </a:lnSpc>
            </a:pPr>
            <a:r>
              <a:rPr lang="en-US" sz="4735" b="true">
                <a:solidFill>
                  <a:srgbClr val="7EDB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796987" y="7453801"/>
            <a:ext cx="756209" cy="921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6"/>
              </a:lnSpc>
            </a:pPr>
            <a:r>
              <a:rPr lang="en-US" sz="5397" b="true">
                <a:solidFill>
                  <a:srgbClr val="7EDB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826434" y="8103050"/>
            <a:ext cx="704624" cy="865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0"/>
              </a:lnSpc>
            </a:pPr>
            <a:r>
              <a:rPr lang="en-US" sz="5029" b="true">
                <a:solidFill>
                  <a:srgbClr val="7EDB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5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98538" y="1557565"/>
            <a:ext cx="2623419" cy="295731"/>
          </a:xfrm>
          <a:custGeom>
            <a:avLst/>
            <a:gdLst/>
            <a:ahLst/>
            <a:cxnLst/>
            <a:rect r="r" b="b" t="t" l="l"/>
            <a:pathLst>
              <a:path h="295731" w="2623419">
                <a:moveTo>
                  <a:pt x="0" y="0"/>
                </a:moveTo>
                <a:lnTo>
                  <a:pt x="2623419" y="0"/>
                </a:lnTo>
                <a:lnTo>
                  <a:pt x="2623419" y="295731"/>
                </a:lnTo>
                <a:lnTo>
                  <a:pt x="0" y="2957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-5110709" y="4495924"/>
            <a:ext cx="11520040" cy="1298623"/>
          </a:xfrm>
          <a:custGeom>
            <a:avLst/>
            <a:gdLst/>
            <a:ahLst/>
            <a:cxnLst/>
            <a:rect r="r" b="b" t="t" l="l"/>
            <a:pathLst>
              <a:path h="1298623" w="11520040">
                <a:moveTo>
                  <a:pt x="0" y="0"/>
                </a:moveTo>
                <a:lnTo>
                  <a:pt x="11520040" y="0"/>
                </a:lnTo>
                <a:lnTo>
                  <a:pt x="11520040" y="1298623"/>
                </a:lnTo>
                <a:lnTo>
                  <a:pt x="0" y="12986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798538" y="23129"/>
            <a:ext cx="8713973" cy="1633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404"/>
              </a:lnSpc>
              <a:spcBef>
                <a:spcPct val="0"/>
              </a:spcBef>
            </a:pPr>
            <a:r>
              <a:rPr lang="en-US" b="true" sz="9574" spc="268" strike="noStrike" u="non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OBJECTIVES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585286" y="2404933"/>
            <a:ext cx="7107601" cy="3607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1898" indent="-285949" lvl="1">
              <a:lnSpc>
                <a:spcPts val="4847"/>
              </a:lnSpc>
              <a:buFont typeface="Arial"/>
              <a:buChar char="•"/>
            </a:pPr>
            <a:r>
              <a:rPr lang="en-US" sz="2648" spc="74">
                <a:solidFill>
                  <a:srgbClr val="28282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HIGH COMPUTATIONAL COSTS</a:t>
            </a:r>
          </a:p>
          <a:p>
            <a:pPr algn="l" marL="571898" indent="-285949" lvl="1">
              <a:lnSpc>
                <a:spcPts val="4847"/>
              </a:lnSpc>
              <a:buFont typeface="Arial"/>
              <a:buChar char="•"/>
            </a:pPr>
            <a:r>
              <a:rPr lang="en-US" sz="2648" spc="74" strike="noStrike" u="none">
                <a:solidFill>
                  <a:srgbClr val="28282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INCREASING PARAMETERS INCREASING MEMORY</a:t>
            </a:r>
          </a:p>
          <a:p>
            <a:pPr algn="l">
              <a:lnSpc>
                <a:spcPts val="4847"/>
              </a:lnSpc>
            </a:pPr>
            <a:r>
              <a:rPr lang="en-US" sz="2648" spc="74" strike="noStrike" u="none">
                <a:solidFill>
                  <a:srgbClr val="28282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    EFFICIENCY AND PERFORMANCE</a:t>
            </a:r>
          </a:p>
          <a:p>
            <a:pPr algn="l" marL="571898" indent="-285949" lvl="1">
              <a:lnSpc>
                <a:spcPts val="4847"/>
              </a:lnSpc>
              <a:buFont typeface="Arial"/>
              <a:buChar char="•"/>
            </a:pPr>
            <a:r>
              <a:rPr lang="en-US" sz="2648" spc="74" strike="noStrike" u="none">
                <a:solidFill>
                  <a:srgbClr val="28282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GATED MECHANISM AND REALFORMER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994595" y="5850595"/>
            <a:ext cx="7198436" cy="2997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1898" indent="-285949" lvl="1">
              <a:lnSpc>
                <a:spcPts val="4847"/>
              </a:lnSpc>
              <a:buFont typeface="Arial"/>
              <a:buChar char="•"/>
            </a:pPr>
            <a:r>
              <a:rPr lang="en-US" sz="2648" spc="74">
                <a:solidFill>
                  <a:srgbClr val="28282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PROVE FASTER CONVERGENCE USING GATES</a:t>
            </a:r>
          </a:p>
          <a:p>
            <a:pPr algn="l">
              <a:lnSpc>
                <a:spcPts val="4847"/>
              </a:lnSpc>
            </a:pPr>
            <a:r>
              <a:rPr lang="en-US" sz="2648" spc="74" strike="noStrike" u="none">
                <a:solidFill>
                  <a:srgbClr val="28282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     IMPACT OF SPARSITY</a:t>
            </a:r>
          </a:p>
          <a:p>
            <a:pPr algn="l">
              <a:lnSpc>
                <a:spcPts val="4847"/>
              </a:lnSpc>
            </a:pPr>
            <a:r>
              <a:rPr lang="en-US" sz="2648" spc="74" strike="noStrike" u="none">
                <a:solidFill>
                  <a:srgbClr val="28282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     </a:t>
            </a:r>
            <a:r>
              <a:rPr lang="en-US" sz="2648" spc="74" strike="noStrike" u="none">
                <a:solidFill>
                  <a:srgbClr val="28282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MORE RESIDUAL CONNECTIONS</a:t>
            </a:r>
          </a:p>
          <a:p>
            <a:pPr algn="l">
              <a:lnSpc>
                <a:spcPts val="4847"/>
              </a:lnSpc>
            </a:pPr>
            <a:r>
              <a:rPr lang="en-US" sz="2648" spc="74" strike="noStrike" u="none">
                <a:solidFill>
                  <a:srgbClr val="28282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     </a:t>
            </a:r>
            <a:r>
              <a:rPr lang="en-US" sz="2648" spc="74" strike="noStrike" u="none">
                <a:solidFill>
                  <a:srgbClr val="28282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COMPARISON WITH BASE MODELS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83317" y="2957103"/>
            <a:ext cx="312589" cy="5250722"/>
            <a:chOff x="0" y="0"/>
            <a:chExt cx="416786" cy="7000962"/>
          </a:xfrm>
        </p:grpSpPr>
        <p:sp>
          <p:nvSpPr>
            <p:cNvPr name="Freeform 8" id="8"/>
            <p:cNvSpPr/>
            <p:nvPr/>
          </p:nvSpPr>
          <p:spPr>
            <a:xfrm flipH="false" flipV="false" rot="-5400000">
              <a:off x="-1640253" y="4943924"/>
              <a:ext cx="3697291" cy="416786"/>
            </a:xfrm>
            <a:custGeom>
              <a:avLst/>
              <a:gdLst/>
              <a:ahLst/>
              <a:cxnLst/>
              <a:rect r="r" b="b" t="t" l="l"/>
              <a:pathLst>
                <a:path h="416786" w="3697291">
                  <a:moveTo>
                    <a:pt x="0" y="0"/>
                  </a:moveTo>
                  <a:lnTo>
                    <a:pt x="3697291" y="0"/>
                  </a:lnTo>
                  <a:lnTo>
                    <a:pt x="3697291" y="416786"/>
                  </a:lnTo>
                  <a:lnTo>
                    <a:pt x="0" y="4167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5400000">
              <a:off x="-1640253" y="1640253"/>
              <a:ext cx="3697291" cy="416786"/>
            </a:xfrm>
            <a:custGeom>
              <a:avLst/>
              <a:gdLst/>
              <a:ahLst/>
              <a:cxnLst/>
              <a:rect r="r" b="b" t="t" l="l"/>
              <a:pathLst>
                <a:path h="416786" w="3697291">
                  <a:moveTo>
                    <a:pt x="0" y="0"/>
                  </a:moveTo>
                  <a:lnTo>
                    <a:pt x="3697291" y="0"/>
                  </a:lnTo>
                  <a:lnTo>
                    <a:pt x="3697291" y="416785"/>
                  </a:lnTo>
                  <a:lnTo>
                    <a:pt x="0" y="4167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3010192" y="6974545"/>
            <a:ext cx="6451695" cy="1285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528"/>
              </a:lnSpc>
              <a:spcBef>
                <a:spcPct val="0"/>
              </a:spcBef>
            </a:pPr>
            <a:r>
              <a:rPr lang="en-US" sz="7520" spc="210">
                <a:solidFill>
                  <a:srgbClr val="000000">
                    <a:alpha val="20784"/>
                  </a:srgbClr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FOCUS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331629" y="4240646"/>
            <a:ext cx="6321518" cy="128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531"/>
              </a:lnSpc>
              <a:spcBef>
                <a:spcPct val="0"/>
              </a:spcBef>
            </a:pPr>
            <a:r>
              <a:rPr lang="en-US" sz="7522" spc="210">
                <a:solidFill>
                  <a:srgbClr val="000000">
                    <a:alpha val="20784"/>
                  </a:srgbClr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GOALS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912455" y="5590807"/>
            <a:ext cx="838348" cy="1020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76"/>
              </a:lnSpc>
            </a:pPr>
            <a:r>
              <a:rPr lang="en-US" sz="5983" b="true">
                <a:solidFill>
                  <a:srgbClr val="FFA4D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038335" y="6334039"/>
            <a:ext cx="668728" cy="807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82"/>
              </a:lnSpc>
            </a:pPr>
            <a:r>
              <a:rPr lang="en-US" sz="4772" b="true">
                <a:solidFill>
                  <a:srgbClr val="7EDB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043517" y="7024680"/>
            <a:ext cx="663547" cy="811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30"/>
              </a:lnSpc>
            </a:pPr>
            <a:r>
              <a:rPr lang="en-US" sz="4735" b="true">
                <a:solidFill>
                  <a:srgbClr val="7EDB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994595" y="7608363"/>
            <a:ext cx="756209" cy="921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6"/>
              </a:lnSpc>
            </a:pPr>
            <a:r>
              <a:rPr lang="en-US" sz="5397" b="true">
                <a:solidFill>
                  <a:srgbClr val="7EDB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488065" y="2144642"/>
            <a:ext cx="838348" cy="1020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76"/>
              </a:lnSpc>
            </a:pPr>
            <a:r>
              <a:rPr lang="en-US" sz="5983" b="true">
                <a:solidFill>
                  <a:srgbClr val="FFA4D8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488065" y="3008322"/>
            <a:ext cx="838348" cy="1019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76"/>
              </a:lnSpc>
            </a:pPr>
            <a:r>
              <a:rPr lang="en-US" sz="5983" b="true">
                <a:solidFill>
                  <a:srgbClr val="7EDB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488065" y="3935141"/>
            <a:ext cx="838348" cy="1019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76"/>
              </a:lnSpc>
            </a:pPr>
            <a:r>
              <a:rPr lang="en-US" sz="5983" b="true">
                <a:solidFill>
                  <a:srgbClr val="7EDB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413236" y="4709716"/>
            <a:ext cx="913178" cy="11099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24"/>
              </a:lnSpc>
            </a:pPr>
            <a:r>
              <a:rPr lang="en-US" sz="6517" b="true">
                <a:solidFill>
                  <a:srgbClr val="7EDB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28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481028"/>
            <a:ext cx="2259280" cy="254682"/>
          </a:xfrm>
          <a:custGeom>
            <a:avLst/>
            <a:gdLst/>
            <a:ahLst/>
            <a:cxnLst/>
            <a:rect r="r" b="b" t="t" l="l"/>
            <a:pathLst>
              <a:path h="254682" w="2259280">
                <a:moveTo>
                  <a:pt x="0" y="0"/>
                </a:moveTo>
                <a:lnTo>
                  <a:pt x="2259280" y="0"/>
                </a:lnTo>
                <a:lnTo>
                  <a:pt x="2259280" y="254683"/>
                </a:lnTo>
                <a:lnTo>
                  <a:pt x="0" y="2546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1878669" y="4495924"/>
            <a:ext cx="11520040" cy="1298623"/>
          </a:xfrm>
          <a:custGeom>
            <a:avLst/>
            <a:gdLst/>
            <a:ahLst/>
            <a:cxnLst/>
            <a:rect r="r" b="b" t="t" l="l"/>
            <a:pathLst>
              <a:path h="1298623" w="11520040">
                <a:moveTo>
                  <a:pt x="0" y="0"/>
                </a:moveTo>
                <a:lnTo>
                  <a:pt x="11520040" y="0"/>
                </a:lnTo>
                <a:lnTo>
                  <a:pt x="11520040" y="1298623"/>
                </a:lnTo>
                <a:lnTo>
                  <a:pt x="0" y="12986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225863" y="2106291"/>
            <a:ext cx="5569384" cy="7958647"/>
          </a:xfrm>
          <a:custGeom>
            <a:avLst/>
            <a:gdLst/>
            <a:ahLst/>
            <a:cxnLst/>
            <a:rect r="r" b="b" t="t" l="l"/>
            <a:pathLst>
              <a:path h="7958647" w="5569384">
                <a:moveTo>
                  <a:pt x="0" y="0"/>
                </a:moveTo>
                <a:lnTo>
                  <a:pt x="5569384" y="0"/>
                </a:lnTo>
                <a:lnTo>
                  <a:pt x="5569384" y="7958646"/>
                </a:lnTo>
                <a:lnTo>
                  <a:pt x="0" y="79586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458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3393850"/>
            <a:ext cx="9345017" cy="4923366"/>
          </a:xfrm>
          <a:custGeom>
            <a:avLst/>
            <a:gdLst/>
            <a:ahLst/>
            <a:cxnLst/>
            <a:rect r="r" b="b" t="t" l="l"/>
            <a:pathLst>
              <a:path h="4923366" w="9345017">
                <a:moveTo>
                  <a:pt x="0" y="0"/>
                </a:moveTo>
                <a:lnTo>
                  <a:pt x="9345017" y="0"/>
                </a:lnTo>
                <a:lnTo>
                  <a:pt x="9345017" y="4923367"/>
                </a:lnTo>
                <a:lnTo>
                  <a:pt x="0" y="492336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774" r="0" b="-774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885825"/>
            <a:ext cx="15960677" cy="1220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05"/>
              </a:lnSpc>
              <a:spcBef>
                <a:spcPct val="0"/>
              </a:spcBef>
            </a:pPr>
            <a:r>
              <a:rPr lang="en-US" sz="7075" spc="19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DESCRIPTION OF THE MODELS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8427592"/>
            <a:ext cx="9811184" cy="1637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05"/>
              </a:lnSpc>
            </a:pPr>
            <a:r>
              <a:rPr lang="en-US" sz="7075" spc="19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TRANSFORMER</a:t>
            </a:r>
          </a:p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 spc="5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REFERENCE: [1]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28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481028"/>
            <a:ext cx="2259280" cy="254682"/>
          </a:xfrm>
          <a:custGeom>
            <a:avLst/>
            <a:gdLst/>
            <a:ahLst/>
            <a:cxnLst/>
            <a:rect r="r" b="b" t="t" l="l"/>
            <a:pathLst>
              <a:path h="254682" w="2259280">
                <a:moveTo>
                  <a:pt x="0" y="0"/>
                </a:moveTo>
                <a:lnTo>
                  <a:pt x="2259280" y="0"/>
                </a:lnTo>
                <a:lnTo>
                  <a:pt x="2259280" y="254683"/>
                </a:lnTo>
                <a:lnTo>
                  <a:pt x="0" y="2546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1878669" y="4495924"/>
            <a:ext cx="11520040" cy="1298623"/>
          </a:xfrm>
          <a:custGeom>
            <a:avLst/>
            <a:gdLst/>
            <a:ahLst/>
            <a:cxnLst/>
            <a:rect r="r" b="b" t="t" l="l"/>
            <a:pathLst>
              <a:path h="1298623" w="11520040">
                <a:moveTo>
                  <a:pt x="0" y="0"/>
                </a:moveTo>
                <a:lnTo>
                  <a:pt x="11520040" y="0"/>
                </a:lnTo>
                <a:lnTo>
                  <a:pt x="11520040" y="1298623"/>
                </a:lnTo>
                <a:lnTo>
                  <a:pt x="0" y="12986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461255" y="2106291"/>
            <a:ext cx="5163552" cy="7737973"/>
          </a:xfrm>
          <a:custGeom>
            <a:avLst/>
            <a:gdLst/>
            <a:ahLst/>
            <a:cxnLst/>
            <a:rect r="r" b="b" t="t" l="l"/>
            <a:pathLst>
              <a:path h="7737973" w="5163552">
                <a:moveTo>
                  <a:pt x="0" y="0"/>
                </a:moveTo>
                <a:lnTo>
                  <a:pt x="5163552" y="0"/>
                </a:lnTo>
                <a:lnTo>
                  <a:pt x="5163552" y="7737973"/>
                </a:lnTo>
                <a:lnTo>
                  <a:pt x="0" y="77379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885825"/>
            <a:ext cx="15960677" cy="1220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05"/>
              </a:lnSpc>
              <a:spcBef>
                <a:spcPct val="0"/>
              </a:spcBef>
            </a:pPr>
            <a:r>
              <a:rPr lang="en-US" sz="7075" spc="19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DESCRIPTION OF THE MODELS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8037834"/>
            <a:ext cx="7847889" cy="1637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05"/>
              </a:lnSpc>
            </a:pPr>
            <a:r>
              <a:rPr lang="en-US" sz="7075" spc="19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REALFORMER</a:t>
            </a:r>
          </a:p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 spc="5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REFERENCE: [2]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506030" y="3427750"/>
            <a:ext cx="8718294" cy="1030115"/>
            <a:chOff x="0" y="0"/>
            <a:chExt cx="11624393" cy="137348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624393" cy="1373487"/>
            </a:xfrm>
            <a:custGeom>
              <a:avLst/>
              <a:gdLst/>
              <a:ahLst/>
              <a:cxnLst/>
              <a:rect r="r" b="b" t="t" l="l"/>
              <a:pathLst>
                <a:path h="1373487" w="11624393">
                  <a:moveTo>
                    <a:pt x="0" y="0"/>
                  </a:moveTo>
                  <a:lnTo>
                    <a:pt x="11624393" y="0"/>
                  </a:lnTo>
                  <a:lnTo>
                    <a:pt x="11624393" y="1373487"/>
                  </a:lnTo>
                  <a:lnTo>
                    <a:pt x="0" y="13734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506030" y="5005742"/>
            <a:ext cx="8718294" cy="904937"/>
            <a:chOff x="0" y="0"/>
            <a:chExt cx="11624393" cy="120658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624393" cy="1206583"/>
            </a:xfrm>
            <a:custGeom>
              <a:avLst/>
              <a:gdLst/>
              <a:ahLst/>
              <a:cxnLst/>
              <a:rect r="r" b="b" t="t" l="l"/>
              <a:pathLst>
                <a:path h="1206583" w="11624393">
                  <a:moveTo>
                    <a:pt x="0" y="0"/>
                  </a:moveTo>
                  <a:lnTo>
                    <a:pt x="11624393" y="0"/>
                  </a:lnTo>
                  <a:lnTo>
                    <a:pt x="11624393" y="1206583"/>
                  </a:lnTo>
                  <a:lnTo>
                    <a:pt x="0" y="12065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506030" y="6282153"/>
            <a:ext cx="3003958" cy="1157488"/>
            <a:chOff x="0" y="0"/>
            <a:chExt cx="4005277" cy="154331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005277" cy="1543318"/>
            </a:xfrm>
            <a:custGeom>
              <a:avLst/>
              <a:gdLst/>
              <a:ahLst/>
              <a:cxnLst/>
              <a:rect r="r" b="b" t="t" l="l"/>
              <a:pathLst>
                <a:path h="1543318" w="4005277">
                  <a:moveTo>
                    <a:pt x="0" y="0"/>
                  </a:moveTo>
                  <a:lnTo>
                    <a:pt x="4005277" y="0"/>
                  </a:lnTo>
                  <a:lnTo>
                    <a:pt x="4005277" y="1543318"/>
                  </a:lnTo>
                  <a:lnTo>
                    <a:pt x="0" y="15433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28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481028"/>
            <a:ext cx="2259280" cy="254682"/>
          </a:xfrm>
          <a:custGeom>
            <a:avLst/>
            <a:gdLst/>
            <a:ahLst/>
            <a:cxnLst/>
            <a:rect r="r" b="b" t="t" l="l"/>
            <a:pathLst>
              <a:path h="254682" w="2259280">
                <a:moveTo>
                  <a:pt x="0" y="0"/>
                </a:moveTo>
                <a:lnTo>
                  <a:pt x="2259280" y="0"/>
                </a:lnTo>
                <a:lnTo>
                  <a:pt x="2259280" y="254683"/>
                </a:lnTo>
                <a:lnTo>
                  <a:pt x="0" y="2546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1878669" y="4495924"/>
            <a:ext cx="11520040" cy="1298623"/>
          </a:xfrm>
          <a:custGeom>
            <a:avLst/>
            <a:gdLst/>
            <a:ahLst/>
            <a:cxnLst/>
            <a:rect r="r" b="b" t="t" l="l"/>
            <a:pathLst>
              <a:path h="1298623" w="11520040">
                <a:moveTo>
                  <a:pt x="0" y="0"/>
                </a:moveTo>
                <a:lnTo>
                  <a:pt x="11520040" y="0"/>
                </a:lnTo>
                <a:lnTo>
                  <a:pt x="11520040" y="1298623"/>
                </a:lnTo>
                <a:lnTo>
                  <a:pt x="0" y="12986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61179" y="3042295"/>
            <a:ext cx="6091344" cy="6216005"/>
          </a:xfrm>
          <a:custGeom>
            <a:avLst/>
            <a:gdLst/>
            <a:ahLst/>
            <a:cxnLst/>
            <a:rect r="r" b="b" t="t" l="l"/>
            <a:pathLst>
              <a:path h="6216005" w="6091344">
                <a:moveTo>
                  <a:pt x="0" y="0"/>
                </a:moveTo>
                <a:lnTo>
                  <a:pt x="6091344" y="0"/>
                </a:lnTo>
                <a:lnTo>
                  <a:pt x="6091344" y="6216005"/>
                </a:lnTo>
                <a:lnTo>
                  <a:pt x="0" y="62160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87582" t="0" r="0" b="-10612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885825"/>
            <a:ext cx="15960677" cy="1220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05"/>
              </a:lnSpc>
              <a:spcBef>
                <a:spcPct val="0"/>
              </a:spcBef>
            </a:pPr>
            <a:r>
              <a:rPr lang="en-US" sz="7075" spc="19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DESCRIPTION OF THE MODELS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63661" y="6027729"/>
            <a:ext cx="7980339" cy="3620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92"/>
              </a:lnSpc>
            </a:pPr>
            <a:r>
              <a:rPr lang="en-US" sz="6137" spc="17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HIGHWAY TRANSFORMER (SDU)</a:t>
            </a:r>
          </a:p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 spc="5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REFERENCE: [3]</a:t>
            </a:r>
          </a:p>
        </p:txBody>
      </p:sp>
      <p:sp>
        <p:nvSpPr>
          <p:cNvPr name="Freeform 7" id="7" descr="Formula"/>
          <p:cNvSpPr/>
          <p:nvPr/>
        </p:nvSpPr>
        <p:spPr>
          <a:xfrm flipH="false" flipV="false" rot="0">
            <a:off x="627844" y="3691777"/>
            <a:ext cx="9599960" cy="1557888"/>
          </a:xfrm>
          <a:custGeom>
            <a:avLst/>
            <a:gdLst/>
            <a:ahLst/>
            <a:cxnLst/>
            <a:rect r="r" b="b" t="t" l="l"/>
            <a:pathLst>
              <a:path h="1557888" w="9599960">
                <a:moveTo>
                  <a:pt x="0" y="0"/>
                </a:moveTo>
                <a:lnTo>
                  <a:pt x="9599960" y="0"/>
                </a:lnTo>
                <a:lnTo>
                  <a:pt x="9599960" y="1557888"/>
                </a:lnTo>
                <a:lnTo>
                  <a:pt x="0" y="15578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28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481028"/>
            <a:ext cx="2259280" cy="254682"/>
          </a:xfrm>
          <a:custGeom>
            <a:avLst/>
            <a:gdLst/>
            <a:ahLst/>
            <a:cxnLst/>
            <a:rect r="r" b="b" t="t" l="l"/>
            <a:pathLst>
              <a:path h="254682" w="2259280">
                <a:moveTo>
                  <a:pt x="0" y="0"/>
                </a:moveTo>
                <a:lnTo>
                  <a:pt x="2259280" y="0"/>
                </a:lnTo>
                <a:lnTo>
                  <a:pt x="2259280" y="254683"/>
                </a:lnTo>
                <a:lnTo>
                  <a:pt x="0" y="2546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1878669" y="4495924"/>
            <a:ext cx="11520040" cy="1298623"/>
          </a:xfrm>
          <a:custGeom>
            <a:avLst/>
            <a:gdLst/>
            <a:ahLst/>
            <a:cxnLst/>
            <a:rect r="r" b="b" t="t" l="l"/>
            <a:pathLst>
              <a:path h="1298623" w="11520040">
                <a:moveTo>
                  <a:pt x="0" y="0"/>
                </a:moveTo>
                <a:lnTo>
                  <a:pt x="11520040" y="0"/>
                </a:lnTo>
                <a:lnTo>
                  <a:pt x="11520040" y="1298623"/>
                </a:lnTo>
                <a:lnTo>
                  <a:pt x="0" y="12986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61179" y="3042295"/>
            <a:ext cx="6091344" cy="6216005"/>
          </a:xfrm>
          <a:custGeom>
            <a:avLst/>
            <a:gdLst/>
            <a:ahLst/>
            <a:cxnLst/>
            <a:rect r="r" b="b" t="t" l="l"/>
            <a:pathLst>
              <a:path h="6216005" w="6091344">
                <a:moveTo>
                  <a:pt x="0" y="0"/>
                </a:moveTo>
                <a:lnTo>
                  <a:pt x="6091344" y="0"/>
                </a:lnTo>
                <a:lnTo>
                  <a:pt x="6091344" y="6216005"/>
                </a:lnTo>
                <a:lnTo>
                  <a:pt x="0" y="62160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87582" t="0" r="0" b="-10612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885825"/>
            <a:ext cx="15960677" cy="1220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05"/>
              </a:lnSpc>
              <a:spcBef>
                <a:spcPct val="0"/>
              </a:spcBef>
            </a:pPr>
            <a:r>
              <a:rPr lang="en-US" sz="7075" spc="19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DESCRIPTION OF THE MODELS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7789030"/>
            <a:ext cx="8659279" cy="1449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92"/>
              </a:lnSpc>
            </a:pPr>
            <a:r>
              <a:rPr lang="en-US" sz="6137" spc="17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 WITH SDU</a:t>
            </a:r>
          </a:p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 spc="56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IMAGE REFERENCE: [3]</a:t>
            </a:r>
          </a:p>
        </p:txBody>
      </p:sp>
      <p:sp>
        <p:nvSpPr>
          <p:cNvPr name="Freeform 7" id="7" descr="Formula"/>
          <p:cNvSpPr/>
          <p:nvPr/>
        </p:nvSpPr>
        <p:spPr>
          <a:xfrm flipH="false" flipV="false" rot="0">
            <a:off x="961219" y="2936153"/>
            <a:ext cx="9599960" cy="1557888"/>
          </a:xfrm>
          <a:custGeom>
            <a:avLst/>
            <a:gdLst/>
            <a:ahLst/>
            <a:cxnLst/>
            <a:rect r="r" b="b" t="t" l="l"/>
            <a:pathLst>
              <a:path h="1557888" w="9599960">
                <a:moveTo>
                  <a:pt x="0" y="0"/>
                </a:moveTo>
                <a:lnTo>
                  <a:pt x="9599960" y="0"/>
                </a:lnTo>
                <a:lnTo>
                  <a:pt x="9599960" y="1557889"/>
                </a:lnTo>
                <a:lnTo>
                  <a:pt x="0" y="155788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4967164"/>
            <a:ext cx="5121681" cy="569076"/>
            <a:chOff x="0" y="0"/>
            <a:chExt cx="6828908" cy="75876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828908" cy="758768"/>
            </a:xfrm>
            <a:custGeom>
              <a:avLst/>
              <a:gdLst/>
              <a:ahLst/>
              <a:cxnLst/>
              <a:rect r="r" b="b" t="t" l="l"/>
              <a:pathLst>
                <a:path h="758768" w="6828908">
                  <a:moveTo>
                    <a:pt x="0" y="0"/>
                  </a:moveTo>
                  <a:lnTo>
                    <a:pt x="6828908" y="0"/>
                  </a:lnTo>
                  <a:lnTo>
                    <a:pt x="6828908" y="758768"/>
                  </a:lnTo>
                  <a:lnTo>
                    <a:pt x="0" y="7587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028700" y="6026777"/>
            <a:ext cx="5121681" cy="569076"/>
            <a:chOff x="0" y="0"/>
            <a:chExt cx="6828908" cy="75876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828908" cy="758768"/>
            </a:xfrm>
            <a:custGeom>
              <a:avLst/>
              <a:gdLst/>
              <a:ahLst/>
              <a:cxnLst/>
              <a:rect r="r" b="b" t="t" l="l"/>
              <a:pathLst>
                <a:path h="758768" w="6828908">
                  <a:moveTo>
                    <a:pt x="0" y="0"/>
                  </a:moveTo>
                  <a:lnTo>
                    <a:pt x="6828908" y="0"/>
                  </a:lnTo>
                  <a:lnTo>
                    <a:pt x="6828908" y="758768"/>
                  </a:lnTo>
                  <a:lnTo>
                    <a:pt x="0" y="75876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028700" y="6967327"/>
            <a:ext cx="8659279" cy="393604"/>
            <a:chOff x="0" y="0"/>
            <a:chExt cx="11545706" cy="52480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545706" cy="524805"/>
            </a:xfrm>
            <a:custGeom>
              <a:avLst/>
              <a:gdLst/>
              <a:ahLst/>
              <a:cxnLst/>
              <a:rect r="r" b="b" t="t" l="l"/>
              <a:pathLst>
                <a:path h="524805" w="11545706">
                  <a:moveTo>
                    <a:pt x="0" y="0"/>
                  </a:moveTo>
                  <a:lnTo>
                    <a:pt x="11545706" y="0"/>
                  </a:lnTo>
                  <a:lnTo>
                    <a:pt x="11545706" y="524805"/>
                  </a:lnTo>
                  <a:lnTo>
                    <a:pt x="0" y="5248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8282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481028"/>
            <a:ext cx="2259280" cy="254682"/>
          </a:xfrm>
          <a:custGeom>
            <a:avLst/>
            <a:gdLst/>
            <a:ahLst/>
            <a:cxnLst/>
            <a:rect r="r" b="b" t="t" l="l"/>
            <a:pathLst>
              <a:path h="254682" w="2259280">
                <a:moveTo>
                  <a:pt x="0" y="0"/>
                </a:moveTo>
                <a:lnTo>
                  <a:pt x="2259280" y="0"/>
                </a:lnTo>
                <a:lnTo>
                  <a:pt x="2259280" y="254683"/>
                </a:lnTo>
                <a:lnTo>
                  <a:pt x="0" y="2546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400000">
            <a:off x="11878669" y="4495924"/>
            <a:ext cx="11520040" cy="1298623"/>
          </a:xfrm>
          <a:custGeom>
            <a:avLst/>
            <a:gdLst/>
            <a:ahLst/>
            <a:cxnLst/>
            <a:rect r="r" b="b" t="t" l="l"/>
            <a:pathLst>
              <a:path h="1298623" w="11520040">
                <a:moveTo>
                  <a:pt x="0" y="0"/>
                </a:moveTo>
                <a:lnTo>
                  <a:pt x="11520040" y="0"/>
                </a:lnTo>
                <a:lnTo>
                  <a:pt x="11520040" y="1298623"/>
                </a:lnTo>
                <a:lnTo>
                  <a:pt x="0" y="12986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7885951"/>
            <a:ext cx="10550240" cy="904937"/>
            <a:chOff x="0" y="0"/>
            <a:chExt cx="14066986" cy="120658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066986" cy="1206583"/>
            </a:xfrm>
            <a:custGeom>
              <a:avLst/>
              <a:gdLst/>
              <a:ahLst/>
              <a:cxnLst/>
              <a:rect r="r" b="b" t="t" l="l"/>
              <a:pathLst>
                <a:path h="1206583" w="14066986">
                  <a:moveTo>
                    <a:pt x="0" y="0"/>
                  </a:moveTo>
                  <a:lnTo>
                    <a:pt x="14066986" y="0"/>
                  </a:lnTo>
                  <a:lnTo>
                    <a:pt x="14066986" y="1206583"/>
                  </a:lnTo>
                  <a:lnTo>
                    <a:pt x="0" y="12065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094915" y="9057552"/>
            <a:ext cx="12823618" cy="904937"/>
            <a:chOff x="0" y="0"/>
            <a:chExt cx="17098157" cy="120658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7098157" cy="1206583"/>
            </a:xfrm>
            <a:custGeom>
              <a:avLst/>
              <a:gdLst/>
              <a:ahLst/>
              <a:cxnLst/>
              <a:rect r="r" b="b" t="t" l="l"/>
              <a:pathLst>
                <a:path h="1206583" w="17098157">
                  <a:moveTo>
                    <a:pt x="0" y="0"/>
                  </a:moveTo>
                  <a:lnTo>
                    <a:pt x="17098157" y="0"/>
                  </a:lnTo>
                  <a:lnTo>
                    <a:pt x="17098157" y="1206583"/>
                  </a:lnTo>
                  <a:lnTo>
                    <a:pt x="0" y="12065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28700" y="4966586"/>
            <a:ext cx="8718294" cy="904937"/>
            <a:chOff x="0" y="0"/>
            <a:chExt cx="11624393" cy="120658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624393" cy="1206583"/>
            </a:xfrm>
            <a:custGeom>
              <a:avLst/>
              <a:gdLst/>
              <a:ahLst/>
              <a:cxnLst/>
              <a:rect r="r" b="b" t="t" l="l"/>
              <a:pathLst>
                <a:path h="1206583" w="11624393">
                  <a:moveTo>
                    <a:pt x="0" y="0"/>
                  </a:moveTo>
                  <a:lnTo>
                    <a:pt x="11624393" y="0"/>
                  </a:lnTo>
                  <a:lnTo>
                    <a:pt x="11624393" y="1206583"/>
                  </a:lnTo>
                  <a:lnTo>
                    <a:pt x="0" y="120658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028700" y="6242998"/>
            <a:ext cx="3003958" cy="1157488"/>
            <a:chOff x="0" y="0"/>
            <a:chExt cx="4005277" cy="154331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005277" cy="1543318"/>
            </a:xfrm>
            <a:custGeom>
              <a:avLst/>
              <a:gdLst/>
              <a:ahLst/>
              <a:cxnLst/>
              <a:rect r="r" b="b" t="t" l="l"/>
              <a:pathLst>
                <a:path h="1543318" w="4005277">
                  <a:moveTo>
                    <a:pt x="0" y="0"/>
                  </a:moveTo>
                  <a:lnTo>
                    <a:pt x="4005277" y="0"/>
                  </a:lnTo>
                  <a:lnTo>
                    <a:pt x="4005277" y="1543318"/>
                  </a:lnTo>
                  <a:lnTo>
                    <a:pt x="0" y="15433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1796144" y="1970130"/>
            <a:ext cx="4976030" cy="6897850"/>
          </a:xfrm>
          <a:custGeom>
            <a:avLst/>
            <a:gdLst/>
            <a:ahLst/>
            <a:cxnLst/>
            <a:rect r="r" b="b" t="t" l="l"/>
            <a:pathLst>
              <a:path h="6897850" w="4976030">
                <a:moveTo>
                  <a:pt x="0" y="0"/>
                </a:moveTo>
                <a:lnTo>
                  <a:pt x="4976029" y="0"/>
                </a:lnTo>
                <a:lnTo>
                  <a:pt x="4976029" y="6897850"/>
                </a:lnTo>
                <a:lnTo>
                  <a:pt x="0" y="689785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-197007" b="-17841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8700" y="885825"/>
            <a:ext cx="15960677" cy="1220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905"/>
              </a:lnSpc>
              <a:spcBef>
                <a:spcPct val="0"/>
              </a:spcBef>
            </a:pPr>
            <a:r>
              <a:rPr lang="en-US" sz="7075" spc="19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DESCRIPTION OF THE MODELS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3431998"/>
            <a:ext cx="7980339" cy="1049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592"/>
              </a:lnSpc>
              <a:spcBef>
                <a:spcPct val="0"/>
              </a:spcBef>
            </a:pPr>
            <a:r>
              <a:rPr lang="en-US" sz="6137" spc="17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APPROACH - 1 &amp;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DAGc8754c04</dc:identifier>
  <dcterms:modified xsi:type="dcterms:W3CDTF">2011-08-01T06:04:30Z</dcterms:modified>
  <cp:revision>1</cp:revision>
  <dc:title>Thesis Presentation</dc:title>
</cp:coreProperties>
</file>