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9" r:id="rId2"/>
    <p:sldId id="345" r:id="rId3"/>
    <p:sldId id="342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5" r:id="rId12"/>
    <p:sldId id="353" r:id="rId13"/>
    <p:sldId id="354" r:id="rId14"/>
    <p:sldId id="367" r:id="rId15"/>
    <p:sldId id="356" r:id="rId16"/>
    <p:sldId id="357" r:id="rId17"/>
    <p:sldId id="359" r:id="rId18"/>
    <p:sldId id="360" r:id="rId19"/>
    <p:sldId id="358" r:id="rId20"/>
    <p:sldId id="361" r:id="rId21"/>
    <p:sldId id="362" r:id="rId22"/>
    <p:sldId id="363" r:id="rId23"/>
    <p:sldId id="388" r:id="rId24"/>
    <p:sldId id="389" r:id="rId25"/>
    <p:sldId id="390" r:id="rId26"/>
    <p:sldId id="365" r:id="rId27"/>
    <p:sldId id="366" r:id="rId28"/>
    <p:sldId id="369" r:id="rId29"/>
    <p:sldId id="368" r:id="rId30"/>
    <p:sldId id="370" r:id="rId31"/>
    <p:sldId id="371" r:id="rId32"/>
    <p:sldId id="372" r:id="rId33"/>
    <p:sldId id="374" r:id="rId34"/>
    <p:sldId id="373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41" r:id="rId47"/>
    <p:sldId id="386" r:id="rId48"/>
    <p:sldId id="387" r:id="rId49"/>
    <p:sldId id="343" r:id="rId50"/>
    <p:sldId id="344" r:id="rId51"/>
  </p:sldIdLst>
  <p:sldSz cx="9144000" cy="6858000" type="screen4x3"/>
  <p:notesSz cx="6797675" cy="9926638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Frison" initials="PF" lastIdx="1" clrIdx="0">
    <p:extLst>
      <p:ext uri="{19B8F6BF-5375-455C-9EA6-DF929625EA0E}">
        <p15:presenceInfo xmlns:p15="http://schemas.microsoft.com/office/powerpoint/2012/main" userId="Patrick F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99CC"/>
    <a:srgbClr val="CC0000"/>
    <a:srgbClr val="1C1F60"/>
    <a:srgbClr val="AE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3295" autoAdjust="0"/>
  </p:normalViewPr>
  <p:slideViewPr>
    <p:cSldViewPr snapToGrid="0" snapToObjects="1">
      <p:cViewPr varScale="1">
        <p:scale>
          <a:sx n="63" d="100"/>
          <a:sy n="63" d="100"/>
        </p:scale>
        <p:origin x="29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6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8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F44586D5-35BD-4893-8824-1FC8C1CD39C9}" type="datetimeFigureOut">
              <a:rPr lang="nl-NL" smtClean="0"/>
              <a:t>22-2-2016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5C6BEB06-09B2-4F4F-889E-01800752F0C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4645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l">
              <a:defRPr sz="1300"/>
            </a:lvl1pPr>
          </a:lstStyle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r">
              <a:defRPr sz="1300"/>
            </a:lvl1pPr>
          </a:lstStyle>
          <a:p>
            <a:fld id="{CBFA1E41-6605-4228-BDE6-1B7A14962082}" type="datetimeFigureOut">
              <a:rPr lang="nl-BE" smtClean="0"/>
              <a:pPr/>
              <a:t>22/02/2016</a:t>
            </a:fld>
            <a:endParaRPr lang="nl-BE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5" tIns="47778" rIns="95555" bIns="47778" rtlCol="0" anchor="ctr"/>
          <a:lstStyle/>
          <a:p>
            <a:endParaRPr lang="nl-BE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5555" tIns="47778" rIns="95555" bIns="47778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6332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l">
              <a:defRPr sz="1300"/>
            </a:lvl1pPr>
          </a:lstStyle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60" cy="496332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r">
              <a:defRPr sz="1300"/>
            </a:lvl1pPr>
          </a:lstStyle>
          <a:p>
            <a:fld id="{19879821-39F4-4B1E-A162-F8E03CE0A609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152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0169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670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795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fld id="{B16BC9A6-6A1D-46FD-90E8-860921AD0E07}" type="datetime1">
              <a:rPr lang="nl-NL" smtClean="0"/>
              <a:pPr/>
              <a:t>22-2-2016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</a:t>
            </a:r>
            <a:r>
              <a:rPr lang="nl-NL" smtClean="0"/>
              <a:t>om ondertitelstijl van het model </a:t>
            </a:r>
            <a:r>
              <a:rPr lang="nl-NL" dirty="0" smtClean="0"/>
              <a:t>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19100" y="6356350"/>
            <a:ext cx="11430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2DB3DEEE-0646-496E-A74D-E71A2B7D97D3}" type="datetime1">
              <a:rPr lang="nl-NL" smtClean="0"/>
              <a:pPr/>
              <a:t>22-2-2016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8231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22-2-2016</a:t>
            </a:fld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900238" y="1843093"/>
            <a:ext cx="7243777" cy="1493578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2" hasCustomPrompt="1"/>
          </p:nvPr>
        </p:nvSpPr>
        <p:spPr>
          <a:xfrm>
            <a:off x="1900238" y="3871920"/>
            <a:ext cx="7215187" cy="17002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 dirty="0" smtClean="0"/>
              <a:t>Klik om de ondertitel te bewerken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2756"/>
            <a:ext cx="8229600" cy="763059"/>
          </a:xfrm>
        </p:spPr>
        <p:txBody>
          <a:bodyPr/>
          <a:lstStyle>
            <a:lvl1pPr algn="l">
              <a:defRPr/>
            </a:lvl1pPr>
          </a:lstStyle>
          <a:p>
            <a:r>
              <a:rPr lang="nl-NL" dirty="0" smtClean="0"/>
              <a:t>Klik om de titel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14426"/>
            <a:ext cx="8229600" cy="513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648975" y="6544800"/>
            <a:ext cx="970384" cy="2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85E5F2D-6BB2-4D96-9F1A-C3BDA042AA92}" type="datetime1">
              <a:rPr lang="nl-NL" smtClean="0"/>
              <a:pPr/>
              <a:t>22-2-2016</a:t>
            </a:fld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690374" y="6544800"/>
            <a:ext cx="720000" cy="2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544800"/>
            <a:ext cx="4140000" cy="252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nl-NL" dirty="0" smtClean="0"/>
              <a:t>Klik hier om bronvermelding in te voegen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obje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inhoud 14"/>
          <p:cNvSpPr>
            <a:spLocks noGrp="1"/>
          </p:cNvSpPr>
          <p:nvPr>
            <p:ph sz="quarter" idx="14"/>
          </p:nvPr>
        </p:nvSpPr>
        <p:spPr>
          <a:xfrm>
            <a:off x="4838700" y="1114970"/>
            <a:ext cx="3848100" cy="51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3"/>
          </p:nvPr>
        </p:nvSpPr>
        <p:spPr>
          <a:xfrm>
            <a:off x="457200" y="1114425"/>
            <a:ext cx="3848100" cy="51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2756"/>
            <a:ext cx="8229600" cy="763059"/>
          </a:xfrm>
        </p:spPr>
        <p:txBody>
          <a:bodyPr/>
          <a:lstStyle>
            <a:lvl1pPr algn="l">
              <a:defRPr/>
            </a:lvl1pPr>
          </a:lstStyle>
          <a:p>
            <a:r>
              <a:rPr lang="nl-NL" dirty="0" smtClean="0"/>
              <a:t>Klik om de titel te bewerken</a:t>
            </a:r>
            <a:endParaRPr lang="nl-NL" dirty="0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648975" y="6544800"/>
            <a:ext cx="970384" cy="252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85E5F2D-6BB2-4D96-9F1A-C3BDA042AA92}" type="datetime1">
              <a:rPr lang="nl-NL" smtClean="0"/>
              <a:pPr/>
              <a:t>22-2-2016</a:t>
            </a:fld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690374" y="6544800"/>
            <a:ext cx="720000" cy="252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544800"/>
            <a:ext cx="4140000" cy="252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nl-NL" dirty="0" smtClean="0"/>
              <a:t>Klik hier om bronvermelding in te voegen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co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2756"/>
            <a:ext cx="8229600" cy="763059"/>
          </a:xfrm>
        </p:spPr>
        <p:txBody>
          <a:bodyPr/>
          <a:lstStyle>
            <a:lvl1pPr algn="l">
              <a:defRPr/>
            </a:lvl1pPr>
          </a:lstStyle>
          <a:p>
            <a:r>
              <a:rPr lang="nl-NL" dirty="0" smtClean="0"/>
              <a:t>Klik om de titel te bewerken</a:t>
            </a:r>
            <a:endParaRPr lang="nl-NL" dirty="0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648975" y="6544800"/>
            <a:ext cx="970384" cy="252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85E5F2D-6BB2-4D96-9F1A-C3BDA042AA92}" type="datetime1">
              <a:rPr lang="nl-NL" smtClean="0"/>
              <a:pPr/>
              <a:t>22-2-2016</a:t>
            </a:fld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690374" y="6544800"/>
            <a:ext cx="720000" cy="252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57200" y="1114426"/>
            <a:ext cx="8229600" cy="5131344"/>
          </a:xfrm>
          <a:blipFill>
            <a:blip r:embed="rId3"/>
            <a:stretch>
              <a:fillRect/>
            </a:stretch>
          </a:blipFill>
        </p:spPr>
        <p:txBody>
          <a:bodyPr wrap="none" lIns="180000" tIns="108000" rIns="180000" bIns="10800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nl-NL" dirty="0" smtClean="0"/>
              <a:t>&lt;code/&gt;</a:t>
            </a:r>
            <a:endParaRPr lang="nl-NL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544800"/>
            <a:ext cx="4140000" cy="252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nl-NL" dirty="0" smtClean="0"/>
              <a:t>Klik hier om bronvermelding in te voegen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1600"/>
            <a:ext cx="8229600" cy="76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 smtClean="0"/>
              <a:t>Klik om de titel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16000"/>
            <a:ext cx="8229600" cy="513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modelstijl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648975" y="6544800"/>
            <a:ext cx="970384" cy="2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85E5F2D-6BB2-4D96-9F1A-C3BDA042AA92}" type="datetime1">
              <a:rPr lang="nl-NL" smtClean="0"/>
              <a:pPr/>
              <a:t>22-2-2016</a:t>
            </a:fld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690374" y="6544800"/>
            <a:ext cx="720000" cy="2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6" r:id="rId3"/>
    <p:sldLayoutId id="2147483650" r:id="rId4"/>
    <p:sldLayoutId id="2147483657" r:id="rId5"/>
    <p:sldLayoutId id="2147483655" r:id="rId6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techtarget.com/tss/static/articles/content/Hibernate/IntroductionToHibernate.pdf" TargetMode="Externa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Document3.docx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4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5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6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7.docx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8.docx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9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0.docx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1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2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3.docx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4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5.docx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6.docx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17.doc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18.bin"/><Relationship Id="rId7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18.docx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0.docx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1.docx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nhibernate.info/doc/nh/en/index.html#quickstart-intro" TargetMode="External"/><Relationship Id="rId2" Type="http://schemas.openxmlformats.org/officeDocument/2006/relationships/hyperlink" Target="http://www.codeproject.com/Articles/21122/NHibernate-Made-Simpl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dotnetjalps.com/2013/09/asp-net-mvc-nhibernate-crud-getting-started.html" TargetMode="External"/><Relationship Id="rId5" Type="http://schemas.openxmlformats.org/officeDocument/2006/relationships/hyperlink" Target="http://media.techtarget.com/tss/static/articles/content/Hibernate/IntroductionToHibernate.pdf" TargetMode="External"/><Relationship Id="rId4" Type="http://schemas.openxmlformats.org/officeDocument/2006/relationships/hyperlink" Target="http://nhibernate.info/doc/tutorials/first-nh-app/your-first-nhibernate-based-application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&amp; </a:t>
            </a:r>
            <a:r>
              <a:rPr lang="en-US" dirty="0" smtClean="0"/>
              <a:t>Frison Patrick</a:t>
            </a:r>
          </a:p>
          <a:p>
            <a:r>
              <a:rPr lang="en-US" dirty="0" smtClean="0"/>
              <a:t>201A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C292-F155-4222-A7C5-7D91998E2335}" type="datetime1">
              <a:rPr lang="nl-NL" smtClean="0"/>
              <a:pPr/>
              <a:t>22-2-2016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err="1" smtClean="0"/>
              <a:t>Wat</a:t>
            </a:r>
            <a:r>
              <a:rPr lang="en-US" sz="2500" dirty="0" smtClean="0"/>
              <a:t> is het?</a:t>
            </a:r>
          </a:p>
          <a:p>
            <a:pPr>
              <a:buFontTx/>
              <a:buChar char="-"/>
            </a:pPr>
            <a:r>
              <a:rPr lang="en-US" sz="2000" dirty="0" smtClean="0"/>
              <a:t>De mapping </a:t>
            </a:r>
            <a:r>
              <a:rPr lang="en-US" sz="2000" dirty="0" err="1" smtClean="0"/>
              <a:t>specifieert</a:t>
            </a:r>
            <a:r>
              <a:rPr lang="en-US" sz="2000" dirty="0" smtClean="0"/>
              <a:t> </a:t>
            </a:r>
            <a:r>
              <a:rPr lang="en-US" sz="2000" dirty="0" err="1" smtClean="0"/>
              <a:t>welke</a:t>
            </a:r>
            <a:r>
              <a:rPr lang="en-US" sz="2000" dirty="0" smtClean="0"/>
              <a:t> tables in de database </a:t>
            </a:r>
            <a:r>
              <a:rPr lang="en-US" sz="2000" dirty="0" err="1" smtClean="0"/>
              <a:t>samen</a:t>
            </a:r>
            <a:r>
              <a:rPr lang="en-US" sz="2000" dirty="0" smtClean="0"/>
              <a:t> </a:t>
            </a:r>
            <a:r>
              <a:rPr lang="en-US" sz="2000" dirty="0" err="1" smtClean="0"/>
              <a:t>gaan</a:t>
            </a:r>
            <a:r>
              <a:rPr lang="en-US" sz="2000" dirty="0" smtClean="0"/>
              <a:t> met de </a:t>
            </a:r>
            <a:r>
              <a:rPr lang="en-US" sz="2000" dirty="0" err="1" smtClean="0"/>
              <a:t>klassen</a:t>
            </a:r>
            <a:r>
              <a:rPr lang="en-US" sz="2000" dirty="0" smtClean="0"/>
              <a:t> die </a:t>
            </a:r>
            <a:r>
              <a:rPr lang="en-US" sz="2000" dirty="0" err="1" smtClean="0"/>
              <a:t>nodig</a:t>
            </a:r>
            <a:r>
              <a:rPr lang="en-US" sz="2000" dirty="0" smtClean="0"/>
              <a:t> </a:t>
            </a:r>
            <a:r>
              <a:rPr lang="en-US" sz="2000" dirty="0" err="1" smtClean="0"/>
              <a:t>zijn</a:t>
            </a:r>
            <a:r>
              <a:rPr lang="en-US" sz="2000" dirty="0" smtClean="0"/>
              <a:t> </a:t>
            </a:r>
            <a:r>
              <a:rPr lang="en-US" sz="2000" dirty="0" err="1" smtClean="0"/>
              <a:t>voor</a:t>
            </a:r>
            <a:r>
              <a:rPr lang="en-US" sz="2000" dirty="0" smtClean="0"/>
              <a:t> de </a:t>
            </a:r>
            <a:r>
              <a:rPr lang="en-US" sz="2000" dirty="0" err="1" smtClean="0"/>
              <a:t>entiteiten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mappen</a:t>
            </a:r>
            <a:r>
              <a:rPr lang="en-US" sz="2000" dirty="0" smtClean="0"/>
              <a:t>.</a:t>
            </a:r>
          </a:p>
          <a:p>
            <a:pPr>
              <a:buFontTx/>
              <a:buChar char="-"/>
            </a:pPr>
            <a:r>
              <a:rPr lang="en-US" sz="2000" dirty="0" err="1" smtClean="0"/>
              <a:t>Wordt</a:t>
            </a:r>
            <a:r>
              <a:rPr lang="en-US" sz="2000" dirty="0" smtClean="0"/>
              <a:t> </a:t>
            </a:r>
            <a:r>
              <a:rPr lang="en-US" sz="2000" dirty="0" err="1" smtClean="0"/>
              <a:t>aangemaakt</a:t>
            </a:r>
            <a:r>
              <a:rPr lang="en-US" sz="2000" dirty="0" smtClean="0"/>
              <a:t> in xml files</a:t>
            </a:r>
          </a:p>
          <a:p>
            <a:pPr>
              <a:buFontTx/>
              <a:buChar char="-"/>
            </a:pPr>
            <a:r>
              <a:rPr lang="en-US" sz="2000" dirty="0" err="1" smtClean="0"/>
              <a:t>Heeft</a:t>
            </a:r>
            <a:r>
              <a:rPr lang="en-US" sz="2000" dirty="0" smtClean="0"/>
              <a:t> ‘hbm.xml’ </a:t>
            </a:r>
            <a:r>
              <a:rPr lang="en-US" sz="2000" dirty="0" err="1" smtClean="0"/>
              <a:t>als</a:t>
            </a:r>
            <a:r>
              <a:rPr lang="en-US" sz="2000" dirty="0" smtClean="0"/>
              <a:t> suffix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err="1" smtClean="0"/>
              <a:t>Niet</a:t>
            </a:r>
            <a:r>
              <a:rPr lang="en-US" sz="2500" dirty="0" smtClean="0"/>
              <a:t> </a:t>
            </a:r>
            <a:r>
              <a:rPr lang="en-US" sz="2500" dirty="0" err="1" smtClean="0"/>
              <a:t>vergeten</a:t>
            </a:r>
            <a:r>
              <a:rPr lang="en-US" sz="2500" dirty="0" smtClean="0"/>
              <a:t> het </a:t>
            </a:r>
            <a:r>
              <a:rPr lang="en-US" sz="2500" dirty="0" err="1" smtClean="0"/>
              <a:t>aanpassen</a:t>
            </a:r>
            <a:r>
              <a:rPr lang="en-US" sz="2500" dirty="0" smtClean="0"/>
              <a:t> van de build action </a:t>
            </a:r>
            <a:r>
              <a:rPr lang="en-US" sz="2500" dirty="0" err="1" smtClean="0"/>
              <a:t>bij</a:t>
            </a:r>
            <a:r>
              <a:rPr lang="en-US" sz="2500" dirty="0" smtClean="0"/>
              <a:t> properties (</a:t>
            </a:r>
            <a:r>
              <a:rPr lang="en-US" sz="2500" dirty="0" err="1" smtClean="0"/>
              <a:t>moet</a:t>
            </a:r>
            <a:r>
              <a:rPr lang="en-US" sz="2500" dirty="0" smtClean="0"/>
              <a:t> op embedded resource </a:t>
            </a:r>
            <a:r>
              <a:rPr lang="en-US" sz="2500" dirty="0" err="1" smtClean="0"/>
              <a:t>staan</a:t>
            </a:r>
            <a:r>
              <a:rPr lang="en-US" sz="2500" dirty="0" smtClean="0"/>
              <a:t>)</a:t>
            </a:r>
            <a:endParaRPr lang="nl-BE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20" y="4276941"/>
            <a:ext cx="2489054" cy="21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Ticket.hbm.xml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426771"/>
              </p:ext>
            </p:extLst>
          </p:nvPr>
        </p:nvGraphicFramePr>
        <p:xfrm>
          <a:off x="1311275" y="1112838"/>
          <a:ext cx="6503988" cy="509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5" imgW="6081021" imgH="4781906" progId="Word.Document.12">
                  <p:embed/>
                </p:oleObj>
              </mc:Choice>
              <mc:Fallback>
                <p:oleObj name="Document" r:id="rId5" imgW="6081021" imgH="47819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1275" y="1112838"/>
                        <a:ext cx="6503988" cy="509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744" y="785815"/>
            <a:ext cx="1900229" cy="177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tag</a:t>
            </a:r>
            <a:endParaRPr lang="nl-B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Het </a:t>
            </a:r>
            <a:r>
              <a:rPr lang="en-US" sz="2500" dirty="0" err="1" smtClean="0"/>
              <a:t>attribuut</a:t>
            </a:r>
            <a:r>
              <a:rPr lang="en-US" sz="2500" dirty="0" smtClean="0"/>
              <a:t> ‘name’ </a:t>
            </a:r>
            <a:r>
              <a:rPr lang="en-US" sz="2500" dirty="0" err="1" smtClean="0"/>
              <a:t>bevat</a:t>
            </a:r>
            <a:r>
              <a:rPr lang="en-US" sz="2500" dirty="0" smtClean="0"/>
              <a:t> de </a:t>
            </a:r>
            <a:r>
              <a:rPr lang="en-US" sz="2500" dirty="0" err="1" smtClean="0"/>
              <a:t>naam</a:t>
            </a:r>
            <a:r>
              <a:rPr lang="en-US" sz="2500" dirty="0" smtClean="0"/>
              <a:t> van de </a:t>
            </a:r>
            <a:r>
              <a:rPr lang="en-US" sz="2500" dirty="0" err="1" smtClean="0"/>
              <a:t>klasse</a:t>
            </a:r>
            <a:r>
              <a:rPr lang="en-US" sz="2500" dirty="0" smtClean="0"/>
              <a:t> in je project</a:t>
            </a:r>
          </a:p>
          <a:p>
            <a:r>
              <a:rPr lang="en-US" sz="2500" dirty="0" smtClean="0"/>
              <a:t>Het </a:t>
            </a:r>
            <a:r>
              <a:rPr lang="en-US" sz="2500" dirty="0" err="1" smtClean="0"/>
              <a:t>attribuut</a:t>
            </a:r>
            <a:r>
              <a:rPr lang="en-US" sz="2500" dirty="0" smtClean="0"/>
              <a:t> ‘table’ </a:t>
            </a:r>
            <a:r>
              <a:rPr lang="en-US" sz="2500" dirty="0" err="1" smtClean="0"/>
              <a:t>bevat</a:t>
            </a:r>
            <a:r>
              <a:rPr lang="en-US" sz="2500" dirty="0" smtClean="0"/>
              <a:t> de </a:t>
            </a:r>
            <a:r>
              <a:rPr lang="en-US" sz="2500" dirty="0" err="1" smtClean="0"/>
              <a:t>naam</a:t>
            </a:r>
            <a:r>
              <a:rPr lang="en-US" sz="2500" dirty="0" smtClean="0"/>
              <a:t> van de </a:t>
            </a:r>
            <a:r>
              <a:rPr lang="en-US" sz="2500" dirty="0" err="1" smtClean="0"/>
              <a:t>corresponderende</a:t>
            </a:r>
            <a:r>
              <a:rPr lang="en-US" sz="2500" dirty="0" smtClean="0"/>
              <a:t> table in de database</a:t>
            </a:r>
          </a:p>
          <a:p>
            <a:r>
              <a:rPr lang="en-US" sz="2500" dirty="0" smtClean="0"/>
              <a:t>‘discriminator-value’ </a:t>
            </a:r>
            <a:r>
              <a:rPr lang="en-US" sz="2500" dirty="0" err="1" smtClean="0"/>
              <a:t>houdt</a:t>
            </a:r>
            <a:r>
              <a:rPr lang="en-US" sz="2500" dirty="0" smtClean="0"/>
              <a:t> </a:t>
            </a:r>
            <a:r>
              <a:rPr lang="en-US" sz="2500" dirty="0" err="1" smtClean="0"/>
              <a:t>bij</a:t>
            </a:r>
            <a:r>
              <a:rPr lang="en-US" sz="2500" dirty="0" smtClean="0"/>
              <a:t> </a:t>
            </a:r>
            <a:r>
              <a:rPr lang="en-US" sz="2500" dirty="0" err="1" smtClean="0"/>
              <a:t>wat</a:t>
            </a:r>
            <a:r>
              <a:rPr lang="en-US" sz="2500" dirty="0" smtClean="0"/>
              <a:t> het type is van de </a:t>
            </a:r>
            <a:r>
              <a:rPr lang="en-US" sz="2500" dirty="0" err="1" smtClean="0"/>
              <a:t>klasse</a:t>
            </a:r>
            <a:endParaRPr lang="en-US" sz="2500" dirty="0" smtClean="0"/>
          </a:p>
          <a:p>
            <a:r>
              <a:rPr lang="en-US" sz="2500" dirty="0" smtClean="0"/>
              <a:t>‘lazy’ </a:t>
            </a:r>
            <a:r>
              <a:rPr lang="en-US" sz="2500" dirty="0" err="1" smtClean="0"/>
              <a:t>wordt</a:t>
            </a:r>
            <a:r>
              <a:rPr lang="en-US" sz="2500" dirty="0" smtClean="0"/>
              <a:t> </a:t>
            </a:r>
            <a:r>
              <a:rPr lang="en-US" sz="2500" dirty="0" err="1" smtClean="0"/>
              <a:t>hier</a:t>
            </a:r>
            <a:r>
              <a:rPr lang="en-US" sz="2500" dirty="0" smtClean="0"/>
              <a:t> op false </a:t>
            </a:r>
            <a:r>
              <a:rPr lang="en-US" sz="2500" dirty="0" err="1" smtClean="0"/>
              <a:t>gezet</a:t>
            </a:r>
            <a:r>
              <a:rPr lang="en-US" sz="2500" dirty="0" smtClean="0"/>
              <a:t> want we </a:t>
            </a:r>
            <a:r>
              <a:rPr lang="en-US" sz="2500" dirty="0" err="1" smtClean="0"/>
              <a:t>maken</a:t>
            </a:r>
            <a:r>
              <a:rPr lang="en-US" sz="2500" dirty="0" smtClean="0"/>
              <a:t> </a:t>
            </a:r>
            <a:r>
              <a:rPr lang="en-US" sz="2500" dirty="0" err="1" smtClean="0"/>
              <a:t>geen</a:t>
            </a:r>
            <a:r>
              <a:rPr lang="en-US" sz="2500" dirty="0" smtClean="0"/>
              <a:t> </a:t>
            </a:r>
            <a:r>
              <a:rPr lang="en-US" sz="2500" dirty="0" err="1" smtClean="0"/>
              <a:t>gebruik</a:t>
            </a:r>
            <a:r>
              <a:rPr lang="en-US" sz="2500" dirty="0" smtClean="0"/>
              <a:t> van </a:t>
            </a:r>
            <a:r>
              <a:rPr lang="en-US" sz="2500" dirty="0" err="1" smtClean="0"/>
              <a:t>lazyloading</a:t>
            </a:r>
            <a:endParaRPr lang="en-US" sz="2500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023695"/>
              </p:ext>
            </p:extLst>
          </p:nvPr>
        </p:nvGraphicFramePr>
        <p:xfrm>
          <a:off x="673615" y="4735513"/>
          <a:ext cx="60817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4" imgW="6081021" imgH="416069" progId="Word.Document.12">
                  <p:embed/>
                </p:oleObj>
              </mc:Choice>
              <mc:Fallback>
                <p:oleObj name="Document" r:id="rId4" imgW="6081021" imgH="4160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3615" y="4735513"/>
                        <a:ext cx="6081713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3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tag of primary key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146" y="1114426"/>
            <a:ext cx="8229600" cy="5131344"/>
          </a:xfrm>
        </p:spPr>
        <p:txBody>
          <a:bodyPr>
            <a:normAutofit/>
          </a:bodyPr>
          <a:lstStyle/>
          <a:p>
            <a:r>
              <a:rPr lang="en-US" sz="2500" dirty="0" smtClean="0"/>
              <a:t>‘</a:t>
            </a:r>
            <a:r>
              <a:rPr lang="en-US" sz="2500" dirty="0"/>
              <a:t>name’ </a:t>
            </a:r>
            <a:r>
              <a:rPr lang="en-US" sz="2500" dirty="0" err="1"/>
              <a:t>bevat</a:t>
            </a:r>
            <a:r>
              <a:rPr lang="en-US" sz="2500" dirty="0"/>
              <a:t> de </a:t>
            </a:r>
            <a:r>
              <a:rPr lang="en-US" sz="2500" dirty="0" err="1"/>
              <a:t>naam</a:t>
            </a:r>
            <a:r>
              <a:rPr lang="en-US" sz="2500" dirty="0"/>
              <a:t> van de </a:t>
            </a:r>
            <a:r>
              <a:rPr lang="en-US" sz="2500" dirty="0" err="1"/>
              <a:t>klasse</a:t>
            </a:r>
            <a:r>
              <a:rPr lang="en-US" sz="2500" dirty="0"/>
              <a:t> in je project</a:t>
            </a:r>
          </a:p>
          <a:p>
            <a:r>
              <a:rPr lang="en-US" sz="2500" dirty="0" smtClean="0"/>
              <a:t>‘column’ </a:t>
            </a:r>
            <a:r>
              <a:rPr lang="en-US" sz="2500" dirty="0" err="1"/>
              <a:t>bevat</a:t>
            </a:r>
            <a:r>
              <a:rPr lang="en-US" sz="2500" dirty="0"/>
              <a:t> de </a:t>
            </a:r>
            <a:r>
              <a:rPr lang="en-US" sz="2500" dirty="0" err="1"/>
              <a:t>naam</a:t>
            </a:r>
            <a:r>
              <a:rPr lang="en-US" sz="2500" dirty="0"/>
              <a:t> van </a:t>
            </a:r>
            <a:r>
              <a:rPr lang="en-US" sz="2500" dirty="0" smtClean="0"/>
              <a:t>de </a:t>
            </a:r>
            <a:r>
              <a:rPr lang="en-US" sz="2500" dirty="0" err="1" smtClean="0"/>
              <a:t>corresponderende</a:t>
            </a:r>
            <a:r>
              <a:rPr lang="en-US" sz="2500" dirty="0" smtClean="0"/>
              <a:t> column in </a:t>
            </a:r>
            <a:r>
              <a:rPr lang="en-US" sz="2500" dirty="0"/>
              <a:t>de </a:t>
            </a:r>
            <a:r>
              <a:rPr lang="en-US" sz="2500" dirty="0" smtClean="0"/>
              <a:t>table</a:t>
            </a:r>
          </a:p>
          <a:p>
            <a:r>
              <a:rPr lang="en-US" sz="2500" dirty="0" smtClean="0"/>
              <a:t>‘type’ </a:t>
            </a:r>
            <a:r>
              <a:rPr lang="en-US" sz="2500" dirty="0" err="1" smtClean="0"/>
              <a:t>houdt</a:t>
            </a:r>
            <a:r>
              <a:rPr lang="en-US" sz="2500" dirty="0" smtClean="0"/>
              <a:t> het type </a:t>
            </a:r>
            <a:r>
              <a:rPr lang="en-US" sz="2500" dirty="0" err="1" smtClean="0"/>
              <a:t>bij</a:t>
            </a:r>
            <a:r>
              <a:rPr lang="en-US" sz="2500" dirty="0" smtClean="0"/>
              <a:t> van de property</a:t>
            </a:r>
          </a:p>
          <a:p>
            <a:r>
              <a:rPr lang="en-US" sz="2500" dirty="0" smtClean="0"/>
              <a:t>‘unsaved-value’ </a:t>
            </a:r>
            <a:r>
              <a:rPr lang="en-US" sz="2500" dirty="0" err="1" smtClean="0"/>
              <a:t>geeft</a:t>
            </a:r>
            <a:r>
              <a:rPr lang="en-US" sz="2500" dirty="0" smtClean="0"/>
              <a:t> </a:t>
            </a:r>
            <a:r>
              <a:rPr lang="en-US" sz="2500" dirty="0" err="1" smtClean="0"/>
              <a:t>aan</a:t>
            </a:r>
            <a:r>
              <a:rPr lang="en-US" sz="2500" dirty="0" smtClean="0"/>
              <a:t> of het </a:t>
            </a:r>
            <a:r>
              <a:rPr lang="en-US" sz="2500" dirty="0" err="1" smtClean="0"/>
              <a:t>bij</a:t>
            </a:r>
            <a:r>
              <a:rPr lang="en-US" sz="2500" dirty="0" smtClean="0"/>
              <a:t> </a:t>
            </a:r>
            <a:r>
              <a:rPr lang="en-US" sz="2500" dirty="0" err="1" smtClean="0"/>
              <a:t>aanmaak</a:t>
            </a:r>
            <a:r>
              <a:rPr lang="en-US" sz="2500" dirty="0" smtClean="0"/>
              <a:t> van het object direct </a:t>
            </a:r>
            <a:r>
              <a:rPr lang="en-US" sz="2500" dirty="0" err="1" smtClean="0"/>
              <a:t>een</a:t>
            </a:r>
            <a:r>
              <a:rPr lang="en-US" sz="2500" dirty="0" smtClean="0"/>
              <a:t> </a:t>
            </a:r>
            <a:r>
              <a:rPr lang="en-US" sz="2500" dirty="0" err="1" smtClean="0"/>
              <a:t>waarde</a:t>
            </a:r>
            <a:r>
              <a:rPr lang="en-US" sz="2500" dirty="0" smtClean="0"/>
              <a:t> </a:t>
            </a:r>
            <a:r>
              <a:rPr lang="en-US" sz="2500" dirty="0" err="1" smtClean="0"/>
              <a:t>mee</a:t>
            </a:r>
            <a:r>
              <a:rPr lang="en-US" sz="2500" dirty="0" smtClean="0"/>
              <a:t> </a:t>
            </a:r>
            <a:r>
              <a:rPr lang="en-US" sz="2500" dirty="0" err="1" smtClean="0"/>
              <a:t>moet</a:t>
            </a:r>
            <a:r>
              <a:rPr lang="en-US" sz="2500" dirty="0" smtClean="0"/>
              <a:t> </a:t>
            </a:r>
            <a:r>
              <a:rPr lang="en-US" sz="2500" dirty="0" err="1" smtClean="0"/>
              <a:t>krijgen</a:t>
            </a:r>
            <a:r>
              <a:rPr lang="en-US" sz="2500" dirty="0" smtClean="0"/>
              <a:t> ( </a:t>
            </a:r>
            <a:r>
              <a:rPr lang="en-US" sz="2500" dirty="0" err="1" smtClean="0"/>
              <a:t>als</a:t>
            </a:r>
            <a:r>
              <a:rPr lang="en-US" sz="2500" dirty="0" smtClean="0"/>
              <a:t> het null is </a:t>
            </a:r>
            <a:r>
              <a:rPr lang="en-US" sz="2500" dirty="0" err="1" smtClean="0"/>
              <a:t>is</a:t>
            </a:r>
            <a:r>
              <a:rPr lang="en-US" sz="2500" dirty="0" smtClean="0"/>
              <a:t> het </a:t>
            </a:r>
            <a:r>
              <a:rPr lang="en-US" sz="2500" dirty="0" err="1" smtClean="0"/>
              <a:t>ook</a:t>
            </a:r>
            <a:r>
              <a:rPr lang="en-US" sz="2500" dirty="0" smtClean="0"/>
              <a:t> </a:t>
            </a:r>
            <a:r>
              <a:rPr lang="en-US" sz="2500" dirty="0" err="1" smtClean="0"/>
              <a:t>een</a:t>
            </a:r>
            <a:r>
              <a:rPr lang="en-US" sz="2500" dirty="0" smtClean="0"/>
              <a:t> transient class)</a:t>
            </a:r>
            <a:endParaRPr lang="en-US" sz="2500" dirty="0"/>
          </a:p>
          <a:p>
            <a:r>
              <a:rPr lang="en-US" sz="2500" dirty="0" smtClean="0"/>
              <a:t>‘generator class’ </a:t>
            </a:r>
            <a:r>
              <a:rPr lang="en-US" sz="2500" dirty="0" err="1" smtClean="0"/>
              <a:t>beschrijft</a:t>
            </a:r>
            <a:r>
              <a:rPr lang="en-US" sz="2500" dirty="0" smtClean="0"/>
              <a:t> de </a:t>
            </a:r>
            <a:r>
              <a:rPr lang="en-US" sz="2500" dirty="0" err="1" smtClean="0"/>
              <a:t>methode</a:t>
            </a:r>
            <a:r>
              <a:rPr lang="en-US" sz="2500" dirty="0" smtClean="0"/>
              <a:t> die de primary key </a:t>
            </a:r>
            <a:r>
              <a:rPr lang="en-US" sz="2500" dirty="0" err="1" smtClean="0"/>
              <a:t>bepaald</a:t>
            </a:r>
            <a:r>
              <a:rPr lang="en-US" sz="2500" dirty="0" smtClean="0"/>
              <a:t>  </a:t>
            </a:r>
            <a:endParaRPr lang="nl-BE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hlinkClick r:id="rId3" tooltip="meer info over unsaved-value en Transient classes"/>
              </a:rPr>
              <a:t>meer info over </a:t>
            </a:r>
            <a:r>
              <a:rPr lang="nl-BE" dirty="0" err="1" smtClean="0">
                <a:hlinkClick r:id="rId3" tooltip="meer info over unsaved-value en Transient classes"/>
              </a:rPr>
              <a:t>unsaved-value</a:t>
            </a:r>
            <a:endParaRPr lang="nl-BE" dirty="0">
              <a:hlinkClick r:id="rId3" tooltip="meer info over unsaved-value en Transient classe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720469"/>
              </p:ext>
            </p:extLst>
          </p:nvPr>
        </p:nvGraphicFramePr>
        <p:xfrm>
          <a:off x="806450" y="5753100"/>
          <a:ext cx="60817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" r:id="rId5" imgW="6081021" imgH="580477" progId="Word.Document.12">
                  <p:embed/>
                </p:oleObj>
              </mc:Choice>
              <mc:Fallback>
                <p:oleObj name="Document" r:id="rId5" imgW="6081021" imgH="5804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6450" y="5753100"/>
                        <a:ext cx="6081713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4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&lt;&lt;intermezzo&gt;&gt;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Transient: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zal</a:t>
            </a:r>
            <a:r>
              <a:rPr lang="en-US" dirty="0"/>
              <a:t> transient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de unsaved-value op null </a:t>
            </a:r>
            <a:r>
              <a:rPr lang="en-US" dirty="0" err="1"/>
              <a:t>staat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Het transient object is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toegevoegd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database(pas </a:t>
            </a:r>
            <a:r>
              <a:rPr lang="en-US" dirty="0" err="1"/>
              <a:t>na</a:t>
            </a:r>
            <a:r>
              <a:rPr lang="en-US" dirty="0"/>
              <a:t> het </a:t>
            </a:r>
            <a:r>
              <a:rPr lang="en-US" dirty="0" err="1"/>
              <a:t>bewaren</a:t>
            </a:r>
            <a:r>
              <a:rPr lang="en-US" dirty="0"/>
              <a:t> via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Isession</a:t>
            </a:r>
            <a:r>
              <a:rPr lang="en-US" dirty="0"/>
              <a:t> object)</a:t>
            </a:r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7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tag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‘name’ </a:t>
            </a:r>
            <a:r>
              <a:rPr lang="en-US" sz="2500" dirty="0" err="1"/>
              <a:t>bevat</a:t>
            </a:r>
            <a:r>
              <a:rPr lang="en-US" sz="2500" dirty="0"/>
              <a:t> de </a:t>
            </a:r>
            <a:r>
              <a:rPr lang="en-US" sz="2500" dirty="0" err="1"/>
              <a:t>naam</a:t>
            </a:r>
            <a:r>
              <a:rPr lang="en-US" sz="2500" dirty="0"/>
              <a:t> van de </a:t>
            </a:r>
            <a:r>
              <a:rPr lang="en-US" sz="2500" dirty="0" smtClean="0"/>
              <a:t>property </a:t>
            </a:r>
          </a:p>
          <a:p>
            <a:r>
              <a:rPr lang="en-US" sz="2500" dirty="0" smtClean="0"/>
              <a:t>‘</a:t>
            </a:r>
            <a:r>
              <a:rPr lang="en-US" sz="2500" dirty="0"/>
              <a:t>column’ </a:t>
            </a:r>
            <a:r>
              <a:rPr lang="en-US" sz="2500" dirty="0" err="1"/>
              <a:t>bevat</a:t>
            </a:r>
            <a:r>
              <a:rPr lang="en-US" sz="2500" dirty="0"/>
              <a:t> de </a:t>
            </a:r>
            <a:r>
              <a:rPr lang="en-US" sz="2500" noProof="1" smtClean="0"/>
              <a:t>naam</a:t>
            </a:r>
            <a:r>
              <a:rPr lang="en-US" sz="2500" dirty="0" smtClean="0"/>
              <a:t> </a:t>
            </a:r>
            <a:r>
              <a:rPr lang="en-US" sz="2500" dirty="0"/>
              <a:t>van de </a:t>
            </a:r>
            <a:r>
              <a:rPr lang="en-US" sz="2500" dirty="0" err="1"/>
              <a:t>corresponderende</a:t>
            </a:r>
            <a:r>
              <a:rPr lang="en-US" sz="2500" dirty="0"/>
              <a:t> column in de table</a:t>
            </a:r>
          </a:p>
          <a:p>
            <a:r>
              <a:rPr lang="en-US" sz="2500" dirty="0"/>
              <a:t>‘type’ </a:t>
            </a:r>
            <a:r>
              <a:rPr lang="en-US" sz="2500" dirty="0" err="1"/>
              <a:t>houdt</a:t>
            </a:r>
            <a:r>
              <a:rPr lang="en-US" sz="2500" dirty="0"/>
              <a:t> het type </a:t>
            </a:r>
            <a:r>
              <a:rPr lang="en-US" sz="2500" dirty="0" err="1"/>
              <a:t>bij</a:t>
            </a:r>
            <a:r>
              <a:rPr lang="en-US" sz="2500" dirty="0"/>
              <a:t> van de </a:t>
            </a:r>
            <a:r>
              <a:rPr lang="en-US" sz="2500" dirty="0" smtClean="0"/>
              <a:t>property</a:t>
            </a:r>
          </a:p>
          <a:p>
            <a:r>
              <a:rPr lang="en-US" sz="2500" dirty="0" smtClean="0"/>
              <a:t>‘Not-null’ </a:t>
            </a:r>
            <a:r>
              <a:rPr lang="en-US" sz="2500" dirty="0" err="1" smtClean="0"/>
              <a:t>geeft</a:t>
            </a:r>
            <a:r>
              <a:rPr lang="en-US" sz="2500" dirty="0" smtClean="0"/>
              <a:t> </a:t>
            </a:r>
            <a:r>
              <a:rPr lang="en-US" sz="2500" dirty="0" err="1" smtClean="0"/>
              <a:t>aan</a:t>
            </a:r>
            <a:r>
              <a:rPr lang="en-US" sz="2500" dirty="0" smtClean="0"/>
              <a:t> of de property </a:t>
            </a:r>
            <a:r>
              <a:rPr lang="en-US" sz="2500" dirty="0" err="1" smtClean="0"/>
              <a:t>een</a:t>
            </a:r>
            <a:r>
              <a:rPr lang="en-US" sz="2500" dirty="0" smtClean="0"/>
              <a:t> null </a:t>
            </a:r>
            <a:r>
              <a:rPr lang="en-US" sz="2500" dirty="0" err="1" smtClean="0"/>
              <a:t>waarde</a:t>
            </a:r>
            <a:r>
              <a:rPr lang="en-US" sz="2500" dirty="0" smtClean="0"/>
              <a:t> mag </a:t>
            </a:r>
            <a:r>
              <a:rPr lang="en-US" sz="2500" dirty="0" err="1" smtClean="0"/>
              <a:t>bevatten</a:t>
            </a:r>
            <a:endParaRPr lang="en-US" sz="2500" dirty="0"/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556909"/>
              </p:ext>
            </p:extLst>
          </p:nvPr>
        </p:nvGraphicFramePr>
        <p:xfrm>
          <a:off x="492125" y="3924300"/>
          <a:ext cx="75565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Document" r:id="rId4" imgW="6082122" imgH="1428094" progId="Word.Document.12">
                  <p:embed/>
                </p:oleObj>
              </mc:Choice>
              <mc:Fallback>
                <p:oleObj name="Document" r:id="rId4" imgW="6082122" imgH="14280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125" y="3924300"/>
                        <a:ext cx="7556500" cy="176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254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De </a:t>
            </a:r>
            <a:r>
              <a:rPr lang="en-US" sz="2500" dirty="0" err="1" smtClean="0"/>
              <a:t>overge</a:t>
            </a:r>
            <a:r>
              <a:rPr lang="nl-BE" sz="2500" dirty="0" smtClean="0"/>
              <a:t>ë</a:t>
            </a:r>
            <a:r>
              <a:rPr lang="en-US" sz="2500" dirty="0" err="1" smtClean="0"/>
              <a:t>rfde</a:t>
            </a:r>
            <a:r>
              <a:rPr lang="en-US" sz="2500" dirty="0" smtClean="0"/>
              <a:t> properties </a:t>
            </a:r>
            <a:r>
              <a:rPr lang="en-US" sz="2500" dirty="0" err="1" smtClean="0"/>
              <a:t>moeten</a:t>
            </a:r>
            <a:r>
              <a:rPr lang="en-US" sz="2500" dirty="0" smtClean="0"/>
              <a:t> </a:t>
            </a:r>
            <a:r>
              <a:rPr lang="en-US" sz="2500" dirty="0" err="1" smtClean="0"/>
              <a:t>niet</a:t>
            </a:r>
            <a:r>
              <a:rPr lang="en-US" sz="2500" dirty="0" smtClean="0"/>
              <a:t> </a:t>
            </a:r>
            <a:r>
              <a:rPr lang="en-US" sz="2500" dirty="0" err="1" smtClean="0"/>
              <a:t>herhaald</a:t>
            </a:r>
            <a:r>
              <a:rPr lang="en-US" sz="2500" dirty="0" smtClean="0"/>
              <a:t> </a:t>
            </a:r>
            <a:r>
              <a:rPr lang="en-US" sz="2500" dirty="0" err="1" smtClean="0"/>
              <a:t>worden</a:t>
            </a:r>
            <a:endParaRPr lang="en-US" sz="2500" dirty="0"/>
          </a:p>
          <a:p>
            <a:r>
              <a:rPr lang="en-US" sz="2500" dirty="0" err="1" smtClean="0"/>
              <a:t>Wordt</a:t>
            </a:r>
            <a:r>
              <a:rPr lang="en-US" sz="2500" dirty="0" smtClean="0"/>
              <a:t> </a:t>
            </a:r>
            <a:r>
              <a:rPr lang="en-US" sz="2500" dirty="0" err="1" smtClean="0"/>
              <a:t>geplaatst</a:t>
            </a:r>
            <a:r>
              <a:rPr lang="en-US" sz="2500" dirty="0" smtClean="0"/>
              <a:t> in </a:t>
            </a:r>
            <a:r>
              <a:rPr lang="en-US" sz="2500" dirty="0" err="1" smtClean="0"/>
              <a:t>dezelfde</a:t>
            </a:r>
            <a:r>
              <a:rPr lang="en-US" sz="2500" dirty="0" smtClean="0"/>
              <a:t> mapping xml file </a:t>
            </a:r>
            <a:r>
              <a:rPr lang="en-US" sz="2500" dirty="0" err="1" smtClean="0"/>
              <a:t>als</a:t>
            </a:r>
            <a:r>
              <a:rPr lang="en-US" sz="2500" dirty="0" smtClean="0"/>
              <a:t> </a:t>
            </a:r>
            <a:r>
              <a:rPr lang="en-US" sz="2500" dirty="0" err="1" smtClean="0"/>
              <a:t>dat</a:t>
            </a:r>
            <a:r>
              <a:rPr lang="en-US" sz="2500" dirty="0" smtClean="0"/>
              <a:t> van </a:t>
            </a:r>
            <a:r>
              <a:rPr lang="en-US" sz="2500" dirty="0" err="1" smtClean="0"/>
              <a:t>zijn</a:t>
            </a:r>
            <a:r>
              <a:rPr lang="en-US" sz="2500" dirty="0" smtClean="0"/>
              <a:t> parent class</a:t>
            </a:r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423135"/>
              </p:ext>
            </p:extLst>
          </p:nvPr>
        </p:nvGraphicFramePr>
        <p:xfrm>
          <a:off x="925556" y="2992868"/>
          <a:ext cx="608171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Document" r:id="rId4" imgW="6081021" imgH="1153022" progId="Word.Document.12">
                  <p:embed/>
                </p:oleObj>
              </mc:Choice>
              <mc:Fallback>
                <p:oleObj name="Document" r:id="rId4" imgW="6081021" imgH="11530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5556" y="2992868"/>
                        <a:ext cx="6081713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13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tag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/>
              <a:t>Deze</a:t>
            </a:r>
            <a:r>
              <a:rPr lang="en-US" sz="2500" dirty="0" smtClean="0"/>
              <a:t> tag </a:t>
            </a:r>
            <a:r>
              <a:rPr lang="en-US" sz="2500" dirty="0" err="1" smtClean="0"/>
              <a:t>houdt</a:t>
            </a:r>
            <a:r>
              <a:rPr lang="en-US" sz="2500" dirty="0" smtClean="0"/>
              <a:t> </a:t>
            </a:r>
            <a:r>
              <a:rPr lang="en-US" sz="2500" dirty="0" err="1" smtClean="0"/>
              <a:t>een</a:t>
            </a:r>
            <a:r>
              <a:rPr lang="en-US" sz="2500" dirty="0" smtClean="0"/>
              <a:t> </a:t>
            </a:r>
            <a:r>
              <a:rPr lang="en-US" sz="2500" dirty="0" err="1" smtClean="0"/>
              <a:t>assocatie</a:t>
            </a:r>
            <a:r>
              <a:rPr lang="en-US" sz="2500" dirty="0" smtClean="0"/>
              <a:t> </a:t>
            </a:r>
            <a:r>
              <a:rPr lang="en-US" sz="2500" dirty="0" err="1" smtClean="0"/>
              <a:t>bij</a:t>
            </a:r>
            <a:r>
              <a:rPr lang="en-US" sz="2500" dirty="0" smtClean="0"/>
              <a:t> van </a:t>
            </a:r>
            <a:r>
              <a:rPr lang="en-US" sz="2500" dirty="0" err="1" smtClean="0"/>
              <a:t>een</a:t>
            </a:r>
            <a:r>
              <a:rPr lang="en-US" sz="2500" dirty="0" smtClean="0"/>
              <a:t> object </a:t>
            </a:r>
            <a:r>
              <a:rPr lang="en-US" sz="2500" dirty="0" err="1" smtClean="0"/>
              <a:t>naar</a:t>
            </a:r>
            <a:r>
              <a:rPr lang="en-US" sz="2500" dirty="0" smtClean="0"/>
              <a:t> </a:t>
            </a:r>
            <a:r>
              <a:rPr lang="en-US" sz="2500" dirty="0" err="1" smtClean="0"/>
              <a:t>meerdere</a:t>
            </a:r>
            <a:r>
              <a:rPr lang="en-US" sz="2500" dirty="0" smtClean="0"/>
              <a:t> </a:t>
            </a:r>
            <a:r>
              <a:rPr lang="en-US" sz="2500" dirty="0" err="1" smtClean="0"/>
              <a:t>objecten</a:t>
            </a:r>
            <a:endParaRPr lang="en-US" sz="2500" dirty="0" smtClean="0"/>
          </a:p>
          <a:p>
            <a:r>
              <a:rPr lang="en-US" sz="2500" dirty="0" smtClean="0"/>
              <a:t>‘key’ </a:t>
            </a:r>
            <a:r>
              <a:rPr lang="en-US" sz="2500" dirty="0" err="1" smtClean="0"/>
              <a:t>attribuut</a:t>
            </a:r>
            <a:r>
              <a:rPr lang="en-US" sz="2500" dirty="0" smtClean="0"/>
              <a:t> </a:t>
            </a:r>
            <a:r>
              <a:rPr lang="en-US" sz="2500" dirty="0" err="1" smtClean="0"/>
              <a:t>houdt</a:t>
            </a:r>
            <a:r>
              <a:rPr lang="en-US" sz="2500" dirty="0" smtClean="0"/>
              <a:t> </a:t>
            </a:r>
            <a:r>
              <a:rPr lang="en-US" sz="2500" dirty="0" err="1" smtClean="0"/>
              <a:t>bij</a:t>
            </a:r>
            <a:r>
              <a:rPr lang="en-US" sz="2500" dirty="0" smtClean="0"/>
              <a:t> </a:t>
            </a:r>
            <a:r>
              <a:rPr lang="en-US" sz="2500" dirty="0" err="1" smtClean="0"/>
              <a:t>wat</a:t>
            </a:r>
            <a:r>
              <a:rPr lang="en-US" sz="2500" dirty="0" smtClean="0"/>
              <a:t> de foreign key is van de mapping class en de primary key van de target class</a:t>
            </a:r>
          </a:p>
          <a:p>
            <a:r>
              <a:rPr lang="en-US" sz="2500" dirty="0" smtClean="0"/>
              <a:t>‘one-to-many’ tag </a:t>
            </a:r>
            <a:r>
              <a:rPr lang="en-US" sz="2500" dirty="0" err="1" smtClean="0"/>
              <a:t>verduidelijkt</a:t>
            </a:r>
            <a:r>
              <a:rPr lang="en-US" sz="2500" dirty="0" smtClean="0"/>
              <a:t> de </a:t>
            </a:r>
            <a:r>
              <a:rPr lang="en-US" sz="2500" dirty="0" err="1" smtClean="0"/>
              <a:t>associatie</a:t>
            </a:r>
            <a:r>
              <a:rPr lang="en-US" sz="2500" dirty="0" smtClean="0"/>
              <a:t> </a:t>
            </a:r>
            <a:r>
              <a:rPr lang="en-US" sz="2500" dirty="0" err="1" smtClean="0"/>
              <a:t>tussen</a:t>
            </a:r>
            <a:r>
              <a:rPr lang="en-US" sz="2500" dirty="0" smtClean="0"/>
              <a:t> Ticket (1) en </a:t>
            </a:r>
            <a:r>
              <a:rPr lang="en-US" sz="2500" dirty="0" err="1" smtClean="0"/>
              <a:t>TicketResponse</a:t>
            </a:r>
            <a:r>
              <a:rPr lang="en-US" sz="2500" dirty="0" smtClean="0"/>
              <a:t>(</a:t>
            </a:r>
            <a:r>
              <a:rPr lang="en-US" sz="2500" dirty="0" err="1" smtClean="0"/>
              <a:t>meer</a:t>
            </a:r>
            <a:r>
              <a:rPr lang="en-US" sz="2500" dirty="0" smtClean="0"/>
              <a:t> </a:t>
            </a:r>
            <a:r>
              <a:rPr lang="en-US" sz="2500" dirty="0" err="1" smtClean="0"/>
              <a:t>dan</a:t>
            </a:r>
            <a:r>
              <a:rPr lang="en-US" sz="2500" dirty="0" smtClean="0"/>
              <a:t> 1)</a:t>
            </a:r>
          </a:p>
          <a:p>
            <a:endParaRPr lang="nl-BE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744581"/>
              </p:ext>
            </p:extLst>
          </p:nvPr>
        </p:nvGraphicFramePr>
        <p:xfrm>
          <a:off x="1544638" y="4183063"/>
          <a:ext cx="6883400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Document" r:id="rId4" imgW="5445474" imgH="1469123" progId="Word.Document.12">
                  <p:embed/>
                </p:oleObj>
              </mc:Choice>
              <mc:Fallback>
                <p:oleObj name="Document" r:id="rId4" imgW="5445474" imgH="14691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4638" y="4183063"/>
                        <a:ext cx="6883400" cy="186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06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Mapping TicketResponse.hbm.xml</a:t>
            </a:r>
            <a:endParaRPr lang="nl-B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/>
              <a:t>Hier</a:t>
            </a:r>
            <a:r>
              <a:rPr lang="en-US" sz="2500" dirty="0" smtClean="0"/>
              <a:t> is </a:t>
            </a:r>
            <a:r>
              <a:rPr lang="en-US" sz="2500" dirty="0" err="1" smtClean="0"/>
              <a:t>een</a:t>
            </a:r>
            <a:r>
              <a:rPr lang="en-US" sz="2500" dirty="0"/>
              <a:t> </a:t>
            </a:r>
            <a:r>
              <a:rPr lang="en-US" sz="2500" dirty="0" smtClean="0"/>
              <a:t>‘many-to-one’ </a:t>
            </a:r>
            <a:r>
              <a:rPr lang="en-US" sz="2500" dirty="0" err="1" smtClean="0"/>
              <a:t>associatie</a:t>
            </a:r>
            <a:r>
              <a:rPr lang="en-US" sz="2500" dirty="0" smtClean="0"/>
              <a:t> </a:t>
            </a:r>
            <a:r>
              <a:rPr lang="en-US" sz="2500" dirty="0" err="1" smtClean="0"/>
              <a:t>tussen</a:t>
            </a:r>
            <a:r>
              <a:rPr lang="en-US" sz="2500" dirty="0" smtClean="0"/>
              <a:t> </a:t>
            </a:r>
            <a:r>
              <a:rPr lang="en-US" sz="2500" dirty="0" err="1" smtClean="0"/>
              <a:t>TicketResponse</a:t>
            </a:r>
            <a:r>
              <a:rPr lang="en-US" sz="2500" dirty="0" smtClean="0"/>
              <a:t> en Ticket</a:t>
            </a:r>
          </a:p>
          <a:p>
            <a:endParaRPr lang="en-US" sz="2500" dirty="0"/>
          </a:p>
          <a:p>
            <a:pPr lvl="8"/>
            <a:endParaRPr lang="en-US" sz="1300" dirty="0" smtClean="0"/>
          </a:p>
          <a:p>
            <a:pPr lvl="8"/>
            <a:endParaRPr lang="en-US" sz="1300" dirty="0"/>
          </a:p>
          <a:p>
            <a:pPr lvl="8"/>
            <a:endParaRPr lang="en-US" sz="1300" dirty="0" smtClean="0"/>
          </a:p>
          <a:p>
            <a:pPr marL="3657600" lvl="8" indent="0">
              <a:buNone/>
            </a:pPr>
            <a:endParaRPr lang="en-US" sz="1300" dirty="0" smtClean="0"/>
          </a:p>
          <a:p>
            <a:pPr marL="3657600" lvl="8" indent="0">
              <a:buNone/>
            </a:pPr>
            <a:endParaRPr lang="en-US" sz="1300" dirty="0"/>
          </a:p>
          <a:p>
            <a:pPr marL="3657600" lvl="8" indent="0">
              <a:buNone/>
            </a:pPr>
            <a:endParaRPr lang="en-US" sz="1300" dirty="0" smtClean="0"/>
          </a:p>
          <a:p>
            <a:pPr marL="3657600" lvl="8" indent="0">
              <a:buNone/>
            </a:pPr>
            <a:endParaRPr lang="en-US" sz="1300" dirty="0" smtClean="0"/>
          </a:p>
          <a:p>
            <a:pPr marL="3657600" lvl="8" indent="0">
              <a:buNone/>
            </a:pPr>
            <a:endParaRPr lang="en-US" sz="1300" dirty="0"/>
          </a:p>
          <a:p>
            <a:pPr marL="3657600" lvl="8" indent="0">
              <a:buNone/>
            </a:pPr>
            <a:endParaRPr lang="en-US" sz="1300" dirty="0" smtClean="0"/>
          </a:p>
          <a:p>
            <a:pPr marL="3657600" lvl="8" indent="0">
              <a:buNone/>
            </a:pPr>
            <a:endParaRPr lang="en-US" sz="1300" dirty="0"/>
          </a:p>
          <a:p>
            <a:pPr marL="3657600" lvl="8" indent="0">
              <a:buNone/>
            </a:pPr>
            <a:endParaRPr lang="en-US" sz="1300" dirty="0"/>
          </a:p>
          <a:p>
            <a:pPr marL="3657600" lvl="8" indent="0">
              <a:buNone/>
            </a:pPr>
            <a:r>
              <a:rPr lang="en-US" sz="1300" dirty="0" err="1" smtClean="0"/>
              <a:t>Merk</a:t>
            </a:r>
            <a:r>
              <a:rPr lang="en-US" sz="1300" dirty="0" smtClean="0"/>
              <a:t> </a:t>
            </a:r>
            <a:r>
              <a:rPr lang="en-US" sz="1300" dirty="0"/>
              <a:t>op </a:t>
            </a:r>
            <a:r>
              <a:rPr lang="en-US" sz="1300" dirty="0" err="1" smtClean="0"/>
              <a:t>dat</a:t>
            </a:r>
            <a:r>
              <a:rPr lang="en-US" sz="1300" dirty="0" smtClean="0"/>
              <a:t>  </a:t>
            </a:r>
            <a:r>
              <a:rPr lang="en-US" sz="1300" dirty="0"/>
              <a:t>we </a:t>
            </a:r>
            <a:r>
              <a:rPr lang="en-US" sz="1300" dirty="0" err="1"/>
              <a:t>geen</a:t>
            </a:r>
            <a:r>
              <a:rPr lang="en-US" sz="1300" dirty="0"/>
              <a:t> bag tag </a:t>
            </a:r>
            <a:r>
              <a:rPr lang="en-US" sz="1300" dirty="0" err="1"/>
              <a:t>gebruiken</a:t>
            </a:r>
            <a:r>
              <a:rPr lang="en-US" sz="1300" dirty="0"/>
              <a:t> </a:t>
            </a:r>
            <a:r>
              <a:rPr lang="en-US" sz="1300" dirty="0" err="1" smtClean="0"/>
              <a:t>hier</a:t>
            </a:r>
            <a:r>
              <a:rPr lang="en-US" sz="1300" dirty="0" smtClean="0"/>
              <a:t> </a:t>
            </a:r>
            <a:r>
              <a:rPr lang="en-US" sz="1300" dirty="0" err="1" smtClean="0"/>
              <a:t>Aangezien</a:t>
            </a:r>
            <a:r>
              <a:rPr lang="en-US" sz="1300" dirty="0" smtClean="0"/>
              <a:t> </a:t>
            </a:r>
            <a:r>
              <a:rPr lang="en-US" sz="1300" dirty="0" err="1"/>
              <a:t>er</a:t>
            </a:r>
            <a:r>
              <a:rPr lang="en-US" sz="1300" dirty="0"/>
              <a:t> maar </a:t>
            </a:r>
            <a:r>
              <a:rPr lang="en-US" sz="1300" dirty="0" err="1"/>
              <a:t>een</a:t>
            </a:r>
            <a:r>
              <a:rPr lang="en-US" sz="1300" dirty="0"/>
              <a:t> </a:t>
            </a:r>
            <a:r>
              <a:rPr lang="en-US" sz="1300" dirty="0" smtClean="0"/>
              <a:t>object </a:t>
            </a:r>
            <a:r>
              <a:rPr lang="en-US" sz="1300" dirty="0"/>
              <a:t>van Ticket </a:t>
            </a:r>
            <a:r>
              <a:rPr lang="en-US" sz="1300" dirty="0" err="1" smtClean="0"/>
              <a:t>wordt</a:t>
            </a:r>
            <a:r>
              <a:rPr lang="en-US" sz="1300" dirty="0" smtClean="0"/>
              <a:t> </a:t>
            </a:r>
            <a:r>
              <a:rPr lang="en-US" sz="1300" dirty="0" err="1"/>
              <a:t>g</a:t>
            </a:r>
            <a:r>
              <a:rPr lang="en-US" sz="1300" dirty="0" err="1" smtClean="0"/>
              <a:t>eassocieerd</a:t>
            </a:r>
            <a:r>
              <a:rPr lang="en-US" sz="1300" dirty="0" smtClean="0"/>
              <a:t> met de </a:t>
            </a:r>
            <a:r>
              <a:rPr lang="en-US" sz="1300" dirty="0" err="1" smtClean="0"/>
              <a:t>lijst</a:t>
            </a:r>
            <a:r>
              <a:rPr lang="en-US" sz="1300" dirty="0" smtClean="0"/>
              <a:t> van responses </a:t>
            </a:r>
            <a:endParaRPr lang="nl-BE" sz="1300" dirty="0" smtClean="0"/>
          </a:p>
          <a:p>
            <a:pPr marL="3657600" lvl="8" indent="0">
              <a:buNone/>
            </a:pPr>
            <a:endParaRPr lang="en-US" sz="13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18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466855"/>
              </p:ext>
            </p:extLst>
          </p:nvPr>
        </p:nvGraphicFramePr>
        <p:xfrm>
          <a:off x="542925" y="2189745"/>
          <a:ext cx="6800850" cy="4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Document" r:id="rId4" imgW="5576327" imgH="4080216" progId="Word.Document.12">
                  <p:embed/>
                </p:oleObj>
              </mc:Choice>
              <mc:Fallback>
                <p:oleObj name="Document" r:id="rId4" imgW="5576327" imgH="40802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2925" y="2189745"/>
                        <a:ext cx="6800850" cy="498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4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Configuratie</a:t>
            </a:r>
            <a:r>
              <a:rPr lang="en-US" dirty="0" smtClean="0"/>
              <a:t> </a:t>
            </a:r>
            <a:r>
              <a:rPr lang="en-US" dirty="0" err="1" smtClean="0"/>
              <a:t>Nhibernate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64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Object-</a:t>
            </a:r>
            <a:r>
              <a:rPr lang="nl-BE" dirty="0" err="1"/>
              <a:t>Relational</a:t>
            </a:r>
            <a:r>
              <a:rPr lang="nl-BE" dirty="0"/>
              <a:t> </a:t>
            </a:r>
            <a:r>
              <a:rPr lang="nl-BE" dirty="0" err="1"/>
              <a:t>Mapper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8053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Configuratie</a:t>
            </a:r>
            <a:r>
              <a:rPr lang="en-US" dirty="0" smtClean="0"/>
              <a:t> </a:t>
            </a:r>
            <a:r>
              <a:rPr lang="en-US" dirty="0" err="1" smtClean="0"/>
              <a:t>bestand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/>
              <a:t>Nhibernate</a:t>
            </a:r>
            <a:r>
              <a:rPr lang="en-US" sz="2500" dirty="0" smtClean="0"/>
              <a:t> </a:t>
            </a:r>
            <a:r>
              <a:rPr lang="en-US" sz="2500" dirty="0" err="1" smtClean="0"/>
              <a:t>heeft</a:t>
            </a:r>
            <a:r>
              <a:rPr lang="en-US" sz="2500" dirty="0" smtClean="0"/>
              <a:t> </a:t>
            </a:r>
            <a:r>
              <a:rPr lang="en-US" sz="2500" dirty="0" err="1" smtClean="0"/>
              <a:t>een</a:t>
            </a:r>
            <a:r>
              <a:rPr lang="en-US" sz="2500" dirty="0" smtClean="0"/>
              <a:t> </a:t>
            </a:r>
            <a:r>
              <a:rPr lang="en-US" sz="2500" dirty="0" err="1" smtClean="0"/>
              <a:t>configuratie</a:t>
            </a:r>
            <a:r>
              <a:rPr lang="en-US" sz="2500" dirty="0" smtClean="0"/>
              <a:t> </a:t>
            </a:r>
            <a:r>
              <a:rPr lang="en-US" sz="2500" dirty="0" err="1" smtClean="0"/>
              <a:t>bestand</a:t>
            </a:r>
            <a:r>
              <a:rPr lang="en-US" sz="2500" dirty="0" smtClean="0"/>
              <a:t> </a:t>
            </a:r>
            <a:r>
              <a:rPr lang="en-US" sz="2500" dirty="0" err="1" smtClean="0"/>
              <a:t>nodig</a:t>
            </a:r>
            <a:r>
              <a:rPr lang="en-US" sz="2500" dirty="0" smtClean="0"/>
              <a:t> </a:t>
            </a:r>
            <a:r>
              <a:rPr lang="en-US" sz="2500" dirty="0" err="1" smtClean="0"/>
              <a:t>voor</a:t>
            </a:r>
            <a:r>
              <a:rPr lang="en-US" sz="2500" dirty="0" smtClean="0"/>
              <a:t> het </a:t>
            </a:r>
            <a:r>
              <a:rPr lang="en-US" sz="2500" dirty="0" err="1" smtClean="0"/>
              <a:t>opzetten</a:t>
            </a:r>
            <a:r>
              <a:rPr lang="en-US" sz="2500" dirty="0" smtClean="0"/>
              <a:t> van de database </a:t>
            </a:r>
            <a:r>
              <a:rPr lang="en-US" sz="2500" dirty="0" err="1" smtClean="0"/>
              <a:t>connectie</a:t>
            </a:r>
            <a:endParaRPr lang="en-US" sz="2500" dirty="0" smtClean="0"/>
          </a:p>
          <a:p>
            <a:r>
              <a:rPr lang="en-US" sz="2500" dirty="0" err="1" smtClean="0"/>
              <a:t>Normaal</a:t>
            </a:r>
            <a:r>
              <a:rPr lang="en-US" sz="2500" dirty="0" smtClean="0"/>
              <a:t>: hibernate.cfg.xml </a:t>
            </a:r>
            <a:r>
              <a:rPr lang="en-US" sz="2500" dirty="0" err="1" smtClean="0"/>
              <a:t>bestand</a:t>
            </a:r>
            <a:endParaRPr lang="en-US" sz="2500" dirty="0" smtClean="0"/>
          </a:p>
          <a:p>
            <a:r>
              <a:rPr lang="en-US" sz="2500" dirty="0" err="1" smtClean="0"/>
              <a:t>Bij</a:t>
            </a:r>
            <a:r>
              <a:rPr lang="en-US" sz="2500" dirty="0" smtClean="0"/>
              <a:t> ASP </a:t>
            </a:r>
            <a:r>
              <a:rPr lang="en-US" sz="2500" dirty="0" err="1" smtClean="0"/>
              <a:t>kan</a:t>
            </a:r>
            <a:r>
              <a:rPr lang="en-US" sz="2500" dirty="0" smtClean="0"/>
              <a:t> je de </a:t>
            </a:r>
            <a:r>
              <a:rPr lang="en-US" sz="2500" dirty="0" err="1" smtClean="0"/>
              <a:t>configuratie</a:t>
            </a:r>
            <a:r>
              <a:rPr lang="en-US" sz="2500" dirty="0" smtClean="0"/>
              <a:t> details </a:t>
            </a:r>
            <a:r>
              <a:rPr lang="en-US" sz="2500" dirty="0" err="1" smtClean="0"/>
              <a:t>toevoegen</a:t>
            </a:r>
            <a:r>
              <a:rPr lang="en-US" sz="2500" dirty="0" smtClean="0"/>
              <a:t> </a:t>
            </a:r>
            <a:r>
              <a:rPr lang="en-US" sz="2500" dirty="0" err="1" smtClean="0"/>
              <a:t>aan</a:t>
            </a:r>
            <a:r>
              <a:rPr lang="en-US" sz="2500" dirty="0" smtClean="0"/>
              <a:t> het </a:t>
            </a:r>
            <a:r>
              <a:rPr lang="en-US" sz="2500" dirty="0" err="1" smtClean="0"/>
              <a:t>webconfig</a:t>
            </a:r>
            <a:r>
              <a:rPr lang="en-US" sz="2500" dirty="0" smtClean="0"/>
              <a:t> </a:t>
            </a:r>
            <a:r>
              <a:rPr lang="en-US" sz="2500" dirty="0" err="1" smtClean="0"/>
              <a:t>bestand</a:t>
            </a:r>
            <a:endParaRPr lang="en-US" sz="2500" dirty="0"/>
          </a:p>
          <a:p>
            <a:r>
              <a:rPr lang="en-US" sz="2500" dirty="0" err="1" smtClean="0"/>
              <a:t>Web.config</a:t>
            </a:r>
            <a:r>
              <a:rPr lang="en-US" sz="2500" dirty="0" smtClean="0"/>
              <a:t> </a:t>
            </a:r>
            <a:r>
              <a:rPr lang="en-US" sz="2500" dirty="0" err="1" smtClean="0"/>
              <a:t>laad</a:t>
            </a:r>
            <a:r>
              <a:rPr lang="en-US" sz="2500" dirty="0" smtClean="0"/>
              <a:t> </a:t>
            </a:r>
            <a:r>
              <a:rPr lang="en-US" sz="2500" dirty="0" err="1" smtClean="0"/>
              <a:t>automatisch</a:t>
            </a:r>
            <a:r>
              <a:rPr lang="en-US" sz="2500" dirty="0" smtClean="0"/>
              <a:t> de </a:t>
            </a:r>
            <a:r>
              <a:rPr lang="en-US" sz="2500" dirty="0" err="1" smtClean="0"/>
              <a:t>configuratie</a:t>
            </a:r>
            <a:r>
              <a:rPr lang="en-US" sz="2500" dirty="0" smtClean="0"/>
              <a:t> details van </a:t>
            </a:r>
            <a:r>
              <a:rPr lang="en-US" sz="2500" dirty="0" err="1" smtClean="0"/>
              <a:t>Nhibernate</a:t>
            </a:r>
            <a:endParaRPr lang="en-US" sz="2500" dirty="0" smtClean="0"/>
          </a:p>
          <a:p>
            <a:endParaRPr lang="nl-BE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38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Web.config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21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45236"/>
              </p:ext>
            </p:extLst>
          </p:nvPr>
        </p:nvGraphicFramePr>
        <p:xfrm>
          <a:off x="190500" y="1257300"/>
          <a:ext cx="7162800" cy="4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Document" r:id="rId4" imgW="7531945" imgH="5261430" progId="Word.Document.12">
                  <p:embed/>
                </p:oleObj>
              </mc:Choice>
              <mc:Fallback>
                <p:oleObj name="Document" r:id="rId4" imgW="7531945" imgH="5261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0" y="1257300"/>
                        <a:ext cx="7162800" cy="498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893" y="1133282"/>
            <a:ext cx="201958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NhibernateHelper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klasse</a:t>
            </a:r>
            <a:r>
              <a:rPr lang="en-US" dirty="0" smtClean="0"/>
              <a:t> die </a:t>
            </a:r>
            <a:r>
              <a:rPr lang="en-US" dirty="0" err="1" smtClean="0"/>
              <a:t>ons</a:t>
            </a:r>
            <a:r>
              <a:rPr lang="en-US" dirty="0" smtClean="0"/>
              <a:t> </a:t>
            </a:r>
            <a:r>
              <a:rPr lang="en-US" dirty="0" err="1" smtClean="0"/>
              <a:t>helpt</a:t>
            </a:r>
            <a:r>
              <a:rPr lang="en-US" dirty="0" smtClean="0"/>
              <a:t> de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openen</a:t>
            </a:r>
            <a:r>
              <a:rPr lang="en-US" dirty="0" smtClean="0"/>
              <a:t> en de </a:t>
            </a:r>
            <a:r>
              <a:rPr lang="en-US" dirty="0" err="1" smtClean="0"/>
              <a:t>nodige</a:t>
            </a:r>
            <a:r>
              <a:rPr lang="en-US" dirty="0" smtClean="0"/>
              <a:t> mapping files op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zoeken</a:t>
            </a:r>
            <a:endParaRPr lang="en-US" dirty="0" smtClean="0"/>
          </a:p>
          <a:p>
            <a:r>
              <a:rPr lang="nl-BE" dirty="0" smtClean="0"/>
              <a:t>ISessionFactory interface bevat OpenSession() methode</a:t>
            </a:r>
          </a:p>
          <a:p>
            <a:pPr lvl="3"/>
            <a:r>
              <a:rPr lang="nl-BE" dirty="0" smtClean="0"/>
              <a:t>Creërt een sessie met de database</a:t>
            </a:r>
          </a:p>
          <a:p>
            <a:pPr lvl="3"/>
            <a:r>
              <a:rPr lang="nl-BE" dirty="0" smtClean="0"/>
              <a:t>Thread safe </a:t>
            </a:r>
          </a:p>
          <a:p>
            <a:pPr marL="1371600" lvl="3" indent="0">
              <a:buNone/>
            </a:pP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153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ISessionFactory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Maakt gebruik van de hibernation configuration</a:t>
            </a:r>
          </a:p>
          <a:p>
            <a:r>
              <a:rPr lang="nl-BE" dirty="0" smtClean="0"/>
              <a:t>Configuration object laad mapping files in</a:t>
            </a:r>
          </a:p>
          <a:p>
            <a:pPr lvl="3"/>
            <a:r>
              <a:rPr lang="nl-BE" dirty="0" smtClean="0"/>
              <a:t>Volledig pad naar de hbm.xml files is nodig</a:t>
            </a:r>
          </a:p>
          <a:p>
            <a:pPr lvl="3"/>
            <a:r>
              <a:rPr lang="nl-BE" dirty="0" smtClean="0"/>
              <a:t>Bouwt de sessie op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22-2-2016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8860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Pad van de file mappings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22-2-2016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331929"/>
              </p:ext>
            </p:extLst>
          </p:nvPr>
        </p:nvGraphicFramePr>
        <p:xfrm>
          <a:off x="73968" y="1217456"/>
          <a:ext cx="7532687" cy="513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ocument" r:id="rId4" imgW="5964211" imgH="4062941" progId="Word.Document.12">
                  <p:embed/>
                </p:oleObj>
              </mc:Choice>
              <mc:Fallback>
                <p:oleObj name="Document" r:id="rId4" imgW="5964211" imgH="40629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968" y="1217456"/>
                        <a:ext cx="7532687" cy="513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34167" y="2697482"/>
            <a:ext cx="419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Geeft ons het pad terug van de startup Assembly (UI-MVC)</a:t>
            </a:r>
            <a:endParaRPr lang="nl-B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31854" y="3451538"/>
            <a:ext cx="1931831" cy="1133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6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OpenSession methode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22-2-2016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898841"/>
              </p:ext>
            </p:extLst>
          </p:nvPr>
        </p:nvGraphicFramePr>
        <p:xfrm>
          <a:off x="127572" y="1092683"/>
          <a:ext cx="8091487" cy="57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4" imgW="6383851" imgH="5836499" progId="Word.Document.12">
                  <p:embed/>
                </p:oleObj>
              </mc:Choice>
              <mc:Fallback>
                <p:oleObj name="Document" r:id="rId4" imgW="6383851" imgH="58364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572" y="1092683"/>
                        <a:ext cx="8091487" cy="5765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50374" y="3494532"/>
            <a:ext cx="311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Voegen de mapping files </a:t>
            </a:r>
          </a:p>
          <a:p>
            <a:r>
              <a:rPr lang="nl-BE" dirty="0" smtClean="0"/>
              <a:t>toe aan de configuratie</a:t>
            </a:r>
            <a:endParaRPr lang="nl-B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60031" y="4140863"/>
            <a:ext cx="950343" cy="1079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01484" y="4260979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Bouw de sessie op</a:t>
            </a:r>
            <a:endParaRPr lang="nl-BE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158114" y="4680859"/>
            <a:ext cx="2528686" cy="93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40180" y="2308205"/>
            <a:ext cx="495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Pas het pad aan zodat je op de mapping </a:t>
            </a:r>
          </a:p>
          <a:p>
            <a:r>
              <a:rPr lang="nl-BE" dirty="0" smtClean="0"/>
              <a:t>Bestanden komt</a:t>
            </a:r>
            <a:endParaRPr lang="nl-BE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340181" y="2924595"/>
            <a:ext cx="1066890" cy="1336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484" y="785402"/>
            <a:ext cx="2100272" cy="155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26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138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r>
              <a:rPr lang="en-US" dirty="0" smtClean="0"/>
              <a:t> CRUD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500" dirty="0" smtClean="0"/>
              <a:t>Het </a:t>
            </a:r>
            <a:r>
              <a:rPr lang="en-US" sz="2500" dirty="0" err="1" smtClean="0"/>
              <a:t>Nhibernate</a:t>
            </a:r>
            <a:r>
              <a:rPr lang="en-US" sz="2500" dirty="0" smtClean="0"/>
              <a:t> framework </a:t>
            </a:r>
            <a:r>
              <a:rPr lang="en-US" sz="2500" dirty="0" err="1" smtClean="0"/>
              <a:t>houd</a:t>
            </a:r>
            <a:r>
              <a:rPr lang="en-US" sz="2500" dirty="0" smtClean="0"/>
              <a:t> </a:t>
            </a:r>
            <a:r>
              <a:rPr lang="en-US" sz="2500" dirty="0" err="1" smtClean="0"/>
              <a:t>zich</a:t>
            </a:r>
            <a:r>
              <a:rPr lang="en-US" sz="2500" dirty="0" smtClean="0"/>
              <a:t> </a:t>
            </a:r>
            <a:r>
              <a:rPr lang="en-US" sz="2500" dirty="0" err="1" smtClean="0"/>
              <a:t>bezig</a:t>
            </a:r>
            <a:r>
              <a:rPr lang="en-US" sz="2500" dirty="0" smtClean="0"/>
              <a:t> met de </a:t>
            </a:r>
            <a:r>
              <a:rPr lang="en-US" sz="2500" dirty="0" err="1" smtClean="0"/>
              <a:t>overkoepelende</a:t>
            </a:r>
            <a:r>
              <a:rPr lang="en-US" sz="2500" dirty="0" smtClean="0"/>
              <a:t> SQL statements maar je </a:t>
            </a:r>
            <a:r>
              <a:rPr lang="en-US" sz="2500" dirty="0" err="1" smtClean="0"/>
              <a:t>kan</a:t>
            </a:r>
            <a:r>
              <a:rPr lang="en-US" sz="2500" dirty="0" smtClean="0"/>
              <a:t> </a:t>
            </a:r>
            <a:r>
              <a:rPr lang="en-US" sz="2500" dirty="0" err="1" smtClean="0"/>
              <a:t>nog</a:t>
            </a:r>
            <a:r>
              <a:rPr lang="en-US" sz="2500" dirty="0" smtClean="0"/>
              <a:t> steeds </a:t>
            </a:r>
            <a:r>
              <a:rPr lang="en-US" sz="2500" dirty="0" err="1" smtClean="0"/>
              <a:t>sql</a:t>
            </a:r>
            <a:r>
              <a:rPr lang="en-US" sz="2500" dirty="0" smtClean="0"/>
              <a:t> statements </a:t>
            </a:r>
            <a:r>
              <a:rPr lang="en-US" sz="2500" dirty="0" err="1" smtClean="0"/>
              <a:t>aanmaken</a:t>
            </a:r>
            <a:r>
              <a:rPr lang="en-US" sz="2500" dirty="0" smtClean="0"/>
              <a:t> en </a:t>
            </a:r>
            <a:r>
              <a:rPr lang="en-US" sz="2500" dirty="0" err="1" smtClean="0"/>
              <a:t>doorgeven</a:t>
            </a:r>
            <a:r>
              <a:rPr lang="en-US" sz="2500" dirty="0" smtClean="0"/>
              <a:t> met</a:t>
            </a:r>
            <a:br>
              <a:rPr lang="en-US" sz="2500" dirty="0" smtClean="0"/>
            </a:br>
            <a:r>
              <a:rPr lang="en-US" sz="2500" dirty="0" smtClean="0"/>
              <a:t>Hibernate Query Language statements</a:t>
            </a:r>
          </a:p>
          <a:p>
            <a:pPr lvl="3"/>
            <a:r>
              <a:rPr lang="en-US" dirty="0" err="1"/>
              <a:t>Trekken</a:t>
            </a:r>
            <a:r>
              <a:rPr lang="en-US" dirty="0"/>
              <a:t> hard op </a:t>
            </a:r>
            <a:r>
              <a:rPr lang="en-US" dirty="0" err="1"/>
              <a:t>sql</a:t>
            </a:r>
            <a:r>
              <a:rPr lang="en-US" dirty="0"/>
              <a:t> statements maar </a:t>
            </a:r>
            <a:r>
              <a:rPr lang="en-US" dirty="0" err="1" smtClean="0"/>
              <a:t>zijn</a:t>
            </a:r>
            <a:r>
              <a:rPr lang="en-US" dirty="0" smtClean="0"/>
              <a:t> object </a:t>
            </a:r>
            <a:r>
              <a:rPr lang="en-US" dirty="0" err="1" smtClean="0"/>
              <a:t>georiënteerd</a:t>
            </a:r>
            <a:r>
              <a:rPr lang="en-US" dirty="0" smtClean="0"/>
              <a:t>(</a:t>
            </a:r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properties </a:t>
            </a:r>
            <a:r>
              <a:rPr lang="en-US" dirty="0" err="1"/>
              <a:t>aanspreken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 smtClean="0"/>
              <a:t>Subqueries</a:t>
            </a:r>
            <a:r>
              <a:rPr lang="en-US" dirty="0" smtClean="0"/>
              <a:t>, ‘group by’ en INNER en OUTER JOINS  </a:t>
            </a:r>
            <a:r>
              <a:rPr lang="en-US" dirty="0" err="1" smtClean="0"/>
              <a:t>worden</a:t>
            </a:r>
            <a:r>
              <a:rPr lang="en-US" dirty="0"/>
              <a:t> </a:t>
            </a:r>
            <a:r>
              <a:rPr lang="en-US" dirty="0" err="1" smtClean="0"/>
              <a:t>ondersteunt</a:t>
            </a:r>
            <a:r>
              <a:rPr lang="en-US" dirty="0" smtClean="0"/>
              <a:t> net </a:t>
            </a:r>
            <a:r>
              <a:rPr lang="en-US" dirty="0" err="1" smtClean="0"/>
              <a:t>zoals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functies</a:t>
            </a:r>
            <a:r>
              <a:rPr lang="en-US" dirty="0" smtClean="0"/>
              <a:t>(</a:t>
            </a:r>
            <a:r>
              <a:rPr lang="en-US" dirty="0" err="1" smtClean="0"/>
              <a:t>avg</a:t>
            </a:r>
            <a:r>
              <a:rPr lang="en-US" dirty="0" smtClean="0"/>
              <a:t>, sum, min, max,…)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27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55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err="1" smtClean="0"/>
              <a:t>Voor</a:t>
            </a:r>
            <a:r>
              <a:rPr lang="en-US" sz="2500" dirty="0" smtClean="0"/>
              <a:t> we CRUD statements </a:t>
            </a:r>
            <a:r>
              <a:rPr lang="en-US" sz="2500" dirty="0" err="1" smtClean="0"/>
              <a:t>kunnen</a:t>
            </a:r>
            <a:r>
              <a:rPr lang="en-US" sz="2500" dirty="0" smtClean="0"/>
              <a:t> </a:t>
            </a:r>
            <a:r>
              <a:rPr lang="en-US" sz="2500" dirty="0" err="1" smtClean="0"/>
              <a:t>toepassen</a:t>
            </a:r>
            <a:r>
              <a:rPr lang="en-US" sz="2500" dirty="0" smtClean="0"/>
              <a:t> </a:t>
            </a:r>
            <a:r>
              <a:rPr lang="en-US" sz="2500" dirty="0" err="1" smtClean="0"/>
              <a:t>moeten</a:t>
            </a:r>
            <a:r>
              <a:rPr lang="en-US" sz="2500" dirty="0" smtClean="0"/>
              <a:t> we </a:t>
            </a:r>
            <a:r>
              <a:rPr lang="en-US" sz="2500" dirty="0" err="1" smtClean="0"/>
              <a:t>eerst</a:t>
            </a:r>
            <a:r>
              <a:rPr lang="en-US" sz="2500" dirty="0" smtClean="0"/>
              <a:t> </a:t>
            </a:r>
            <a:r>
              <a:rPr lang="en-US" sz="2500" dirty="0" err="1" smtClean="0"/>
              <a:t>een</a:t>
            </a:r>
            <a:r>
              <a:rPr lang="en-US" sz="2500" dirty="0" smtClean="0"/>
              <a:t> </a:t>
            </a:r>
            <a:r>
              <a:rPr lang="en-US" sz="2500" dirty="0" err="1" smtClean="0"/>
              <a:t>sessie</a:t>
            </a:r>
            <a:r>
              <a:rPr lang="en-US" sz="2500" dirty="0" smtClean="0"/>
              <a:t> </a:t>
            </a:r>
            <a:r>
              <a:rPr lang="en-US" sz="2500" dirty="0" err="1" smtClean="0"/>
              <a:t>openen</a:t>
            </a:r>
            <a:endParaRPr lang="en-US" sz="2500" dirty="0" smtClean="0"/>
          </a:p>
          <a:p>
            <a:pPr lvl="3"/>
            <a:r>
              <a:rPr lang="en-US" sz="1800" dirty="0" err="1" smtClean="0"/>
              <a:t>Aanmaak</a:t>
            </a:r>
            <a:r>
              <a:rPr lang="en-US" sz="1800" dirty="0" smtClean="0"/>
              <a:t> van </a:t>
            </a:r>
            <a:r>
              <a:rPr lang="en-US" sz="1800" dirty="0" err="1" smtClean="0"/>
              <a:t>een</a:t>
            </a:r>
            <a:r>
              <a:rPr lang="en-US" sz="1800" dirty="0"/>
              <a:t> </a:t>
            </a:r>
            <a:r>
              <a:rPr lang="en-US" sz="1800" dirty="0" err="1" smtClean="0"/>
              <a:t>ISession</a:t>
            </a:r>
            <a:r>
              <a:rPr lang="en-US" sz="1800" dirty="0" smtClean="0"/>
              <a:t> object </a:t>
            </a:r>
          </a:p>
          <a:p>
            <a:pPr lvl="3"/>
            <a:r>
              <a:rPr lang="en-US" sz="1800" dirty="0" smtClean="0"/>
              <a:t>Via het </a:t>
            </a:r>
            <a:r>
              <a:rPr lang="en-US" sz="1800" dirty="0" err="1" smtClean="0"/>
              <a:t>ISession</a:t>
            </a:r>
            <a:r>
              <a:rPr lang="en-US" sz="1800" dirty="0" smtClean="0"/>
              <a:t> object </a:t>
            </a:r>
            <a:r>
              <a:rPr lang="en-US" sz="1800" dirty="0" err="1" smtClean="0"/>
              <a:t>opslaan</a:t>
            </a:r>
            <a:r>
              <a:rPr lang="en-US" sz="1800" dirty="0" smtClean="0"/>
              <a:t>/</a:t>
            </a:r>
            <a:r>
              <a:rPr lang="en-US" sz="1800" dirty="0" err="1" smtClean="0"/>
              <a:t>aanpassen</a:t>
            </a:r>
            <a:r>
              <a:rPr lang="en-US" sz="1800" dirty="0" smtClean="0"/>
              <a:t>/</a:t>
            </a:r>
            <a:r>
              <a:rPr lang="en-US" sz="1800" dirty="0" err="1" smtClean="0"/>
              <a:t>verwijderen</a:t>
            </a:r>
            <a:endParaRPr lang="en-US" sz="1800" dirty="0" smtClean="0"/>
          </a:p>
          <a:p>
            <a:pPr lvl="3"/>
            <a:r>
              <a:rPr lang="en-US" sz="1800" dirty="0"/>
              <a:t>(</a:t>
            </a:r>
            <a:r>
              <a:rPr lang="en-US" sz="1800" dirty="0" err="1"/>
              <a:t>indien</a:t>
            </a:r>
            <a:r>
              <a:rPr lang="en-US" sz="1800" dirty="0"/>
              <a:t> we </a:t>
            </a:r>
            <a:r>
              <a:rPr lang="en-US" sz="1800" dirty="0" smtClean="0"/>
              <a:t>create, update of delete, </a:t>
            </a:r>
            <a:r>
              <a:rPr lang="en-US" sz="1800" dirty="0" err="1" smtClean="0"/>
              <a:t>ook</a:t>
            </a:r>
            <a:r>
              <a:rPr lang="en-US" sz="1800" dirty="0" smtClean="0"/>
              <a:t> </a:t>
            </a:r>
            <a:r>
              <a:rPr lang="en-US" sz="1800" dirty="0" err="1"/>
              <a:t>gebruik</a:t>
            </a:r>
            <a:r>
              <a:rPr lang="en-US" sz="1800" dirty="0"/>
              <a:t> van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 smtClean="0"/>
              <a:t>ITransaction</a:t>
            </a:r>
            <a:r>
              <a:rPr lang="en-US" sz="1800" dirty="0" smtClean="0"/>
              <a:t> object </a:t>
            </a:r>
            <a:r>
              <a:rPr lang="en-US" sz="1800" dirty="0" err="1" smtClean="0"/>
              <a:t>maken</a:t>
            </a:r>
            <a:r>
              <a:rPr lang="en-US" sz="1800" dirty="0" smtClean="0"/>
              <a:t>)</a:t>
            </a:r>
          </a:p>
          <a:p>
            <a:pPr lvl="3"/>
            <a:r>
              <a:rPr lang="en-US" sz="1800" dirty="0" smtClean="0"/>
              <a:t>Na het </a:t>
            </a:r>
            <a:r>
              <a:rPr lang="en-US" sz="1800" dirty="0" err="1" smtClean="0"/>
              <a:t>uitvoeren</a:t>
            </a:r>
            <a:r>
              <a:rPr lang="en-US" sz="1800" dirty="0" smtClean="0"/>
              <a:t> van je statement </a:t>
            </a:r>
            <a:r>
              <a:rPr lang="en-US" sz="1800" dirty="0" err="1" smtClean="0"/>
              <a:t>altijd</a:t>
            </a:r>
            <a:r>
              <a:rPr lang="en-US" sz="1800" dirty="0" smtClean="0"/>
              <a:t> de </a:t>
            </a:r>
            <a:r>
              <a:rPr lang="en-US" sz="1800" dirty="0" err="1" smtClean="0"/>
              <a:t>sessie</a:t>
            </a:r>
            <a:r>
              <a:rPr lang="en-US" sz="1800" dirty="0" smtClean="0"/>
              <a:t> met de database </a:t>
            </a:r>
            <a:r>
              <a:rPr lang="en-US" sz="1800" dirty="0" err="1" smtClean="0"/>
              <a:t>sluiten</a:t>
            </a:r>
            <a:r>
              <a:rPr lang="en-US" sz="1800" dirty="0" smtClean="0"/>
              <a:t> via </a:t>
            </a:r>
            <a:r>
              <a:rPr lang="en-US" sz="1800" dirty="0" err="1" smtClean="0"/>
              <a:t>session.Close</a:t>
            </a:r>
            <a:r>
              <a:rPr lang="en-US" sz="1800" dirty="0" smtClean="0"/>
              <a:t>()</a:t>
            </a:r>
            <a:endParaRPr lang="nl-BE" sz="1800" dirty="0"/>
          </a:p>
          <a:p>
            <a:pPr lvl="3"/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28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77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err="1" smtClean="0"/>
              <a:t>Gebruikt</a:t>
            </a:r>
            <a:r>
              <a:rPr lang="en-US" sz="2500" dirty="0" smtClean="0"/>
              <a:t> </a:t>
            </a:r>
            <a:r>
              <a:rPr lang="en-US" sz="2500" dirty="0" err="1" smtClean="0"/>
              <a:t>geen</a:t>
            </a:r>
            <a:r>
              <a:rPr lang="en-US" sz="2500" dirty="0" smtClean="0"/>
              <a:t> </a:t>
            </a:r>
            <a:r>
              <a:rPr lang="en-US" sz="2500" dirty="0" err="1" smtClean="0"/>
              <a:t>expleciete</a:t>
            </a:r>
            <a:r>
              <a:rPr lang="en-US" sz="2500" dirty="0" smtClean="0"/>
              <a:t> SQL statement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29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354556"/>
              </p:ext>
            </p:extLst>
          </p:nvPr>
        </p:nvGraphicFramePr>
        <p:xfrm>
          <a:off x="114300" y="1876425"/>
          <a:ext cx="5972175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Document" r:id="rId4" imgW="5964211" imgH="4240013" progId="Word.Document.12">
                  <p:embed/>
                </p:oleObj>
              </mc:Choice>
              <mc:Fallback>
                <p:oleObj name="Document" r:id="rId4" imgW="5964211" imgH="42400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" y="1876425"/>
                        <a:ext cx="5972175" cy="423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37" y="802282"/>
            <a:ext cx="1857634" cy="24196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0148" y="331076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sessie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5164741" y="3739634"/>
            <a:ext cx="201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transactie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3473386" y="5183530"/>
            <a:ext cx="3913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gesloten</a:t>
            </a:r>
            <a:r>
              <a:rPr lang="en-US" dirty="0" smtClean="0"/>
              <a:t> </a:t>
            </a:r>
            <a:r>
              <a:rPr lang="en-US" dirty="0" err="1" smtClean="0"/>
              <a:t>connectie</a:t>
            </a:r>
            <a:endParaRPr lang="en-US" dirty="0" smtClean="0"/>
          </a:p>
          <a:p>
            <a:r>
              <a:rPr lang="en-US" dirty="0" smtClean="0"/>
              <a:t>Met database </a:t>
            </a:r>
            <a:r>
              <a:rPr lang="en-US" dirty="0" err="1" smtClean="0"/>
              <a:t>sluit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600325" y="3571808"/>
            <a:ext cx="2419823" cy="423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83380" y="4008709"/>
            <a:ext cx="1321784" cy="417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95525" y="5375481"/>
            <a:ext cx="11778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ORM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 </a:t>
            </a:r>
            <a:r>
              <a:rPr lang="nl-NL" sz="2500" dirty="0"/>
              <a:t>Doel</a:t>
            </a:r>
          </a:p>
          <a:p>
            <a:pPr marL="0" indent="0">
              <a:buNone/>
            </a:pPr>
            <a:r>
              <a:rPr lang="nl-NL" sz="2000" dirty="0" smtClean="0"/>
              <a:t>- Relationeel </a:t>
            </a:r>
            <a:r>
              <a:rPr lang="nl-NL" sz="2000" dirty="0"/>
              <a:t>model versus OO-model</a:t>
            </a:r>
          </a:p>
          <a:p>
            <a:pPr marL="0" indent="0">
              <a:buNone/>
            </a:pPr>
            <a:r>
              <a:rPr lang="nl-NL" sz="2000" dirty="0" smtClean="0"/>
              <a:t>- </a:t>
            </a:r>
            <a:r>
              <a:rPr lang="nl-NL" sz="2000" dirty="0"/>
              <a:t>Mappen van het DB-schema naar objecten</a:t>
            </a:r>
          </a:p>
          <a:p>
            <a:pPr marL="0" indent="0">
              <a:buNone/>
            </a:pPr>
            <a:r>
              <a:rPr lang="nl-NL" sz="2000" dirty="0" smtClean="0"/>
              <a:t>- </a:t>
            </a:r>
            <a:r>
              <a:rPr lang="nl-NL" sz="2000" dirty="0"/>
              <a:t>Genereert elk CRUD-statement</a:t>
            </a:r>
          </a:p>
          <a:p>
            <a:pPr marL="0" indent="0">
              <a:buNone/>
            </a:pPr>
            <a:r>
              <a:rPr lang="nl-NL" sz="2000" dirty="0" smtClean="0"/>
              <a:t>- </a:t>
            </a:r>
            <a:r>
              <a:rPr lang="nl-NL" sz="2000" dirty="0"/>
              <a:t>Win tijd tijdens coderen en onderhoud</a:t>
            </a:r>
          </a:p>
          <a:p>
            <a:r>
              <a:rPr lang="nl-NL" sz="2500" dirty="0" smtClean="0"/>
              <a:t>Minder </a:t>
            </a:r>
            <a:r>
              <a:rPr lang="nl-NL" sz="2500" dirty="0"/>
              <a:t>werk en verlaagde foutmarge m.b.t.:</a:t>
            </a:r>
          </a:p>
          <a:p>
            <a:pPr marL="0" indent="0">
              <a:buNone/>
            </a:pPr>
            <a:r>
              <a:rPr lang="nl-NL" sz="2000" dirty="0"/>
              <a:t>-</a:t>
            </a:r>
            <a:r>
              <a:rPr lang="nl-NL" dirty="0" smtClean="0"/>
              <a:t> </a:t>
            </a:r>
            <a:r>
              <a:rPr lang="nl-NL" sz="2000" dirty="0"/>
              <a:t>Interactie met data storage</a:t>
            </a:r>
          </a:p>
          <a:p>
            <a:pPr marL="0" indent="0">
              <a:buNone/>
            </a:pPr>
            <a:r>
              <a:rPr lang="nl-NL" sz="2000" dirty="0" smtClean="0"/>
              <a:t>- </a:t>
            </a:r>
            <a:r>
              <a:rPr lang="nl-NL" sz="2000" dirty="0"/>
              <a:t>Vertaalslag </a:t>
            </a:r>
            <a:r>
              <a:rPr lang="nl-NL" sz="2000" dirty="0" err="1"/>
              <a:t>resultsets</a:t>
            </a:r>
            <a:r>
              <a:rPr lang="nl-NL" sz="2000" dirty="0"/>
              <a:t> uit DB naar de eigenlijke </a:t>
            </a:r>
            <a:r>
              <a:rPr lang="nl-NL" sz="2000" dirty="0" smtClean="0"/>
              <a:t>objecten</a:t>
            </a:r>
            <a:endParaRPr lang="nl-NL" sz="2000" dirty="0"/>
          </a:p>
          <a:p>
            <a:r>
              <a:rPr lang="nl-NL" sz="2500" dirty="0" smtClean="0"/>
              <a:t>Meest </a:t>
            </a:r>
            <a:r>
              <a:rPr lang="nl-NL" sz="2500" dirty="0"/>
              <a:t>gekende en gebruikte in .NET</a:t>
            </a:r>
          </a:p>
          <a:p>
            <a:pPr marL="0" indent="0">
              <a:buNone/>
            </a:pPr>
            <a:r>
              <a:rPr lang="nl-NL" sz="2000" dirty="0" smtClean="0"/>
              <a:t>- </a:t>
            </a:r>
            <a:r>
              <a:rPr lang="nl-NL" sz="2000" dirty="0"/>
              <a:t>Microsoft ADO.NET </a:t>
            </a:r>
            <a:r>
              <a:rPr lang="nl-NL" sz="2000" dirty="0" err="1"/>
              <a:t>Entity</a:t>
            </a:r>
            <a:r>
              <a:rPr lang="nl-NL" sz="2000" dirty="0"/>
              <a:t> Framework</a:t>
            </a:r>
          </a:p>
          <a:p>
            <a:pPr marL="0" indent="0">
              <a:buNone/>
            </a:pPr>
            <a:r>
              <a:rPr lang="nl-NL" sz="2000" dirty="0" smtClean="0"/>
              <a:t>- </a:t>
            </a:r>
            <a:r>
              <a:rPr lang="nl-NL" sz="2000" dirty="0" err="1" smtClean="0">
                <a:solidFill>
                  <a:schemeClr val="accent5"/>
                </a:solidFill>
              </a:rPr>
              <a:t>NHibernate</a:t>
            </a:r>
            <a:endParaRPr lang="nl-NL" sz="2000" dirty="0">
              <a:solidFill>
                <a:schemeClr val="accent5"/>
              </a:solidFill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0744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Ticket object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benaderd</a:t>
            </a:r>
            <a:r>
              <a:rPr lang="en-US" dirty="0" smtClean="0"/>
              <a:t> via het </a:t>
            </a:r>
            <a:r>
              <a:rPr lang="en-US" dirty="0" err="1" smtClean="0"/>
              <a:t>ISession</a:t>
            </a:r>
            <a:r>
              <a:rPr lang="en-US" dirty="0" smtClean="0"/>
              <a:t> object op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manieren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session.Get</a:t>
            </a:r>
            <a:r>
              <a:rPr lang="en-US" dirty="0" smtClean="0"/>
              <a:t>&lt;</a:t>
            </a:r>
            <a:r>
              <a:rPr lang="en-US" dirty="0" err="1"/>
              <a:t>klasseEntiteit</a:t>
            </a:r>
            <a:r>
              <a:rPr lang="en-US" dirty="0" smtClean="0"/>
              <a:t>&gt;(</a:t>
            </a:r>
            <a:r>
              <a:rPr lang="en-US" dirty="0" err="1" smtClean="0"/>
              <a:t>primarykey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 smtClean="0"/>
              <a:t>session.Load</a:t>
            </a:r>
            <a:r>
              <a:rPr lang="en-US" dirty="0" smtClean="0"/>
              <a:t>&lt;</a:t>
            </a:r>
            <a:r>
              <a:rPr lang="en-US" dirty="0" err="1" smtClean="0"/>
              <a:t>klasseEntiteit</a:t>
            </a:r>
            <a:r>
              <a:rPr lang="en-US" dirty="0" smtClean="0"/>
              <a:t>&gt;(</a:t>
            </a:r>
            <a:r>
              <a:rPr lang="en-US" dirty="0" err="1"/>
              <a:t>primarykey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 smtClean="0"/>
              <a:t>session.CreateQuery</a:t>
            </a:r>
            <a:r>
              <a:rPr lang="en-US" dirty="0" smtClean="0"/>
              <a:t>(HQL statement)</a:t>
            </a:r>
          </a:p>
          <a:p>
            <a:pPr lvl="3"/>
            <a:r>
              <a:rPr lang="en-US" dirty="0" err="1" smtClean="0"/>
              <a:t>session.CreateCriteria</a:t>
            </a:r>
            <a:r>
              <a:rPr lang="en-US" dirty="0" smtClean="0"/>
              <a:t>&lt;</a:t>
            </a:r>
            <a:r>
              <a:rPr lang="en-US" dirty="0" err="1" smtClean="0"/>
              <a:t>klasseEntiteit</a:t>
            </a:r>
            <a:r>
              <a:rPr lang="en-US" dirty="0" smtClean="0"/>
              <a:t>&gt;()</a:t>
            </a:r>
          </a:p>
          <a:p>
            <a:pPr lvl="3"/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30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192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Session.Get</a:t>
            </a:r>
            <a:r>
              <a:rPr lang="en-US" dirty="0" smtClean="0"/>
              <a:t>&lt;&gt;()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31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686484"/>
              </p:ext>
            </p:extLst>
          </p:nvPr>
        </p:nvGraphicFramePr>
        <p:xfrm>
          <a:off x="284163" y="1104900"/>
          <a:ext cx="7910512" cy="54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Document" r:id="rId4" imgW="6081021" imgH="4171864" progId="Word.Document.12">
                  <p:embed/>
                </p:oleObj>
              </mc:Choice>
              <mc:Fallback>
                <p:oleObj name="Document" r:id="rId4" imgW="6081021" imgH="41718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163" y="1104900"/>
                        <a:ext cx="7910512" cy="542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50374" y="3505200"/>
            <a:ext cx="207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 </a:t>
            </a:r>
            <a:r>
              <a:rPr lang="en-US" dirty="0" err="1" smtClean="0"/>
              <a:t>geeft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de </a:t>
            </a:r>
          </a:p>
          <a:p>
            <a:r>
              <a:rPr lang="en-US" dirty="0" err="1" smtClean="0"/>
              <a:t>Primarykey</a:t>
            </a:r>
            <a:r>
              <a:rPr lang="en-US" dirty="0" smtClean="0"/>
              <a:t> </a:t>
            </a:r>
            <a:r>
              <a:rPr lang="en-US" dirty="0" err="1" smtClean="0"/>
              <a:t>mee</a:t>
            </a:r>
            <a:endParaRPr lang="nl-B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19725" y="4151531"/>
            <a:ext cx="771525" cy="468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3"/>
            <a:r>
              <a:rPr lang="en-US" sz="4400" dirty="0" err="1" smtClean="0">
                <a:latin typeface="Verdana (Headings)"/>
              </a:rPr>
              <a:t>session.Load</a:t>
            </a:r>
            <a:r>
              <a:rPr lang="en-US" sz="4400" dirty="0" smtClean="0">
                <a:latin typeface="Verdana (Headings)"/>
              </a:rPr>
              <a:t>&lt;&gt;()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32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013159"/>
              </p:ext>
            </p:extLst>
          </p:nvPr>
        </p:nvGraphicFramePr>
        <p:xfrm>
          <a:off x="95250" y="1000125"/>
          <a:ext cx="7535863" cy="553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Document" r:id="rId4" imgW="6081021" imgH="4464626" progId="Word.Document.12">
                  <p:embed/>
                </p:oleObj>
              </mc:Choice>
              <mc:Fallback>
                <p:oleObj name="Document" r:id="rId4" imgW="6081021" imgH="44646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250" y="1000125"/>
                        <a:ext cx="7535863" cy="553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98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3" algn="l" defTabSz="457200" rtl="0">
              <a:spcBef>
                <a:spcPct val="0"/>
              </a:spcBef>
            </a:pPr>
            <a:r>
              <a:rPr lang="en-US" sz="4000" dirty="0" smtClean="0">
                <a:latin typeface="Verdana (Headings)"/>
              </a:rPr>
              <a:t/>
            </a:r>
            <a:br>
              <a:rPr lang="en-US" sz="4000" dirty="0" smtClean="0">
                <a:latin typeface="Verdana (Headings)"/>
              </a:rPr>
            </a:br>
            <a:r>
              <a:rPr lang="en-US" sz="4000" dirty="0" err="1" smtClean="0">
                <a:latin typeface="Verdana (Headings)"/>
              </a:rPr>
              <a:t>session.CreateQuery</a:t>
            </a:r>
            <a:r>
              <a:rPr lang="en-US" sz="4000" dirty="0" smtClean="0">
                <a:latin typeface="Verdana (Headings)"/>
              </a:rPr>
              <a:t>()</a:t>
            </a:r>
            <a:br>
              <a:rPr lang="en-US" sz="4000" dirty="0" smtClean="0">
                <a:latin typeface="Verdana (Headings)"/>
              </a:rPr>
            </a:br>
            <a:endParaRPr lang="nl-BE" sz="4000" dirty="0">
              <a:latin typeface="Verdana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err="1" smtClean="0"/>
              <a:t>Gebruikt</a:t>
            </a:r>
            <a:r>
              <a:rPr lang="en-US" sz="2500" dirty="0" smtClean="0"/>
              <a:t> </a:t>
            </a:r>
            <a:r>
              <a:rPr lang="en-US" sz="2500" dirty="0" err="1" smtClean="0"/>
              <a:t>Nhibernate.IQuery</a:t>
            </a:r>
            <a:r>
              <a:rPr lang="en-US" sz="2500" dirty="0" smtClean="0"/>
              <a:t> </a:t>
            </a:r>
          </a:p>
          <a:p>
            <a:r>
              <a:rPr lang="en-US" sz="2500" dirty="0" err="1" smtClean="0"/>
              <a:t>Gebruikt</a:t>
            </a:r>
            <a:r>
              <a:rPr lang="en-US" sz="2500" dirty="0" smtClean="0"/>
              <a:t> </a:t>
            </a:r>
            <a:r>
              <a:rPr lang="en-US" sz="2500" dirty="0" err="1" smtClean="0"/>
              <a:t>een</a:t>
            </a:r>
            <a:r>
              <a:rPr lang="en-US" sz="2500" dirty="0" smtClean="0"/>
              <a:t> HQL statement</a:t>
            </a:r>
          </a:p>
          <a:p>
            <a:pPr lvl="1"/>
            <a:r>
              <a:rPr lang="en-US" sz="2000" dirty="0" err="1" smtClean="0"/>
              <a:t>Kan</a:t>
            </a:r>
            <a:r>
              <a:rPr lang="en-US" sz="2000" dirty="0" smtClean="0"/>
              <a:t> properties </a:t>
            </a:r>
            <a:r>
              <a:rPr lang="en-US" sz="2000" dirty="0" err="1" smtClean="0"/>
              <a:t>aanspreken</a:t>
            </a:r>
            <a:endParaRPr lang="en-US" sz="2000" dirty="0" smtClean="0"/>
          </a:p>
          <a:p>
            <a:pPr lvl="1"/>
            <a:r>
              <a:rPr lang="en-US" sz="2000" dirty="0" err="1" smtClean="0"/>
              <a:t>Kan</a:t>
            </a:r>
            <a:r>
              <a:rPr lang="en-US" sz="2000" dirty="0" smtClean="0"/>
              <a:t> special</a:t>
            </a:r>
            <a:r>
              <a:rPr lang="nl-BE" sz="2000" noProof="1" smtClean="0"/>
              <a:t>e identifiers meekrijgen</a:t>
            </a:r>
            <a:r>
              <a:rPr lang="en-US" sz="2000" noProof="1" smtClean="0"/>
              <a:t> (via query.setParameter)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33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25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Verdana (Headings)"/>
              </a:rPr>
              <a:t/>
            </a:r>
            <a:br>
              <a:rPr lang="en-US" dirty="0">
                <a:latin typeface="Verdana (Headings)"/>
              </a:rPr>
            </a:br>
            <a:r>
              <a:rPr lang="en-US" dirty="0" err="1">
                <a:latin typeface="Verdana (Headings)"/>
              </a:rPr>
              <a:t>session.CreateQuery</a:t>
            </a:r>
            <a:r>
              <a:rPr lang="en-US" dirty="0">
                <a:latin typeface="Verdana (Headings)"/>
              </a:rPr>
              <a:t>()</a:t>
            </a:r>
            <a:br>
              <a:rPr lang="en-US" dirty="0">
                <a:latin typeface="Verdana (Headings)"/>
              </a:rPr>
            </a:b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34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04725"/>
              </p:ext>
            </p:extLst>
          </p:nvPr>
        </p:nvGraphicFramePr>
        <p:xfrm>
          <a:off x="55563" y="1069975"/>
          <a:ext cx="7531100" cy="675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Document" r:id="rId4" imgW="6081021" imgH="5455043" progId="Word.Document.12">
                  <p:embed/>
                </p:oleObj>
              </mc:Choice>
              <mc:Fallback>
                <p:oleObj name="Document" r:id="rId4" imgW="6081021" imgH="5455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63" y="1069975"/>
                        <a:ext cx="7531100" cy="675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19700" y="2800350"/>
            <a:ext cx="363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IQuery</a:t>
            </a:r>
            <a:r>
              <a:rPr lang="en-US" dirty="0" smtClean="0"/>
              <a:t> object </a:t>
            </a:r>
            <a:r>
              <a:rPr lang="en-US" dirty="0" err="1" smtClean="0"/>
              <a:t>maken</a:t>
            </a:r>
            <a:r>
              <a:rPr lang="en-US" dirty="0" smtClean="0"/>
              <a:t> die HQL</a:t>
            </a:r>
          </a:p>
          <a:p>
            <a:r>
              <a:rPr lang="en-US" dirty="0" smtClean="0"/>
              <a:t>Statement </a:t>
            </a:r>
            <a:r>
              <a:rPr lang="en-US" dirty="0" err="1" smtClean="0"/>
              <a:t>bevat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236243" y="4257675"/>
            <a:ext cx="361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ticketNumber</a:t>
            </a:r>
            <a:endParaRPr lang="en-US" dirty="0" smtClean="0"/>
          </a:p>
          <a:p>
            <a:r>
              <a:rPr lang="en-US" dirty="0" err="1" smtClean="0"/>
              <a:t>Aanmaken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5134167" y="5461216"/>
            <a:ext cx="3715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</a:t>
            </a:r>
            <a:r>
              <a:rPr lang="en-US" dirty="0" err="1" smtClean="0"/>
              <a:t>geeft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lijst</a:t>
            </a:r>
            <a:r>
              <a:rPr lang="en-US" dirty="0" smtClean="0"/>
              <a:t> </a:t>
            </a:r>
            <a:r>
              <a:rPr lang="en-US" dirty="0" err="1" smtClean="0"/>
              <a:t>terug</a:t>
            </a:r>
            <a:r>
              <a:rPr lang="en-US" dirty="0" smtClean="0"/>
              <a:t> </a:t>
            </a:r>
          </a:p>
          <a:p>
            <a:r>
              <a:rPr lang="en-US" dirty="0" smtClean="0"/>
              <a:t>(die maar 1 ticket </a:t>
            </a:r>
            <a:r>
              <a:rPr lang="en-US" dirty="0" err="1" smtClean="0"/>
              <a:t>bevat</a:t>
            </a:r>
            <a:r>
              <a:rPr lang="en-US" dirty="0" smtClean="0"/>
              <a:t> want </a:t>
            </a:r>
          </a:p>
          <a:p>
            <a:r>
              <a:rPr lang="en-US" dirty="0" smtClean="0"/>
              <a:t>we </a:t>
            </a:r>
            <a:r>
              <a:rPr lang="en-US" dirty="0" err="1" smtClean="0"/>
              <a:t>hebben</a:t>
            </a:r>
            <a:r>
              <a:rPr lang="en-US" dirty="0" smtClean="0"/>
              <a:t> </a:t>
            </a:r>
            <a:r>
              <a:rPr lang="en-US" dirty="0" err="1" smtClean="0"/>
              <a:t>gefilterd</a:t>
            </a:r>
            <a:r>
              <a:rPr lang="en-US" dirty="0" smtClean="0"/>
              <a:t> op de PK)</a:t>
            </a:r>
            <a:endParaRPr lang="nl-B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28875" y="2975613"/>
            <a:ext cx="2807368" cy="1348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572000" y="4846647"/>
            <a:ext cx="1118375" cy="217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43225" y="5461216"/>
            <a:ext cx="2028825" cy="461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8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Verdana (Headings)"/>
              </a:rPr>
              <a:t/>
            </a:r>
            <a:br>
              <a:rPr lang="en-US" dirty="0">
                <a:latin typeface="Verdana (Headings)"/>
              </a:rPr>
            </a:br>
            <a:r>
              <a:rPr lang="en-US" dirty="0" err="1">
                <a:latin typeface="Verdana (Headings)"/>
              </a:rPr>
              <a:t>session.CreateQuery</a:t>
            </a:r>
            <a:r>
              <a:rPr lang="en-US" dirty="0" smtClean="0">
                <a:latin typeface="Verdana (Headings)"/>
              </a:rPr>
              <a:t>() (</a:t>
            </a:r>
            <a:r>
              <a:rPr lang="en-US" dirty="0" err="1" smtClean="0">
                <a:latin typeface="Verdana (Headings)"/>
              </a:rPr>
              <a:t>variatiante</a:t>
            </a:r>
            <a:r>
              <a:rPr lang="en-US" dirty="0" smtClean="0">
                <a:latin typeface="Verdana (Headings)"/>
              </a:rPr>
              <a:t>)</a:t>
            </a:r>
            <a:r>
              <a:rPr lang="en-US" dirty="0">
                <a:latin typeface="Verdana (Headings)"/>
              </a:rPr>
              <a:t/>
            </a:r>
            <a:br>
              <a:rPr lang="en-US" dirty="0">
                <a:latin typeface="Verdana (Headings)"/>
              </a:rPr>
            </a:b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35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741707"/>
              </p:ext>
            </p:extLst>
          </p:nvPr>
        </p:nvGraphicFramePr>
        <p:xfrm>
          <a:off x="106363" y="1032000"/>
          <a:ext cx="69088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Document" r:id="rId4" imgW="6675545" imgH="5448553" progId="Word.Document.12">
                  <p:embed/>
                </p:oleObj>
              </mc:Choice>
              <mc:Fallback>
                <p:oleObj name="Document" r:id="rId4" imgW="6675545" imgH="54485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363" y="1032000"/>
                        <a:ext cx="6908800" cy="563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83214" y="2157710"/>
            <a:ext cx="5026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geven</a:t>
            </a:r>
            <a:r>
              <a:rPr lang="en-US" dirty="0" smtClean="0"/>
              <a:t> we via query </a:t>
            </a:r>
            <a:r>
              <a:rPr lang="en-US" dirty="0" err="1" smtClean="0"/>
              <a:t>geen</a:t>
            </a:r>
            <a:r>
              <a:rPr lang="en-US" dirty="0" smtClean="0"/>
              <a:t> parameter </a:t>
            </a:r>
          </a:p>
          <a:p>
            <a:r>
              <a:rPr lang="en-US" dirty="0" err="1" smtClean="0"/>
              <a:t>Mee</a:t>
            </a:r>
            <a:r>
              <a:rPr lang="en-US" dirty="0" smtClean="0"/>
              <a:t>, </a:t>
            </a:r>
            <a:r>
              <a:rPr lang="en-US" dirty="0" err="1" smtClean="0"/>
              <a:t>ticketNumber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meteen</a:t>
            </a:r>
            <a:endParaRPr lang="en-US" dirty="0" smtClean="0"/>
          </a:p>
          <a:p>
            <a:r>
              <a:rPr lang="en-US" dirty="0" smtClean="0"/>
              <a:t> in de statement </a:t>
            </a:r>
            <a:r>
              <a:rPr lang="en-US" dirty="0" err="1" smtClean="0"/>
              <a:t>gestoken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833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Verdana (Headings)"/>
              </a:rPr>
              <a:t>session.CreateCriteria</a:t>
            </a:r>
            <a:r>
              <a:rPr lang="en-US" dirty="0" smtClean="0">
                <a:latin typeface="Verdana (Headings)"/>
              </a:rPr>
              <a:t>()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Nhibernation.Criterion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filteren</a:t>
            </a:r>
            <a:r>
              <a:rPr lang="en-US" dirty="0" smtClean="0"/>
              <a:t> (where </a:t>
            </a:r>
            <a:r>
              <a:rPr lang="en-US" dirty="0" err="1" smtClean="0"/>
              <a:t>clausule</a:t>
            </a:r>
            <a:r>
              <a:rPr lang="en-US" dirty="0" smtClean="0"/>
              <a:t> in SQL)</a:t>
            </a:r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36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53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Session.CreateCriteria</a:t>
            </a:r>
            <a:r>
              <a:rPr lang="en-US" dirty="0" smtClean="0"/>
              <a:t>()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37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904618"/>
              </p:ext>
            </p:extLst>
          </p:nvPr>
        </p:nvGraphicFramePr>
        <p:xfrm>
          <a:off x="177006" y="1134143"/>
          <a:ext cx="8294688" cy="661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Document" r:id="rId4" imgW="6675545" imgH="5319838" progId="Word.Document.12">
                  <p:embed/>
                </p:oleObj>
              </mc:Choice>
              <mc:Fallback>
                <p:oleObj name="Document" r:id="rId4" imgW="6675545" imgH="5319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006" y="1134143"/>
                        <a:ext cx="8294688" cy="661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64983" y="3641256"/>
            <a:ext cx="24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 property</a:t>
            </a:r>
          </a:p>
          <a:p>
            <a:r>
              <a:rPr lang="en-US" dirty="0" err="1" smtClean="0"/>
              <a:t>waarop</a:t>
            </a:r>
            <a:r>
              <a:rPr lang="en-US" dirty="0" smtClean="0"/>
              <a:t> we </a:t>
            </a:r>
            <a:r>
              <a:rPr lang="en-US" dirty="0" err="1" smtClean="0"/>
              <a:t>filteren</a:t>
            </a:r>
            <a:endParaRPr lang="nl-B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50374" y="4287587"/>
            <a:ext cx="360000" cy="303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5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Session.Criteria</a:t>
            </a:r>
            <a:r>
              <a:rPr lang="en-US" dirty="0" smtClean="0"/>
              <a:t>().Disjunction()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in de ‘where’ </a:t>
            </a:r>
            <a:r>
              <a:rPr lang="en-US" dirty="0" err="1" smtClean="0"/>
              <a:t>clausule</a:t>
            </a:r>
            <a:r>
              <a:rPr lang="nl-BE" dirty="0" smtClean="0"/>
              <a:t> een ‘OR’ statement te plaatsen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38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01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Session.Criteria</a:t>
            </a:r>
            <a:r>
              <a:rPr lang="en-US" dirty="0"/>
              <a:t>().Disjunction()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12-2-2016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39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003799"/>
              </p:ext>
            </p:extLst>
          </p:nvPr>
        </p:nvGraphicFramePr>
        <p:xfrm>
          <a:off x="457200" y="1082434"/>
          <a:ext cx="8093075" cy="733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Document" r:id="rId4" imgW="6081021" imgH="5512369" progId="Word.Document.12">
                  <p:embed/>
                </p:oleObj>
              </mc:Choice>
              <mc:Fallback>
                <p:oleObj name="Document" r:id="rId4" imgW="6081021" imgH="55123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082434"/>
                        <a:ext cx="8093075" cy="733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733925" y="142351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"SELECT </a:t>
            </a:r>
            <a:r>
              <a:rPr lang="en-US" dirty="0" err="1"/>
              <a:t>TicketNumber</a:t>
            </a:r>
            <a:r>
              <a:rPr lang="en-US" dirty="0"/>
              <a:t>, </a:t>
            </a:r>
            <a:r>
              <a:rPr lang="en-US" dirty="0" err="1"/>
              <a:t>AccountId</a:t>
            </a:r>
            <a:r>
              <a:rPr lang="en-US" dirty="0"/>
              <a:t>, </a:t>
            </a:r>
          </a:p>
          <a:p>
            <a:r>
              <a:rPr lang="en-US" dirty="0"/>
              <a:t>[Text], </a:t>
            </a:r>
            <a:r>
              <a:rPr lang="en-US" dirty="0" err="1"/>
              <a:t>DateOpened</a:t>
            </a:r>
            <a:r>
              <a:rPr lang="en-US" dirty="0"/>
              <a:t>, State, </a:t>
            </a:r>
            <a:r>
              <a:rPr lang="en-US" dirty="0" err="1"/>
              <a:t>DeviceName</a:t>
            </a:r>
            <a:endParaRPr lang="en-US" dirty="0"/>
          </a:p>
          <a:p>
            <a:r>
              <a:rPr lang="en-US" dirty="0"/>
              <a:t>FROM Ticket WHERE </a:t>
            </a:r>
            <a:r>
              <a:rPr lang="en-US" dirty="0" err="1"/>
              <a:t>TicketNumber</a:t>
            </a:r>
            <a:r>
              <a:rPr lang="en-US" dirty="0"/>
              <a:t> = </a:t>
            </a:r>
          </a:p>
          <a:p>
            <a:r>
              <a:rPr lang="en-US" dirty="0"/>
              <a:t>:</a:t>
            </a:r>
            <a:r>
              <a:rPr lang="en-US" dirty="0" err="1" smtClean="0"/>
              <a:t>ticketNumber</a:t>
            </a:r>
            <a:r>
              <a:rPr lang="en-US" dirty="0" smtClean="0"/>
              <a:t>“ OR Text=:text</a:t>
            </a:r>
            <a:endParaRPr lang="nl-BE" dirty="0"/>
          </a:p>
        </p:txBody>
      </p:sp>
      <p:sp>
        <p:nvSpPr>
          <p:cNvPr id="12" name="Right Brace 11"/>
          <p:cNvSpPr/>
          <p:nvPr/>
        </p:nvSpPr>
        <p:spPr>
          <a:xfrm>
            <a:off x="5915025" y="4943475"/>
            <a:ext cx="285750" cy="6793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524625" y="2695575"/>
            <a:ext cx="2162175" cy="2371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3280"/>
            <a:ext cx="8229600" cy="5131344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Connectie’s</a:t>
            </a:r>
            <a:r>
              <a:rPr lang="en-US" sz="1800" dirty="0" smtClean="0"/>
              <a:t>, commando’s (en </a:t>
            </a:r>
            <a:r>
              <a:rPr lang="en-US" sz="1800" dirty="0" err="1" smtClean="0"/>
              <a:t>zijn</a:t>
            </a:r>
            <a:r>
              <a:rPr lang="en-US" sz="1800" dirty="0" smtClean="0"/>
              <a:t> parameters, …) </a:t>
            </a:r>
            <a:r>
              <a:rPr lang="en-US" sz="1800" dirty="0" err="1" smtClean="0"/>
              <a:t>worden</a:t>
            </a:r>
            <a:r>
              <a:rPr lang="en-US" sz="1800" dirty="0" smtClean="0"/>
              <a:t> </a:t>
            </a:r>
            <a:r>
              <a:rPr lang="en-US" sz="1800" dirty="0" err="1" smtClean="0"/>
              <a:t>allemaal</a:t>
            </a:r>
            <a:r>
              <a:rPr lang="en-US" sz="1800" dirty="0" smtClean="0"/>
              <a:t> </a:t>
            </a:r>
            <a:r>
              <a:rPr lang="en-US" sz="1800" dirty="0" err="1" smtClean="0"/>
              <a:t>beheerd</a:t>
            </a:r>
            <a:r>
              <a:rPr lang="en-US" sz="1800" dirty="0" smtClean="0"/>
              <a:t> door het </a:t>
            </a:r>
            <a:r>
              <a:rPr lang="en-US" sz="1800" dirty="0" err="1" smtClean="0"/>
              <a:t>Nhibernate</a:t>
            </a:r>
            <a:r>
              <a:rPr lang="en-US" sz="1800" dirty="0" smtClean="0"/>
              <a:t> Framework</a:t>
            </a:r>
          </a:p>
          <a:p>
            <a:endParaRPr lang="en-US" sz="1800" dirty="0"/>
          </a:p>
          <a:p>
            <a:r>
              <a:rPr lang="en-US" sz="1800" dirty="0" err="1" smtClean="0"/>
              <a:t>Maakt</a:t>
            </a:r>
            <a:r>
              <a:rPr lang="en-US" sz="1800" dirty="0" smtClean="0"/>
              <a:t> </a:t>
            </a:r>
            <a:r>
              <a:rPr lang="en-US" sz="1800" dirty="0" err="1" smtClean="0"/>
              <a:t>gebruik</a:t>
            </a:r>
            <a:r>
              <a:rPr lang="en-US" sz="1800" dirty="0" smtClean="0"/>
              <a:t> van schema mappings </a:t>
            </a:r>
            <a:r>
              <a:rPr lang="en-US" sz="1800" dirty="0" err="1" smtClean="0"/>
              <a:t>voor</a:t>
            </a:r>
            <a:r>
              <a:rPr lang="en-US" sz="1800" dirty="0" smtClean="0"/>
              <a:t> het </a:t>
            </a:r>
            <a:r>
              <a:rPr lang="en-US" sz="1800" dirty="0" err="1" smtClean="0"/>
              <a:t>vertalen</a:t>
            </a:r>
            <a:r>
              <a:rPr lang="en-US" sz="1800" dirty="0" smtClean="0"/>
              <a:t> van database </a:t>
            </a:r>
            <a:r>
              <a:rPr lang="en-US" sz="1800" dirty="0" err="1" smtClean="0"/>
              <a:t>entiteiten</a:t>
            </a:r>
            <a:r>
              <a:rPr lang="en-US" sz="1800" dirty="0" smtClean="0"/>
              <a:t> tot business model </a:t>
            </a:r>
            <a:r>
              <a:rPr lang="en-US" sz="1800" dirty="0" err="1" smtClean="0"/>
              <a:t>objecten</a:t>
            </a:r>
            <a:r>
              <a:rPr lang="en-US" sz="1800" dirty="0" smtClean="0"/>
              <a:t> (</a:t>
            </a:r>
            <a:r>
              <a:rPr lang="en-US" sz="1800" i="1" dirty="0" smtClean="0"/>
              <a:t>klassenaam</a:t>
            </a:r>
            <a:r>
              <a:rPr lang="en-US" sz="1800" dirty="0" smtClean="0"/>
              <a:t>.hbm.xml) 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Aanmaak</a:t>
            </a:r>
            <a:r>
              <a:rPr lang="en-US" sz="1800" dirty="0" smtClean="0"/>
              <a:t> van </a:t>
            </a:r>
            <a:r>
              <a:rPr lang="en-US" sz="1800" dirty="0" err="1" smtClean="0"/>
              <a:t>een</a:t>
            </a:r>
            <a:r>
              <a:rPr lang="en-US" sz="1800" dirty="0" smtClean="0"/>
              <a:t> </a:t>
            </a:r>
            <a:r>
              <a:rPr lang="en-US" sz="1800" dirty="0" err="1" smtClean="0"/>
              <a:t>NhibernateHelper</a:t>
            </a:r>
            <a:r>
              <a:rPr lang="en-US" sz="1800" dirty="0" smtClean="0"/>
              <a:t> </a:t>
            </a:r>
            <a:r>
              <a:rPr lang="en-US" sz="1800" dirty="0" err="1" smtClean="0"/>
              <a:t>klasse</a:t>
            </a:r>
            <a:r>
              <a:rPr lang="en-US" sz="1800" dirty="0" smtClean="0"/>
              <a:t> </a:t>
            </a:r>
            <a:r>
              <a:rPr lang="en-US" sz="1800" dirty="0" err="1" smtClean="0"/>
              <a:t>kan</a:t>
            </a:r>
            <a:r>
              <a:rPr lang="en-US" sz="1800" dirty="0" smtClean="0"/>
              <a:t> </a:t>
            </a:r>
            <a:r>
              <a:rPr lang="en-US" sz="1800" dirty="0" err="1" smtClean="0"/>
              <a:t>helpen</a:t>
            </a:r>
            <a:r>
              <a:rPr lang="en-US" sz="1800" dirty="0" smtClean="0"/>
              <a:t> </a:t>
            </a:r>
            <a:r>
              <a:rPr lang="en-US" sz="1800" dirty="0" err="1" smtClean="0"/>
              <a:t>bij</a:t>
            </a:r>
            <a:r>
              <a:rPr lang="en-US" sz="1800" dirty="0" smtClean="0"/>
              <a:t> het </a:t>
            </a:r>
            <a:r>
              <a:rPr lang="en-US" sz="1800" dirty="0" err="1" smtClean="0"/>
              <a:t>cre</a:t>
            </a:r>
            <a:r>
              <a:rPr lang="nl-BE" sz="1800" dirty="0" err="1" smtClean="0"/>
              <a:t>ëren</a:t>
            </a:r>
            <a:r>
              <a:rPr lang="nl-BE" sz="1800" dirty="0" smtClean="0"/>
              <a:t> </a:t>
            </a:r>
            <a:r>
              <a:rPr lang="en-US" sz="1800" dirty="0" smtClean="0"/>
              <a:t>van </a:t>
            </a:r>
            <a:r>
              <a:rPr lang="en-US" sz="1800" dirty="0" err="1" smtClean="0"/>
              <a:t>een</a:t>
            </a:r>
            <a:r>
              <a:rPr lang="en-US" sz="1800" dirty="0" smtClean="0"/>
              <a:t> </a:t>
            </a:r>
            <a:r>
              <a:rPr lang="en-US" sz="1800" dirty="0" err="1" smtClean="0"/>
              <a:t>sessie</a:t>
            </a:r>
            <a:r>
              <a:rPr lang="en-US" sz="1800" dirty="0" smtClean="0"/>
              <a:t> met de database</a:t>
            </a:r>
            <a:endParaRPr lang="nl-BE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5509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OR statement </a:t>
            </a:r>
            <a:r>
              <a:rPr lang="en-US" sz="3600" dirty="0" err="1" smtClean="0"/>
              <a:t>bij</a:t>
            </a:r>
            <a:r>
              <a:rPr lang="en-US" sz="3600" dirty="0" smtClean="0"/>
              <a:t> </a:t>
            </a:r>
            <a:r>
              <a:rPr lang="en-US" sz="3600" dirty="0" err="1" smtClean="0"/>
              <a:t>CreateQuery</a:t>
            </a:r>
            <a:r>
              <a:rPr lang="en-US" sz="3600" dirty="0" smtClean="0"/>
              <a:t>()</a:t>
            </a:r>
            <a:endParaRPr lang="nl-B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 </a:t>
            </a:r>
            <a:r>
              <a:rPr lang="en-US" dirty="0" err="1" smtClean="0"/>
              <a:t>zoals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HQL </a:t>
            </a:r>
            <a:r>
              <a:rPr lang="en-US" dirty="0" err="1" smtClean="0"/>
              <a:t>instructie</a:t>
            </a:r>
            <a:r>
              <a:rPr lang="en-US" dirty="0" smtClean="0"/>
              <a:t> </a:t>
            </a:r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12-2-2016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40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3674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 statement </a:t>
            </a:r>
            <a:r>
              <a:rPr lang="en-US" sz="3600" dirty="0" err="1"/>
              <a:t>bij</a:t>
            </a:r>
            <a:r>
              <a:rPr lang="en-US" sz="3600" dirty="0"/>
              <a:t> </a:t>
            </a:r>
            <a:r>
              <a:rPr lang="en-US" sz="3600" dirty="0" err="1"/>
              <a:t>CreateQuery</a:t>
            </a:r>
            <a:r>
              <a:rPr lang="en-US" sz="3600" dirty="0"/>
              <a:t>()</a:t>
            </a:r>
            <a:endParaRPr lang="nl-BE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41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668395"/>
              </p:ext>
            </p:extLst>
          </p:nvPr>
        </p:nvGraphicFramePr>
        <p:xfrm>
          <a:off x="1530350" y="1393825"/>
          <a:ext cx="6081713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Document" r:id="rId4" imgW="6081021" imgH="4070190" progId="Word.Document.12">
                  <p:embed/>
                </p:oleObj>
              </mc:Choice>
              <mc:Fallback>
                <p:oleObj name="Document" r:id="rId4" imgW="6081021" imgH="40701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0350" y="1393825"/>
                        <a:ext cx="6081713" cy="407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484116"/>
              </p:ext>
            </p:extLst>
          </p:nvPr>
        </p:nvGraphicFramePr>
        <p:xfrm>
          <a:off x="88900" y="1204913"/>
          <a:ext cx="7345363" cy="559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Document" r:id="rId7" imgW="7452197" imgH="5672812" progId="Word.Document.12">
                  <p:embed/>
                </p:oleObj>
              </mc:Choice>
              <mc:Fallback>
                <p:oleObj name="Document" r:id="rId7" imgW="7452197" imgH="56728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900" y="1204913"/>
                        <a:ext cx="7345363" cy="559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2027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Heel </a:t>
            </a:r>
            <a:r>
              <a:rPr lang="en-US" sz="2500" dirty="0" err="1" smtClean="0"/>
              <a:t>simpel</a:t>
            </a:r>
            <a:endParaRPr lang="en-US" sz="2500" dirty="0" smtClean="0"/>
          </a:p>
          <a:p>
            <a:r>
              <a:rPr lang="en-US" sz="2500" dirty="0" smtClean="0"/>
              <a:t>open </a:t>
            </a:r>
            <a:r>
              <a:rPr lang="en-US" sz="2500" dirty="0" err="1" smtClean="0"/>
              <a:t>sessie</a:t>
            </a:r>
            <a:r>
              <a:rPr lang="en-US" sz="2500" dirty="0" smtClean="0"/>
              <a:t>, </a:t>
            </a:r>
            <a:r>
              <a:rPr lang="en-US" sz="2500" dirty="0" err="1" smtClean="0"/>
              <a:t>daarna</a:t>
            </a:r>
            <a:r>
              <a:rPr lang="en-US" sz="2500" dirty="0" smtClean="0"/>
              <a:t> </a:t>
            </a:r>
            <a:r>
              <a:rPr lang="en-US" sz="2500" dirty="0" err="1" smtClean="0"/>
              <a:t>een</a:t>
            </a:r>
            <a:r>
              <a:rPr lang="en-US" sz="2500" dirty="0" smtClean="0"/>
              <a:t> </a:t>
            </a:r>
            <a:r>
              <a:rPr lang="en-US" sz="2500" dirty="0" err="1" smtClean="0"/>
              <a:t>transactie</a:t>
            </a:r>
            <a:r>
              <a:rPr lang="en-US" sz="2500" dirty="0" smtClean="0"/>
              <a:t>, </a:t>
            </a:r>
            <a:r>
              <a:rPr lang="en-US" sz="2500" dirty="0" err="1" smtClean="0"/>
              <a:t>spreek</a:t>
            </a:r>
            <a:r>
              <a:rPr lang="en-US" sz="2500" dirty="0" smtClean="0"/>
              <a:t> via het </a:t>
            </a:r>
            <a:r>
              <a:rPr lang="en-US" sz="2500" dirty="0" err="1" smtClean="0"/>
              <a:t>ISession</a:t>
            </a:r>
            <a:r>
              <a:rPr lang="en-US" sz="2500" dirty="0" smtClean="0"/>
              <a:t> object de Update </a:t>
            </a:r>
            <a:r>
              <a:rPr lang="en-US" sz="2500" dirty="0" err="1" smtClean="0"/>
              <a:t>methode</a:t>
            </a:r>
            <a:r>
              <a:rPr lang="en-US" sz="2500" dirty="0" smtClean="0"/>
              <a:t> </a:t>
            </a:r>
            <a:r>
              <a:rPr lang="en-US" sz="2500" dirty="0" err="1" smtClean="0"/>
              <a:t>aan</a:t>
            </a:r>
            <a:r>
              <a:rPr lang="en-US" sz="2500" dirty="0" smtClean="0"/>
              <a:t> en </a:t>
            </a:r>
            <a:r>
              <a:rPr lang="en-US" sz="2500" dirty="0" err="1" smtClean="0"/>
              <a:t>geef</a:t>
            </a:r>
            <a:r>
              <a:rPr lang="en-US" sz="2500" dirty="0" smtClean="0"/>
              <a:t> het </a:t>
            </a:r>
            <a:r>
              <a:rPr lang="en-US" sz="2500" dirty="0" err="1" smtClean="0"/>
              <a:t>aangepaste</a:t>
            </a:r>
            <a:r>
              <a:rPr lang="en-US" sz="2500" dirty="0" smtClean="0"/>
              <a:t> object </a:t>
            </a:r>
            <a:r>
              <a:rPr lang="en-US" sz="2500" dirty="0" err="1" smtClean="0"/>
              <a:t>mee</a:t>
            </a:r>
            <a:endParaRPr lang="en-US" sz="2500" dirty="0" smtClean="0"/>
          </a:p>
          <a:p>
            <a:r>
              <a:rPr lang="en-US" sz="2500" dirty="0" smtClean="0"/>
              <a:t>Commit </a:t>
            </a:r>
            <a:r>
              <a:rPr lang="en-US" sz="2500" dirty="0" err="1" smtClean="0"/>
              <a:t>geven</a:t>
            </a:r>
            <a:r>
              <a:rPr lang="en-US" sz="2500" dirty="0" smtClean="0"/>
              <a:t>, </a:t>
            </a:r>
            <a:r>
              <a:rPr lang="en-US" sz="2500" dirty="0" err="1" smtClean="0"/>
              <a:t>sessie</a:t>
            </a:r>
            <a:r>
              <a:rPr lang="en-US" sz="2500" dirty="0" smtClean="0"/>
              <a:t> </a:t>
            </a:r>
            <a:r>
              <a:rPr lang="en-US" sz="2500" dirty="0" err="1" smtClean="0"/>
              <a:t>sluiten</a:t>
            </a:r>
            <a:r>
              <a:rPr lang="en-US" sz="2500" dirty="0" smtClean="0"/>
              <a:t> </a:t>
            </a:r>
            <a:endParaRPr lang="nl-BE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42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8556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43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101119"/>
              </p:ext>
            </p:extLst>
          </p:nvPr>
        </p:nvGraphicFramePr>
        <p:xfrm>
          <a:off x="133350" y="1123950"/>
          <a:ext cx="6951662" cy="583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Document" r:id="rId4" imgW="6081021" imgH="5108199" progId="Word.Document.12">
                  <p:embed/>
                </p:oleObj>
              </mc:Choice>
              <mc:Fallback>
                <p:oleObj name="Document" r:id="rId4" imgW="6081021" imgH="51081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350" y="1123950"/>
                        <a:ext cx="6951662" cy="583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805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Heel </a:t>
            </a:r>
            <a:r>
              <a:rPr lang="en-US" sz="2500" dirty="0" err="1" smtClean="0"/>
              <a:t>simpel</a:t>
            </a:r>
            <a:endParaRPr lang="en-US" sz="2500" dirty="0" smtClean="0"/>
          </a:p>
          <a:p>
            <a:r>
              <a:rPr lang="en-US" sz="2500" dirty="0" err="1" smtClean="0"/>
              <a:t>Sessie</a:t>
            </a:r>
            <a:r>
              <a:rPr lang="en-US" sz="2500" dirty="0" smtClean="0"/>
              <a:t> </a:t>
            </a:r>
            <a:r>
              <a:rPr lang="en-US" sz="2500" dirty="0" err="1" smtClean="0"/>
              <a:t>openen</a:t>
            </a:r>
            <a:r>
              <a:rPr lang="en-US" sz="2500" dirty="0" smtClean="0"/>
              <a:t>, </a:t>
            </a:r>
            <a:r>
              <a:rPr lang="en-US" sz="2500" dirty="0" err="1" smtClean="0"/>
              <a:t>daarna</a:t>
            </a:r>
            <a:r>
              <a:rPr lang="en-US" sz="2500" dirty="0" smtClean="0"/>
              <a:t> </a:t>
            </a:r>
            <a:r>
              <a:rPr lang="en-US" sz="2500" dirty="0" err="1" smtClean="0"/>
              <a:t>transactie</a:t>
            </a:r>
            <a:r>
              <a:rPr lang="en-US" sz="2500" dirty="0" smtClean="0"/>
              <a:t> </a:t>
            </a:r>
            <a:r>
              <a:rPr lang="en-US" sz="2500" dirty="0" err="1" smtClean="0"/>
              <a:t>openen</a:t>
            </a:r>
            <a:endParaRPr lang="en-US" sz="2500" dirty="0"/>
          </a:p>
          <a:p>
            <a:r>
              <a:rPr lang="en-US" sz="2500" dirty="0" smtClean="0"/>
              <a:t>Via </a:t>
            </a:r>
            <a:r>
              <a:rPr lang="en-US" sz="2500" dirty="0" err="1" smtClean="0"/>
              <a:t>Isession</a:t>
            </a:r>
            <a:r>
              <a:rPr lang="en-US" sz="2500" dirty="0" smtClean="0"/>
              <a:t> object </a:t>
            </a:r>
            <a:r>
              <a:rPr lang="en-US" sz="2500" dirty="0" err="1" smtClean="0"/>
              <a:t>zoeken</a:t>
            </a:r>
            <a:r>
              <a:rPr lang="en-US" sz="2500" dirty="0" smtClean="0"/>
              <a:t> </a:t>
            </a:r>
            <a:r>
              <a:rPr lang="en-US" sz="2500" dirty="0" err="1" smtClean="0"/>
              <a:t>naar</a:t>
            </a:r>
            <a:r>
              <a:rPr lang="en-US" sz="2500" dirty="0" smtClean="0"/>
              <a:t> het Ticket object, via session </a:t>
            </a:r>
            <a:r>
              <a:rPr lang="en-US" sz="2500" dirty="0" err="1" smtClean="0"/>
              <a:t>verwijderen</a:t>
            </a:r>
            <a:r>
              <a:rPr lang="en-US" sz="2500" dirty="0" smtClean="0"/>
              <a:t> en via transaction </a:t>
            </a:r>
            <a:r>
              <a:rPr lang="en-US" sz="2500" dirty="0" err="1" smtClean="0"/>
              <a:t>een</a:t>
            </a:r>
            <a:r>
              <a:rPr lang="en-US" sz="2500" dirty="0" smtClean="0"/>
              <a:t> commit </a:t>
            </a:r>
            <a:r>
              <a:rPr lang="en-US" sz="2500" dirty="0" err="1" smtClean="0"/>
              <a:t>uitvoeren</a:t>
            </a:r>
            <a:endParaRPr lang="nl-BE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44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504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(met </a:t>
            </a:r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opties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45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782427"/>
              </p:ext>
            </p:extLst>
          </p:nvPr>
        </p:nvGraphicFramePr>
        <p:xfrm>
          <a:off x="211138" y="1129425"/>
          <a:ext cx="6683375" cy="681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Document" r:id="rId4" imgW="6081021" imgH="6205336" progId="Word.Document.12">
                  <p:embed/>
                </p:oleObj>
              </mc:Choice>
              <mc:Fallback>
                <p:oleObj name="Document" r:id="rId4" imgW="6081021" imgH="62053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138" y="1129425"/>
                        <a:ext cx="6683375" cy="681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46</a:t>
            </a:fld>
            <a:endParaRPr lang="nl-NL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6139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Voordelen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</a:t>
            </a:r>
            <a:r>
              <a:rPr lang="en-US" dirty="0" err="1" smtClean="0"/>
              <a:t>ondersteunen</a:t>
            </a:r>
            <a:r>
              <a:rPr lang="en-US" dirty="0" smtClean="0"/>
              <a:t> LINQ</a:t>
            </a:r>
          </a:p>
          <a:p>
            <a:r>
              <a:rPr lang="en-US" dirty="0" err="1" smtClean="0"/>
              <a:t>Gebruik</a:t>
            </a:r>
            <a:r>
              <a:rPr lang="en-US" dirty="0" smtClean="0"/>
              <a:t> van HQL</a:t>
            </a:r>
          </a:p>
          <a:p>
            <a:r>
              <a:rPr lang="en-US" dirty="0" smtClean="0"/>
              <a:t>Het </a:t>
            </a:r>
            <a:r>
              <a:rPr lang="en-US" dirty="0" err="1" smtClean="0"/>
              <a:t>schrijven</a:t>
            </a:r>
            <a:r>
              <a:rPr lang="en-US" dirty="0" smtClean="0"/>
              <a:t> van select/insert/update statements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traag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, </a:t>
            </a:r>
            <a:r>
              <a:rPr lang="en-US" dirty="0" err="1" smtClean="0"/>
              <a:t>Nhibernate</a:t>
            </a:r>
            <a:r>
              <a:rPr lang="en-US" dirty="0" smtClean="0"/>
              <a:t> </a:t>
            </a:r>
            <a:r>
              <a:rPr lang="en-US" dirty="0" err="1" smtClean="0"/>
              <a:t>helpt</a:t>
            </a:r>
            <a:r>
              <a:rPr lang="en-US" dirty="0" smtClean="0"/>
              <a:t> </a:t>
            </a:r>
            <a:r>
              <a:rPr lang="en-US" dirty="0" err="1" smtClean="0"/>
              <a:t>hierbij</a:t>
            </a:r>
            <a:endParaRPr lang="en-US" dirty="0" smtClean="0"/>
          </a:p>
          <a:p>
            <a:r>
              <a:rPr lang="en-US" dirty="0" err="1" smtClean="0"/>
              <a:t>LazyLoading</a:t>
            </a:r>
            <a:r>
              <a:rPr lang="en-US" dirty="0" smtClean="0"/>
              <a:t> is van </a:t>
            </a:r>
            <a:r>
              <a:rPr lang="en-US" dirty="0" err="1" smtClean="0"/>
              <a:t>toepassing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47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55650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Nadelen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/>
              <a:t>Nhibernate</a:t>
            </a:r>
            <a:r>
              <a:rPr lang="en-US" sz="2500" dirty="0" smtClean="0"/>
              <a:t> </a:t>
            </a:r>
            <a:r>
              <a:rPr lang="en-US" sz="2500" dirty="0" err="1" smtClean="0"/>
              <a:t>heeft</a:t>
            </a:r>
            <a:r>
              <a:rPr lang="en-US" sz="2500" dirty="0" smtClean="0"/>
              <a:t> </a:t>
            </a:r>
            <a:r>
              <a:rPr lang="en-US" sz="2500" dirty="0" err="1" smtClean="0"/>
              <a:t>een</a:t>
            </a:r>
            <a:r>
              <a:rPr lang="en-US" sz="2500" dirty="0" smtClean="0"/>
              <a:t> ‘learning curve’ maar met de </a:t>
            </a:r>
            <a:r>
              <a:rPr lang="en-US" sz="2500" dirty="0" err="1" smtClean="0"/>
              <a:t>nodige</a:t>
            </a:r>
            <a:r>
              <a:rPr lang="en-US" sz="2500" dirty="0" smtClean="0"/>
              <a:t> </a:t>
            </a:r>
            <a:r>
              <a:rPr lang="en-US" sz="2500" dirty="0" err="1" smtClean="0"/>
              <a:t>oefeningen</a:t>
            </a:r>
            <a:r>
              <a:rPr lang="en-US" sz="2500" dirty="0" smtClean="0"/>
              <a:t> </a:t>
            </a:r>
            <a:r>
              <a:rPr lang="en-US" sz="2500" dirty="0" err="1" smtClean="0"/>
              <a:t>wordt</a:t>
            </a:r>
            <a:r>
              <a:rPr lang="en-US" sz="2500" dirty="0" smtClean="0"/>
              <a:t> het </a:t>
            </a:r>
            <a:r>
              <a:rPr lang="en-US" sz="2500" dirty="0" err="1" smtClean="0"/>
              <a:t>wel</a:t>
            </a:r>
            <a:r>
              <a:rPr lang="en-US" sz="2500" dirty="0" smtClean="0"/>
              <a:t> </a:t>
            </a:r>
            <a:r>
              <a:rPr lang="en-US" sz="2500" dirty="0" err="1" smtClean="0"/>
              <a:t>duidelijk</a:t>
            </a:r>
            <a:r>
              <a:rPr lang="en-US" sz="2500" dirty="0" smtClean="0"/>
              <a:t> </a:t>
            </a:r>
          </a:p>
          <a:p>
            <a:r>
              <a:rPr lang="en-US" sz="2500" dirty="0" smtClean="0"/>
              <a:t>Het </a:t>
            </a:r>
            <a:r>
              <a:rPr lang="en-US" sz="2500" dirty="0" err="1" smtClean="0"/>
              <a:t>maken</a:t>
            </a:r>
            <a:r>
              <a:rPr lang="en-US" sz="2500" dirty="0" smtClean="0"/>
              <a:t> van </a:t>
            </a:r>
            <a:r>
              <a:rPr lang="en-US" sz="2500" dirty="0" err="1" smtClean="0"/>
              <a:t>een</a:t>
            </a:r>
            <a:r>
              <a:rPr lang="en-US" sz="2500" dirty="0" smtClean="0"/>
              <a:t> configuration file of mapping file </a:t>
            </a:r>
            <a:r>
              <a:rPr lang="en-US" sz="2500" dirty="0" err="1" smtClean="0"/>
              <a:t>kan</a:t>
            </a:r>
            <a:r>
              <a:rPr lang="en-US" sz="2500" dirty="0" smtClean="0"/>
              <a:t> </a:t>
            </a:r>
            <a:r>
              <a:rPr lang="en-US" sz="2500" dirty="0" err="1" smtClean="0"/>
              <a:t>gecompliceerd</a:t>
            </a:r>
            <a:r>
              <a:rPr lang="en-US" sz="2500" dirty="0" smtClean="0"/>
              <a:t> </a:t>
            </a:r>
            <a:r>
              <a:rPr lang="en-US" sz="2500" dirty="0" err="1" smtClean="0"/>
              <a:t>zijn</a:t>
            </a:r>
            <a:endParaRPr lang="en-US" sz="2500" dirty="0" smtClean="0"/>
          </a:p>
          <a:p>
            <a:r>
              <a:rPr lang="en-US" sz="2500" dirty="0" smtClean="0"/>
              <a:t>Mapping </a:t>
            </a:r>
            <a:r>
              <a:rPr lang="en-US" sz="2500" dirty="0" err="1" smtClean="0"/>
              <a:t>wordt</a:t>
            </a:r>
            <a:r>
              <a:rPr lang="en-US" sz="2500" dirty="0" smtClean="0"/>
              <a:t> </a:t>
            </a:r>
            <a:r>
              <a:rPr lang="en-US" sz="2500" dirty="0" err="1" smtClean="0"/>
              <a:t>gecontroleerd</a:t>
            </a:r>
            <a:r>
              <a:rPr lang="en-US" sz="2500" dirty="0" smtClean="0"/>
              <a:t> at runtime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48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37888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49</a:t>
            </a:fld>
            <a:endParaRPr lang="nl-NL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Bronnen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66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Installatie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6298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Bronnen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>
                <a:hlinkClick r:id="rId2"/>
              </a:rPr>
              <a:t>Nhibernate</a:t>
            </a:r>
            <a:r>
              <a:rPr lang="nl-NL" dirty="0" smtClean="0">
                <a:hlinkClick r:id="rId2"/>
              </a:rPr>
              <a:t> made </a:t>
            </a:r>
            <a:r>
              <a:rPr lang="nl-NL" dirty="0" err="1" smtClean="0">
                <a:hlinkClick r:id="rId2"/>
              </a:rPr>
              <a:t>simple</a:t>
            </a:r>
            <a:endParaRPr lang="nl-NL" dirty="0" smtClean="0"/>
          </a:p>
          <a:p>
            <a:r>
              <a:rPr lang="nl-NL" dirty="0" err="1" smtClean="0">
                <a:hlinkClick r:id="rId3"/>
              </a:rPr>
              <a:t>Nhibernate</a:t>
            </a:r>
            <a:r>
              <a:rPr lang="nl-NL" dirty="0" smtClean="0">
                <a:hlinkClick r:id="rId3"/>
              </a:rPr>
              <a:t> Reference </a:t>
            </a:r>
            <a:r>
              <a:rPr lang="nl-NL" dirty="0" err="1" smtClean="0">
                <a:hlinkClick r:id="rId3"/>
              </a:rPr>
              <a:t>Documentation</a:t>
            </a:r>
            <a:endParaRPr lang="nl-NL" dirty="0" smtClean="0"/>
          </a:p>
          <a:p>
            <a:r>
              <a:rPr lang="en-US" dirty="0" smtClean="0">
                <a:hlinkClick r:id="rId4"/>
              </a:rPr>
              <a:t>your first </a:t>
            </a:r>
            <a:r>
              <a:rPr lang="en-US" dirty="0" err="1" smtClean="0">
                <a:hlinkClick r:id="rId4"/>
              </a:rPr>
              <a:t>Nhibernate</a:t>
            </a:r>
            <a:r>
              <a:rPr lang="en-US" dirty="0" smtClean="0">
                <a:hlinkClick r:id="rId4"/>
              </a:rPr>
              <a:t> based application</a:t>
            </a:r>
            <a:endParaRPr lang="en-US" dirty="0" smtClean="0"/>
          </a:p>
          <a:p>
            <a:r>
              <a:rPr lang="nl-NL" dirty="0" err="1" smtClean="0">
                <a:hlinkClick r:id="rId5"/>
              </a:rPr>
              <a:t>Introduction</a:t>
            </a:r>
            <a:r>
              <a:rPr lang="nl-NL" dirty="0" smtClean="0">
                <a:hlinkClick r:id="rId5"/>
              </a:rPr>
              <a:t> </a:t>
            </a:r>
            <a:r>
              <a:rPr lang="nl-NL" dirty="0" err="1" smtClean="0">
                <a:hlinkClick r:id="rId5"/>
              </a:rPr>
              <a:t>to</a:t>
            </a:r>
            <a:r>
              <a:rPr lang="nl-NL" dirty="0" smtClean="0">
                <a:hlinkClick r:id="rId5"/>
              </a:rPr>
              <a:t> </a:t>
            </a:r>
            <a:r>
              <a:rPr lang="nl-NL" dirty="0" err="1" smtClean="0">
                <a:hlinkClick r:id="rId5"/>
              </a:rPr>
              <a:t>Nhibernate</a:t>
            </a:r>
            <a:endParaRPr lang="nl-NL" dirty="0" smtClean="0"/>
          </a:p>
          <a:p>
            <a:r>
              <a:rPr lang="en-US" dirty="0" smtClean="0">
                <a:hlinkClick r:id="rId6"/>
              </a:rPr>
              <a:t>Getting started with </a:t>
            </a:r>
            <a:r>
              <a:rPr lang="en-US" dirty="0" err="1" smtClean="0">
                <a:hlinkClick r:id="rId6"/>
              </a:rPr>
              <a:t>Nhibernate</a:t>
            </a:r>
            <a:r>
              <a:rPr lang="en-US" dirty="0" smtClean="0">
                <a:hlinkClick r:id="rId6"/>
              </a:rPr>
              <a:t>  &amp; ASP.NET</a:t>
            </a:r>
            <a:endParaRPr lang="en-US" dirty="0" smtClean="0"/>
          </a:p>
          <a:p>
            <a:r>
              <a:rPr lang="en-US" dirty="0" smtClean="0"/>
              <a:t>www.stackoverflow.com</a:t>
            </a: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2"/>
          </p:nvPr>
        </p:nvSpPr>
        <p:spPr>
          <a:xfrm>
            <a:off x="4719990" y="6544800"/>
            <a:ext cx="970384" cy="252000"/>
          </a:xfrm>
        </p:spPr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50</a:t>
            </a:fld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68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NuGet</a:t>
            </a:r>
            <a:r>
              <a:rPr lang="nl-BE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500" dirty="0" err="1"/>
              <a:t>NuGet</a:t>
            </a:r>
            <a:r>
              <a:rPr lang="nl-BE" sz="2500" dirty="0"/>
              <a:t> (http://www.nuget.org/) </a:t>
            </a:r>
          </a:p>
          <a:p>
            <a:pPr marL="0" indent="0">
              <a:buNone/>
            </a:pPr>
            <a:r>
              <a:rPr lang="nl-BE" sz="2000" dirty="0" smtClean="0"/>
              <a:t>- Tool/</a:t>
            </a:r>
            <a:r>
              <a:rPr lang="nl-BE" sz="2000" dirty="0" err="1" smtClean="0"/>
              <a:t>AddIn</a:t>
            </a:r>
            <a:r>
              <a:rPr lang="nl-BE" sz="2000" dirty="0" smtClean="0"/>
              <a:t> </a:t>
            </a:r>
            <a:r>
              <a:rPr lang="nl-BE" sz="2000" dirty="0"/>
              <a:t>binnen Visual Studio </a:t>
            </a:r>
          </a:p>
          <a:p>
            <a:pPr marL="0" indent="0">
              <a:buNone/>
            </a:pPr>
            <a:r>
              <a:rPr lang="nl-BE" sz="2000" dirty="0" smtClean="0"/>
              <a:t>- </a:t>
            </a:r>
            <a:r>
              <a:rPr lang="nl-BE" sz="2000" dirty="0"/>
              <a:t>Packages via internet/intranet </a:t>
            </a:r>
          </a:p>
          <a:p>
            <a:pPr marL="0" indent="0">
              <a:buNone/>
            </a:pPr>
            <a:r>
              <a:rPr lang="nl-BE" sz="2000" dirty="0"/>
              <a:t> </a:t>
            </a:r>
            <a:r>
              <a:rPr lang="nl-BE" sz="2000" dirty="0" smtClean="0"/>
              <a:t> toevoegen </a:t>
            </a:r>
            <a:r>
              <a:rPr lang="nl-BE" sz="2000" dirty="0"/>
              <a:t>aan je project</a:t>
            </a:r>
          </a:p>
          <a:p>
            <a:pPr lvl="2"/>
            <a:r>
              <a:rPr lang="nl-BE" sz="1800" dirty="0" smtClean="0"/>
              <a:t>Package </a:t>
            </a:r>
            <a:r>
              <a:rPr lang="nl-BE" sz="1800" dirty="0"/>
              <a:t>kan meerdere </a:t>
            </a:r>
            <a:r>
              <a:rPr lang="nl-BE" sz="1800" dirty="0" err="1"/>
              <a:t>references</a:t>
            </a:r>
            <a:r>
              <a:rPr lang="nl-BE" sz="1800" dirty="0"/>
              <a:t> bevatten</a:t>
            </a:r>
          </a:p>
          <a:p>
            <a:pPr lvl="2"/>
            <a:r>
              <a:rPr lang="nl-BE" sz="1800" dirty="0" smtClean="0"/>
              <a:t>Bevat </a:t>
            </a:r>
            <a:r>
              <a:rPr lang="nl-BE" sz="1800" dirty="0"/>
              <a:t>standaard de laatste nieuwe versie</a:t>
            </a:r>
          </a:p>
          <a:p>
            <a:pPr marL="0" indent="0">
              <a:buNone/>
            </a:pPr>
            <a:r>
              <a:rPr lang="nl-BE" sz="1800" dirty="0" smtClean="0"/>
              <a:t>		– </a:t>
            </a:r>
            <a:r>
              <a:rPr lang="nl-BE" sz="1800" dirty="0"/>
              <a:t>Vorige versies zijn ook mogelijk </a:t>
            </a:r>
            <a:r>
              <a:rPr lang="nl-BE" sz="1800" dirty="0" smtClean="0"/>
              <a:t>via </a:t>
            </a:r>
            <a:r>
              <a:rPr lang="nl-BE" sz="1800" dirty="0"/>
              <a:t>PM Console</a:t>
            </a:r>
          </a:p>
          <a:p>
            <a:r>
              <a:rPr lang="nl-BE" sz="2500" dirty="0" smtClean="0"/>
              <a:t> </a:t>
            </a:r>
            <a:r>
              <a:rPr lang="nl-BE" sz="2500" dirty="0"/>
              <a:t>Solution Explorer</a:t>
            </a:r>
          </a:p>
          <a:p>
            <a:pPr marL="0" indent="0">
              <a:buNone/>
            </a:pPr>
            <a:r>
              <a:rPr lang="nl-BE" dirty="0" smtClean="0"/>
              <a:t> 	</a:t>
            </a:r>
            <a:r>
              <a:rPr lang="nl-BE" sz="2000" dirty="0"/>
              <a:t>-</a:t>
            </a:r>
            <a:r>
              <a:rPr lang="nl-BE" sz="2000" dirty="0" smtClean="0"/>
              <a:t>Project </a:t>
            </a:r>
            <a:r>
              <a:rPr lang="nl-BE" sz="2000" dirty="0"/>
              <a:t>&gt; RMK &gt; Manage </a:t>
            </a:r>
            <a:r>
              <a:rPr lang="nl-BE" sz="2000" dirty="0" err="1"/>
              <a:t>NuGet</a:t>
            </a:r>
            <a:r>
              <a:rPr lang="nl-BE" sz="2000" dirty="0"/>
              <a:t> Packages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59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NuGetPackage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-Manage </a:t>
            </a:r>
            <a:r>
              <a:rPr lang="en-US" sz="2500" dirty="0" err="1" smtClean="0"/>
              <a:t>Nuget</a:t>
            </a:r>
            <a:r>
              <a:rPr lang="en-US" sz="2500" dirty="0" smtClean="0"/>
              <a:t> Packages</a:t>
            </a:r>
          </a:p>
          <a:p>
            <a:pPr lvl="2"/>
            <a:r>
              <a:rPr lang="en-US" sz="2000" dirty="0" err="1" smtClean="0"/>
              <a:t>Kies</a:t>
            </a:r>
            <a:r>
              <a:rPr lang="en-US" sz="2000" dirty="0" smtClean="0"/>
              <a:t> ‘Online’ </a:t>
            </a:r>
          </a:p>
          <a:p>
            <a:pPr lvl="2"/>
            <a:r>
              <a:rPr lang="en-US" sz="2000" dirty="0" smtClean="0"/>
              <a:t>Type in de search  ‘</a:t>
            </a:r>
            <a:r>
              <a:rPr lang="en-US" sz="2000" dirty="0" err="1" smtClean="0"/>
              <a:t>Nhibernate</a:t>
            </a:r>
            <a:r>
              <a:rPr lang="en-US" sz="2000" dirty="0" smtClean="0"/>
              <a:t>’</a:t>
            </a:r>
          </a:p>
          <a:p>
            <a:pPr lvl="2"/>
            <a:r>
              <a:rPr lang="en-US" sz="2000" dirty="0" err="1" smtClean="0"/>
              <a:t>Klik</a:t>
            </a:r>
            <a:r>
              <a:rPr lang="en-US" sz="2000" dirty="0" smtClean="0"/>
              <a:t> op ‘Install’</a:t>
            </a:r>
          </a:p>
          <a:p>
            <a:pPr marL="3657600" lvl="8" indent="0">
              <a:buNone/>
            </a:pPr>
            <a:endParaRPr lang="en-US" sz="1600" dirty="0" smtClean="0"/>
          </a:p>
          <a:p>
            <a:pPr marL="3657600" lvl="8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</a:t>
            </a:r>
            <a:r>
              <a:rPr lang="en-US" sz="1600" dirty="0" err="1" smtClean="0"/>
              <a:t>Klik</a:t>
            </a:r>
            <a:r>
              <a:rPr lang="en-US" sz="1600" dirty="0" smtClean="0"/>
              <a:t> </a:t>
            </a:r>
            <a:r>
              <a:rPr lang="en-US" sz="1600" dirty="0" err="1" smtClean="0"/>
              <a:t>daarna</a:t>
            </a:r>
            <a:r>
              <a:rPr lang="en-US" sz="1600" dirty="0" smtClean="0"/>
              <a:t> op</a:t>
            </a:r>
          </a:p>
          <a:p>
            <a:pPr marL="3657600" lvl="8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	 ‘Close’</a:t>
            </a:r>
            <a:endParaRPr lang="nl-BE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86" y="2809919"/>
            <a:ext cx="5202147" cy="342934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301578" y="1738184"/>
            <a:ext cx="494271" cy="1392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68346" y="2224216"/>
            <a:ext cx="675503" cy="766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80951" y="2512541"/>
            <a:ext cx="1087395" cy="691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988908" y="3509319"/>
            <a:ext cx="873211" cy="2430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7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err="1" smtClean="0"/>
              <a:t>Wat</a:t>
            </a:r>
            <a:r>
              <a:rPr lang="en-US" sz="2500" dirty="0" smtClean="0"/>
              <a:t> is </a:t>
            </a:r>
            <a:r>
              <a:rPr lang="en-US" sz="2500" dirty="0" err="1" smtClean="0"/>
              <a:t>er</a:t>
            </a:r>
            <a:r>
              <a:rPr lang="en-US" sz="2500" dirty="0" smtClean="0"/>
              <a:t> </a:t>
            </a:r>
            <a:r>
              <a:rPr lang="en-US" sz="2500" dirty="0" err="1" smtClean="0"/>
              <a:t>aangemaakt</a:t>
            </a:r>
            <a:r>
              <a:rPr lang="en-US" sz="2500" dirty="0" smtClean="0"/>
              <a:t>?</a:t>
            </a:r>
            <a:endParaRPr lang="nl-BE" dirty="0" smtClean="0"/>
          </a:p>
          <a:p>
            <a:pPr>
              <a:buFontTx/>
              <a:buChar char="-"/>
            </a:pPr>
            <a:r>
              <a:rPr lang="en-US" sz="2000" dirty="0" smtClean="0"/>
              <a:t>Reference </a:t>
            </a:r>
            <a:r>
              <a:rPr lang="en-US" sz="2000" dirty="0" err="1" smtClean="0"/>
              <a:t>naar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 smtClean="0"/>
              <a:t>Nhibernate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 smtClean="0"/>
              <a:t>Iesi.Collections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smtClean="0"/>
              <a:t>12-2-2015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r>
              <a:rPr lang="en-US" dirty="0" smtClean="0"/>
              <a:t> mapping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77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abloon_HeB">
  <a:themeElements>
    <a:clrScheme name="KdG_Themakleuren">
      <a:dk1>
        <a:sysClr val="windowText" lastClr="000000"/>
      </a:dk1>
      <a:lt1>
        <a:sysClr val="window" lastClr="FFFFFF"/>
      </a:lt1>
      <a:dk2>
        <a:srgbClr val="0C2C80"/>
      </a:dk2>
      <a:lt2>
        <a:srgbClr val="C1D82F"/>
      </a:lt2>
      <a:accent1>
        <a:srgbClr val="CA333F"/>
      </a:accent1>
      <a:accent2>
        <a:srgbClr val="008F94"/>
      </a:accent2>
      <a:accent3>
        <a:srgbClr val="E0D200"/>
      </a:accent3>
      <a:accent4>
        <a:srgbClr val="F08B27"/>
      </a:accent4>
      <a:accent5>
        <a:srgbClr val="B10060"/>
      </a:accent5>
      <a:accent6>
        <a:srgbClr val="8BB2BC"/>
      </a:accent6>
      <a:hlink>
        <a:srgbClr val="0C2C80"/>
      </a:hlink>
      <a:folHlink>
        <a:srgbClr val="C1D82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jabloon_Tutorial.potx" id="{E4F3A4FB-51A6-4634-958F-E91AA5BCD592}" vid="{64DC7887-97A1-45E7-9F1C-F21563762CB7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sjabloon_Tutorial</Template>
  <TotalTime>727</TotalTime>
  <Words>1294</Words>
  <Application>Microsoft Office PowerPoint</Application>
  <PresentationFormat>On-screen Show (4:3)</PresentationFormat>
  <Paragraphs>312</Paragraphs>
  <Slides>50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Courier New</vt:lpstr>
      <vt:lpstr>Verdana</vt:lpstr>
      <vt:lpstr>Verdana (Headings)</vt:lpstr>
      <vt:lpstr>sjabloon_HeB</vt:lpstr>
      <vt:lpstr>Document</vt:lpstr>
      <vt:lpstr>Nhibernate</vt:lpstr>
      <vt:lpstr>ORM</vt:lpstr>
      <vt:lpstr>ORM</vt:lpstr>
      <vt:lpstr>Nhibernate</vt:lpstr>
      <vt:lpstr>Installatie</vt:lpstr>
      <vt:lpstr>NuGet Package</vt:lpstr>
      <vt:lpstr>NuGetPackage</vt:lpstr>
      <vt:lpstr>NuGet Package</vt:lpstr>
      <vt:lpstr>Nhibernate mapping</vt:lpstr>
      <vt:lpstr>Mapping</vt:lpstr>
      <vt:lpstr>Mapping Ticket.hbm.xml</vt:lpstr>
      <vt:lpstr>Class tag</vt:lpstr>
      <vt:lpstr>Id tag of primary key</vt:lpstr>
      <vt:lpstr>Transient &lt;&lt;intermezzo&gt;&gt;</vt:lpstr>
      <vt:lpstr>Property tag</vt:lpstr>
      <vt:lpstr>Subclass </vt:lpstr>
      <vt:lpstr>Bag tag</vt:lpstr>
      <vt:lpstr>Mapping TicketResponse.hbm.xml</vt:lpstr>
      <vt:lpstr>Configuratie Nhibernate</vt:lpstr>
      <vt:lpstr>Configuratie bestand</vt:lpstr>
      <vt:lpstr>Web.config</vt:lpstr>
      <vt:lpstr>NhibernateHelper</vt:lpstr>
      <vt:lpstr>ISessionFactory</vt:lpstr>
      <vt:lpstr>Pad van de file mappings</vt:lpstr>
      <vt:lpstr>OpenSession methode</vt:lpstr>
      <vt:lpstr>CRUD </vt:lpstr>
      <vt:lpstr>Nhibernate CRUD</vt:lpstr>
      <vt:lpstr>ISession</vt:lpstr>
      <vt:lpstr>Create</vt:lpstr>
      <vt:lpstr>Read </vt:lpstr>
      <vt:lpstr>Session.Get&lt;&gt;()</vt:lpstr>
      <vt:lpstr>session.Load&lt;&gt;()</vt:lpstr>
      <vt:lpstr> session.CreateQuery() </vt:lpstr>
      <vt:lpstr> session.CreateQuery() </vt:lpstr>
      <vt:lpstr> session.CreateQuery() (variatiante) </vt:lpstr>
      <vt:lpstr>session.CreateCriteria()</vt:lpstr>
      <vt:lpstr>Session.CreateCriteria()</vt:lpstr>
      <vt:lpstr>Session.Criteria().Disjunction()</vt:lpstr>
      <vt:lpstr>Session.Criteria().Disjunction()</vt:lpstr>
      <vt:lpstr>OR statement bij CreateQuery()</vt:lpstr>
      <vt:lpstr>OR statement bij CreateQuery()</vt:lpstr>
      <vt:lpstr>Update</vt:lpstr>
      <vt:lpstr>Update</vt:lpstr>
      <vt:lpstr>Delete</vt:lpstr>
      <vt:lpstr>Delete (met meerdere opties)</vt:lpstr>
      <vt:lpstr>Conclusie</vt:lpstr>
      <vt:lpstr>Voordelen</vt:lpstr>
      <vt:lpstr>Nadelen</vt:lpstr>
      <vt:lpstr>Bronnen</vt:lpstr>
      <vt:lpstr>Bronnen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Nhibernate</dc:title>
  <dc:creator>Patrick Frison</dc:creator>
  <cp:lastModifiedBy>PATRICK FRISON</cp:lastModifiedBy>
  <cp:revision>55</cp:revision>
  <cp:lastPrinted>2012-10-01T12:05:35Z</cp:lastPrinted>
  <dcterms:created xsi:type="dcterms:W3CDTF">2015-02-10T01:34:12Z</dcterms:created>
  <dcterms:modified xsi:type="dcterms:W3CDTF">2016-02-22T04:14:13Z</dcterms:modified>
</cp:coreProperties>
</file>