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325" r:id="rId4"/>
    <p:sldId id="259" r:id="rId5"/>
    <p:sldId id="307" r:id="rId6"/>
    <p:sldId id="308" r:id="rId7"/>
    <p:sldId id="326" r:id="rId8"/>
    <p:sldId id="313" r:id="rId9"/>
    <p:sldId id="323" r:id="rId10"/>
    <p:sldId id="314" r:id="rId11"/>
    <p:sldId id="324" r:id="rId12"/>
    <p:sldId id="327" r:id="rId13"/>
    <p:sldId id="309" r:id="rId14"/>
    <p:sldId id="310" r:id="rId15"/>
    <p:sldId id="311" r:id="rId16"/>
    <p:sldId id="312" r:id="rId17"/>
    <p:sldId id="328" r:id="rId18"/>
    <p:sldId id="315" r:id="rId19"/>
    <p:sldId id="329" r:id="rId20"/>
    <p:sldId id="306" r:id="rId21"/>
    <p:sldId id="295" r:id="rId22"/>
    <p:sldId id="330" r:id="rId23"/>
    <p:sldId id="303" r:id="rId24"/>
    <p:sldId id="304" r:id="rId25"/>
    <p:sldId id="301" r:id="rId26"/>
    <p:sldId id="302" r:id="rId27"/>
    <p:sldId id="331" r:id="rId28"/>
    <p:sldId id="319" r:id="rId29"/>
    <p:sldId id="320" r:id="rId30"/>
    <p:sldId id="322"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Noto Sans Symbols"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57A09AD-BDB1-412F-8C08-A78853C61C4E}">
          <p14:sldIdLst>
            <p14:sldId id="256"/>
            <p14:sldId id="257"/>
          </p14:sldIdLst>
        </p14:section>
        <p14:section name="Introduction" id="{B167EC93-9CC8-4C10-A0CD-650C21815008}">
          <p14:sldIdLst>
            <p14:sldId id="325"/>
            <p14:sldId id="259"/>
            <p14:sldId id="307"/>
            <p14:sldId id="308"/>
          </p14:sldIdLst>
        </p14:section>
        <p14:section name="Training Algorithms" id="{B1893223-A602-4F5E-8D4A-117EEEA4548D}">
          <p14:sldIdLst>
            <p14:sldId id="326"/>
            <p14:sldId id="313"/>
            <p14:sldId id="323"/>
            <p14:sldId id="314"/>
            <p14:sldId id="324"/>
          </p14:sldIdLst>
        </p14:section>
        <p14:section name="Related Work" id="{3ED16331-D574-4C65-AB94-463CC0241A82}">
          <p14:sldIdLst>
            <p14:sldId id="327"/>
            <p14:sldId id="309"/>
            <p14:sldId id="310"/>
            <p14:sldId id="311"/>
            <p14:sldId id="312"/>
          </p14:sldIdLst>
        </p14:section>
        <p14:section name="Project Overview" id="{C4E2A496-96C7-46E2-BB3B-3FDCCBF78035}">
          <p14:sldIdLst>
            <p14:sldId id="328"/>
            <p14:sldId id="315"/>
            <p14:sldId id="329"/>
            <p14:sldId id="306"/>
            <p14:sldId id="295"/>
          </p14:sldIdLst>
        </p14:section>
        <p14:section name="Results" id="{C514DBA8-2612-46A3-AFBD-08C455E732E6}">
          <p14:sldIdLst>
            <p14:sldId id="330"/>
            <p14:sldId id="303"/>
            <p14:sldId id="304"/>
            <p14:sldId id="301"/>
            <p14:sldId id="302"/>
          </p14:sldIdLst>
        </p14:section>
        <p14:section name="Conclusions" id="{8DFAE975-7BC6-452D-A748-078E79C2D86A}">
          <p14:sldIdLst>
            <p14:sldId id="331"/>
            <p14:sldId id="319"/>
            <p14:sldId id="320"/>
            <p14:sldId id="322"/>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5uORYicMT0MeaOpO/20tnanoK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5" autoAdjust="0"/>
  </p:normalViewPr>
  <p:slideViewPr>
    <p:cSldViewPr snapToGrid="0">
      <p:cViewPr varScale="1">
        <p:scale>
          <a:sx n="94" d="100"/>
          <a:sy n="94" d="100"/>
        </p:scale>
        <p:origin x="11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PPO </a:t>
            </a:r>
            <a:r>
              <a:rPr lang="tr-TR" noProof="0" dirty="0" err="1"/>
              <a:t>algorithm</a:t>
            </a:r>
            <a:r>
              <a:rPr lang="tr-TR" noProof="0" dirty="0"/>
              <a:t> </a:t>
            </a:r>
            <a:r>
              <a:rPr lang="tr-TR" noProof="0" dirty="0" err="1"/>
              <a:t>also</a:t>
            </a:r>
            <a:r>
              <a:rPr lang="tr-TR" noProof="0" dirty="0"/>
              <a:t> </a:t>
            </a:r>
            <a:r>
              <a:rPr lang="tr-TR" noProof="0" dirty="0" err="1"/>
              <a:t>have</a:t>
            </a:r>
            <a:r>
              <a:rPr lang="tr-TR" noProof="0" dirty="0"/>
              <a:t> </a:t>
            </a:r>
            <a:r>
              <a:rPr lang="tr-TR" noProof="0" dirty="0" err="1"/>
              <a:t>actor-critic</a:t>
            </a:r>
            <a:r>
              <a:rPr lang="tr-TR" noProof="0" dirty="0"/>
              <a:t> </a:t>
            </a:r>
            <a:r>
              <a:rPr lang="tr-TR" noProof="0" dirty="0" err="1"/>
              <a:t>networks</a:t>
            </a:r>
            <a:r>
              <a:rPr lang="tr-TR" noProof="0" dirty="0"/>
              <a:t> </a:t>
            </a:r>
            <a:r>
              <a:rPr lang="tr-TR" noProof="0" dirty="0" err="1"/>
              <a:t>and</a:t>
            </a:r>
            <a:r>
              <a:rPr lang="tr-TR" noProof="0" dirty="0"/>
              <a:t> it  is </a:t>
            </a:r>
            <a:r>
              <a:rPr lang="tr-TR" noProof="0" dirty="0" err="1"/>
              <a:t>continuous</a:t>
            </a:r>
            <a:r>
              <a:rPr lang="tr-TR" noProof="0" dirty="0"/>
              <a:t> </a:t>
            </a:r>
            <a:r>
              <a:rPr lang="tr-TR" noProof="0" dirty="0" err="1"/>
              <a:t>space</a:t>
            </a:r>
            <a:r>
              <a:rPr lang="tr-TR" noProof="0" dirty="0"/>
              <a:t> </a:t>
            </a:r>
            <a:r>
              <a:rPr lang="tr-TR" noProof="0" dirty="0" err="1"/>
              <a:t>agent</a:t>
            </a:r>
            <a:r>
              <a:rPr lang="tr-TR" noProof="0" dirty="0"/>
              <a:t>.</a:t>
            </a:r>
          </a:p>
          <a:p>
            <a:pPr marL="0" lvl="0" indent="0" algn="l" rtl="0">
              <a:spcBef>
                <a:spcPts val="0"/>
              </a:spcBef>
              <a:spcAft>
                <a:spcPts val="0"/>
              </a:spcAft>
              <a:buNone/>
            </a:pPr>
            <a:r>
              <a:rPr lang="tr-TR" noProof="0" dirty="0" err="1"/>
              <a:t>Its</a:t>
            </a:r>
            <a:r>
              <a:rPr lang="tr-TR" noProof="0" dirty="0"/>
              <a:t> </a:t>
            </a:r>
            <a:r>
              <a:rPr lang="tr-TR" noProof="0" dirty="0" err="1"/>
              <a:t>working</a:t>
            </a:r>
            <a:r>
              <a:rPr lang="tr-TR" noProof="0" dirty="0"/>
              <a:t> </a:t>
            </a:r>
            <a:r>
              <a:rPr lang="tr-TR" noProof="0" dirty="0" err="1"/>
              <a:t>principle</a:t>
            </a:r>
            <a:r>
              <a:rPr lang="tr-TR" noProof="0" dirty="0"/>
              <a:t> is </a:t>
            </a:r>
            <a:r>
              <a:rPr lang="tr-TR" noProof="0" dirty="0" err="1"/>
              <a:t>based</a:t>
            </a:r>
            <a:r>
              <a:rPr lang="tr-TR" noProof="0" dirty="0"/>
              <a:t> on </a:t>
            </a:r>
            <a:r>
              <a:rPr lang="tr-TR" noProof="0" dirty="0" err="1"/>
              <a:t>small</a:t>
            </a:r>
            <a:r>
              <a:rPr lang="tr-TR" noProof="0" dirty="0"/>
              <a:t> </a:t>
            </a:r>
            <a:r>
              <a:rPr lang="tr-TR" noProof="0" dirty="0" err="1"/>
              <a:t>steps</a:t>
            </a:r>
            <a:r>
              <a:rPr lang="tr-TR" noProof="0" dirty="0"/>
              <a:t> in </a:t>
            </a:r>
            <a:r>
              <a:rPr lang="tr-TR" noProof="0" dirty="0" err="1"/>
              <a:t>the</a:t>
            </a:r>
            <a:r>
              <a:rPr lang="tr-TR" noProof="0" dirty="0"/>
              <a:t> </a:t>
            </a:r>
            <a:r>
              <a:rPr lang="tr-TR" noProof="0" dirty="0" err="1"/>
              <a:t>trusted</a:t>
            </a:r>
            <a:r>
              <a:rPr lang="tr-TR" noProof="0" dirty="0"/>
              <a:t> </a:t>
            </a:r>
            <a:r>
              <a:rPr lang="tr-TR" noProof="0" dirty="0" err="1"/>
              <a:t>region</a:t>
            </a:r>
            <a:r>
              <a:rPr lang="tr-TR" noProof="0" dirty="0"/>
              <a:t>. </a:t>
            </a:r>
            <a:r>
              <a:rPr lang="tr-TR" noProof="0" dirty="0" err="1"/>
              <a:t>It’s</a:t>
            </a:r>
            <a:r>
              <a:rPr lang="tr-TR" noProof="0" dirty="0"/>
              <a:t> </a:t>
            </a:r>
            <a:r>
              <a:rPr lang="tr-TR" noProof="0" dirty="0" err="1"/>
              <a:t>direction</a:t>
            </a:r>
            <a:r>
              <a:rPr lang="tr-TR" noProof="0" dirty="0"/>
              <a:t> is </a:t>
            </a:r>
            <a:r>
              <a:rPr lang="tr-TR" noProof="0" dirty="0" err="1"/>
              <a:t>determined</a:t>
            </a:r>
            <a:r>
              <a:rPr lang="tr-TR" noProof="0" dirty="0"/>
              <a:t> </a:t>
            </a:r>
            <a:r>
              <a:rPr lang="tr-TR" noProof="0" dirty="0" err="1"/>
              <a:t>when</a:t>
            </a:r>
            <a:r>
              <a:rPr lang="tr-TR" noProof="0" dirty="0"/>
              <a:t> </a:t>
            </a:r>
            <a:r>
              <a:rPr lang="tr-TR" noProof="0" dirty="0" err="1"/>
              <a:t>the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in </a:t>
            </a:r>
            <a:r>
              <a:rPr lang="tr-TR" noProof="0" dirty="0" err="1"/>
              <a:t>the</a:t>
            </a:r>
            <a:r>
              <a:rPr lang="tr-TR" noProof="0" dirty="0"/>
              <a:t> </a:t>
            </a:r>
            <a:r>
              <a:rPr lang="tr-TR" noProof="0" dirty="0" err="1"/>
              <a:t>circular</a:t>
            </a:r>
            <a:r>
              <a:rPr lang="tr-TR" noProof="0" dirty="0"/>
              <a:t>. </a:t>
            </a:r>
            <a:r>
              <a:rPr lang="tr-TR" noProof="0" dirty="0" err="1"/>
              <a:t>Once</a:t>
            </a:r>
            <a:r>
              <a:rPr lang="tr-TR" noProof="0" dirty="0"/>
              <a:t> </a:t>
            </a:r>
            <a:r>
              <a:rPr lang="tr-TR" noProof="0" dirty="0" err="1"/>
              <a:t>best</a:t>
            </a:r>
            <a:r>
              <a:rPr lang="tr-TR" noProof="0" dirty="0"/>
              <a:t> </a:t>
            </a:r>
            <a:r>
              <a:rPr lang="tr-TR" noProof="0" dirty="0" err="1"/>
              <a:t>point</a:t>
            </a:r>
            <a:r>
              <a:rPr lang="tr-TR" noProof="0" dirty="0"/>
              <a:t> is </a:t>
            </a:r>
            <a:r>
              <a:rPr lang="tr-TR" noProof="0" dirty="0" err="1"/>
              <a:t>found</a:t>
            </a:r>
            <a:r>
              <a:rPr lang="tr-TR" noProof="0" dirty="0"/>
              <a:t> </a:t>
            </a:r>
            <a:r>
              <a:rPr lang="tr-TR" noProof="0" dirty="0" err="1"/>
              <a:t>new</a:t>
            </a:r>
            <a:r>
              <a:rPr lang="tr-TR" noProof="0" dirty="0"/>
              <a:t> </a:t>
            </a:r>
            <a:r>
              <a:rPr lang="tr-TR" noProof="0" dirty="0" err="1"/>
              <a:t>trust</a:t>
            </a:r>
            <a:r>
              <a:rPr lang="tr-TR" noProof="0" dirty="0"/>
              <a:t> </a:t>
            </a:r>
            <a:r>
              <a:rPr lang="tr-TR" noProof="0" dirty="0" err="1"/>
              <a:t>region</a:t>
            </a:r>
            <a:r>
              <a:rPr lang="tr-TR" noProof="0" dirty="0"/>
              <a:t> </a:t>
            </a:r>
            <a:r>
              <a:rPr lang="tr-TR" noProof="0" dirty="0" err="1"/>
              <a:t>appears</a:t>
            </a:r>
            <a:r>
              <a:rPr lang="tr-TR" noProof="0" dirty="0"/>
              <a:t> </a:t>
            </a:r>
            <a:r>
              <a:rPr lang="tr-TR" noProof="0" dirty="0" err="1"/>
              <a:t>and</a:t>
            </a:r>
            <a:r>
              <a:rPr lang="tr-TR" noProof="0" dirty="0"/>
              <a:t> </a:t>
            </a:r>
            <a:r>
              <a:rPr lang="tr-TR" noProof="0" dirty="0" err="1"/>
              <a:t>again</a:t>
            </a:r>
            <a:r>
              <a:rPr lang="tr-TR" noProof="0" dirty="0"/>
              <a:t> </a:t>
            </a:r>
            <a:r>
              <a:rPr lang="tr-TR" noProof="0" dirty="0" err="1"/>
              <a:t>struggles</a:t>
            </a:r>
            <a:r>
              <a:rPr lang="tr-TR" noProof="0" dirty="0"/>
              <a:t> </a:t>
            </a:r>
            <a:r>
              <a:rPr lang="tr-TR" noProof="0" dirty="0" err="1"/>
              <a:t>to</a:t>
            </a:r>
            <a:r>
              <a:rPr lang="tr-TR" noProof="0" dirty="0"/>
              <a:t> </a:t>
            </a:r>
            <a:r>
              <a:rPr lang="tr-TR" noProof="0" dirty="0" err="1"/>
              <a:t>find</a:t>
            </a:r>
            <a:r>
              <a:rPr lang="tr-TR" noProof="0" dirty="0"/>
              <a:t> </a:t>
            </a:r>
            <a:r>
              <a:rPr lang="tr-TR" noProof="0" dirty="0" err="1"/>
              <a:t>best</a:t>
            </a:r>
            <a:r>
              <a:rPr lang="tr-TR" noProof="0" dirty="0"/>
              <a:t> </a:t>
            </a:r>
            <a:r>
              <a:rPr lang="tr-TR" noProof="0" dirty="0" err="1"/>
              <a:t>point</a:t>
            </a:r>
            <a:r>
              <a:rPr lang="tr-TR" noProof="0" dirty="0"/>
              <a:t>. </a:t>
            </a:r>
            <a:r>
              <a:rPr lang="tr-TR" noProof="0" dirty="0" err="1"/>
              <a:t>This</a:t>
            </a:r>
            <a:r>
              <a:rPr lang="tr-TR" noProof="0" dirty="0"/>
              <a:t> </a:t>
            </a:r>
            <a:r>
              <a:rPr lang="tr-TR" noProof="0" dirty="0" err="1"/>
              <a:t>process</a:t>
            </a:r>
            <a:r>
              <a:rPr lang="tr-TR" noProof="0" dirty="0"/>
              <a:t> </a:t>
            </a:r>
            <a:r>
              <a:rPr lang="tr-TR" noProof="0" dirty="0" err="1"/>
              <a:t>continue</a:t>
            </a:r>
            <a:r>
              <a:rPr lang="tr-TR" noProof="0" dirty="0"/>
              <a:t> </a:t>
            </a:r>
            <a:r>
              <a:rPr lang="tr-TR" noProof="0" dirty="0" err="1"/>
              <a:t>untill</a:t>
            </a:r>
            <a:r>
              <a:rPr lang="tr-TR" noProof="0" dirty="0"/>
              <a:t> </a:t>
            </a:r>
            <a:r>
              <a:rPr lang="tr-TR" noProof="0" dirty="0" err="1"/>
              <a:t>optimal,target</a:t>
            </a:r>
            <a:r>
              <a:rPr lang="tr-TR" noProof="0" dirty="0"/>
              <a:t>, </a:t>
            </a:r>
            <a:r>
              <a:rPr lang="tr-TR" noProof="0" dirty="0" err="1"/>
              <a:t>point</a:t>
            </a:r>
            <a:r>
              <a:rPr lang="tr-TR" noProof="0" dirty="0"/>
              <a:t> is </a:t>
            </a:r>
            <a:r>
              <a:rPr lang="tr-TR" noProof="0" dirty="0" err="1"/>
              <a:t>found</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25153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DDPG PPO </a:t>
            </a:r>
            <a:r>
              <a:rPr lang="tr-TR" noProof="0" dirty="0" err="1"/>
              <a:t>actor</a:t>
            </a:r>
            <a:r>
              <a:rPr lang="tr-TR" noProof="0" dirty="0"/>
              <a:t> </a:t>
            </a:r>
            <a:r>
              <a:rPr lang="tr-TR" noProof="0" dirty="0" err="1"/>
              <a:t>critic</a:t>
            </a:r>
            <a:r>
              <a:rPr lang="tr-TR" noProof="0" dirty="0"/>
              <a:t> figürleri alınacak</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60739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344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1688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1972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3423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73402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03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our Project environment at Simulink platform. Each block responsible for different tasks. </a:t>
            </a:r>
          </a:p>
          <a:p>
            <a:pPr marL="0" lvl="0" indent="0" algn="l" rtl="0">
              <a:spcBef>
                <a:spcPts val="0"/>
              </a:spcBef>
              <a:spcAft>
                <a:spcPts val="0"/>
              </a:spcAft>
              <a:buNone/>
            </a:pPr>
            <a:r>
              <a:rPr lang="tr-TR" dirty="0" err="1"/>
              <a:t>Signal</a:t>
            </a:r>
            <a:r>
              <a:rPr lang="tr-TR" dirty="0"/>
              <a:t> Editor               : </a:t>
            </a:r>
            <a:r>
              <a:rPr lang="tr-TR" b="0" i="0" dirty="0" err="1">
                <a:solidFill>
                  <a:schemeClr val="tx1"/>
                </a:solidFill>
                <a:latin typeface="+mj-lt"/>
                <a:cs typeface="Arial"/>
                <a:sym typeface="Arial"/>
              </a:rPr>
              <a:t>It</a:t>
            </a:r>
            <a:r>
              <a:rPr lang="tr-TR" b="0" i="0" dirty="0">
                <a:solidFill>
                  <a:schemeClr val="tx1"/>
                </a:solidFill>
                <a:latin typeface="+mj-lt"/>
                <a:cs typeface="Arial"/>
                <a:sym typeface="Arial"/>
              </a:rPr>
              <a:t> g</a:t>
            </a:r>
            <a:r>
              <a:rPr lang="en-US" b="0" i="0" dirty="0" err="1">
                <a:solidFill>
                  <a:schemeClr val="tx1"/>
                </a:solidFill>
                <a:latin typeface="+mj-lt"/>
                <a:ea typeface="Arial"/>
                <a:cs typeface="Arial"/>
                <a:sym typeface="Arial"/>
              </a:rPr>
              <a:t>enerates</a:t>
            </a:r>
            <a:r>
              <a:rPr lang="en-US" b="0" i="0" dirty="0">
                <a:solidFill>
                  <a:schemeClr val="tx1"/>
                </a:solidFill>
                <a:latin typeface="+mj-lt"/>
                <a:ea typeface="Arial"/>
                <a:cs typeface="Arial"/>
                <a:sym typeface="Arial"/>
              </a:rPr>
              <a:t> position and attitude commands</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err="1"/>
              <a:t>Sensors</a:t>
            </a:r>
            <a:r>
              <a:rPr lang="tr-TR" dirty="0"/>
              <a:t>                       : </a:t>
            </a:r>
            <a:r>
              <a:rPr lang="tr-TR" dirty="0" err="1"/>
              <a:t>It</a:t>
            </a:r>
            <a:r>
              <a:rPr lang="tr-TR" dirty="0"/>
              <a:t> </a:t>
            </a:r>
            <a:r>
              <a:rPr lang="en-US" b="0" i="0" dirty="0">
                <a:solidFill>
                  <a:schemeClr val="tx1"/>
                </a:solidFill>
                <a:latin typeface="+mj-lt"/>
                <a:ea typeface="Arial"/>
                <a:cs typeface="Arial"/>
                <a:sym typeface="Arial"/>
              </a:rPr>
              <a:t>includes the model of sensors such as IMU on the quadcopter</a:t>
            </a:r>
            <a:endParaRPr lang="tr-TR" dirty="0"/>
          </a:p>
          <a:p>
            <a:pPr marL="0" lvl="0" indent="0" algn="l" rtl="0">
              <a:spcBef>
                <a:spcPts val="0"/>
              </a:spcBef>
              <a:spcAft>
                <a:spcPts val="0"/>
              </a:spcAft>
              <a:buNone/>
            </a:pPr>
            <a:r>
              <a:rPr lang="tr-TR" dirty="0"/>
              <a:t>Flight Control </a:t>
            </a:r>
            <a:r>
              <a:rPr lang="tr-TR" dirty="0" err="1"/>
              <a:t>System</a:t>
            </a:r>
            <a:r>
              <a:rPr lang="tr-TR" dirty="0"/>
              <a:t> : </a:t>
            </a:r>
            <a:r>
              <a:rPr lang="tr-TR" dirty="0" err="1"/>
              <a:t>It</a:t>
            </a:r>
            <a:r>
              <a:rPr lang="tr-TR" dirty="0"/>
              <a:t> </a:t>
            </a:r>
            <a:r>
              <a:rPr lang="en-US" b="0" i="0" dirty="0">
                <a:solidFill>
                  <a:schemeClr val="tx1"/>
                </a:solidFill>
                <a:latin typeface="+mj-lt"/>
                <a:ea typeface="Arial"/>
                <a:cs typeface="Arial"/>
                <a:sym typeface="Arial"/>
              </a:rPr>
              <a:t>is responsible for position and attitude control. Here, we will perform attitude control using RL (Reinforcement Learning)</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a:t>Environment               : </a:t>
            </a:r>
            <a:r>
              <a:rPr lang="tr-TR" dirty="0" err="1"/>
              <a:t>It</a:t>
            </a:r>
            <a:r>
              <a:rPr lang="tr-TR" dirty="0"/>
              <a:t> </a:t>
            </a:r>
            <a:r>
              <a:rPr lang="en-US" b="0" i="0" dirty="0">
                <a:solidFill>
                  <a:schemeClr val="tx1"/>
                </a:solidFill>
                <a:latin typeface="+mj-lt"/>
                <a:ea typeface="Arial"/>
                <a:cs typeface="Arial"/>
                <a:sym typeface="Arial"/>
              </a:rPr>
              <a:t>includes gravity, air temperature, speed of sound, pressure, air density, and magnetic field</a:t>
            </a:r>
            <a:endParaRPr lang="tr-TR" dirty="0"/>
          </a:p>
          <a:p>
            <a:pPr marL="0" lvl="0" indent="0" algn="l" rtl="0">
              <a:spcBef>
                <a:spcPts val="0"/>
              </a:spcBef>
              <a:spcAft>
                <a:spcPts val="0"/>
              </a:spcAft>
              <a:buNone/>
            </a:pPr>
            <a:r>
              <a:rPr lang="en-US" noProof="0" dirty="0"/>
              <a:t>Airframe</a:t>
            </a:r>
            <a:r>
              <a:rPr lang="tr-TR" dirty="0"/>
              <a:t>                     : </a:t>
            </a:r>
            <a:r>
              <a:rPr lang="tr-TR" dirty="0" err="1"/>
              <a:t>It</a:t>
            </a:r>
            <a:r>
              <a:rPr lang="tr-TR" dirty="0"/>
              <a:t> </a:t>
            </a:r>
            <a:r>
              <a:rPr lang="en-US" b="0" i="0" dirty="0">
                <a:solidFill>
                  <a:schemeClr val="tx1"/>
                </a:solidFill>
                <a:latin typeface="+mj-lt"/>
                <a:ea typeface="Arial"/>
                <a:cs typeface="Arial"/>
                <a:sym typeface="Arial"/>
              </a:rPr>
              <a:t>contains the nonlinear model of the quadcopter</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en-US" b="0" i="0" dirty="0">
                <a:solidFill>
                  <a:schemeClr val="tx1"/>
                </a:solidFill>
                <a:latin typeface="+mj-lt"/>
                <a:ea typeface="Arial"/>
                <a:cs typeface="Arial"/>
                <a:sym typeface="Arial"/>
              </a:rPr>
              <a:t>Visualization</a:t>
            </a:r>
            <a:r>
              <a:rPr lang="tr-TR" b="0" i="0" dirty="0">
                <a:solidFill>
                  <a:schemeClr val="tx1"/>
                </a:solidFill>
                <a:latin typeface="+mj-lt"/>
                <a:ea typeface="Arial"/>
                <a:cs typeface="Arial"/>
                <a:sym typeface="Arial"/>
              </a:rPr>
              <a:t>:              : </a:t>
            </a:r>
            <a:r>
              <a:rPr lang="tr-TR" b="0" i="0" dirty="0" err="1">
                <a:solidFill>
                  <a:schemeClr val="tx1"/>
                </a:solidFill>
                <a:latin typeface="+mj-lt"/>
                <a:ea typeface="Arial"/>
                <a:cs typeface="Arial"/>
                <a:sym typeface="Arial"/>
              </a:rPr>
              <a:t>It</a:t>
            </a:r>
            <a:r>
              <a:rPr lang="tr-TR" b="0" i="0" dirty="0">
                <a:solidFill>
                  <a:schemeClr val="tx1"/>
                </a:solidFill>
                <a:latin typeface="+mj-lt"/>
                <a:ea typeface="Arial"/>
                <a:cs typeface="Arial"/>
                <a:sym typeface="Arial"/>
              </a:rPr>
              <a:t> </a:t>
            </a:r>
            <a:r>
              <a:rPr lang="en-US" b="0" i="0" dirty="0">
                <a:solidFill>
                  <a:schemeClr val="tx1"/>
                </a:solidFill>
                <a:latin typeface="+mj-lt"/>
                <a:ea typeface="Arial"/>
                <a:cs typeface="Arial"/>
                <a:sym typeface="Arial"/>
              </a:rPr>
              <a:t>facilitates logging and scoping of commands, control signals, and states, it contains also workspace and Simulink 3D animation. </a:t>
            </a:r>
            <a:endParaRPr lang="tr-TR"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33560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74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382394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roll</a:t>
            </a:r>
            <a:r>
              <a:rPr lang="tr-TR" noProof="0" dirty="0"/>
              <a:t> </a:t>
            </a:r>
            <a:r>
              <a:rPr lang="tr-TR" noProof="0" dirty="0" err="1"/>
              <a:t>and</a:t>
            </a:r>
            <a:r>
              <a:rPr lang="tr-TR" noProof="0" dirty="0"/>
              <a:t> </a:t>
            </a:r>
            <a:r>
              <a:rPr lang="tr-TR" noProof="0" dirty="0" err="1"/>
              <a:t>pitch</a:t>
            </a:r>
            <a:r>
              <a:rPr lang="tr-TR" noProof="0" dirty="0"/>
              <a:t> </a:t>
            </a:r>
            <a:r>
              <a:rPr lang="tr-TR" noProof="0" dirty="0" err="1"/>
              <a:t>attitude</a:t>
            </a:r>
            <a:r>
              <a:rPr lang="tr-TR" noProof="0" dirty="0"/>
              <a:t> </a:t>
            </a:r>
            <a:r>
              <a:rPr lang="tr-TR" noProof="0" dirty="0" err="1"/>
              <a:t>control</a:t>
            </a: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68045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556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Normalde </a:t>
            </a:r>
            <a:r>
              <a:rPr lang="tr-TR" noProof="0" dirty="0" err="1"/>
              <a:t>rewardün</a:t>
            </a:r>
            <a:r>
              <a:rPr lang="tr-TR" noProof="0" dirty="0"/>
              <a:t> </a:t>
            </a:r>
            <a:r>
              <a:rPr lang="tr-TR" noProof="0" dirty="0" err="1"/>
              <a:t>maximize</a:t>
            </a:r>
            <a:r>
              <a:rPr lang="tr-TR" noProof="0" dirty="0"/>
              <a:t> etmesi beklenir. Osilasyon belirli </a:t>
            </a:r>
            <a:r>
              <a:rPr lang="tr-TR" noProof="0" dirty="0" err="1"/>
              <a:t>steplede</a:t>
            </a:r>
            <a:r>
              <a:rPr lang="tr-TR" noProof="0" dirty="0"/>
              <a:t> </a:t>
            </a:r>
            <a:r>
              <a:rPr lang="tr-TR" noProof="0" dirty="0" err="1"/>
              <a:t>reward</a:t>
            </a:r>
            <a:r>
              <a:rPr lang="tr-TR" noProof="0" dirty="0"/>
              <a:t> </a:t>
            </a:r>
          </a:p>
          <a:p>
            <a:pPr marL="0" lvl="0" indent="0" algn="l" rtl="0">
              <a:spcBef>
                <a:spcPts val="0"/>
              </a:spcBef>
              <a:spcAft>
                <a:spcPts val="0"/>
              </a:spcAft>
              <a:buNone/>
            </a:pPr>
            <a:r>
              <a:rPr lang="tr-TR" noProof="0" dirty="0" err="1"/>
              <a:t>Average</a:t>
            </a:r>
            <a:r>
              <a:rPr lang="tr-TR" noProof="0" dirty="0"/>
              <a:t> </a:t>
            </a:r>
            <a:r>
              <a:rPr lang="tr-TR" noProof="0" dirty="0" err="1"/>
              <a:t>reward</a:t>
            </a:r>
            <a:r>
              <a:rPr lang="tr-TR" noProof="0" dirty="0"/>
              <a:t> 10 tanesinin ortalaması</a:t>
            </a:r>
          </a:p>
          <a:p>
            <a:pPr marL="0" lvl="0" indent="0" algn="l" rtl="0">
              <a:spcBef>
                <a:spcPts val="0"/>
              </a:spcBef>
              <a:spcAft>
                <a:spcPts val="0"/>
              </a:spcAft>
              <a:buNone/>
            </a:pPr>
            <a:r>
              <a:rPr lang="tr-TR" noProof="0" dirty="0" err="1"/>
              <a:t>Reward</a:t>
            </a:r>
            <a:r>
              <a:rPr lang="tr-TR" noProof="0" dirty="0"/>
              <a:t> </a:t>
            </a:r>
            <a:r>
              <a:rPr lang="tr-TR" noProof="0" dirty="0" err="1"/>
              <a:t>function</a:t>
            </a:r>
            <a:r>
              <a:rPr lang="tr-TR" noProof="0" dirty="0"/>
              <a:t> : </a:t>
            </a:r>
          </a:p>
          <a:p>
            <a:pPr marL="0" lvl="0" indent="0" algn="l" rtl="0">
              <a:spcBef>
                <a:spcPts val="0"/>
              </a:spcBef>
              <a:spcAft>
                <a:spcPts val="0"/>
              </a:spcAft>
              <a:buNone/>
            </a:pPr>
            <a:r>
              <a:rPr lang="tr-TR" noProof="0" dirty="0"/>
              <a:t>&lt;</a:t>
            </a:r>
            <a:r>
              <a:rPr lang="tr-TR" noProof="0" dirty="0" err="1"/>
              <a:t>roll</a:t>
            </a:r>
            <a:r>
              <a:rPr lang="tr-TR" noProof="0" dirty="0"/>
              <a:t> </a:t>
            </a:r>
            <a:r>
              <a:rPr lang="tr-TR" noProof="0" dirty="0" err="1"/>
              <a:t>error</a:t>
            </a:r>
            <a:r>
              <a:rPr lang="tr-TR" noProof="0" dirty="0"/>
              <a:t> ve </a:t>
            </a:r>
            <a:r>
              <a:rPr lang="tr-TR" noProof="0" dirty="0" err="1"/>
              <a:t>pitch</a:t>
            </a:r>
            <a:r>
              <a:rPr lang="tr-TR" noProof="0" dirty="0"/>
              <a:t> </a:t>
            </a:r>
            <a:r>
              <a:rPr lang="tr-TR" noProof="0" dirty="0" err="1"/>
              <a:t>error</a:t>
            </a:r>
            <a:r>
              <a:rPr lang="tr-TR" noProof="0" dirty="0"/>
              <a:t> 0.5 . Bunların </a:t>
            </a:r>
            <a:r>
              <a:rPr lang="tr-TR" noProof="0" dirty="0" err="1"/>
              <a:t>weight</a:t>
            </a:r>
            <a:r>
              <a:rPr lang="tr-TR" noProof="0" dirty="0"/>
              <a:t> değerleri 2side 0.5 </a:t>
            </a:r>
            <a:r>
              <a:rPr lang="tr-TR" noProof="0" dirty="0" err="1"/>
              <a:t>ikiside</a:t>
            </a:r>
            <a:r>
              <a:rPr lang="tr-TR" noProof="0" dirty="0"/>
              <a:t> aynı  oranda ödül + ceza. </a:t>
            </a:r>
          </a:p>
          <a:p>
            <a:pPr marL="0" lvl="0" indent="0" algn="l" rtl="0">
              <a:spcBef>
                <a:spcPts val="0"/>
              </a:spcBef>
              <a:spcAft>
                <a:spcPts val="0"/>
              </a:spcAft>
              <a:buNone/>
            </a:pPr>
            <a:r>
              <a:rPr lang="tr-TR" noProof="0" dirty="0"/>
              <a:t>&gt;</a:t>
            </a:r>
          </a:p>
          <a:p>
            <a:pPr marL="0" lvl="0" indent="0" algn="l" rtl="0">
              <a:spcBef>
                <a:spcPts val="0"/>
              </a:spcBef>
              <a:spcAft>
                <a:spcPts val="0"/>
              </a:spcAft>
              <a:buNone/>
            </a:pPr>
            <a:r>
              <a:rPr lang="tr-TR" noProof="0" dirty="0"/>
              <a:t>&lt;1 bölü e üzeri  denklem… Bu hata sıfıra gittikçe </a:t>
            </a:r>
            <a:r>
              <a:rPr lang="tr-TR" noProof="0" dirty="0" err="1"/>
              <a:t>reward</a:t>
            </a:r>
            <a:r>
              <a:rPr lang="tr-TR" noProof="0" dirty="0"/>
              <a:t> 1 e yaklaşacak demek. Hata sonsuza  giderse </a:t>
            </a:r>
            <a:r>
              <a:rPr lang="tr-TR" noProof="0" dirty="0" err="1"/>
              <a:t>reward</a:t>
            </a:r>
            <a:r>
              <a:rPr lang="tr-TR" noProof="0" dirty="0"/>
              <a:t> 0 olacak . </a:t>
            </a:r>
            <a:r>
              <a:rPr lang="tr-TR" noProof="0" dirty="0" err="1"/>
              <a:t>Exponential</a:t>
            </a:r>
            <a:r>
              <a:rPr lang="tr-TR" noProof="0" dirty="0"/>
              <a:t> terim </a:t>
            </a:r>
            <a:r>
              <a:rPr lang="tr-TR" noProof="0" dirty="0" err="1"/>
              <a:t>klullanrak</a:t>
            </a:r>
            <a:r>
              <a:rPr lang="tr-TR" noProof="0" dirty="0"/>
              <a:t> hataya 0 ve 1 arasına </a:t>
            </a:r>
            <a:r>
              <a:rPr lang="tr-TR" noProof="0" dirty="0" err="1"/>
              <a:t>sınırlandırk</a:t>
            </a:r>
            <a:r>
              <a:rPr lang="tr-TR" noProof="0" dirty="0"/>
              <a:t> [değer]</a:t>
            </a:r>
          </a:p>
          <a:p>
            <a:pPr marL="0" lvl="0" indent="0" algn="l" rtl="0">
              <a:spcBef>
                <a:spcPts val="0"/>
              </a:spcBef>
              <a:spcAft>
                <a:spcPts val="0"/>
              </a:spcAft>
              <a:buNone/>
            </a:pPr>
            <a:r>
              <a:rPr lang="tr-TR" noProof="0" dirty="0"/>
              <a:t>Maksimum step 2000 yapıldı, bu bize ne sağladı&lt;</a:t>
            </a:r>
          </a:p>
          <a:p>
            <a:pPr marL="0" lvl="0" indent="0" algn="l" rtl="0">
              <a:spcBef>
                <a:spcPts val="0"/>
              </a:spcBef>
              <a:spcAft>
                <a:spcPts val="0"/>
              </a:spcAft>
              <a:buNone/>
            </a:pPr>
            <a:r>
              <a:rPr lang="tr-TR" noProof="0" dirty="0"/>
              <a:t>Her bir step maksimum 1 olabilir, bu yüzden her bir </a:t>
            </a:r>
            <a:r>
              <a:rPr lang="tr-TR" noProof="0" dirty="0" err="1"/>
              <a:t>episode</a:t>
            </a:r>
            <a:r>
              <a:rPr lang="tr-TR" noProof="0" dirty="0"/>
              <a:t> maksimum 2000 </a:t>
            </a:r>
            <a:r>
              <a:rPr lang="tr-TR" noProof="0" dirty="0" err="1"/>
              <a:t>değerinni</a:t>
            </a:r>
            <a:r>
              <a:rPr lang="tr-TR" noProof="0" dirty="0"/>
              <a:t> alır&gt;</a:t>
            </a:r>
          </a:p>
          <a:p>
            <a:pPr marL="0" lvl="0" indent="0" algn="l" rtl="0">
              <a:spcBef>
                <a:spcPts val="0"/>
              </a:spcBef>
              <a:spcAft>
                <a:spcPts val="0"/>
              </a:spcAft>
              <a:buNone/>
            </a:pPr>
            <a:r>
              <a:rPr lang="tr-TR" noProof="0" dirty="0"/>
              <a:t>Training </a:t>
            </a:r>
            <a:r>
              <a:rPr lang="tr-TR" noProof="0" dirty="0" err="1"/>
              <a:t>stopping</a:t>
            </a:r>
            <a:r>
              <a:rPr lang="tr-TR" noProof="0" dirty="0"/>
              <a:t> </a:t>
            </a:r>
            <a:r>
              <a:rPr lang="tr-TR" noProof="0" dirty="0" err="1"/>
              <a:t>criteria</a:t>
            </a:r>
            <a:r>
              <a:rPr lang="tr-TR" noProof="0" dirty="0"/>
              <a:t> 1500 olarak seçildi. {hiçbir zaman 900 ün üzerine geçemedik ve anlık osilasyonlar oldu }</a:t>
            </a:r>
          </a:p>
          <a:p>
            <a:pPr marL="0" lvl="0" indent="0" algn="l" rtl="0">
              <a:spcBef>
                <a:spcPts val="0"/>
              </a:spcBef>
              <a:spcAft>
                <a:spcPts val="0"/>
              </a:spcAft>
              <a:buNone/>
            </a:pPr>
            <a:endParaRPr lang="tr-TR"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042220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Katsayı ve </a:t>
            </a:r>
            <a:r>
              <a:rPr lang="tr-TR" noProof="0" dirty="0" err="1"/>
              <a:t>üssel</a:t>
            </a:r>
            <a:r>
              <a:rPr lang="tr-TR" noProof="0" dirty="0"/>
              <a:t> ifadelerden dolayı değişen hata oranlarında </a:t>
            </a:r>
            <a:r>
              <a:rPr lang="tr-TR" noProof="0" dirty="0" err="1"/>
              <a:t>episoode</a:t>
            </a:r>
            <a:r>
              <a:rPr lang="tr-TR" noProof="0" dirty="0"/>
              <a:t> </a:t>
            </a:r>
            <a:r>
              <a:rPr lang="tr-TR" noProof="0" dirty="0" err="1"/>
              <a:t>reward</a:t>
            </a:r>
            <a:r>
              <a:rPr lang="tr-TR" noProof="0" dirty="0"/>
              <a:t> değerinde hızlı yükseliş ve alçalışlar oluşmakta.</a:t>
            </a:r>
          </a:p>
          <a:p>
            <a:pPr marL="0" lvl="0" indent="0" algn="l" rtl="0">
              <a:spcBef>
                <a:spcPts val="0"/>
              </a:spcBef>
              <a:spcAft>
                <a:spcPts val="0"/>
              </a:spcAft>
              <a:buNone/>
            </a:pPr>
            <a:r>
              <a:rPr lang="tr-TR" noProof="0" dirty="0"/>
              <a:t>Başlangıçta    &lt;  &gt;</a:t>
            </a:r>
          </a:p>
          <a:p>
            <a:pPr marL="0" lvl="0" indent="0" algn="l" rtl="0">
              <a:spcBef>
                <a:spcPts val="0"/>
              </a:spcBef>
              <a:spcAft>
                <a:spcPts val="0"/>
              </a:spcAft>
              <a:buNone/>
            </a:pPr>
            <a:r>
              <a:rPr lang="tr-TR" noProof="0" dirty="0" err="1"/>
              <a:t>Steady</a:t>
            </a:r>
            <a:r>
              <a:rPr lang="tr-TR" noProof="0" dirty="0"/>
              <a:t> </a:t>
            </a:r>
            <a:r>
              <a:rPr lang="tr-TR" noProof="0" dirty="0" err="1"/>
              <a:t>State</a:t>
            </a:r>
            <a:r>
              <a:rPr lang="tr-TR" noProof="0" dirty="0"/>
              <a:t> Yakınında &lt;&gt;</a:t>
            </a:r>
          </a:p>
          <a:p>
            <a:pPr marL="0" lvl="0" indent="0" algn="l" rtl="0">
              <a:spcBef>
                <a:spcPts val="0"/>
              </a:spcBef>
              <a:spcAft>
                <a:spcPts val="0"/>
              </a:spcAft>
              <a:buNone/>
            </a:pPr>
            <a:endParaRPr lang="tr-TR" noProof="0" dirty="0"/>
          </a:p>
          <a:p>
            <a:pPr marL="0" lvl="0" indent="0" algn="l" rtl="0">
              <a:spcBef>
                <a:spcPts val="0"/>
              </a:spcBef>
              <a:spcAft>
                <a:spcPts val="0"/>
              </a:spcAft>
              <a:buNone/>
            </a:pPr>
            <a:r>
              <a:rPr lang="tr-TR" noProof="0" dirty="0"/>
              <a:t>Sistem kararlı değildi </a:t>
            </a:r>
            <a:r>
              <a:rPr lang="tr-TR" noProof="0" dirty="0" err="1"/>
              <a:t>roll</a:t>
            </a:r>
            <a:r>
              <a:rPr lang="tr-TR" noProof="0" dirty="0"/>
              <a:t> ekseni etrafında dönmekte.</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784193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Bu </a:t>
            </a:r>
            <a:r>
              <a:rPr lang="tr-TR" noProof="0" dirty="0" err="1"/>
              <a:t>rewar</a:t>
            </a:r>
            <a:r>
              <a:rPr lang="tr-TR" noProof="0" dirty="0"/>
              <a:t> </a:t>
            </a:r>
            <a:r>
              <a:rPr lang="tr-TR" noProof="0" dirty="0" err="1"/>
              <a:t>function</a:t>
            </a:r>
            <a:r>
              <a:rPr lang="tr-TR" noProof="0" dirty="0"/>
              <a:t> kullanarak değerlendirmeler </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334986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653681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58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b="0" i="0" u="none" strike="noStrike" cap="none" dirty="0">
                <a:solidFill>
                  <a:schemeClr val="dk1"/>
                </a:solidFill>
                <a:latin typeface="+mj-lt"/>
                <a:ea typeface="Arial"/>
                <a:cs typeface="Arial"/>
                <a:sym typeface="Arial"/>
              </a:rPr>
              <a:t>Yapılabilirliği üzerine bir çalışma yürütüldü istenilen </a:t>
            </a:r>
            <a:r>
              <a:rPr lang="tr-TR" sz="1200" b="0" i="0" u="none" strike="noStrike" cap="none" dirty="0" err="1">
                <a:solidFill>
                  <a:schemeClr val="dk1"/>
                </a:solidFill>
                <a:latin typeface="+mj-lt"/>
                <a:ea typeface="Arial"/>
                <a:cs typeface="Arial"/>
                <a:sym typeface="Arial"/>
              </a:rPr>
              <a:t>performasnların</a:t>
            </a:r>
            <a:r>
              <a:rPr lang="tr-TR" sz="1200" b="0" i="0" u="none" strike="noStrike" cap="none" dirty="0">
                <a:solidFill>
                  <a:schemeClr val="dk1"/>
                </a:solidFill>
                <a:latin typeface="+mj-lt"/>
                <a:ea typeface="Arial"/>
                <a:cs typeface="Arial"/>
                <a:sym typeface="Arial"/>
              </a:rPr>
              <a:t> sergilenemediği görüldü. Training yapılamadığı fakat </a:t>
            </a:r>
            <a:r>
              <a:rPr lang="tr-TR" sz="1200" b="0" i="0" u="none" strike="noStrike" cap="none" dirty="0" err="1">
                <a:solidFill>
                  <a:schemeClr val="dk1"/>
                </a:solidFill>
                <a:latin typeface="+mj-lt"/>
                <a:ea typeface="Arial"/>
                <a:cs typeface="Arial"/>
                <a:sym typeface="Arial"/>
              </a:rPr>
              <a:t>drone</a:t>
            </a:r>
            <a:r>
              <a:rPr lang="tr-TR" sz="1200" b="0" i="0" u="none" strike="noStrike" cap="none" dirty="0">
                <a:solidFill>
                  <a:schemeClr val="dk1"/>
                </a:solidFill>
                <a:latin typeface="+mj-lt"/>
                <a:ea typeface="Arial"/>
                <a:cs typeface="Arial"/>
                <a:sym typeface="Arial"/>
              </a:rPr>
              <a:t> üzerinde </a:t>
            </a:r>
            <a:r>
              <a:rPr lang="tr-TR" sz="1200" b="0" i="0" u="none" strike="noStrike" cap="none" dirty="0" err="1">
                <a:solidFill>
                  <a:schemeClr val="dk1"/>
                </a:solidFill>
                <a:latin typeface="+mj-lt"/>
                <a:ea typeface="Arial"/>
                <a:cs typeface="Arial"/>
                <a:sym typeface="Arial"/>
              </a:rPr>
              <a:t>nonlinear</a:t>
            </a:r>
            <a:r>
              <a:rPr lang="tr-TR" sz="1200" b="0" i="0" u="none" strike="noStrike" cap="none" dirty="0">
                <a:solidFill>
                  <a:schemeClr val="dk1"/>
                </a:solidFill>
                <a:latin typeface="+mj-lt"/>
                <a:ea typeface="Arial"/>
                <a:cs typeface="Arial"/>
                <a:sym typeface="Arial"/>
              </a:rPr>
              <a:t> sistemde RL çalışması yoktu ve biz bunu denemiş olduk.</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Algoritma </a:t>
            </a:r>
            <a:r>
              <a:rPr lang="tr-TR" sz="1200" dirty="0" err="1">
                <a:solidFill>
                  <a:schemeClr val="dk1"/>
                </a:solidFill>
                <a:latin typeface="+mj-lt"/>
              </a:rPr>
              <a:t>learning</a:t>
            </a:r>
            <a:r>
              <a:rPr lang="tr-TR" sz="1200" dirty="0">
                <a:solidFill>
                  <a:schemeClr val="dk1"/>
                </a:solidFill>
                <a:latin typeface="+mj-lt"/>
              </a:rPr>
              <a:t> rate </a:t>
            </a:r>
            <a:r>
              <a:rPr lang="tr-TR" sz="1200" dirty="0" err="1">
                <a:solidFill>
                  <a:schemeClr val="dk1"/>
                </a:solidFill>
                <a:latin typeface="+mj-lt"/>
              </a:rPr>
              <a:t>observation</a:t>
            </a:r>
            <a:r>
              <a:rPr lang="tr-TR" sz="1200" dirty="0">
                <a:solidFill>
                  <a:schemeClr val="dk1"/>
                </a:solidFill>
                <a:latin typeface="+mj-lt"/>
              </a:rPr>
              <a:t> </a:t>
            </a:r>
            <a:r>
              <a:rPr lang="tr-TR" sz="1200" dirty="0" err="1">
                <a:solidFill>
                  <a:schemeClr val="dk1"/>
                </a:solidFill>
                <a:latin typeface="+mj-lt"/>
              </a:rPr>
              <a:t>sattae</a:t>
            </a:r>
            <a:r>
              <a:rPr lang="tr-TR" sz="1200" dirty="0">
                <a:solidFill>
                  <a:schemeClr val="dk1"/>
                </a:solidFill>
                <a:latin typeface="+mj-lt"/>
              </a:rPr>
              <a:t> </a:t>
            </a:r>
            <a:r>
              <a:rPr lang="tr-TR" sz="1200" dirty="0" err="1">
                <a:solidFill>
                  <a:schemeClr val="dk1"/>
                </a:solidFill>
                <a:latin typeface="+mj-lt"/>
              </a:rPr>
              <a:t>training</a:t>
            </a:r>
            <a:r>
              <a:rPr lang="tr-TR" sz="1200" dirty="0">
                <a:solidFill>
                  <a:schemeClr val="dk1"/>
                </a:solidFill>
                <a:latin typeface="+mj-lt"/>
              </a:rPr>
              <a:t> times:5 saat vb.</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1200" dirty="0">
                <a:solidFill>
                  <a:schemeClr val="dk1"/>
                </a:solidFill>
                <a:latin typeface="+mj-lt"/>
              </a:rPr>
              <a:t>Training </a:t>
            </a:r>
            <a:r>
              <a:rPr lang="tr-TR" sz="1200" dirty="0" err="1">
                <a:solidFill>
                  <a:schemeClr val="dk1"/>
                </a:solidFill>
                <a:latin typeface="+mj-lt"/>
              </a:rPr>
              <a:t>episode</a:t>
            </a:r>
            <a:r>
              <a:rPr lang="tr-TR" sz="1200" dirty="0">
                <a:solidFill>
                  <a:schemeClr val="dk1"/>
                </a:solidFill>
                <a:latin typeface="+mj-lt"/>
              </a:rPr>
              <a:t> </a:t>
            </a:r>
            <a:r>
              <a:rPr lang="tr-TR" sz="1200" dirty="0" err="1">
                <a:solidFill>
                  <a:schemeClr val="dk1"/>
                </a:solidFill>
                <a:latin typeface="+mj-lt"/>
              </a:rPr>
              <a:t>related</a:t>
            </a:r>
            <a:r>
              <a:rPr lang="tr-TR" sz="1200" dirty="0">
                <a:solidFill>
                  <a:schemeClr val="dk1"/>
                </a:solidFill>
                <a:latin typeface="+mj-lt"/>
              </a:rPr>
              <a:t> </a:t>
            </a:r>
            <a:r>
              <a:rPr lang="tr-TR" sz="1200" dirty="0" err="1">
                <a:solidFill>
                  <a:schemeClr val="dk1"/>
                </a:solidFill>
                <a:latin typeface="+mj-lt"/>
              </a:rPr>
              <a:t>with</a:t>
            </a:r>
            <a:r>
              <a:rPr lang="tr-TR" sz="1200" dirty="0">
                <a:solidFill>
                  <a:schemeClr val="dk1"/>
                </a:solidFill>
                <a:latin typeface="+mj-lt"/>
              </a:rPr>
              <a:t> zaman </a:t>
            </a:r>
            <a:endParaRPr lang="tr-TR" sz="1200" b="0" i="0" u="none" strike="noStrike" cap="none" dirty="0">
              <a:solidFill>
                <a:schemeClr val="dk1"/>
              </a:solidFill>
              <a:latin typeface="+mj-lt"/>
              <a:ea typeface="Arial"/>
              <a:cs typeface="Arial"/>
              <a:sym typeface="Arial"/>
            </a:endParaRPr>
          </a:p>
          <a:p>
            <a:pPr marL="0" lvl="0" indent="0" algn="l" rtl="0">
              <a:spcBef>
                <a:spcPts val="0"/>
              </a:spcBef>
              <a:spcAft>
                <a:spcPts val="0"/>
              </a:spcAft>
              <a:buNone/>
            </a:pPr>
            <a:r>
              <a:rPr lang="tr-TR" noProof="0" dirty="0"/>
              <a:t>Oldukça uzun bir zam</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93942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89605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68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6021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worked</a:t>
            </a:r>
            <a:r>
              <a:rPr lang="tr-TR" sz="1200" dirty="0">
                <a:latin typeface="+mj-lt"/>
                <a:ea typeface="Calibri"/>
                <a:cs typeface="Calibri"/>
                <a:sym typeface="Calibri"/>
              </a:rPr>
              <a:t> </a:t>
            </a:r>
            <a:r>
              <a:rPr lang="tr-TR" sz="1200" dirty="0" err="1">
                <a:latin typeface="+mj-lt"/>
                <a:ea typeface="Calibri"/>
                <a:cs typeface="Calibri"/>
                <a:sym typeface="Calibri"/>
              </a:rPr>
              <a:t>with</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drone</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These</a:t>
            </a:r>
            <a:r>
              <a:rPr lang="tr-TR" sz="1200" dirty="0">
                <a:latin typeface="+mj-lt"/>
                <a:ea typeface="Calibri"/>
                <a:cs typeface="Calibri"/>
                <a:sym typeface="Calibri"/>
              </a:rPr>
              <a:t> </a:t>
            </a:r>
            <a:r>
              <a:rPr lang="tr-TR" sz="1200" dirty="0" err="1">
                <a:latin typeface="+mj-lt"/>
                <a:ea typeface="Calibri"/>
                <a:cs typeface="Calibri"/>
                <a:sym typeface="Calibri"/>
              </a:rPr>
              <a:t>systems</a:t>
            </a:r>
            <a:r>
              <a:rPr lang="tr-TR" sz="1200" dirty="0">
                <a:latin typeface="+mj-lt"/>
                <a:ea typeface="Calibri"/>
                <a:cs typeface="Calibri"/>
                <a:sym typeface="Calibri"/>
              </a:rPr>
              <a:t> </a:t>
            </a:r>
            <a:r>
              <a:rPr lang="tr-TR" sz="1200" dirty="0" err="1">
                <a:latin typeface="+mj-lt"/>
                <a:ea typeface="Calibri"/>
                <a:cs typeface="Calibri"/>
                <a:sym typeface="Calibri"/>
              </a:rPr>
              <a:t>composed</a:t>
            </a:r>
            <a:r>
              <a:rPr lang="tr-TR" sz="1200" dirty="0">
                <a:latin typeface="+mj-lt"/>
                <a:ea typeface="Calibri"/>
                <a:cs typeface="Calibri"/>
                <a:sym typeface="Calibri"/>
              </a:rPr>
              <a:t> of </a:t>
            </a:r>
            <a:r>
              <a:rPr lang="tr-TR" sz="1200" dirty="0" err="1">
                <a:latin typeface="+mj-lt"/>
                <a:ea typeface="Calibri"/>
                <a:cs typeface="Calibri"/>
                <a:sym typeface="Calibri"/>
              </a:rPr>
              <a:t>different</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algorithms</a:t>
            </a:r>
            <a:r>
              <a:rPr lang="tr-TR" sz="1200" dirty="0">
                <a:latin typeface="+mj-lt"/>
                <a:ea typeface="Calibri"/>
                <a:cs typeface="Calibri"/>
                <a:sym typeface="Calibri"/>
              </a:rPr>
              <a:t>. </a:t>
            </a:r>
            <a:r>
              <a:rPr lang="tr-TR" sz="1200" dirty="0" err="1">
                <a:latin typeface="+mj-lt"/>
                <a:ea typeface="Calibri"/>
                <a:cs typeface="Calibri"/>
                <a:sym typeface="Calibri"/>
              </a:rPr>
              <a:t>We</a:t>
            </a:r>
            <a:r>
              <a:rPr lang="tr-TR" sz="1200" dirty="0">
                <a:latin typeface="+mj-lt"/>
                <a:ea typeface="Calibri"/>
                <a:cs typeface="Calibri"/>
                <a:sym typeface="Calibri"/>
              </a:rPr>
              <a:t> </a:t>
            </a:r>
            <a:r>
              <a:rPr lang="tr-TR" sz="1200" dirty="0" err="1">
                <a:latin typeface="+mj-lt"/>
                <a:ea typeface="Calibri"/>
                <a:cs typeface="Calibri"/>
                <a:sym typeface="Calibri"/>
              </a:rPr>
              <a:t>aimed</a:t>
            </a:r>
            <a:r>
              <a:rPr lang="tr-TR" sz="1200" dirty="0">
                <a:latin typeface="+mj-lt"/>
                <a:ea typeface="Calibri"/>
                <a:cs typeface="Calibri"/>
                <a:sym typeface="Calibri"/>
              </a:rPr>
              <a:t> </a:t>
            </a:r>
            <a:r>
              <a:rPr lang="tr-TR" sz="1200" dirty="0" err="1">
                <a:latin typeface="+mj-lt"/>
                <a:ea typeface="Calibri"/>
                <a:cs typeface="Calibri"/>
                <a:sym typeface="Calibri"/>
              </a:rPr>
              <a:t>to</a:t>
            </a:r>
            <a:r>
              <a:rPr lang="tr-TR" sz="1200" dirty="0">
                <a:latin typeface="+mj-lt"/>
                <a:ea typeface="Calibri"/>
                <a:cs typeface="Calibri"/>
                <a:sym typeface="Calibri"/>
              </a:rPr>
              <a:t> </a:t>
            </a:r>
            <a:r>
              <a:rPr lang="tr-TR" sz="1200" dirty="0" err="1">
                <a:latin typeface="+mj-lt"/>
                <a:ea typeface="Calibri"/>
                <a:cs typeface="Calibri"/>
                <a:sym typeface="Calibri"/>
              </a:rPr>
              <a:t>control</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a:t>
            </a:r>
            <a:r>
              <a:rPr lang="tr-TR" sz="1200" dirty="0" err="1">
                <a:latin typeface="+mj-lt"/>
                <a:ea typeface="Calibri"/>
                <a:cs typeface="Calibri"/>
                <a:sym typeface="Calibri"/>
              </a:rPr>
              <a:t>attitude</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dirty="0" err="1">
                <a:latin typeface="+mj-lt"/>
                <a:ea typeface="Calibri"/>
                <a:cs typeface="Calibri"/>
                <a:sym typeface="Calibri"/>
              </a:rPr>
              <a:t>This</a:t>
            </a:r>
            <a:r>
              <a:rPr lang="tr-TR" sz="1200" dirty="0">
                <a:latin typeface="+mj-lt"/>
                <a:ea typeface="Calibri"/>
                <a:cs typeface="Calibri"/>
                <a:sym typeface="Calibri"/>
              </a:rPr>
              <a:t> </a:t>
            </a:r>
            <a:r>
              <a:rPr lang="tr-TR" sz="1200" dirty="0" err="1">
                <a:latin typeface="+mj-lt"/>
                <a:ea typeface="Calibri"/>
                <a:cs typeface="Calibri"/>
                <a:sym typeface="Calibri"/>
              </a:rPr>
              <a:t>controller</a:t>
            </a:r>
            <a:r>
              <a:rPr lang="tr-TR" sz="1200" dirty="0">
                <a:latin typeface="+mj-lt"/>
                <a:ea typeface="Calibri"/>
                <a:cs typeface="Calibri"/>
                <a:sym typeface="Calibri"/>
              </a:rPr>
              <a:t> is </a:t>
            </a:r>
            <a:r>
              <a:rPr lang="tr-TR" sz="1200" dirty="0" err="1">
                <a:latin typeface="+mj-lt"/>
                <a:ea typeface="Calibri"/>
                <a:cs typeface="Calibri"/>
                <a:sym typeface="Calibri"/>
              </a:rPr>
              <a:t>made</a:t>
            </a:r>
            <a:r>
              <a:rPr lang="tr-TR" sz="1200" dirty="0">
                <a:latin typeface="+mj-lt"/>
                <a:ea typeface="Calibri"/>
                <a:cs typeface="Calibri"/>
                <a:sym typeface="Calibri"/>
              </a:rPr>
              <a:t> </a:t>
            </a:r>
            <a:r>
              <a:rPr lang="tr-TR" sz="1200" dirty="0" err="1">
                <a:latin typeface="+mj-lt"/>
                <a:ea typeface="Calibri"/>
                <a:cs typeface="Calibri"/>
                <a:sym typeface="Calibri"/>
              </a:rPr>
              <a:t>by</a:t>
            </a:r>
            <a:r>
              <a:rPr lang="tr-TR" sz="1200" dirty="0">
                <a:latin typeface="+mj-lt"/>
                <a:ea typeface="Calibri"/>
                <a:cs typeface="Calibri"/>
                <a:sym typeface="Calibri"/>
              </a:rPr>
              <a:t> </a:t>
            </a:r>
            <a:r>
              <a:rPr lang="tr-TR" sz="1200" dirty="0" err="1">
                <a:latin typeface="+mj-lt"/>
                <a:ea typeface="Calibri"/>
                <a:cs typeface="Calibri"/>
                <a:sym typeface="Calibri"/>
              </a:rPr>
              <a:t>using</a:t>
            </a:r>
            <a:r>
              <a:rPr lang="tr-TR" sz="1200" dirty="0">
                <a:latin typeface="+mj-lt"/>
                <a:ea typeface="Calibri"/>
                <a:cs typeface="Calibri"/>
                <a:sym typeface="Calibri"/>
              </a:rPr>
              <a:t> </a:t>
            </a:r>
            <a:r>
              <a:rPr lang="tr-TR" sz="1200" dirty="0" err="1">
                <a:latin typeface="+mj-lt"/>
                <a:ea typeface="Calibri"/>
                <a:cs typeface="Calibri"/>
                <a:sym typeface="Calibri"/>
              </a:rPr>
              <a:t>the</a:t>
            </a:r>
            <a:r>
              <a:rPr lang="tr-TR" sz="1200" dirty="0">
                <a:latin typeface="+mj-lt"/>
                <a:ea typeface="Calibri"/>
                <a:cs typeface="Calibri"/>
                <a:sym typeface="Calibri"/>
              </a:rPr>
              <a:t> PID </a:t>
            </a:r>
            <a:r>
              <a:rPr lang="tr-TR" sz="1200" dirty="0" err="1">
                <a:latin typeface="+mj-lt"/>
                <a:ea typeface="Calibri"/>
                <a:cs typeface="Calibri"/>
                <a:sym typeface="Calibri"/>
              </a:rPr>
              <a:t>controller</a:t>
            </a:r>
            <a:r>
              <a:rPr lang="tr-TR" sz="1200" dirty="0">
                <a:latin typeface="+mj-lt"/>
                <a:ea typeface="Calibri"/>
                <a:cs typeface="Calibri"/>
                <a:sym typeface="Calibri"/>
              </a:rPr>
              <a:t> . </a:t>
            </a:r>
            <a:r>
              <a:rPr lang="tr-TR" sz="1200" dirty="0" err="1">
                <a:latin typeface="+mj-lt"/>
                <a:ea typeface="Calibri"/>
                <a:cs typeface="Calibri"/>
                <a:sym typeface="Calibri"/>
              </a:rPr>
              <a:t>However</a:t>
            </a:r>
            <a:r>
              <a:rPr lang="tr-TR" sz="1200" dirty="0">
                <a:latin typeface="+mj-lt"/>
                <a:ea typeface="Calibri"/>
                <a:cs typeface="Calibri"/>
                <a:sym typeface="Calibri"/>
              </a:rPr>
              <a:t>, PID </a:t>
            </a:r>
            <a:r>
              <a:rPr lang="tr-TR" sz="1200" dirty="0" err="1">
                <a:latin typeface="+mj-lt"/>
                <a:ea typeface="Calibri"/>
                <a:cs typeface="Calibri"/>
                <a:sym typeface="Calibri"/>
              </a:rPr>
              <a:t>controllers</a:t>
            </a:r>
            <a:r>
              <a:rPr lang="tr-TR" sz="1200" dirty="0">
                <a:latin typeface="+mj-lt"/>
                <a:ea typeface="Calibri"/>
                <a:cs typeface="Calibri"/>
                <a:sym typeface="Calibri"/>
              </a:rPr>
              <a:t> </a:t>
            </a:r>
            <a:r>
              <a:rPr lang="tr-TR" sz="1200" dirty="0" err="1">
                <a:latin typeface="+mj-lt"/>
                <a:ea typeface="Calibri"/>
                <a:cs typeface="Calibri"/>
                <a:sym typeface="Calibri"/>
              </a:rPr>
              <a:t>have</a:t>
            </a:r>
            <a:r>
              <a:rPr lang="tr-TR" sz="1200" dirty="0">
                <a:latin typeface="+mj-lt"/>
                <a:ea typeface="Calibri"/>
                <a:cs typeface="Calibri"/>
                <a:sym typeface="Calibri"/>
              </a:rPr>
              <a:t> </a:t>
            </a:r>
            <a:r>
              <a:rPr lang="tr-TR" sz="1200" dirty="0" err="1">
                <a:latin typeface="+mj-lt"/>
                <a:ea typeface="Calibri"/>
                <a:cs typeface="Calibri"/>
                <a:sym typeface="Calibri"/>
              </a:rPr>
              <a:t>some</a:t>
            </a:r>
            <a:r>
              <a:rPr lang="tr-TR" sz="1200" dirty="0">
                <a:latin typeface="+mj-lt"/>
                <a:ea typeface="Calibri"/>
                <a:cs typeface="Calibri"/>
                <a:sym typeface="Calibri"/>
              </a:rPr>
              <a:t> </a:t>
            </a:r>
            <a:r>
              <a:rPr lang="tr-TR" sz="1200" dirty="0" err="1">
                <a:latin typeface="+mj-lt"/>
                <a:ea typeface="Calibri"/>
                <a:cs typeface="Calibri"/>
                <a:sym typeface="Calibri"/>
              </a:rPr>
              <a:t>limitations</a:t>
            </a:r>
            <a:r>
              <a:rPr lang="tr-TR" sz="1200" dirty="0">
                <a:latin typeface="+mj-lt"/>
                <a:ea typeface="Calibri"/>
                <a:cs typeface="Calibri"/>
                <a:sym typeface="Calibri"/>
              </a:rPr>
              <a:t>.</a:t>
            </a: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a:t>PID </a:t>
            </a:r>
            <a:r>
              <a:rPr lang="tr-TR" noProof="0" dirty="0" err="1"/>
              <a:t>controllers</a:t>
            </a:r>
            <a:r>
              <a:rPr lang="tr-TR" noProof="0" dirty="0"/>
              <a:t> </a:t>
            </a:r>
            <a:r>
              <a:rPr lang="tr-TR" noProof="0" dirty="0" err="1"/>
              <a:t>sensitive</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Therefore</a:t>
            </a:r>
            <a:r>
              <a:rPr lang="tr-TR" noProof="0" dirty="0"/>
              <a:t>, at </a:t>
            </a:r>
            <a:r>
              <a:rPr lang="tr-TR" noProof="0" dirty="0" err="1"/>
              <a:t>the</a:t>
            </a:r>
            <a:r>
              <a:rPr lang="tr-TR" noProof="0" dirty="0"/>
              <a:t> </a:t>
            </a:r>
            <a:r>
              <a:rPr lang="tr-TR" noProof="0" dirty="0" err="1"/>
              <a:t>different</a:t>
            </a:r>
            <a:r>
              <a:rPr lang="tr-TR" noProof="0" dirty="0"/>
              <a:t> </a:t>
            </a:r>
            <a:r>
              <a:rPr lang="tr-TR" noProof="0" dirty="0" err="1"/>
              <a:t>environment</a:t>
            </a:r>
            <a:r>
              <a:rPr lang="tr-TR" noProof="0" dirty="0"/>
              <a:t>, </a:t>
            </a:r>
            <a:r>
              <a:rPr lang="tr-TR" noProof="0" dirty="0" err="1"/>
              <a:t>climate</a:t>
            </a:r>
            <a:r>
              <a:rPr lang="tr-TR" noProof="0" dirty="0"/>
              <a:t> </a:t>
            </a:r>
            <a:r>
              <a:rPr lang="tr-TR" noProof="0" dirty="0" err="1"/>
              <a:t>or</a:t>
            </a:r>
            <a:r>
              <a:rPr lang="tr-TR" noProof="0" dirty="0"/>
              <a:t> </a:t>
            </a:r>
            <a:r>
              <a:rPr lang="tr-TR" noProof="0" dirty="0" err="1"/>
              <a:t>mission</a:t>
            </a:r>
            <a:r>
              <a:rPr lang="tr-TR" noProof="0" dirty="0"/>
              <a:t> </a:t>
            </a:r>
            <a:r>
              <a:rPr lang="tr-TR" noProof="0" dirty="0" err="1"/>
              <a:t>conditions</a:t>
            </a:r>
            <a:r>
              <a:rPr lang="tr-TR" noProof="0" dirty="0"/>
              <a:t> </a:t>
            </a:r>
            <a:r>
              <a:rPr lang="tr-TR" noProof="0" dirty="0" err="1"/>
              <a:t>flight</a:t>
            </a:r>
            <a:r>
              <a:rPr lang="tr-TR" noProof="0" dirty="0"/>
              <a:t> </a:t>
            </a:r>
            <a:r>
              <a:rPr lang="tr-TR" noProof="0" dirty="0" err="1"/>
              <a:t>perfromance</a:t>
            </a:r>
            <a:r>
              <a:rPr lang="tr-TR" noProof="0" dirty="0"/>
              <a:t> </a:t>
            </a:r>
            <a:r>
              <a:rPr lang="tr-TR" noProof="0" dirty="0" err="1"/>
              <a:t>fall</a:t>
            </a:r>
            <a:r>
              <a:rPr lang="tr-TR" noProof="0" dirty="0"/>
              <a:t> </a:t>
            </a:r>
            <a:r>
              <a:rPr lang="tr-TR" noProof="0" dirty="0" err="1"/>
              <a:t>seriously</a:t>
            </a:r>
            <a:r>
              <a:rPr lang="tr-TR" noProof="0" dirty="0"/>
              <a:t>. </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46572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When</a:t>
            </a:r>
            <a:r>
              <a:rPr lang="tr-TR" noProof="0" dirty="0"/>
              <a:t> </a:t>
            </a:r>
            <a:r>
              <a:rPr lang="tr-TR" noProof="0" dirty="0" err="1"/>
              <a:t>we</a:t>
            </a:r>
            <a:r>
              <a:rPr lang="tr-TR" noProof="0" dirty="0"/>
              <a:t> </a:t>
            </a:r>
            <a:r>
              <a:rPr lang="tr-TR" noProof="0" dirty="0" err="1"/>
              <a:t>look</a:t>
            </a:r>
            <a:r>
              <a:rPr lang="tr-TR" noProof="0" dirty="0"/>
              <a:t> at </a:t>
            </a:r>
            <a:r>
              <a:rPr lang="tr-TR" noProof="0" dirty="0" err="1"/>
              <a:t>why</a:t>
            </a:r>
            <a:r>
              <a:rPr lang="tr-TR" noProof="0" dirty="0"/>
              <a:t> </a:t>
            </a:r>
            <a:r>
              <a:rPr lang="tr-TR" noProof="0" dirty="0" err="1"/>
              <a:t>we</a:t>
            </a:r>
            <a:r>
              <a:rPr lang="tr-TR" noProof="0" dirty="0"/>
              <a:t> </a:t>
            </a:r>
            <a:r>
              <a:rPr lang="tr-TR" noProof="0" dirty="0" err="1"/>
              <a:t>used</a:t>
            </a:r>
            <a:r>
              <a:rPr lang="tr-TR" noProof="0" dirty="0"/>
              <a:t> RL </a:t>
            </a:r>
            <a:r>
              <a:rPr lang="tr-TR" noProof="0" dirty="0" err="1"/>
              <a:t>algorithms</a:t>
            </a:r>
            <a:r>
              <a:rPr lang="tr-TR" noProof="0" dirty="0"/>
              <a:t>, </a:t>
            </a:r>
            <a:r>
              <a:rPr lang="tr-TR" noProof="0" dirty="0" err="1"/>
              <a:t>Their</a:t>
            </a:r>
            <a:r>
              <a:rPr lang="tr-TR" noProof="0" dirty="0"/>
              <a:t> </a:t>
            </a:r>
            <a:r>
              <a:rPr lang="tr-TR" noProof="0" dirty="0" err="1"/>
              <a:t>advantages</a:t>
            </a:r>
            <a:r>
              <a:rPr lang="tr-TR" noProof="0" dirty="0"/>
              <a:t> </a:t>
            </a:r>
            <a:r>
              <a:rPr lang="tr-TR" noProof="0" dirty="0" err="1"/>
              <a:t>are</a:t>
            </a:r>
            <a:r>
              <a:rPr lang="tr-TR" noProof="0" dirty="0"/>
              <a:t> self </a:t>
            </a:r>
            <a:r>
              <a:rPr lang="tr-TR" noProof="0" dirty="0" err="1"/>
              <a:t>learning</a:t>
            </a:r>
            <a:r>
              <a:rPr lang="tr-TR" noProof="0" dirty="0"/>
              <a:t> </a:t>
            </a:r>
            <a:r>
              <a:rPr lang="tr-TR" noProof="0" dirty="0" err="1"/>
              <a:t>mechanism</a:t>
            </a:r>
            <a:r>
              <a:rPr lang="tr-TR" noProof="0" dirty="0"/>
              <a:t> </a:t>
            </a:r>
            <a:r>
              <a:rPr lang="tr-TR" noProof="0" dirty="0" err="1"/>
              <a:t>and</a:t>
            </a:r>
            <a:r>
              <a:rPr lang="tr-TR" noProof="0" dirty="0"/>
              <a:t> </a:t>
            </a:r>
            <a:r>
              <a:rPr lang="tr-TR" noProof="0" dirty="0" err="1"/>
              <a:t>adaptability</a:t>
            </a:r>
            <a:r>
              <a:rPr lang="tr-TR" noProof="0" dirty="0"/>
              <a:t>. </a:t>
            </a:r>
            <a:r>
              <a:rPr lang="tr-TR" noProof="0" dirty="0" err="1"/>
              <a:t>Reinforcement</a:t>
            </a:r>
            <a:r>
              <a:rPr lang="tr-TR" noProof="0" dirty="0"/>
              <a:t> </a:t>
            </a:r>
            <a:r>
              <a:rPr lang="tr-TR" noProof="0" dirty="0" err="1"/>
              <a:t>learning</a:t>
            </a:r>
            <a:r>
              <a:rPr lang="tr-TR" noProof="0" dirty="0"/>
              <a:t> is an </a:t>
            </a:r>
            <a:r>
              <a:rPr lang="tr-TR" noProof="0" dirty="0" err="1"/>
              <a:t>machine</a:t>
            </a:r>
            <a:r>
              <a:rPr lang="tr-TR" noProof="0" dirty="0"/>
              <a:t> </a:t>
            </a:r>
            <a:r>
              <a:rPr lang="tr-TR" noProof="0" dirty="0" err="1"/>
              <a:t>learning</a:t>
            </a:r>
            <a:r>
              <a:rPr lang="tr-TR" noProof="0" dirty="0"/>
              <a:t> </a:t>
            </a:r>
            <a:r>
              <a:rPr lang="tr-TR" noProof="0" dirty="0" err="1"/>
              <a:t>subfield</a:t>
            </a:r>
            <a:r>
              <a:rPr lang="tr-TR" noProof="0" dirty="0"/>
              <a:t> </a:t>
            </a:r>
            <a:r>
              <a:rPr lang="tr-TR" noProof="0" dirty="0" err="1"/>
              <a:t>and</a:t>
            </a:r>
            <a:r>
              <a:rPr lang="tr-TR" noProof="0" dirty="0"/>
              <a:t> </a:t>
            </a:r>
            <a:r>
              <a:rPr lang="tr-TR" noProof="0" dirty="0" err="1"/>
              <a:t>hence</a:t>
            </a:r>
            <a:r>
              <a:rPr lang="tr-TR" noProof="0" dirty="0"/>
              <a:t> it has </a:t>
            </a:r>
            <a:r>
              <a:rPr lang="tr-TR" noProof="0" dirty="0" err="1"/>
              <a:t>capable</a:t>
            </a:r>
            <a:r>
              <a:rPr lang="tr-TR" noProof="0" dirty="0"/>
              <a:t> </a:t>
            </a:r>
            <a:r>
              <a:rPr lang="tr-TR" noProof="0" dirty="0" err="1"/>
              <a:t>to</a:t>
            </a:r>
            <a:r>
              <a:rPr lang="tr-TR" noProof="0" dirty="0"/>
              <a:t> </a:t>
            </a:r>
            <a:r>
              <a:rPr lang="tr-TR" noProof="0" dirty="0" err="1"/>
              <a:t>learn</a:t>
            </a:r>
            <a:r>
              <a:rPr lang="tr-TR" noProof="0" dirty="0"/>
              <a:t> </a:t>
            </a:r>
            <a:r>
              <a:rPr lang="tr-TR" noProof="0" dirty="0" err="1"/>
              <a:t>by</a:t>
            </a:r>
            <a:r>
              <a:rPr lang="tr-TR" noProof="0" dirty="0"/>
              <a:t> </a:t>
            </a:r>
            <a:r>
              <a:rPr lang="tr-TR" noProof="0" dirty="0" err="1"/>
              <a:t>training</a:t>
            </a:r>
            <a:r>
              <a:rPr lang="tr-TR" noProof="0" dirty="0"/>
              <a:t>. </a:t>
            </a:r>
            <a:r>
              <a:rPr lang="tr-TR" noProof="0" dirty="0" err="1"/>
              <a:t>And</a:t>
            </a:r>
            <a:r>
              <a:rPr lang="tr-TR" noProof="0" dirty="0"/>
              <a:t> </a:t>
            </a:r>
            <a:r>
              <a:rPr lang="tr-TR" noProof="0" dirty="0" err="1"/>
              <a:t>this</a:t>
            </a:r>
            <a:r>
              <a:rPr lang="tr-TR" noProof="0" dirty="0"/>
              <a:t> </a:t>
            </a:r>
            <a:r>
              <a:rPr lang="tr-TR" noProof="0" dirty="0" err="1"/>
              <a:t>training</a:t>
            </a:r>
            <a:r>
              <a:rPr lang="tr-TR" noProof="0" dirty="0"/>
              <a:t> </a:t>
            </a:r>
            <a:r>
              <a:rPr lang="tr-TR" noProof="0" dirty="0" err="1"/>
              <a:t>make</a:t>
            </a:r>
            <a:r>
              <a:rPr lang="tr-TR" noProof="0" dirty="0"/>
              <a:t> it </a:t>
            </a:r>
            <a:r>
              <a:rPr lang="tr-TR" noProof="0" dirty="0" err="1"/>
              <a:t>adapts</a:t>
            </a:r>
            <a:r>
              <a:rPr lang="tr-TR" noProof="0" dirty="0"/>
              <a:t> </a:t>
            </a:r>
            <a:r>
              <a:rPr lang="tr-TR" noProof="0" dirty="0" err="1"/>
              <a:t>to</a:t>
            </a:r>
            <a:r>
              <a:rPr lang="tr-TR" noProof="0" dirty="0"/>
              <a:t> </a:t>
            </a:r>
            <a:r>
              <a:rPr lang="tr-TR" noProof="0" dirty="0" err="1"/>
              <a:t>varying</a:t>
            </a:r>
            <a:r>
              <a:rPr lang="tr-TR" noProof="0" dirty="0"/>
              <a:t> </a:t>
            </a:r>
            <a:r>
              <a:rPr lang="tr-TR" noProof="0" dirty="0" err="1"/>
              <a:t>environment</a:t>
            </a:r>
            <a:r>
              <a:rPr lang="tr-TR" noProof="0" dirty="0"/>
              <a:t> </a:t>
            </a:r>
            <a:r>
              <a:rPr lang="tr-TR" noProof="0" dirty="0" err="1"/>
              <a:t>conditions</a:t>
            </a:r>
            <a:r>
              <a:rPr lang="tr-TR" noProof="0" dirty="0"/>
              <a:t> </a:t>
            </a:r>
            <a:r>
              <a:rPr lang="tr-TR" noProof="0" dirty="0" err="1"/>
              <a:t>easily</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77934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presentation will follow this outline: Firstly, we will discuss the introduction and problem statement. Then, we will briefly overview some RL algorithms commonly used in quadcopters. We will simulate the RL agent using the concept of feedback control in control theory. We will summarize two articles briefly through a literature review. We will describe the proposed quadcopter simulation model and flight control system structure. Finally, we will discuss the project's stages, expected </a:t>
            </a:r>
            <a:r>
              <a:rPr lang="en-US" noProof="0" dirty="0"/>
              <a:t>results</a:t>
            </a:r>
            <a:r>
              <a:rPr lang="en-US" dirty="0"/>
              <a:t>, and contributions to the literature before concluding the presentation.</a:t>
            </a:r>
            <a:endParaRPr dirty="0"/>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01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noProof="0" dirty="0" err="1"/>
              <a:t>One</a:t>
            </a:r>
            <a:r>
              <a:rPr lang="tr-TR" noProof="0" dirty="0"/>
              <a:t> of </a:t>
            </a:r>
            <a:r>
              <a:rPr lang="tr-TR" noProof="0" dirty="0" err="1"/>
              <a:t>the</a:t>
            </a:r>
            <a:r>
              <a:rPr lang="tr-TR" noProof="0" dirty="0"/>
              <a:t> </a:t>
            </a:r>
            <a:r>
              <a:rPr lang="tr-TR" noProof="0" dirty="0" err="1"/>
              <a:t>most</a:t>
            </a:r>
            <a:r>
              <a:rPr lang="tr-TR" noProof="0" dirty="0"/>
              <a:t> </a:t>
            </a:r>
            <a:r>
              <a:rPr lang="tr-TR" noProof="0" dirty="0" err="1"/>
              <a:t>common</a:t>
            </a:r>
            <a:r>
              <a:rPr lang="tr-TR" noProof="0" dirty="0"/>
              <a:t> </a:t>
            </a:r>
            <a:r>
              <a:rPr lang="tr-TR" noProof="0" dirty="0" err="1"/>
              <a:t>used</a:t>
            </a:r>
            <a:r>
              <a:rPr lang="tr-TR" noProof="0" dirty="0"/>
              <a:t> </a:t>
            </a:r>
            <a:r>
              <a:rPr lang="tr-TR" noProof="0" dirty="0" err="1"/>
              <a:t>method</a:t>
            </a:r>
            <a:r>
              <a:rPr lang="tr-TR" noProof="0" dirty="0"/>
              <a:t> is DDPG </a:t>
            </a:r>
            <a:r>
              <a:rPr lang="tr-TR" noProof="0" dirty="0" err="1"/>
              <a:t>algorithm</a:t>
            </a:r>
            <a:r>
              <a:rPr lang="tr-TR" noProof="0" dirty="0"/>
              <a:t>. </a:t>
            </a:r>
            <a:r>
              <a:rPr lang="tr-TR" noProof="0" dirty="0" err="1"/>
              <a:t>It</a:t>
            </a:r>
            <a:r>
              <a:rPr lang="tr-TR" noProof="0" dirty="0"/>
              <a:t> is an </a:t>
            </a:r>
            <a:r>
              <a:rPr lang="tr-TR" noProof="0" dirty="0" err="1"/>
              <a:t>continuous</a:t>
            </a:r>
            <a:r>
              <a:rPr lang="tr-TR" noProof="0" dirty="0"/>
              <a:t> </a:t>
            </a:r>
            <a:r>
              <a:rPr lang="tr-TR" noProof="0" dirty="0" err="1"/>
              <a:t>system</a:t>
            </a:r>
            <a:r>
              <a:rPr lang="tr-TR" noProof="0" dirty="0"/>
              <a:t> </a:t>
            </a:r>
            <a:r>
              <a:rPr lang="tr-TR" noProof="0" dirty="0" err="1"/>
              <a:t>and</a:t>
            </a:r>
            <a:r>
              <a:rPr lang="tr-TR" noProof="0" dirty="0"/>
              <a:t> </a:t>
            </a:r>
            <a:r>
              <a:rPr lang="tr-TR" noProof="0" dirty="0" err="1"/>
              <a:t>therefore</a:t>
            </a:r>
            <a:r>
              <a:rPr lang="tr-TR" noProof="0" dirty="0"/>
              <a:t> </a:t>
            </a:r>
            <a:r>
              <a:rPr lang="tr-TR" noProof="0" dirty="0" err="1"/>
              <a:t>usable</a:t>
            </a:r>
            <a:r>
              <a:rPr lang="tr-TR" noProof="0" dirty="0"/>
              <a:t> in </a:t>
            </a:r>
            <a:r>
              <a:rPr lang="tr-TR" noProof="0" dirty="0" err="1"/>
              <a:t>the</a:t>
            </a:r>
            <a:r>
              <a:rPr lang="tr-TR" noProof="0" dirty="0"/>
              <a:t> </a:t>
            </a:r>
            <a:r>
              <a:rPr lang="tr-TR" noProof="0" dirty="0" err="1"/>
              <a:t>UAV’s</a:t>
            </a:r>
            <a:endParaRPr lang="tr-TR" noProof="0" dirty="0"/>
          </a:p>
          <a:p>
            <a:pPr marL="0" lvl="0" indent="0" algn="l" rtl="0">
              <a:spcBef>
                <a:spcPts val="0"/>
              </a:spcBef>
              <a:spcAft>
                <a:spcPts val="0"/>
              </a:spcAft>
              <a:buNone/>
            </a:pPr>
            <a:r>
              <a:rPr lang="tr-TR" noProof="0" dirty="0" err="1"/>
              <a:t>It</a:t>
            </a:r>
            <a:r>
              <a:rPr lang="tr-TR" noProof="0" dirty="0"/>
              <a:t> </a:t>
            </a:r>
            <a:r>
              <a:rPr lang="tr-TR" noProof="0" dirty="0" err="1"/>
              <a:t>consists</a:t>
            </a:r>
            <a:r>
              <a:rPr lang="tr-TR" noProof="0" dirty="0"/>
              <a:t> of </a:t>
            </a:r>
            <a:r>
              <a:rPr lang="tr-TR" noProof="0" dirty="0" err="1"/>
              <a:t>the</a:t>
            </a:r>
            <a:r>
              <a:rPr lang="tr-TR" noProof="0" dirty="0"/>
              <a:t> </a:t>
            </a:r>
            <a:r>
              <a:rPr lang="tr-TR" noProof="0" dirty="0" err="1"/>
              <a:t>actor</a:t>
            </a:r>
            <a:r>
              <a:rPr lang="tr-TR" noProof="0" dirty="0"/>
              <a:t> </a:t>
            </a:r>
            <a:r>
              <a:rPr lang="tr-TR" noProof="0" dirty="0" err="1"/>
              <a:t>and</a:t>
            </a:r>
            <a:r>
              <a:rPr lang="tr-TR" noProof="0" dirty="0"/>
              <a:t> </a:t>
            </a:r>
            <a:r>
              <a:rPr lang="tr-TR" noProof="0" dirty="0" err="1"/>
              <a:t>critic</a:t>
            </a:r>
            <a:r>
              <a:rPr lang="tr-TR" noProof="0" dirty="0"/>
              <a:t> </a:t>
            </a:r>
            <a:r>
              <a:rPr lang="tr-TR" noProof="0" dirty="0" err="1"/>
              <a:t>networks</a:t>
            </a:r>
            <a:r>
              <a:rPr lang="tr-TR" noProof="0" dirty="0"/>
              <a:t>. </a:t>
            </a:r>
            <a:r>
              <a:rPr lang="tr-TR" noProof="0" dirty="0" err="1"/>
              <a:t>Actor</a:t>
            </a:r>
            <a:r>
              <a:rPr lang="tr-TR" noProof="0" dirty="0"/>
              <a:t> network </a:t>
            </a:r>
            <a:r>
              <a:rPr lang="tr-TR" noProof="0" dirty="0" err="1"/>
              <a:t>takes</a:t>
            </a:r>
            <a:r>
              <a:rPr lang="tr-TR" noProof="0" dirty="0"/>
              <a:t> </a:t>
            </a:r>
            <a:r>
              <a:rPr lang="tr-TR" noProof="0" dirty="0" err="1"/>
              <a:t>the</a:t>
            </a:r>
            <a:r>
              <a:rPr lang="tr-TR" noProof="0" dirty="0"/>
              <a:t> </a:t>
            </a:r>
            <a:r>
              <a:rPr lang="tr-TR" noProof="0" dirty="0" err="1"/>
              <a:t>states</a:t>
            </a:r>
            <a:r>
              <a:rPr lang="tr-TR" noProof="0" dirty="0"/>
              <a:t> </a:t>
            </a:r>
            <a:r>
              <a:rPr lang="tr-TR" noProof="0" dirty="0" err="1"/>
              <a:t>and</a:t>
            </a:r>
            <a:r>
              <a:rPr lang="tr-TR" noProof="0" dirty="0"/>
              <a:t> </a:t>
            </a:r>
            <a:r>
              <a:rPr lang="tr-TR" noProof="0" dirty="0" err="1"/>
              <a:t>returns</a:t>
            </a:r>
            <a:r>
              <a:rPr lang="tr-TR" noProof="0" dirty="0"/>
              <a:t> </a:t>
            </a:r>
            <a:r>
              <a:rPr lang="tr-TR" noProof="0" dirty="0" err="1"/>
              <a:t>actions</a:t>
            </a:r>
            <a:r>
              <a:rPr lang="tr-TR" noProof="0" dirty="0"/>
              <a:t>.</a:t>
            </a:r>
          </a:p>
          <a:p>
            <a:pPr marL="0" lvl="0" indent="0" algn="l" rtl="0">
              <a:spcBef>
                <a:spcPts val="0"/>
              </a:spcBef>
              <a:spcAft>
                <a:spcPts val="0"/>
              </a:spcAft>
              <a:buNone/>
            </a:pPr>
            <a:r>
              <a:rPr lang="tr-TR" noProof="0" dirty="0" err="1"/>
              <a:t>Critic</a:t>
            </a:r>
            <a:r>
              <a:rPr lang="tr-TR" noProof="0" dirty="0"/>
              <a:t> network </a:t>
            </a:r>
            <a:r>
              <a:rPr lang="tr-TR" noProof="0" dirty="0" err="1"/>
              <a:t>gets</a:t>
            </a:r>
            <a:r>
              <a:rPr lang="tr-TR" noProof="0" dirty="0"/>
              <a:t> </a:t>
            </a:r>
            <a:r>
              <a:rPr lang="tr-TR" noProof="0" dirty="0" err="1"/>
              <a:t>the</a:t>
            </a:r>
            <a:r>
              <a:rPr lang="tr-TR" noProof="0" dirty="0"/>
              <a:t> </a:t>
            </a:r>
            <a:r>
              <a:rPr lang="tr-TR" noProof="0" dirty="0" err="1"/>
              <a:t>state</a:t>
            </a:r>
            <a:r>
              <a:rPr lang="tr-TR" noProof="0" dirty="0"/>
              <a:t> </a:t>
            </a:r>
            <a:r>
              <a:rPr lang="tr-TR" noProof="0" dirty="0" err="1"/>
              <a:t>and</a:t>
            </a:r>
            <a:r>
              <a:rPr lang="tr-TR" noProof="0" dirty="0"/>
              <a:t> </a:t>
            </a:r>
            <a:r>
              <a:rPr lang="tr-TR" noProof="0" dirty="0" err="1"/>
              <a:t>action</a:t>
            </a:r>
            <a:r>
              <a:rPr lang="tr-TR" noProof="0" dirty="0"/>
              <a:t> as </a:t>
            </a:r>
            <a:r>
              <a:rPr lang="tr-TR" noProof="0" dirty="0" err="1"/>
              <a:t>input</a:t>
            </a:r>
            <a:r>
              <a:rPr lang="tr-TR" noProof="0" dirty="0"/>
              <a:t> </a:t>
            </a:r>
            <a:r>
              <a:rPr lang="tr-TR" noProof="0" dirty="0" err="1"/>
              <a:t>and</a:t>
            </a:r>
            <a:r>
              <a:rPr lang="tr-TR" noProof="0" dirty="0"/>
              <a:t> </a:t>
            </a:r>
            <a:r>
              <a:rPr lang="tr-TR" noProof="0" dirty="0" err="1"/>
              <a:t>returns</a:t>
            </a:r>
            <a:r>
              <a:rPr lang="tr-TR" noProof="0" dirty="0"/>
              <a:t> </a:t>
            </a:r>
            <a:r>
              <a:rPr lang="tr-TR" noProof="0" dirty="0" err="1"/>
              <a:t>the</a:t>
            </a:r>
            <a:r>
              <a:rPr lang="tr-TR" noProof="0" dirty="0"/>
              <a:t> </a:t>
            </a:r>
            <a:r>
              <a:rPr lang="tr-TR" noProof="0" dirty="0" err="1"/>
              <a:t>best</a:t>
            </a:r>
            <a:r>
              <a:rPr lang="tr-TR" noProof="0" dirty="0"/>
              <a:t> </a:t>
            </a:r>
            <a:r>
              <a:rPr lang="tr-TR" noProof="0" dirty="0" err="1"/>
              <a:t>action</a:t>
            </a:r>
            <a:r>
              <a:rPr lang="tr-TR" noProof="0" dirty="0"/>
              <a:t>. </a:t>
            </a:r>
            <a:r>
              <a:rPr lang="tr-TR" noProof="0" dirty="0" err="1"/>
              <a:t>This</a:t>
            </a:r>
            <a:r>
              <a:rPr lang="tr-TR" noProof="0" dirty="0"/>
              <a:t> </a:t>
            </a:r>
            <a:r>
              <a:rPr lang="tr-TR" noProof="0" dirty="0" err="1"/>
              <a:t>best</a:t>
            </a:r>
            <a:r>
              <a:rPr lang="tr-TR" noProof="0" dirty="0"/>
              <a:t> </a:t>
            </a:r>
            <a:r>
              <a:rPr lang="tr-TR" noProof="0" dirty="0" err="1"/>
              <a:t>action</a:t>
            </a:r>
            <a:r>
              <a:rPr lang="tr-TR" noProof="0" dirty="0"/>
              <a:t> </a:t>
            </a:r>
            <a:r>
              <a:rPr lang="tr-TR" noProof="0" dirty="0" err="1"/>
              <a:t>evaluated</a:t>
            </a:r>
            <a:r>
              <a:rPr lang="tr-TR" noProof="0" dirty="0"/>
              <a:t> </a:t>
            </a:r>
            <a:r>
              <a:rPr lang="tr-TR" noProof="0" dirty="0" err="1"/>
              <a:t>with</a:t>
            </a:r>
            <a:r>
              <a:rPr lang="tr-TR" noProof="0" dirty="0"/>
              <a:t> </a:t>
            </a:r>
            <a:r>
              <a:rPr lang="tr-TR" noProof="0" dirty="0" err="1"/>
              <a:t>the</a:t>
            </a:r>
            <a:r>
              <a:rPr lang="tr-TR" noProof="0" dirty="0"/>
              <a:t> </a:t>
            </a:r>
            <a:r>
              <a:rPr lang="tr-TR" noProof="0" dirty="0" err="1"/>
              <a:t>long</a:t>
            </a:r>
            <a:r>
              <a:rPr lang="tr-TR" noProof="0" dirty="0"/>
              <a:t> </a:t>
            </a:r>
            <a:r>
              <a:rPr lang="tr-TR" noProof="0" dirty="0" err="1"/>
              <a:t>term</a:t>
            </a:r>
            <a:r>
              <a:rPr lang="tr-TR" noProof="0" dirty="0"/>
              <a:t> </a:t>
            </a:r>
            <a:r>
              <a:rPr lang="tr-TR" noProof="0" dirty="0" err="1"/>
              <a:t>rewards</a:t>
            </a:r>
            <a:r>
              <a:rPr lang="tr-TR" noProof="0" dirty="0"/>
              <a:t>.</a:t>
            </a: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82746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tr-TR"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5970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18" name="Google Shape;18;p3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39" name="Google Shape;39;p3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40" name="Google Shape;40;p3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839788" y="130920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7"/>
          <p:cNvSpPr txBox="1">
            <a:spLocks noGrp="1"/>
          </p:cNvSpPr>
          <p:nvPr>
            <p:ph type="body" idx="2"/>
          </p:nvPr>
        </p:nvSpPr>
        <p:spPr>
          <a:xfrm>
            <a:off x="839788" y="2133117"/>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6172200" y="130920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7"/>
          <p:cNvSpPr txBox="1">
            <a:spLocks noGrp="1"/>
          </p:cNvSpPr>
          <p:nvPr>
            <p:ph type="body" idx="4"/>
          </p:nvPr>
        </p:nvSpPr>
        <p:spPr>
          <a:xfrm>
            <a:off x="6172200" y="2133117"/>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57" name="Google Shape;57;p3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58" name="Google Shape;58;p3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61" name="Google Shape;61;p3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62" name="Google Shape;62;p3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3"/>
        <p:cNvGrpSpPr/>
        <p:nvPr/>
      </p:nvGrpSpPr>
      <p:grpSpPr>
        <a:xfrm>
          <a:off x="0" y="0"/>
          <a:ext cx="0" cy="0"/>
          <a:chOff x="0" y="0"/>
          <a:chExt cx="0" cy="0"/>
        </a:xfrm>
      </p:grpSpPr>
      <p:sp>
        <p:nvSpPr>
          <p:cNvPr id="64" name="Google Shape;64;p39"/>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65" name="Google Shape;65;p39"/>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9"/>
        <p:cNvGrpSpPr/>
        <p:nvPr/>
      </p:nvGrpSpPr>
      <p:grpSpPr>
        <a:xfrm>
          <a:off x="0" y="0"/>
          <a:ext cx="0" cy="0"/>
          <a:chOff x="0" y="0"/>
          <a:chExt cx="0" cy="0"/>
        </a:xfrm>
      </p:grpSpPr>
      <p:sp>
        <p:nvSpPr>
          <p:cNvPr id="70" name="Google Shape;7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76" name="Google Shape;76;p4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77" name="Google Shape;77;p4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CMP-620 Reinforcement Learning – Project Final</a:t>
            </a:r>
            <a:endParaRPr dirty="0"/>
          </a:p>
        </p:txBody>
      </p:sp>
      <p:sp>
        <p:nvSpPr>
          <p:cNvPr id="81" name="Google Shape;81;p41"/>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tr-TR"/>
              <a:t>Jun 7, 2024</a:t>
            </a:r>
            <a:endParaRPr/>
          </a:p>
        </p:txBody>
      </p:sp>
      <p:sp>
        <p:nvSpPr>
          <p:cNvPr id="82" name="Google Shape;82;p41"/>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87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110000"/>
              </a:lnSpc>
              <a:spcBef>
                <a:spcPts val="1000"/>
              </a:spcBef>
              <a:spcAft>
                <a:spcPts val="0"/>
              </a:spcAft>
              <a:buClr>
                <a:schemeClr val="accent1"/>
              </a:buClr>
              <a:buSzPts val="3360"/>
              <a:buFont typeface="Arial"/>
              <a:buChar char="•"/>
              <a:defRPr sz="2800" b="0" i="0" u="none" strike="noStrike" cap="none">
                <a:solidFill>
                  <a:schemeClr val="dk1"/>
                </a:solidFill>
                <a:latin typeface="Arial"/>
                <a:ea typeface="Arial"/>
                <a:cs typeface="Arial"/>
                <a:sym typeface="Arial"/>
              </a:defRPr>
            </a:lvl1pPr>
            <a:lvl2pPr marL="914400" marR="0" lvl="1" indent="-411480" algn="just" rtl="0">
              <a:lnSpc>
                <a:spcPct val="110000"/>
              </a:lnSpc>
              <a:spcBef>
                <a:spcPts val="600"/>
              </a:spcBef>
              <a:spcAft>
                <a:spcPts val="0"/>
              </a:spcAft>
              <a:buClr>
                <a:schemeClr val="accent1"/>
              </a:buClr>
              <a:buSzPts val="288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accent1"/>
              </a:buClr>
              <a:buSzPts val="2400"/>
              <a:buFont typeface="Arial"/>
              <a:buChar char="•"/>
              <a:defRPr sz="2000" b="0" i="0" u="none" strike="noStrike" cap="none">
                <a:solidFill>
                  <a:schemeClr val="dk1"/>
                </a:solidFill>
                <a:latin typeface="Arial"/>
                <a:ea typeface="Arial"/>
                <a:cs typeface="Arial"/>
                <a:sym typeface="Arial"/>
              </a:defRPr>
            </a:lvl3pPr>
            <a:lvl4pPr marL="1828800" marR="0" lvl="3"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4pPr>
            <a:lvl5pPr marL="2286000" marR="0" lvl="4"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dirty="0"/>
              <a:t>CMP-620 Reinforcement Learning – Project Final</a:t>
            </a:r>
            <a:endParaRPr dirty="0"/>
          </a:p>
        </p:txBody>
      </p:sp>
      <p:sp>
        <p:nvSpPr>
          <p:cNvPr id="13" name="Google Shape;13;p3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tr-TR"/>
              <a:t>Jun 7, 2024</a:t>
            </a:r>
            <a:endParaRPr/>
          </a:p>
        </p:txBody>
      </p:sp>
      <p:sp>
        <p:nvSpPr>
          <p:cNvPr id="14" name="Google Shape;14;p3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0">
            <a:alphaModFix/>
          </a:blip>
          <a:srcRect/>
          <a:stretch/>
        </p:blipFill>
        <p:spPr>
          <a:xfrm>
            <a:off x="8201925" y="6331058"/>
            <a:ext cx="3946453" cy="21752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6" r:id="rId4"/>
    <p:sldLayoutId id="2147483657" r:id="rId5"/>
    <p:sldLayoutId id="2147483658" r:id="rId6"/>
    <p:sldLayoutId id="2147483659" r:id="rId7"/>
    <p:sldLayoutId id="2147483660"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p>
            <a:pPr marL="0" lvl="0" indent="0" algn="ctr" rtl="0">
              <a:lnSpc>
                <a:spcPct val="90000"/>
              </a:lnSpc>
              <a:spcBef>
                <a:spcPts val="0"/>
              </a:spcBef>
              <a:spcAft>
                <a:spcPts val="0"/>
              </a:spcAft>
              <a:buClr>
                <a:schemeClr val="lt1"/>
              </a:buClr>
              <a:buSzPts val="3959"/>
              <a:buFont typeface="Arial"/>
              <a:buNone/>
            </a:pPr>
            <a:r>
              <a:rPr lang="en-US" sz="3959" dirty="0"/>
              <a:t>Reinforcement Learning for Parrot Mambo Minidrone Attitude Control</a:t>
            </a:r>
            <a:endParaRPr sz="3959" dirty="0"/>
          </a:p>
        </p:txBody>
      </p:sp>
      <p:sp>
        <p:nvSpPr>
          <p:cNvPr id="88" name="Google Shape;88;p1"/>
          <p:cNvSpPr txBox="1">
            <a:spLocks noGrp="1"/>
          </p:cNvSpPr>
          <p:nvPr>
            <p:ph type="body" idx="1"/>
          </p:nvPr>
        </p:nvSpPr>
        <p:spPr>
          <a:xfrm>
            <a:off x="2081211" y="2875826"/>
            <a:ext cx="8029575" cy="11623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3360"/>
              <a:buNone/>
            </a:pPr>
            <a:r>
              <a:rPr lang="en-US" dirty="0"/>
              <a:t>Mücahid Rıdvan K</a:t>
            </a:r>
            <a:r>
              <a:rPr lang="tr-TR" dirty="0"/>
              <a:t>APLAN</a:t>
            </a:r>
          </a:p>
          <a:p>
            <a:pPr marL="0" lvl="0" indent="0" algn="ctr" rtl="0">
              <a:lnSpc>
                <a:spcPct val="110000"/>
              </a:lnSpc>
              <a:spcBef>
                <a:spcPts val="0"/>
              </a:spcBef>
              <a:spcAft>
                <a:spcPts val="0"/>
              </a:spcAft>
              <a:buSzPts val="3360"/>
              <a:buNone/>
            </a:pPr>
            <a:r>
              <a:rPr lang="en-US" dirty="0"/>
              <a:t>Mehmet </a:t>
            </a:r>
            <a:r>
              <a:rPr lang="tr-TR" dirty="0"/>
              <a:t>SAKARYA</a:t>
            </a:r>
            <a:endParaRPr dirty="0"/>
          </a:p>
          <a:p>
            <a:pPr marL="0" lvl="0" indent="0" algn="ctr" rtl="0">
              <a:lnSpc>
                <a:spcPct val="110000"/>
              </a:lnSpc>
              <a:spcBef>
                <a:spcPts val="1000"/>
              </a:spcBef>
              <a:spcAft>
                <a:spcPts val="0"/>
              </a:spcAft>
              <a:buSzPts val="3360"/>
              <a:buNone/>
            </a:pPr>
            <a:endParaRPr dirty="0"/>
          </a:p>
        </p:txBody>
      </p:sp>
      <p:sp>
        <p:nvSpPr>
          <p:cNvPr id="89" name="Google Shape;89;p1"/>
          <p:cNvSpPr txBox="1">
            <a:spLocks noGrp="1"/>
          </p:cNvSpPr>
          <p:nvPr>
            <p:ph type="body" idx="2"/>
          </p:nvPr>
        </p:nvSpPr>
        <p:spPr>
          <a:xfrm>
            <a:off x="2081211" y="4542885"/>
            <a:ext cx="8029574" cy="903482"/>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dirty="0"/>
              <a:t>Computer Engineering &amp; Hacettepe University</a:t>
            </a:r>
            <a:endParaRPr dirty="0"/>
          </a:p>
        </p:txBody>
      </p:sp>
      <p:sp>
        <p:nvSpPr>
          <p:cNvPr id="90" name="Google Shape;90;p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3360"/>
              <a:buNone/>
            </a:pPr>
            <a:r>
              <a:rPr lang="tr-TR" dirty="0"/>
              <a:t>07</a:t>
            </a:r>
            <a:r>
              <a:rPr lang="en-US" dirty="0"/>
              <a:t> </a:t>
            </a:r>
            <a:r>
              <a:rPr lang="tr-TR" dirty="0" err="1"/>
              <a:t>Jun</a:t>
            </a:r>
            <a:r>
              <a:rPr lang="en-US" dirty="0"/>
              <a:t>, 2024</a:t>
            </a:r>
            <a:endParaRPr dirty="0"/>
          </a:p>
        </p:txBody>
      </p:sp>
      <p:pic>
        <p:nvPicPr>
          <p:cNvPr id="91" name="Google Shape;91;p1" descr="Parrot MAMBO Fly Mini Drone ONLY DRONE AND CABLE / Like New/ No Battery |  eBay"/>
          <p:cNvPicPr preferRelativeResize="0"/>
          <p:nvPr/>
        </p:nvPicPr>
        <p:blipFill rotWithShape="1">
          <a:blip r:embed="rId3">
            <a:alphaModFix/>
          </a:blip>
          <a:srcRect/>
          <a:stretch/>
        </p:blipFill>
        <p:spPr>
          <a:xfrm>
            <a:off x="9198469" y="2875826"/>
            <a:ext cx="2639569" cy="2639569"/>
          </a:xfrm>
          <a:prstGeom prst="rect">
            <a:avLst/>
          </a:prstGeom>
          <a:noFill/>
          <a:ln>
            <a:noFill/>
          </a:ln>
        </p:spPr>
      </p:pic>
      <p:pic>
        <p:nvPicPr>
          <p:cNvPr id="7" name="Resim 9">
            <a:extLst>
              <a:ext uri="{FF2B5EF4-FFF2-40B4-BE49-F238E27FC236}">
                <a16:creationId xmlns:a16="http://schemas.microsoft.com/office/drawing/2014/main" id="{D8102E82-B09F-4BB2-BA0E-98C70B5DF1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199" r="8346" b="20919"/>
          <a:stretch/>
        </p:blipFill>
        <p:spPr>
          <a:xfrm>
            <a:off x="644011" y="3574910"/>
            <a:ext cx="2599290" cy="1366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sz="4400" dirty="0" err="1"/>
              <a:t>Proximal</a:t>
            </a:r>
            <a:r>
              <a:rPr lang="tr-TR" sz="4400" dirty="0"/>
              <a:t> </a:t>
            </a:r>
            <a:r>
              <a:rPr lang="tr-TR" sz="4400" dirty="0" err="1"/>
              <a:t>Policy</a:t>
            </a:r>
            <a:r>
              <a:rPr lang="tr-TR" sz="4400" dirty="0"/>
              <a:t> </a:t>
            </a:r>
            <a:r>
              <a:rPr lang="tr-TR" sz="4400" dirty="0" err="1"/>
              <a:t>Optimization</a:t>
            </a:r>
            <a:r>
              <a:rPr lang="tr-TR" sz="4400" dirty="0"/>
              <a:t> (PPO)</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5" name="Google Shape;166;p9">
            <a:extLst>
              <a:ext uri="{FF2B5EF4-FFF2-40B4-BE49-F238E27FC236}">
                <a16:creationId xmlns:a16="http://schemas.microsoft.com/office/drawing/2014/main" id="{11DEF098-ABCE-7E18-A465-F63D8C8DA27F}"/>
              </a:ext>
            </a:extLst>
          </p:cNvPr>
          <p:cNvSpPr txBox="1">
            <a:spLocks/>
          </p:cNvSpPr>
          <p:nvPr/>
        </p:nvSpPr>
        <p:spPr>
          <a:xfrm>
            <a:off x="777750"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Roboto"/>
                <a:cs typeface="Roboto"/>
                <a:sym typeface="Roboto"/>
              </a:rPr>
              <a:t>Model-free, online, on-policy, policy gradient reinforcement learning algorithm</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Roboto"/>
                <a:cs typeface="Roboto"/>
                <a:sym typeface="Roboto"/>
              </a:rPr>
              <a:t>Working process is</a:t>
            </a:r>
            <a:endParaRPr lang="en-US" sz="2400" dirty="0">
              <a:latin typeface="+mn-lt"/>
            </a:endParaRPr>
          </a:p>
          <a:p>
            <a:pPr marL="742950" lvl="1" indent="-285750" algn="just">
              <a:lnSpc>
                <a:spcPct val="110000"/>
              </a:lnSpc>
              <a:spcBef>
                <a:spcPts val="600"/>
              </a:spcBef>
              <a:buSzPts val="2880"/>
              <a:buFont typeface="Noto Sans Symbols"/>
              <a:buChar char="⮚"/>
            </a:pPr>
            <a:r>
              <a:rPr lang="en-US" sz="2400" dirty="0">
                <a:solidFill>
                  <a:srgbClr val="212121"/>
                </a:solidFill>
                <a:highlight>
                  <a:srgbClr val="FFFFFF"/>
                </a:highlight>
                <a:latin typeface="+mn-lt"/>
                <a:ea typeface="Roboto"/>
                <a:cs typeface="Roboto"/>
                <a:sym typeface="Roboto"/>
              </a:rPr>
              <a:t>Decide step size </a:t>
            </a:r>
            <a:r>
              <a:rPr lang="en-US" sz="2400" i="1" dirty="0">
                <a:solidFill>
                  <a:srgbClr val="242424"/>
                </a:solidFill>
                <a:highlight>
                  <a:srgbClr val="FFFFFF"/>
                </a:highlight>
                <a:latin typeface="+mn-lt"/>
              </a:rPr>
              <a:t>α</a:t>
            </a:r>
            <a:endParaRPr lang="en-US" sz="2400" i="1" dirty="0">
              <a:solidFill>
                <a:srgbClr val="212121"/>
              </a:solidFill>
              <a:highlight>
                <a:srgbClr val="FFFFFF"/>
              </a:highlight>
              <a:latin typeface="+mn-lt"/>
              <a:ea typeface="Roboto"/>
              <a:cs typeface="Roboto"/>
              <a:sym typeface="Roboto"/>
            </a:endParaRPr>
          </a:p>
          <a:p>
            <a:pPr marL="742950" lvl="1" indent="-285750" algn="just">
              <a:lnSpc>
                <a:spcPct val="110000"/>
              </a:lnSpc>
              <a:spcBef>
                <a:spcPts val="600"/>
              </a:spcBef>
              <a:buSzPts val="2880"/>
              <a:buFont typeface="Noto Sans Symbols"/>
              <a:buChar char="⮚"/>
            </a:pPr>
            <a:r>
              <a:rPr lang="en-US" sz="2400" i="1" dirty="0">
                <a:solidFill>
                  <a:srgbClr val="212121"/>
                </a:solidFill>
                <a:highlight>
                  <a:srgbClr val="FFFFFF"/>
                </a:highlight>
                <a:latin typeface="+mn-lt"/>
                <a:ea typeface="Roboto"/>
                <a:cs typeface="Roboto"/>
                <a:sym typeface="Roboto"/>
              </a:rPr>
              <a:t>Construct a circle with radius </a:t>
            </a:r>
            <a:r>
              <a:rPr lang="en-US" sz="2400" i="1" dirty="0">
                <a:solidFill>
                  <a:srgbClr val="242424"/>
                </a:solidFill>
                <a:highlight>
                  <a:srgbClr val="FFFFFF"/>
                </a:highlight>
                <a:latin typeface="+mn-lt"/>
              </a:rPr>
              <a:t>α (trust region)</a:t>
            </a:r>
            <a:endParaRPr lang="en-US" sz="2400" dirty="0">
              <a:latin typeface="+mn-lt"/>
            </a:endParaRP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Once having the best point, determine the direction</a:t>
            </a:r>
          </a:p>
          <a:p>
            <a:pPr marL="742950" lvl="1" indent="-285750" algn="just">
              <a:lnSpc>
                <a:spcPct val="110000"/>
              </a:lnSpc>
              <a:spcBef>
                <a:spcPts val="600"/>
              </a:spcBef>
              <a:buSzPts val="2880"/>
              <a:buFont typeface="Noto Sans Symbols"/>
              <a:buChar char="⮚"/>
            </a:pPr>
            <a:r>
              <a:rPr lang="en-US" sz="2400" i="1" dirty="0">
                <a:solidFill>
                  <a:srgbClr val="242424"/>
                </a:solidFill>
                <a:highlight>
                  <a:srgbClr val="FFFFFF"/>
                </a:highlight>
                <a:latin typeface="+mn-lt"/>
              </a:rPr>
              <a:t>Repeat until the optimal point is reached</a:t>
            </a:r>
            <a:endParaRPr lang="en-US" sz="2400" i="1" dirty="0">
              <a:solidFill>
                <a:srgbClr val="212121"/>
              </a:solidFill>
              <a:highlight>
                <a:srgbClr val="FFFFFF"/>
              </a:highlight>
              <a:latin typeface="+mn-lt"/>
              <a:ea typeface="Roboto"/>
              <a:cs typeface="Roboto"/>
              <a:sym typeface="Roboto"/>
            </a:endParaRPr>
          </a:p>
        </p:txBody>
      </p:sp>
      <p:pic>
        <p:nvPicPr>
          <p:cNvPr id="6" name="Google Shape;170;p9">
            <a:extLst>
              <a:ext uri="{FF2B5EF4-FFF2-40B4-BE49-F238E27FC236}">
                <a16:creationId xmlns:a16="http://schemas.microsoft.com/office/drawing/2014/main" id="{43524E10-4A74-0EE5-6052-5A7E14D56C7B}"/>
              </a:ext>
            </a:extLst>
          </p:cNvPr>
          <p:cNvPicPr preferRelativeResize="0"/>
          <p:nvPr/>
        </p:nvPicPr>
        <p:blipFill rotWithShape="1">
          <a:blip r:embed="rId3">
            <a:alphaModFix/>
          </a:blip>
          <a:srcRect/>
          <a:stretch/>
        </p:blipFill>
        <p:spPr>
          <a:xfrm>
            <a:off x="7861280" y="1787102"/>
            <a:ext cx="4016088" cy="3901778"/>
          </a:xfrm>
          <a:prstGeom prst="rect">
            <a:avLst/>
          </a:prstGeom>
          <a:noFill/>
          <a:ln>
            <a:noFill/>
          </a:ln>
        </p:spPr>
      </p:pic>
    </p:spTree>
    <p:extLst>
      <p:ext uri="{BB962C8B-B14F-4D97-AF65-F5344CB8AC3E}">
        <p14:creationId xmlns:p14="http://schemas.microsoft.com/office/powerpoint/2010/main" val="22438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sz="4400"/>
              <a:t>Proximal Policy Optimization (PPO)</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4" name="Resim 3">
            <a:extLst>
              <a:ext uri="{FF2B5EF4-FFF2-40B4-BE49-F238E27FC236}">
                <a16:creationId xmlns:a16="http://schemas.microsoft.com/office/drawing/2014/main" id="{8A6F2B09-2D14-FD69-DCD7-C6AD038A44EC}"/>
              </a:ext>
            </a:extLst>
          </p:cNvPr>
          <p:cNvPicPr>
            <a:picLocks noChangeAspect="1"/>
          </p:cNvPicPr>
          <p:nvPr/>
        </p:nvPicPr>
        <p:blipFill>
          <a:blip r:embed="rId3"/>
          <a:stretch>
            <a:fillRect/>
          </a:stretch>
        </p:blipFill>
        <p:spPr>
          <a:xfrm>
            <a:off x="255225" y="1563442"/>
            <a:ext cx="6136906" cy="3960000"/>
          </a:xfrm>
          <a:prstGeom prst="rect">
            <a:avLst/>
          </a:prstGeom>
        </p:spPr>
      </p:pic>
      <p:pic>
        <p:nvPicPr>
          <p:cNvPr id="7" name="Resim 6">
            <a:extLst>
              <a:ext uri="{FF2B5EF4-FFF2-40B4-BE49-F238E27FC236}">
                <a16:creationId xmlns:a16="http://schemas.microsoft.com/office/drawing/2014/main" id="{796E657F-7EC7-B3FB-830B-9D1528B51484}"/>
              </a:ext>
            </a:extLst>
          </p:cNvPr>
          <p:cNvPicPr>
            <a:picLocks noChangeAspect="1"/>
          </p:cNvPicPr>
          <p:nvPr/>
        </p:nvPicPr>
        <p:blipFill>
          <a:blip r:embed="rId4"/>
          <a:stretch>
            <a:fillRect/>
          </a:stretch>
        </p:blipFill>
        <p:spPr>
          <a:xfrm>
            <a:off x="6472240" y="1037991"/>
            <a:ext cx="4728795" cy="2520000"/>
          </a:xfrm>
          <a:prstGeom prst="rect">
            <a:avLst/>
          </a:prstGeom>
        </p:spPr>
      </p:pic>
      <p:pic>
        <p:nvPicPr>
          <p:cNvPr id="9" name="Resim 8">
            <a:extLst>
              <a:ext uri="{FF2B5EF4-FFF2-40B4-BE49-F238E27FC236}">
                <a16:creationId xmlns:a16="http://schemas.microsoft.com/office/drawing/2014/main" id="{BE71A342-E89A-3BFE-DAC6-33E7ACAE9FC7}"/>
              </a:ext>
            </a:extLst>
          </p:cNvPr>
          <p:cNvPicPr>
            <a:picLocks noChangeAspect="1"/>
          </p:cNvPicPr>
          <p:nvPr/>
        </p:nvPicPr>
        <p:blipFill>
          <a:blip r:embed="rId5"/>
          <a:stretch>
            <a:fillRect/>
          </a:stretch>
        </p:blipFill>
        <p:spPr>
          <a:xfrm>
            <a:off x="6472240" y="3557991"/>
            <a:ext cx="4808904" cy="2340000"/>
          </a:xfrm>
          <a:prstGeom prst="rect">
            <a:avLst/>
          </a:prstGeom>
        </p:spPr>
      </p:pic>
    </p:spTree>
    <p:extLst>
      <p:ext uri="{BB962C8B-B14F-4D97-AF65-F5344CB8AC3E}">
        <p14:creationId xmlns:p14="http://schemas.microsoft.com/office/powerpoint/2010/main" val="188297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latin typeface="+mj-lt"/>
              </a:rPr>
              <a:t>Literature Review</a:t>
            </a:r>
            <a:r>
              <a:rPr lang="tr-TR" sz="2400" dirty="0">
                <a:latin typeface="+mj-lt"/>
              </a:rPr>
              <a:t> (</a:t>
            </a:r>
            <a:r>
              <a:rPr lang="tr-TR" sz="2400" dirty="0" err="1">
                <a:latin typeface="+mj-lt"/>
              </a:rPr>
              <a:t>Related</a:t>
            </a:r>
            <a:r>
              <a:rPr lang="tr-TR" sz="2400" dirty="0">
                <a:latin typeface="+mj-lt"/>
              </a:rPr>
              <a:t> Works)</a:t>
            </a:r>
            <a:endParaRP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426644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342900" lvl="0" indent="-342900" algn="l" rtl="0">
              <a:lnSpc>
                <a:spcPct val="110000"/>
              </a:lnSpc>
              <a:spcBef>
                <a:spcPts val="0"/>
              </a:spcBef>
              <a:spcAft>
                <a:spcPts val="0"/>
              </a:spcAft>
              <a:buSzPts val="3360"/>
              <a:buFont typeface="Arial" panose="020B0604020202020204" pitchFamily="34" charset="0"/>
              <a:buChar char="•"/>
            </a:pPr>
            <a:r>
              <a:rPr lang="en-US" sz="2400" dirty="0">
                <a:latin typeface="+mn-lt"/>
                <a:ea typeface="Calibri"/>
                <a:cs typeface="Calibri"/>
                <a:sym typeface="Calibri"/>
              </a:rPr>
              <a:t>Specific Focus</a:t>
            </a: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Deep dive into the accuracy and precision of attitude control using intelligent flight controllers trained with RL.</a:t>
            </a: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Introduction of </a:t>
            </a:r>
            <a:r>
              <a:rPr lang="en-US" sz="2400" dirty="0" err="1">
                <a:latin typeface="+mn-lt"/>
                <a:ea typeface="Calibri"/>
                <a:cs typeface="Calibri"/>
                <a:sym typeface="Calibri"/>
              </a:rPr>
              <a:t>GymFC</a:t>
            </a:r>
            <a:r>
              <a:rPr lang="en-US" sz="2400" dirty="0">
                <a:latin typeface="+mn-lt"/>
                <a:ea typeface="Calibri"/>
                <a:cs typeface="Calibri"/>
                <a:sym typeface="Calibri"/>
              </a:rPr>
              <a:t>, an OpenAI Environment, designed for training intelligent flight control systems.</a:t>
            </a:r>
            <a:endParaRPr lang="en-US" sz="2400" dirty="0">
              <a:latin typeface="+mn-lt"/>
            </a:endParaRPr>
          </a:p>
          <a:p>
            <a:pPr marL="228600" lvl="0" indent="-228600" algn="l" rtl="0">
              <a:lnSpc>
                <a:spcPct val="110000"/>
              </a:lnSpc>
              <a:spcBef>
                <a:spcPts val="1000"/>
              </a:spcBef>
              <a:spcAft>
                <a:spcPts val="0"/>
              </a:spcAft>
              <a:buSzPts val="3360"/>
              <a:buChar char="•"/>
            </a:pPr>
            <a:r>
              <a:rPr lang="en-US" sz="2400" dirty="0">
                <a:latin typeface="+mn-lt"/>
                <a:ea typeface="Calibri"/>
                <a:cs typeface="Calibri"/>
                <a:sym typeface="Calibri"/>
              </a:rPr>
              <a:t>RL Application</a:t>
            </a:r>
            <a:endParaRPr lang="en-US" sz="2400" dirty="0">
              <a:latin typeface="+mn-lt"/>
            </a:endParaRPr>
          </a:p>
          <a:p>
            <a:pPr marL="685800" lvl="1" indent="-228600" algn="just" rtl="0">
              <a:lnSpc>
                <a:spcPct val="110000"/>
              </a:lnSpc>
              <a:spcBef>
                <a:spcPts val="600"/>
              </a:spcBef>
              <a:spcAft>
                <a:spcPts val="0"/>
              </a:spcAft>
              <a:buSzPts val="2880"/>
              <a:buChar char="•"/>
            </a:pPr>
            <a:r>
              <a:rPr lang="en-US" sz="2400" dirty="0">
                <a:latin typeface="+mn-lt"/>
                <a:ea typeface="Calibri"/>
                <a:cs typeface="Calibri"/>
                <a:sym typeface="Calibri"/>
              </a:rPr>
              <a:t>Application of RL algorithms for attitude control and their potential transfer to physical hardware.</a:t>
            </a:r>
            <a:endParaRPr lang="en-US" sz="2400" dirty="0">
              <a:latin typeface="+mn-lt"/>
            </a:endParaRPr>
          </a:p>
        </p:txBody>
      </p:sp>
      <p:sp>
        <p:nvSpPr>
          <p:cNvPr id="2" name="Google Shape;220;p14">
            <a:extLst>
              <a:ext uri="{FF2B5EF4-FFF2-40B4-BE49-F238E27FC236}">
                <a16:creationId xmlns:a16="http://schemas.microsoft.com/office/drawing/2014/main" id="{F8381E29-094D-62B2-B55E-8B02366270D5}"/>
              </a:ext>
            </a:extLst>
          </p:cNvPr>
          <p:cNvSpPr txBox="1"/>
          <p:nvPr/>
        </p:nvSpPr>
        <p:spPr>
          <a:xfrm>
            <a:off x="436921" y="5853797"/>
            <a:ext cx="113912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a:solidFill>
                  <a:srgbClr val="222222"/>
                </a:solidFill>
                <a:latin typeface="Arial"/>
                <a:ea typeface="Arial"/>
                <a:cs typeface="Arial"/>
                <a:sym typeface="Arial"/>
              </a:rPr>
              <a:t>Koch, William, et al. "Reinforcement learning for UAV attitude control." </a:t>
            </a:r>
            <a:r>
              <a:rPr lang="en-US" sz="1800" b="0" i="1" u="none" strike="noStrike" cap="none" dirty="0">
                <a:solidFill>
                  <a:srgbClr val="222222"/>
                </a:solidFill>
                <a:latin typeface="Arial"/>
                <a:ea typeface="Arial"/>
                <a:cs typeface="Arial"/>
                <a:sym typeface="Arial"/>
              </a:rPr>
              <a:t>ACM Transactions on Cyber-Physical Systems</a:t>
            </a:r>
            <a:r>
              <a:rPr lang="en-US" sz="1800" b="0" i="0" u="none" strike="noStrike" cap="none" dirty="0">
                <a:solidFill>
                  <a:srgbClr val="222222"/>
                </a:solidFill>
                <a:latin typeface="Arial"/>
                <a:ea typeface="Arial"/>
                <a:cs typeface="Arial"/>
                <a:sym typeface="Arial"/>
              </a:rPr>
              <a:t> 3.2 (2019): 1-21.</a:t>
            </a:r>
            <a:endParaRPr sz="1800" b="0" i="0" u="none" strike="noStrike" cap="none" dirty="0">
              <a:solidFill>
                <a:srgbClr val="222222"/>
              </a:solidFill>
              <a:latin typeface="Arial"/>
              <a:ea typeface="Arial"/>
              <a:cs typeface="Arial"/>
              <a:sym typeface="Arial"/>
            </a:endParaRPr>
          </a:p>
        </p:txBody>
      </p:sp>
    </p:spTree>
    <p:extLst>
      <p:ext uri="{BB962C8B-B14F-4D97-AF65-F5344CB8AC3E}">
        <p14:creationId xmlns:p14="http://schemas.microsoft.com/office/powerpoint/2010/main" val="29121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Literature-1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40;p16">
            <a:extLst>
              <a:ext uri="{FF2B5EF4-FFF2-40B4-BE49-F238E27FC236}">
                <a16:creationId xmlns:a16="http://schemas.microsoft.com/office/drawing/2014/main" id="{78C8A8E2-C991-6EFB-E31B-2A29FE52977A}"/>
              </a:ext>
            </a:extLst>
          </p:cNvPr>
          <p:cNvPicPr preferRelativeResize="0"/>
          <p:nvPr/>
        </p:nvPicPr>
        <p:blipFill rotWithShape="1">
          <a:blip r:embed="rId3">
            <a:alphaModFix/>
          </a:blip>
          <a:srcRect/>
          <a:stretch/>
        </p:blipFill>
        <p:spPr>
          <a:xfrm>
            <a:off x="1272687" y="1037537"/>
            <a:ext cx="9646625" cy="5112711"/>
          </a:xfrm>
          <a:prstGeom prst="rect">
            <a:avLst/>
          </a:prstGeom>
          <a:noFill/>
          <a:ln>
            <a:noFill/>
          </a:ln>
        </p:spPr>
      </p:pic>
    </p:spTree>
    <p:extLst>
      <p:ext uri="{BB962C8B-B14F-4D97-AF65-F5344CB8AC3E}">
        <p14:creationId xmlns:p14="http://schemas.microsoft.com/office/powerpoint/2010/main" val="404953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Overview</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sp>
        <p:nvSpPr>
          <p:cNvPr id="2" name="Google Shape;247;p17">
            <a:extLst>
              <a:ext uri="{FF2B5EF4-FFF2-40B4-BE49-F238E27FC236}">
                <a16:creationId xmlns:a16="http://schemas.microsoft.com/office/drawing/2014/main" id="{FC7680D6-0DB2-1B25-79B6-EA4AD305D008}"/>
              </a:ext>
            </a:extLst>
          </p:cNvPr>
          <p:cNvSpPr txBox="1">
            <a:spLocks/>
          </p:cNvSpPr>
          <p:nvPr/>
        </p:nvSpPr>
        <p:spPr>
          <a:xfrm>
            <a:off x="730044" y="1127535"/>
            <a:ext cx="11176820" cy="42085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10000"/>
              </a:lnSpc>
              <a:buSzPts val="3360"/>
              <a:buFont typeface="Arial"/>
              <a:buChar char="•"/>
            </a:pPr>
            <a:r>
              <a:rPr lang="en-US" sz="2400" dirty="0">
                <a:latin typeface="+mn-lt"/>
                <a:ea typeface="Calibri"/>
                <a:cs typeface="Calibri"/>
                <a:sym typeface="Calibri"/>
              </a:rPr>
              <a:t>Specific Focus</a:t>
            </a:r>
          </a:p>
          <a:p>
            <a:pPr marL="685800" lvl="1" indent="-228600" algn="just">
              <a:lnSpc>
                <a:spcPct val="110000"/>
              </a:lnSpc>
              <a:spcBef>
                <a:spcPts val="600"/>
              </a:spcBef>
              <a:buSzPts val="2880"/>
              <a:buFont typeface="Arial"/>
              <a:buChar char="•"/>
            </a:pPr>
            <a:r>
              <a:rPr lang="en-US" sz="2400" dirty="0">
                <a:latin typeface="+mn-lt"/>
              </a:rPr>
              <a:t>Controlling the quadcopter by using DDPG &amp; D4PG RL algorithms.</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Training Environment</a:t>
            </a:r>
            <a:endParaRPr lang="en-US" sz="2400" dirty="0">
              <a:latin typeface="+mn-lt"/>
            </a:endParaRPr>
          </a:p>
          <a:p>
            <a:pPr marL="685800" lvl="1" indent="-228600" algn="just">
              <a:lnSpc>
                <a:spcPct val="110000"/>
              </a:lnSpc>
              <a:spcBef>
                <a:spcPts val="600"/>
              </a:spcBef>
              <a:buSzPts val="2880"/>
              <a:buFont typeface="Arial"/>
              <a:buChar char="•"/>
            </a:pPr>
            <a:r>
              <a:rPr lang="en-US" sz="2400" dirty="0" err="1">
                <a:latin typeface="+mn-lt"/>
                <a:ea typeface="Calibri"/>
                <a:cs typeface="Calibri"/>
                <a:sym typeface="Calibri"/>
              </a:rPr>
              <a:t>GymFC</a:t>
            </a:r>
            <a:r>
              <a:rPr lang="en-US" sz="2400" dirty="0">
                <a:latin typeface="+mn-lt"/>
                <a:ea typeface="Calibri"/>
                <a:cs typeface="Calibri"/>
                <a:sym typeface="Calibri"/>
              </a:rPr>
              <a:t> for training intelligent flight control of quadcopter.</a:t>
            </a:r>
          </a:p>
          <a:p>
            <a:pPr marL="228600" indent="-228600">
              <a:lnSpc>
                <a:spcPct val="110000"/>
              </a:lnSpc>
              <a:spcBef>
                <a:spcPts val="1000"/>
              </a:spcBef>
              <a:buSzPts val="3360"/>
              <a:buFont typeface="Arial"/>
              <a:buChar char="•"/>
            </a:pPr>
            <a:r>
              <a:rPr lang="en-US" sz="2400" dirty="0">
                <a:latin typeface="+mn-lt"/>
                <a:ea typeface="Calibri"/>
                <a:cs typeface="Calibri"/>
                <a:sym typeface="Calibri"/>
              </a:rPr>
              <a:t>RL Application</a:t>
            </a:r>
            <a:endParaRPr lang="en-US" sz="2400" dirty="0">
              <a:latin typeface="+mn-lt"/>
            </a:endParaRPr>
          </a:p>
          <a:p>
            <a:pPr marL="685800" lvl="1" indent="-228600" algn="just">
              <a:lnSpc>
                <a:spcPct val="110000"/>
              </a:lnSpc>
              <a:spcBef>
                <a:spcPts val="600"/>
              </a:spcBef>
              <a:buSzPts val="2880"/>
              <a:buFont typeface="Arial"/>
              <a:buChar char="•"/>
            </a:pPr>
            <a:r>
              <a:rPr lang="en-US" sz="2400" dirty="0">
                <a:latin typeface="+mn-lt"/>
                <a:ea typeface="Calibri"/>
                <a:cs typeface="Calibri"/>
                <a:sym typeface="Calibri"/>
              </a:rPr>
              <a:t>Comparative analysis of the performance of DDPG &amp;D4PG </a:t>
            </a:r>
            <a:endParaRPr lang="tr-TR" sz="2400" dirty="0">
              <a:latin typeface="+mn-lt"/>
              <a:ea typeface="Calibri"/>
              <a:cs typeface="Calibri"/>
              <a:sym typeface="Calibri"/>
            </a:endParaRPr>
          </a:p>
          <a:p>
            <a:pPr marL="457200" lvl="1" algn="just">
              <a:lnSpc>
                <a:spcPct val="110000"/>
              </a:lnSpc>
              <a:spcBef>
                <a:spcPts val="600"/>
              </a:spcBef>
              <a:buSzPts val="2880"/>
            </a:pPr>
            <a:r>
              <a:rPr lang="en-US" sz="2400" dirty="0">
                <a:latin typeface="+mn-lt"/>
                <a:ea typeface="Calibri"/>
                <a:cs typeface="Calibri"/>
                <a:sym typeface="Calibri"/>
              </a:rPr>
              <a:t>algorithms in terms of reward generation, actor loss, and critic performance.</a:t>
            </a:r>
          </a:p>
        </p:txBody>
      </p:sp>
    </p:spTree>
    <p:extLst>
      <p:ext uri="{BB962C8B-B14F-4D97-AF65-F5344CB8AC3E}">
        <p14:creationId xmlns:p14="http://schemas.microsoft.com/office/powerpoint/2010/main" val="146993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Literature-2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Google Shape;271;p19">
            <a:extLst>
              <a:ext uri="{FF2B5EF4-FFF2-40B4-BE49-F238E27FC236}">
                <a16:creationId xmlns:a16="http://schemas.microsoft.com/office/drawing/2014/main" id="{07B54602-87A2-2B8F-1FD1-5D70487B5B31}"/>
              </a:ext>
            </a:extLst>
          </p:cNvPr>
          <p:cNvPicPr preferRelativeResize="0"/>
          <p:nvPr/>
        </p:nvPicPr>
        <p:blipFill rotWithShape="1">
          <a:blip r:embed="rId3">
            <a:alphaModFix/>
          </a:blip>
          <a:srcRect/>
          <a:stretch/>
        </p:blipFill>
        <p:spPr>
          <a:xfrm>
            <a:off x="1149914" y="920328"/>
            <a:ext cx="3142787" cy="5400000"/>
          </a:xfrm>
          <a:prstGeom prst="rect">
            <a:avLst/>
          </a:prstGeom>
          <a:noFill/>
          <a:ln>
            <a:noFill/>
          </a:ln>
        </p:spPr>
      </p:pic>
      <p:pic>
        <p:nvPicPr>
          <p:cNvPr id="3" name="Google Shape;272;p19">
            <a:extLst>
              <a:ext uri="{FF2B5EF4-FFF2-40B4-BE49-F238E27FC236}">
                <a16:creationId xmlns:a16="http://schemas.microsoft.com/office/drawing/2014/main" id="{FEFB1485-4AD1-940D-1431-ECF21E566939}"/>
              </a:ext>
            </a:extLst>
          </p:cNvPr>
          <p:cNvPicPr preferRelativeResize="0"/>
          <p:nvPr/>
        </p:nvPicPr>
        <p:blipFill rotWithShape="1">
          <a:blip r:embed="rId4">
            <a:alphaModFix/>
          </a:blip>
          <a:srcRect/>
          <a:stretch/>
        </p:blipFill>
        <p:spPr>
          <a:xfrm>
            <a:off x="4541253" y="920328"/>
            <a:ext cx="3109494" cy="5400000"/>
          </a:xfrm>
          <a:prstGeom prst="rect">
            <a:avLst/>
          </a:prstGeom>
          <a:noFill/>
          <a:ln>
            <a:noFill/>
          </a:ln>
        </p:spPr>
      </p:pic>
      <p:pic>
        <p:nvPicPr>
          <p:cNvPr id="4" name="Google Shape;273;p19">
            <a:extLst>
              <a:ext uri="{FF2B5EF4-FFF2-40B4-BE49-F238E27FC236}">
                <a16:creationId xmlns:a16="http://schemas.microsoft.com/office/drawing/2014/main" id="{E9E4FCC7-6DC2-6EB8-F1EA-5208CF78B794}"/>
              </a:ext>
            </a:extLst>
          </p:cNvPr>
          <p:cNvPicPr preferRelativeResize="0"/>
          <p:nvPr/>
        </p:nvPicPr>
        <p:blipFill rotWithShape="1">
          <a:blip r:embed="rId5">
            <a:alphaModFix/>
          </a:blip>
          <a:srcRect/>
          <a:stretch/>
        </p:blipFill>
        <p:spPr>
          <a:xfrm>
            <a:off x="7899299" y="920328"/>
            <a:ext cx="3083824" cy="5400000"/>
          </a:xfrm>
          <a:prstGeom prst="rect">
            <a:avLst/>
          </a:prstGeom>
          <a:noFill/>
          <a:ln>
            <a:noFill/>
          </a:ln>
        </p:spPr>
      </p:pic>
    </p:spTree>
    <p:extLst>
      <p:ext uri="{BB962C8B-B14F-4D97-AF65-F5344CB8AC3E}">
        <p14:creationId xmlns:p14="http://schemas.microsoft.com/office/powerpoint/2010/main" val="102195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latin typeface="+mj-lt"/>
              </a:rPr>
              <a:t>Quadcopter Flight Simulation Model</a:t>
            </a:r>
            <a:endParaRPr sz="2400" dirty="0">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p:spTree>
    <p:extLst>
      <p:ext uri="{BB962C8B-B14F-4D97-AF65-F5344CB8AC3E}">
        <p14:creationId xmlns:p14="http://schemas.microsoft.com/office/powerpoint/2010/main" val="298541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Simulink</a:t>
            </a:r>
            <a:r>
              <a:rPr lang="tr-TR" dirty="0"/>
              <a:t> Environment of Project</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2" name="Picture 2">
            <a:extLst>
              <a:ext uri="{FF2B5EF4-FFF2-40B4-BE49-F238E27FC236}">
                <a16:creationId xmlns:a16="http://schemas.microsoft.com/office/drawing/2014/main" id="{8E3A5149-28B9-C97D-6DAD-0D1FD34F8F5E}"/>
              </a:ext>
            </a:extLst>
          </p:cNvPr>
          <p:cNvPicPr>
            <a:picLocks noChangeAspect="1"/>
          </p:cNvPicPr>
          <p:nvPr/>
        </p:nvPicPr>
        <p:blipFill>
          <a:blip r:embed="rId3"/>
          <a:stretch>
            <a:fillRect/>
          </a:stretch>
        </p:blipFill>
        <p:spPr>
          <a:xfrm>
            <a:off x="1353477" y="907525"/>
            <a:ext cx="9485046" cy="5368675"/>
          </a:xfrm>
          <a:prstGeom prst="rect">
            <a:avLst/>
          </a:prstGeom>
        </p:spPr>
      </p:pic>
    </p:spTree>
    <p:extLst>
      <p:ext uri="{BB962C8B-B14F-4D97-AF65-F5344CB8AC3E}">
        <p14:creationId xmlns:p14="http://schemas.microsoft.com/office/powerpoint/2010/main" val="126339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latin typeface="+mj-lt"/>
              </a:rPr>
              <a:t>Flight Control System Structure</a:t>
            </a:r>
            <a:endParaRPr sz="2400" dirty="0">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dirty="0"/>
          </a:p>
        </p:txBody>
      </p:sp>
    </p:spTree>
    <p:extLst>
      <p:ext uri="{BB962C8B-B14F-4D97-AF65-F5344CB8AC3E}">
        <p14:creationId xmlns:p14="http://schemas.microsoft.com/office/powerpoint/2010/main" val="379815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latin typeface="+mj-lt"/>
              </a:rPr>
              <a:t>Introduction and Problem Statement</a:t>
            </a:r>
            <a:endParaRPr sz="2400" dirty="0">
              <a:latin typeface="+mj-lt"/>
            </a:endParaRPr>
          </a:p>
          <a:p>
            <a:pPr marL="285750" lvl="0" indent="-285750" algn="l" rtl="0">
              <a:lnSpc>
                <a:spcPct val="110000"/>
              </a:lnSpc>
              <a:spcBef>
                <a:spcPts val="1000"/>
              </a:spcBef>
              <a:spcAft>
                <a:spcPts val="0"/>
              </a:spcAft>
              <a:buSzPts val="2880"/>
              <a:buChar char="•"/>
            </a:pPr>
            <a:r>
              <a:rPr lang="tr-TR" sz="2400" dirty="0">
                <a:latin typeface="+mj-lt"/>
              </a:rPr>
              <a:t>DDPG </a:t>
            </a:r>
            <a:r>
              <a:rPr lang="tr-TR" sz="2400" dirty="0" err="1">
                <a:latin typeface="+mj-lt"/>
              </a:rPr>
              <a:t>and</a:t>
            </a:r>
            <a:r>
              <a:rPr lang="tr-TR" sz="2400" dirty="0">
                <a:latin typeface="+mj-lt"/>
              </a:rPr>
              <a:t> PPO</a:t>
            </a:r>
            <a:r>
              <a:rPr lang="en-US" sz="2400" dirty="0">
                <a:latin typeface="+mj-lt"/>
              </a:rPr>
              <a:t> Reinforcement Learning Algorithms</a:t>
            </a:r>
            <a:endParaRPr lang="tr-TR" sz="2400" dirty="0">
              <a:latin typeface="+mj-lt"/>
            </a:endParaRPr>
          </a:p>
          <a:p>
            <a:pPr marL="285750" lvl="0" indent="-285750" algn="l" rtl="0">
              <a:lnSpc>
                <a:spcPct val="110000"/>
              </a:lnSpc>
              <a:spcBef>
                <a:spcPts val="1000"/>
              </a:spcBef>
              <a:spcAft>
                <a:spcPts val="0"/>
              </a:spcAft>
              <a:buSzPts val="2880"/>
              <a:buChar char="•"/>
            </a:pPr>
            <a:r>
              <a:rPr lang="en-US" sz="2400" dirty="0">
                <a:latin typeface="+mj-lt"/>
              </a:rPr>
              <a:t>Literature Review</a:t>
            </a:r>
            <a:r>
              <a:rPr lang="tr-TR" sz="2400" dirty="0">
                <a:latin typeface="+mj-lt"/>
              </a:rPr>
              <a:t> (</a:t>
            </a:r>
            <a:r>
              <a:rPr lang="tr-TR" sz="2400" dirty="0" err="1">
                <a:latin typeface="+mj-lt"/>
              </a:rPr>
              <a:t>Related</a:t>
            </a:r>
            <a:r>
              <a:rPr lang="tr-TR" sz="2400" dirty="0">
                <a:latin typeface="+mj-lt"/>
              </a:rPr>
              <a:t> Works)</a:t>
            </a:r>
            <a:endParaRPr sz="2400" dirty="0">
              <a:latin typeface="+mj-lt"/>
            </a:endParaRPr>
          </a:p>
          <a:p>
            <a:pPr marL="285750" lvl="0" indent="-285750" algn="l" rtl="0">
              <a:lnSpc>
                <a:spcPct val="110000"/>
              </a:lnSpc>
              <a:spcBef>
                <a:spcPts val="1000"/>
              </a:spcBef>
              <a:spcAft>
                <a:spcPts val="0"/>
              </a:spcAft>
              <a:buSzPts val="2880"/>
              <a:buChar char="•"/>
            </a:pPr>
            <a:r>
              <a:rPr lang="en-US" sz="2400" dirty="0">
                <a:latin typeface="+mj-lt"/>
              </a:rPr>
              <a:t>Quadcopter Flight Simulation Model</a:t>
            </a:r>
            <a:endParaRPr dirty="0">
              <a:latin typeface="+mj-lt"/>
            </a:endParaRPr>
          </a:p>
          <a:p>
            <a:pPr marL="285750" lvl="3" indent="-285750" algn="l" rtl="0">
              <a:lnSpc>
                <a:spcPct val="110000"/>
              </a:lnSpc>
              <a:spcBef>
                <a:spcPts val="1000"/>
              </a:spcBef>
              <a:spcAft>
                <a:spcPts val="0"/>
              </a:spcAft>
              <a:buSzPts val="2880"/>
              <a:buChar char="•"/>
            </a:pPr>
            <a:r>
              <a:rPr lang="en-US" sz="2400" dirty="0">
                <a:latin typeface="+mj-lt"/>
              </a:rPr>
              <a:t>Flight Control System Structure</a:t>
            </a:r>
            <a:endParaRPr dirty="0">
              <a:latin typeface="+mj-lt"/>
            </a:endParaRPr>
          </a:p>
          <a:p>
            <a:pPr marL="285750" lvl="3" indent="-285750" algn="l" rtl="0">
              <a:lnSpc>
                <a:spcPct val="110000"/>
              </a:lnSpc>
              <a:spcBef>
                <a:spcPts val="1000"/>
              </a:spcBef>
              <a:spcAft>
                <a:spcPts val="0"/>
              </a:spcAft>
              <a:buSzPts val="2880"/>
              <a:buChar char="•"/>
            </a:pPr>
            <a:r>
              <a:rPr lang="tr-TR" sz="2400" dirty="0" err="1">
                <a:latin typeface="+mj-lt"/>
              </a:rPr>
              <a:t>Results</a:t>
            </a:r>
            <a:endParaRPr dirty="0">
              <a:latin typeface="+mj-lt"/>
            </a:endParaRPr>
          </a:p>
          <a:p>
            <a:pPr marL="285750" lvl="3" indent="-285750" algn="l" rtl="0">
              <a:lnSpc>
                <a:spcPct val="110000"/>
              </a:lnSpc>
              <a:spcBef>
                <a:spcPts val="1000"/>
              </a:spcBef>
              <a:spcAft>
                <a:spcPts val="0"/>
              </a:spcAft>
              <a:buSzPts val="2880"/>
              <a:buChar char="•"/>
            </a:pPr>
            <a:r>
              <a:rPr lang="tr-TR" sz="2400" dirty="0">
                <a:latin typeface="+mj-lt"/>
              </a:rPr>
              <a:t>Conclusion </a:t>
            </a:r>
            <a:r>
              <a:rPr lang="tr-TR" sz="2400" dirty="0" err="1">
                <a:latin typeface="+mj-lt"/>
              </a:rPr>
              <a:t>and</a:t>
            </a:r>
            <a:r>
              <a:rPr lang="tr-TR" sz="2400" dirty="0">
                <a:latin typeface="+mj-lt"/>
              </a:rPr>
              <a:t> </a:t>
            </a:r>
            <a:r>
              <a:rPr lang="en-US" sz="2400" dirty="0">
                <a:latin typeface="+mj-lt"/>
              </a:rPr>
              <a:t>Contributions</a:t>
            </a:r>
            <a:endParaRPr dirty="0">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Flight Controller </a:t>
            </a:r>
            <a:r>
              <a:rPr lang="tr-TR" dirty="0" err="1"/>
              <a:t>Block</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FDB7D488-A409-AEFF-A7E1-78EACB949528}"/>
              </a:ext>
            </a:extLst>
          </p:cNvPr>
          <p:cNvPicPr>
            <a:picLocks noChangeAspect="1"/>
          </p:cNvPicPr>
          <p:nvPr/>
        </p:nvPicPr>
        <p:blipFill>
          <a:blip r:embed="rId3"/>
          <a:stretch>
            <a:fillRect/>
          </a:stretch>
        </p:blipFill>
        <p:spPr>
          <a:xfrm>
            <a:off x="485422" y="907525"/>
            <a:ext cx="10840786" cy="5400000"/>
          </a:xfrm>
          <a:prstGeom prst="rect">
            <a:avLst/>
          </a:prstGeom>
        </p:spPr>
      </p:pic>
    </p:spTree>
    <p:extLst>
      <p:ext uri="{BB962C8B-B14F-4D97-AF65-F5344CB8AC3E}">
        <p14:creationId xmlns:p14="http://schemas.microsoft.com/office/powerpoint/2010/main" val="344964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6" name="Picture 5">
            <a:extLst>
              <a:ext uri="{FF2B5EF4-FFF2-40B4-BE49-F238E27FC236}">
                <a16:creationId xmlns:a16="http://schemas.microsoft.com/office/drawing/2014/main" id="{78B4128F-028D-487B-B12F-6F32DEA3CBD9}"/>
              </a:ext>
            </a:extLst>
          </p:cNvPr>
          <p:cNvPicPr>
            <a:picLocks noChangeAspect="1"/>
          </p:cNvPicPr>
          <p:nvPr/>
        </p:nvPicPr>
        <p:blipFill>
          <a:blip r:embed="rId3"/>
          <a:stretch>
            <a:fillRect/>
          </a:stretch>
        </p:blipFill>
        <p:spPr>
          <a:xfrm>
            <a:off x="23750" y="1064818"/>
            <a:ext cx="12058183" cy="2838084"/>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RL Agent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815882"/>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en-US" sz="1600" dirty="0"/>
              <a:t>Roll angle </a:t>
            </a:r>
            <a:r>
              <a:rPr lang="tr-TR" sz="1600" dirty="0" err="1"/>
              <a:t>error</a:t>
            </a:r>
            <a:endParaRPr lang="en-US" sz="1600" dirty="0"/>
          </a:p>
          <a:p>
            <a:pPr marL="285750" indent="-285750">
              <a:buFont typeface="Arial" panose="020B0604020202020204" pitchFamily="34" charset="0"/>
              <a:buChar char="•"/>
            </a:pPr>
            <a:r>
              <a:rPr lang="en-US" sz="1600" dirty="0"/>
              <a:t>Pitch angle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roll</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tr-TR" sz="1600" dirty="0" err="1"/>
              <a:t>Integral</a:t>
            </a:r>
            <a:r>
              <a:rPr lang="tr-TR" sz="1600" dirty="0"/>
              <a:t> of </a:t>
            </a:r>
            <a:r>
              <a:rPr lang="tr-TR" sz="1600" dirty="0" err="1"/>
              <a:t>pitch</a:t>
            </a:r>
            <a:r>
              <a:rPr lang="tr-TR" sz="1600" dirty="0"/>
              <a:t> </a:t>
            </a:r>
            <a:r>
              <a:rPr lang="tr-TR" sz="1600" dirty="0" err="1"/>
              <a:t>angle</a:t>
            </a:r>
            <a:r>
              <a:rPr lang="tr-TR" sz="1600" dirty="0"/>
              <a:t> </a:t>
            </a:r>
            <a:r>
              <a:rPr lang="tr-TR" sz="1600" dirty="0" err="1"/>
              <a:t>error</a:t>
            </a:r>
            <a:endParaRPr lang="en-US" sz="1600" dirty="0"/>
          </a:p>
          <a:p>
            <a:pPr marL="285750" indent="-285750">
              <a:buFont typeface="Arial" panose="020B0604020202020204" pitchFamily="34" charset="0"/>
              <a:buChar char="•"/>
            </a:pPr>
            <a:r>
              <a:rPr lang="en-US" sz="1600" dirty="0"/>
              <a:t>Estimated Roll body rate</a:t>
            </a:r>
          </a:p>
          <a:p>
            <a:pPr marL="285750" indent="-285750">
              <a:buFont typeface="Arial" panose="020B0604020202020204" pitchFamily="34" charset="0"/>
              <a:buChar char="•"/>
            </a:pPr>
            <a:r>
              <a:rPr lang="en-US" sz="1600" dirty="0"/>
              <a:t>Estimated Pitch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p:cNvCxnSpPr>
          <p:nvPr/>
        </p:nvCxnSpPr>
        <p:spPr>
          <a:xfrm flipH="1">
            <a:off x="960582" y="3260436"/>
            <a:ext cx="1062183" cy="1194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8437415" y="4442966"/>
            <a:ext cx="1944257" cy="830997"/>
          </a:xfrm>
          <a:prstGeom prst="rect">
            <a:avLst/>
          </a:prstGeom>
          <a:noFill/>
        </p:spPr>
        <p:txBody>
          <a:bodyPr wrap="square" rtlCol="0">
            <a:spAutoFit/>
          </a:bodyPr>
          <a:lstStyle/>
          <a:p>
            <a:r>
              <a:rPr lang="tr-TR" sz="1600" b="1" dirty="0"/>
              <a:t>Action</a:t>
            </a:r>
            <a:r>
              <a:rPr lang="en-US" sz="1600" b="1" dirty="0"/>
              <a:t> States</a:t>
            </a:r>
          </a:p>
          <a:p>
            <a:pPr marL="285750" indent="-285750">
              <a:buFont typeface="Arial" panose="020B0604020202020204" pitchFamily="34" charset="0"/>
              <a:buChar char="•"/>
            </a:pPr>
            <a:r>
              <a:rPr lang="tr-TR" sz="1600" dirty="0"/>
              <a:t>Tau Pitch</a:t>
            </a:r>
            <a:endParaRPr lang="en-US" sz="1600" dirty="0"/>
          </a:p>
          <a:p>
            <a:pPr marL="285750" indent="-285750">
              <a:buFont typeface="Arial" panose="020B0604020202020204" pitchFamily="34" charset="0"/>
              <a:buChar char="•"/>
            </a:pPr>
            <a:r>
              <a:rPr lang="tr-TR" sz="1600" dirty="0"/>
              <a:t>Tau Roll</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p:cNvCxnSpPr>
          <p:nvPr/>
        </p:nvCxnSpPr>
        <p:spPr>
          <a:xfrm>
            <a:off x="8696960" y="3059799"/>
            <a:ext cx="373149" cy="1401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5CB95E-DC55-443B-8C36-988130A40D48}"/>
              </a:ext>
            </a:extLst>
          </p:cNvPr>
          <p:cNvCxnSpPr>
            <a:cxnSpLocks/>
          </p:cNvCxnSpPr>
          <p:nvPr/>
        </p:nvCxnSpPr>
        <p:spPr>
          <a:xfrm>
            <a:off x="4374363" y="3657673"/>
            <a:ext cx="967336" cy="12007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6CF73B8-DAD4-4C67-A5BA-0C11C3B86D07}"/>
                  </a:ext>
                </a:extLst>
              </p:cNvPr>
              <p:cNvSpPr txBox="1"/>
              <p:nvPr/>
            </p:nvSpPr>
            <p:spPr>
              <a:xfrm>
                <a:off x="10237894" y="2021314"/>
                <a:ext cx="1771650" cy="3620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m:rPr>
                              <m:nor/>
                            </m:rPr>
                            <a:rPr lang="el-GR" sz="1600" i="1" dirty="0">
                              <a:highlight>
                                <a:srgbClr val="FFFFFF"/>
                              </a:highlight>
                              <a:latin typeface="Cambria Math" panose="02040503050406030204" pitchFamily="18" charset="0"/>
                            </a:rPr>
                            <m:t>θ</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p:sp>
            <p:nvSpPr>
              <p:cNvPr id="13" name="TextBox 12">
                <a:extLst>
                  <a:ext uri="{FF2B5EF4-FFF2-40B4-BE49-F238E27FC236}">
                    <a16:creationId xmlns:a16="http://schemas.microsoft.com/office/drawing/2014/main" id="{F6CF73B8-DAD4-4C67-A5BA-0C11C3B86D07}"/>
                  </a:ext>
                </a:extLst>
              </p:cNvPr>
              <p:cNvSpPr txBox="1">
                <a:spLocks noRot="1" noChangeAspect="1" noMove="1" noResize="1" noEditPoints="1" noAdjustHandles="1" noChangeArrowheads="1" noChangeShapeType="1" noTextEdit="1"/>
              </p:cNvSpPr>
              <p:nvPr/>
            </p:nvSpPr>
            <p:spPr>
              <a:xfrm>
                <a:off x="10237894" y="2021314"/>
                <a:ext cx="1771650" cy="362022"/>
              </a:xfrm>
              <a:prstGeom prst="rect">
                <a:avLst/>
              </a:prstGeom>
              <a:blipFill>
                <a:blip r:embed="rId4"/>
                <a:stretch>
                  <a:fillRect b="-6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88342D4-CDDA-49C2-8FFE-D820E4DE5B0A}"/>
                  </a:ext>
                </a:extLst>
              </p:cNvPr>
              <p:cNvSpPr txBox="1"/>
              <p:nvPr/>
            </p:nvSpPr>
            <p:spPr>
              <a:xfrm>
                <a:off x="10237894" y="3636330"/>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p:sp>
            <p:nvSpPr>
              <p:cNvPr id="14" name="TextBox 13">
                <a:extLst>
                  <a:ext uri="{FF2B5EF4-FFF2-40B4-BE49-F238E27FC236}">
                    <a16:creationId xmlns:a16="http://schemas.microsoft.com/office/drawing/2014/main" id="{C88342D4-CDDA-49C2-8FFE-D820E4DE5B0A}"/>
                  </a:ext>
                </a:extLst>
              </p:cNvPr>
              <p:cNvSpPr txBox="1">
                <a:spLocks noRot="1" noChangeAspect="1" noMove="1" noResize="1" noEditPoints="1" noAdjustHandles="1" noChangeArrowheads="1" noChangeShapeType="1" noTextEdit="1"/>
              </p:cNvSpPr>
              <p:nvPr/>
            </p:nvSpPr>
            <p:spPr>
              <a:xfrm>
                <a:off x="10237894" y="3636330"/>
                <a:ext cx="1778000" cy="369268"/>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Metin kutusu 2">
                <a:extLst>
                  <a:ext uri="{FF2B5EF4-FFF2-40B4-BE49-F238E27FC236}">
                    <a16:creationId xmlns:a16="http://schemas.microsoft.com/office/drawing/2014/main" id="{BE94D2CB-DFEA-A35E-C08E-EA887671E450}"/>
                  </a:ext>
                </a:extLst>
              </p:cNvPr>
              <p:cNvSpPr txBox="1"/>
              <p:nvPr/>
            </p:nvSpPr>
            <p:spPr>
              <a:xfrm>
                <a:off x="4416317" y="5008657"/>
                <a:ext cx="4993226" cy="3509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1</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𝑒</m:t>
                          </m:r>
                        </m:e>
                        <m:sup>
                          <m:r>
                            <m:rPr>
                              <m:nor/>
                            </m:rPr>
                            <a:rPr lang="tr-T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sup>
                      </m:sSup>
                    </m:oMath>
                  </m:oMathPara>
                </a14:m>
                <a:endParaRPr lang="tr-TR" i="1" dirty="0"/>
              </a:p>
            </p:txBody>
          </p:sp>
        </mc:Choice>
        <mc:Fallback>
          <p:sp>
            <p:nvSpPr>
              <p:cNvPr id="3" name="Metin kutusu 2">
                <a:extLst>
                  <a:ext uri="{FF2B5EF4-FFF2-40B4-BE49-F238E27FC236}">
                    <a16:creationId xmlns:a16="http://schemas.microsoft.com/office/drawing/2014/main" id="{BE94D2CB-DFEA-A35E-C08E-EA887671E450}"/>
                  </a:ext>
                </a:extLst>
              </p:cNvPr>
              <p:cNvSpPr txBox="1">
                <a:spLocks noRot="1" noChangeAspect="1" noMove="1" noResize="1" noEditPoints="1" noAdjustHandles="1" noChangeArrowheads="1" noChangeShapeType="1" noTextEdit="1"/>
              </p:cNvSpPr>
              <p:nvPr/>
            </p:nvSpPr>
            <p:spPr>
              <a:xfrm>
                <a:off x="4416317" y="5008657"/>
                <a:ext cx="4993226" cy="350930"/>
              </a:xfrm>
              <a:prstGeom prst="rect">
                <a:avLst/>
              </a:prstGeom>
              <a:blipFill>
                <a:blip r:embed="rId6"/>
                <a:stretch>
                  <a:fillRect t="-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Metin kutusu 6">
                <a:extLst>
                  <a:ext uri="{FF2B5EF4-FFF2-40B4-BE49-F238E27FC236}">
                    <a16:creationId xmlns:a16="http://schemas.microsoft.com/office/drawing/2014/main" id="{C66B8518-1F8F-0178-D1D9-8C1DA56E5740}"/>
                  </a:ext>
                </a:extLst>
              </p:cNvPr>
              <p:cNvSpPr txBox="1"/>
              <p:nvPr/>
            </p:nvSpPr>
            <p:spPr>
              <a:xfrm>
                <a:off x="4402098" y="5405682"/>
                <a:ext cx="6814542" cy="33118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i="1">
                              <a:highlight>
                                <a:srgbClr val="FFFFFF"/>
                              </a:highlight>
                              <a:latin typeface="Cambria Math" panose="02040503050406030204" pitchFamily="18" charset="0"/>
                            </a:rPr>
                            <m:t>2</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a:highlight>
                                <a:srgbClr val="FFFFFF"/>
                              </a:highlight>
                              <a:latin typeface="Cambria Math" panose="02040503050406030204" pitchFamily="18" charset="0"/>
                            </a:rPr>
                            <m:t>0.3</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a:rPr lang="tr-TR" i="1">
                              <a:highlight>
                                <a:srgbClr val="FFFFFF"/>
                              </a:highlight>
                              <a:latin typeface="Cambria Math" panose="02040503050406030204" pitchFamily="18" charset="0"/>
                            </a:rPr>
                            <m:t>0.3</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+0.15</m:t>
                      </m:r>
                      <m:d>
                        <m:dPr>
                          <m:ctrlPr>
                            <a:rPr lang="tr-TR" i="1">
                              <a:highlight>
                                <a:srgbClr val="FFFFFF"/>
                              </a:highlight>
                              <a:latin typeface="Cambria Math" panose="02040503050406030204" pitchFamily="18" charset="0"/>
                            </a:rPr>
                          </m:ctrlPr>
                        </m:dPr>
                        <m:e>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𝑝</m:t>
                              </m:r>
                            </m:e>
                          </m:d>
                          <m:r>
                            <a:rPr lang="tr-TR" i="1">
                              <a:highlight>
                                <a:srgbClr val="FFFFFF"/>
                              </a:highlight>
                              <a:latin typeface="Cambria Math" panose="02040503050406030204" pitchFamily="18" charset="0"/>
                            </a:rPr>
                            <m:t>+</m:t>
                          </m:r>
                          <m:d>
                            <m:dPr>
                              <m:begChr m:val="|"/>
                              <m:endChr m:val="|"/>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𝑞</m:t>
                              </m:r>
                            </m:e>
                          </m:d>
                        </m:e>
                      </m:d>
                      <m:r>
                        <a:rPr lang="tr-TR" i="1">
                          <a:highlight>
                            <a:srgbClr val="FFFFFF"/>
                          </a:highlight>
                          <a:latin typeface="Cambria Math" panose="02040503050406030204" pitchFamily="18" charset="0"/>
                        </a:rPr>
                        <m:t>+0.1(</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m:rPr>
                                  <m:nor/>
                                </m:rPr>
                                <a:rPr lang="el-GR" i="1" dirty="0">
                                  <a:highlight>
                                    <a:srgbClr val="FFFFFF"/>
                                  </a:highlight>
                                  <a:latin typeface="Cambria Math" panose="02040503050406030204" pitchFamily="18" charset="0"/>
                                </a:rPr>
                                <m:t>θ</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𝜏</m:t>
                              </m:r>
                            </m:e>
                            <m:sub>
                              <m:r>
                                <a:rPr lang="en-US" i="1">
                                  <a:highlight>
                                    <a:srgbClr val="FFFFFF"/>
                                  </a:highlight>
                                  <a:latin typeface="Cambria Math" panose="02040503050406030204" pitchFamily="18" charset="0"/>
                                </a:rPr>
                                <m:t>𝜑</m:t>
                              </m:r>
                            </m:sub>
                          </m:sSub>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p:sp>
            <p:nvSpPr>
              <p:cNvPr id="7" name="Metin kutusu 6">
                <a:extLst>
                  <a:ext uri="{FF2B5EF4-FFF2-40B4-BE49-F238E27FC236}">
                    <a16:creationId xmlns:a16="http://schemas.microsoft.com/office/drawing/2014/main" id="{C66B8518-1F8F-0178-D1D9-8C1DA56E5740}"/>
                  </a:ext>
                </a:extLst>
              </p:cNvPr>
              <p:cNvSpPr txBox="1">
                <a:spLocks noRot="1" noChangeAspect="1" noMove="1" noResize="1" noEditPoints="1" noAdjustHandles="1" noChangeArrowheads="1" noChangeShapeType="1" noTextEdit="1"/>
              </p:cNvSpPr>
              <p:nvPr/>
            </p:nvSpPr>
            <p:spPr>
              <a:xfrm>
                <a:off x="4402098" y="5405682"/>
                <a:ext cx="6814542" cy="331181"/>
              </a:xfrm>
              <a:prstGeom prst="rect">
                <a:avLst/>
              </a:prstGeom>
              <a:blipFill>
                <a:blip r:embed="rId7"/>
                <a:stretch>
                  <a:fillRect b="-18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Metin kutusu 7">
                <a:extLst>
                  <a:ext uri="{FF2B5EF4-FFF2-40B4-BE49-F238E27FC236}">
                    <a16:creationId xmlns:a16="http://schemas.microsoft.com/office/drawing/2014/main" id="{AEB31DD4-83AD-1440-C5C9-94FCAC8ECD55}"/>
                  </a:ext>
                </a:extLst>
              </p:cNvPr>
              <p:cNvSpPr txBox="1"/>
              <p:nvPr/>
            </p:nvSpPr>
            <p:spPr>
              <a:xfrm>
                <a:off x="4402098" y="5753155"/>
                <a:ext cx="6214532"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3</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sSup>
                        <m:sSupPr>
                          <m:ctrlPr>
                            <a:rPr lang="tr-TR" i="1">
                              <a:highlight>
                                <a:srgbClr val="FFFFFF"/>
                              </a:highlight>
                              <a:latin typeface="Cambria Math" panose="02040503050406030204" pitchFamily="18" charset="0"/>
                            </a:rPr>
                          </m:ctrlPr>
                        </m:sSupPr>
                        <m:e>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e>
                        <m:sup>
                          <m:r>
                            <a:rPr lang="tr-TR" i="1">
                              <a:highlight>
                                <a:srgbClr val="FFFFFF"/>
                              </a:highlight>
                              <a:latin typeface="Cambria Math" panose="02040503050406030204" pitchFamily="18" charset="0"/>
                            </a:rPr>
                            <m:t>2</m:t>
                          </m:r>
                        </m:sup>
                      </m:sSup>
                      <m:r>
                        <a:rPr lang="tr-TR" i="1">
                          <a:highlight>
                            <a:srgbClr val="FFFFFF"/>
                          </a:highlight>
                          <a:latin typeface="Cambria Math" panose="02040503050406030204" pitchFamily="18" charset="0"/>
                        </a:rPr>
                        <m:t>)</m:t>
                      </m:r>
                    </m:oMath>
                  </m:oMathPara>
                </a14:m>
                <a:endParaRPr lang="tr-TR" i="1" dirty="0">
                  <a:highlight>
                    <a:srgbClr val="FFFFFF"/>
                  </a:highlight>
                  <a:latin typeface="Cambria Math" panose="02040503050406030204" pitchFamily="18" charset="0"/>
                </a:endParaRPr>
              </a:p>
            </p:txBody>
          </p:sp>
        </mc:Choice>
        <mc:Fallback>
          <p:sp>
            <p:nvSpPr>
              <p:cNvPr id="8" name="Metin kutusu 7">
                <a:extLst>
                  <a:ext uri="{FF2B5EF4-FFF2-40B4-BE49-F238E27FC236}">
                    <a16:creationId xmlns:a16="http://schemas.microsoft.com/office/drawing/2014/main" id="{AEB31DD4-83AD-1440-C5C9-94FCAC8ECD55}"/>
                  </a:ext>
                </a:extLst>
              </p:cNvPr>
              <p:cNvSpPr txBox="1">
                <a:spLocks noRot="1" noChangeAspect="1" noMove="1" noResize="1" noEditPoints="1" noAdjustHandles="1" noChangeArrowheads="1" noChangeShapeType="1" noTextEdit="1"/>
              </p:cNvSpPr>
              <p:nvPr/>
            </p:nvSpPr>
            <p:spPr>
              <a:xfrm>
                <a:off x="4402098" y="5753155"/>
                <a:ext cx="6214532" cy="307777"/>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Metin kutusu 8">
                <a:extLst>
                  <a:ext uri="{FF2B5EF4-FFF2-40B4-BE49-F238E27FC236}">
                    <a16:creationId xmlns:a16="http://schemas.microsoft.com/office/drawing/2014/main" id="{9F5D24AB-6E02-D796-6104-71B19A64B9D2}"/>
                  </a:ext>
                </a:extLst>
              </p:cNvPr>
              <p:cNvSpPr txBox="1"/>
              <p:nvPr/>
            </p:nvSpPr>
            <p:spPr>
              <a:xfrm>
                <a:off x="4413956" y="6097038"/>
                <a:ext cx="6107288" cy="30784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tr-TR" i="1" smtClean="0">
                              <a:highlight>
                                <a:srgbClr val="FFFFFF"/>
                              </a:highlight>
                              <a:latin typeface="Cambria Math" panose="02040503050406030204" pitchFamily="18" charset="0"/>
                            </a:rPr>
                          </m:ctrlPr>
                        </m:sSubPr>
                        <m:e>
                          <m:r>
                            <a:rPr lang="tr-TR" i="1">
                              <a:highlight>
                                <a:srgbClr val="FFFFFF"/>
                              </a:highlight>
                              <a:latin typeface="Cambria Math" panose="02040503050406030204" pitchFamily="18" charset="0"/>
                            </a:rPr>
                            <m:t>𝑟</m:t>
                          </m:r>
                        </m:e>
                        <m:sub>
                          <m:r>
                            <a:rPr lang="tr-TR" b="0" i="1" smtClean="0">
                              <a:highlight>
                                <a:srgbClr val="FFFFFF"/>
                              </a:highlight>
                              <a:latin typeface="Cambria Math" panose="02040503050406030204" pitchFamily="18" charset="0"/>
                            </a:rPr>
                            <m:t>4</m:t>
                          </m:r>
                        </m:sub>
                      </m:sSub>
                      <m:d>
                        <m:dPr>
                          <m:ctrlPr>
                            <a:rPr lang="tr-TR" i="1">
                              <a:highlight>
                                <a:srgbClr val="FFFFFF"/>
                              </a:highlight>
                              <a:latin typeface="Cambria Math" panose="02040503050406030204" pitchFamily="18" charset="0"/>
                            </a:rPr>
                          </m:ctrlPr>
                        </m:dPr>
                        <m:e>
                          <m:r>
                            <a:rPr lang="tr-TR" i="1">
                              <a:highlight>
                                <a:srgbClr val="FFFFFF"/>
                              </a:highlight>
                              <a:latin typeface="Cambria Math" panose="02040503050406030204" pitchFamily="18" charset="0"/>
                            </a:rPr>
                            <m:t>𝑡</m:t>
                          </m:r>
                        </m:e>
                      </m:d>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tr-T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θ</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θ</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r>
                        <a:rPr lang="tr-TR" b="0" i="1" smtClean="0">
                          <a:highlight>
                            <a:srgbClr val="FFFFFF"/>
                          </a:highlight>
                          <a:latin typeface="Cambria Math" panose="02040503050406030204" pitchFamily="18" charset="0"/>
                        </a:rPr>
                        <m:t>0.5</m:t>
                      </m:r>
                      <m:r>
                        <m:rPr>
                          <m:nor/>
                        </m:rPr>
                        <a:rPr lang="el-GR" i="1" dirty="0">
                          <a:highlight>
                            <a:srgbClr val="FFFFFF"/>
                          </a:highlight>
                          <a:latin typeface="Cambria Math" panose="02040503050406030204" pitchFamily="18" charset="0"/>
                        </a:rPr>
                        <m:t>(</m:t>
                      </m:r>
                      <m:r>
                        <m:rPr>
                          <m:nor/>
                        </m:rPr>
                        <a:rPr lang="el-GR" i="1" dirty="0">
                          <a:highlight>
                            <a:srgbClr val="FFFFFF"/>
                          </a:highlight>
                          <a:latin typeface="Cambria Math" panose="02040503050406030204" pitchFamily="18" charset="0"/>
                        </a:rPr>
                        <m:t>φ</m:t>
                      </m:r>
                      <m:r>
                        <m:rPr>
                          <m:nor/>
                        </m:rPr>
                        <a:rPr lang="tr-TR" i="1" dirty="0">
                          <a:highlight>
                            <a:srgbClr val="FFFFFF"/>
                          </a:highlight>
                          <a:latin typeface="Cambria Math" panose="02040503050406030204" pitchFamily="18" charset="0"/>
                        </a:rPr>
                        <m:t>r</m:t>
                      </m:r>
                      <m:r>
                        <m:rPr>
                          <m:nor/>
                        </m:rPr>
                        <a:rPr lang="tr-TR" i="1" dirty="0">
                          <a:highlight>
                            <a:srgbClr val="FFFFFF"/>
                          </a:highlight>
                          <a:latin typeface="Cambria Math" panose="02040503050406030204" pitchFamily="18" charset="0"/>
                        </a:rPr>
                        <m:t> − </m:t>
                      </m:r>
                      <m:r>
                        <m:rPr>
                          <m:nor/>
                        </m:rPr>
                        <a:rPr lang="el-GR" i="1" dirty="0">
                          <a:highlight>
                            <a:srgbClr val="FFFFFF"/>
                          </a:highlight>
                          <a:latin typeface="Cambria Math" panose="02040503050406030204" pitchFamily="18" charset="0"/>
                        </a:rPr>
                        <m:t>φ</m:t>
                      </m:r>
                      <m:r>
                        <m:rPr>
                          <m:nor/>
                        </m:rPr>
                        <a:rPr lang="el-GR" i="1" dirty="0">
                          <a:highlight>
                            <a:srgbClr val="FFFFFF"/>
                          </a:highlight>
                          <a:latin typeface="Cambria Math" panose="02040503050406030204" pitchFamily="18" charset="0"/>
                        </a:rPr>
                        <m:t>)</m:t>
                      </m:r>
                      <m:r>
                        <a:rPr lang="tr-TR" i="1">
                          <a:highlight>
                            <a:srgbClr val="FFFFFF"/>
                          </a:highlight>
                          <a:latin typeface="Cambria Math" panose="02040503050406030204" pitchFamily="18" charset="0"/>
                        </a:rPr>
                        <m:t>)</m:t>
                      </m:r>
                    </m:oMath>
                  </m:oMathPara>
                </a14:m>
                <a:br>
                  <a:rPr lang="el-GR" dirty="0"/>
                </a:br>
                <a:endParaRPr lang="tr-TR" dirty="0"/>
              </a:p>
            </p:txBody>
          </p:sp>
        </mc:Choice>
        <mc:Fallback>
          <p:sp>
            <p:nvSpPr>
              <p:cNvPr id="9" name="Metin kutusu 8">
                <a:extLst>
                  <a:ext uri="{FF2B5EF4-FFF2-40B4-BE49-F238E27FC236}">
                    <a16:creationId xmlns:a16="http://schemas.microsoft.com/office/drawing/2014/main" id="{9F5D24AB-6E02-D796-6104-71B19A64B9D2}"/>
                  </a:ext>
                </a:extLst>
              </p:cNvPr>
              <p:cNvSpPr txBox="1">
                <a:spLocks noRot="1" noChangeAspect="1" noMove="1" noResize="1" noEditPoints="1" noAdjustHandles="1" noChangeArrowheads="1" noChangeShapeType="1" noTextEdit="1"/>
              </p:cNvSpPr>
              <p:nvPr/>
            </p:nvSpPr>
            <p:spPr>
              <a:xfrm>
                <a:off x="4413956" y="6097038"/>
                <a:ext cx="6107288" cy="307841"/>
              </a:xfrm>
              <a:prstGeom prst="rect">
                <a:avLst/>
              </a:prstGeom>
              <a:blipFill>
                <a:blip r:embed="rId9"/>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9815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latin typeface="+mj-lt"/>
              </a:rPr>
              <a:t>Results</a:t>
            </a:r>
            <a:endParaRPr sz="2400" dirty="0">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extLst>
      <p:ext uri="{BB962C8B-B14F-4D97-AF65-F5344CB8AC3E}">
        <p14:creationId xmlns:p14="http://schemas.microsoft.com/office/powerpoint/2010/main" val="421714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44" name="Google Shape;344;p26"/>
          <p:cNvSpPr txBox="1"/>
          <p:nvPr/>
        </p:nvSpPr>
        <p:spPr>
          <a:xfrm>
            <a:off x="6698512" y="1201213"/>
            <a:ext cx="442024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2DE7A386-661F-3834-9412-658CCB4C0941}"/>
              </a:ext>
            </a:extLst>
          </p:cNvPr>
          <p:cNvPicPr>
            <a:picLocks noChangeAspect="1"/>
          </p:cNvPicPr>
          <p:nvPr/>
        </p:nvPicPr>
        <p:blipFill>
          <a:blip r:embed="rId3"/>
          <a:stretch>
            <a:fillRect/>
          </a:stretch>
        </p:blipFill>
        <p:spPr>
          <a:xfrm>
            <a:off x="1073247" y="1191492"/>
            <a:ext cx="5260990" cy="4320000"/>
          </a:xfrm>
          <a:prstGeom prst="rect">
            <a:avLst/>
          </a:prstGeom>
        </p:spPr>
      </p:pic>
      <p:sp>
        <p:nvSpPr>
          <p:cNvPr id="5" name="Metin kutusu 4">
            <a:extLst>
              <a:ext uri="{FF2B5EF4-FFF2-40B4-BE49-F238E27FC236}">
                <a16:creationId xmlns:a16="http://schemas.microsoft.com/office/drawing/2014/main" id="{C4415C3F-B328-5557-4C79-4DD8E5E9980C}"/>
              </a:ext>
            </a:extLst>
          </p:cNvPr>
          <p:cNvSpPr txBox="1"/>
          <p:nvPr/>
        </p:nvSpPr>
        <p:spPr>
          <a:xfrm>
            <a:off x="1653823" y="5543570"/>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r1(t) = e−(0.5|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θ|+0.5|φ</a:t>
            </a:r>
            <a:r>
              <a:rPr lang="tr-TR" b="0" i="0" dirty="0">
                <a:effectLst/>
                <a:highlight>
                  <a:srgbClr val="FFFFFF"/>
                </a:highlight>
                <a:latin typeface="Arial" panose="020B0604020202020204" pitchFamily="34" charset="0"/>
              </a:rPr>
              <a:t>r −</a:t>
            </a:r>
            <a:r>
              <a:rPr lang="el-GR" b="0" i="0" dirty="0">
                <a:effectLst/>
                <a:highlight>
                  <a:srgbClr val="FFFFFF"/>
                </a:highlight>
                <a:latin typeface="Arial" panose="020B0604020202020204" pitchFamily="34" charset="0"/>
              </a:rPr>
              <a:t>φ|)</a:t>
            </a:r>
            <a:br>
              <a:rPr lang="el-GR" dirty="0"/>
            </a:br>
            <a:endParaRPr lang="tr-TR" dirty="0"/>
          </a:p>
        </p:txBody>
      </p:sp>
    </p:spTree>
    <p:extLst>
      <p:ext uri="{BB962C8B-B14F-4D97-AF65-F5344CB8AC3E}">
        <p14:creationId xmlns:p14="http://schemas.microsoft.com/office/powerpoint/2010/main" val="410965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4" name="Google Shape;344;p26"/>
          <p:cNvSpPr txBox="1"/>
          <p:nvPr/>
        </p:nvSpPr>
        <p:spPr>
          <a:xfrm>
            <a:off x="7574844" y="1201213"/>
            <a:ext cx="3543908"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570EE4FB-385E-AF73-20C7-2976DA197054}"/>
              </a:ext>
            </a:extLst>
          </p:cNvPr>
          <p:cNvPicPr>
            <a:picLocks noChangeAspect="1"/>
          </p:cNvPicPr>
          <p:nvPr/>
        </p:nvPicPr>
        <p:blipFill>
          <a:blip r:embed="rId3"/>
          <a:stretch>
            <a:fillRect/>
          </a:stretch>
        </p:blipFill>
        <p:spPr>
          <a:xfrm>
            <a:off x="1073247" y="1191492"/>
            <a:ext cx="5400000" cy="4320000"/>
          </a:xfrm>
          <a:prstGeom prst="rect">
            <a:avLst/>
          </a:prstGeom>
        </p:spPr>
      </p:pic>
      <p:sp>
        <p:nvSpPr>
          <p:cNvPr id="5" name="Metin kutusu 4">
            <a:extLst>
              <a:ext uri="{FF2B5EF4-FFF2-40B4-BE49-F238E27FC236}">
                <a16:creationId xmlns:a16="http://schemas.microsoft.com/office/drawing/2014/main" id="{6028255E-F5ED-AE21-95B5-0E6AE0F2D42F}"/>
              </a:ext>
            </a:extLst>
          </p:cNvPr>
          <p:cNvSpPr txBox="1"/>
          <p:nvPr/>
        </p:nvSpPr>
        <p:spPr>
          <a:xfrm>
            <a:off x="1710268" y="5511492"/>
            <a:ext cx="6107288"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r2(t) = −(0.3(</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+ 0.3(φ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r>
              <a:rPr lang="tr-TR" b="0" i="0" dirty="0">
                <a:effectLst/>
                <a:highlight>
                  <a:srgbClr val="FFFFFF"/>
                </a:highlight>
                <a:latin typeface="Arial" panose="020B0604020202020204" pitchFamily="34" charset="0"/>
              </a:rPr>
              <a:t> </a:t>
            </a:r>
            <a:r>
              <a:rPr lang="el-GR" b="0" i="0" dirty="0">
                <a:effectLst/>
                <a:highlight>
                  <a:srgbClr val="FFFFFF"/>
                </a:highlight>
                <a:latin typeface="Arial" panose="020B0604020202020204" pitchFamily="34" charset="0"/>
              </a:rPr>
              <a:t>+ 0.15(|</a:t>
            </a:r>
            <a:r>
              <a:rPr lang="tr-TR" b="0" i="0" dirty="0">
                <a:effectLst/>
                <a:highlight>
                  <a:srgbClr val="FFFFFF"/>
                </a:highlight>
                <a:latin typeface="Arial" panose="020B0604020202020204" pitchFamily="34" charset="0"/>
              </a:rPr>
              <a:t>p|+|q|) + 0.1(</a:t>
            </a:r>
            <a:r>
              <a:rPr lang="el-GR" b="0" i="0" dirty="0">
                <a:effectLst/>
                <a:highlight>
                  <a:srgbClr val="FFFFFF"/>
                </a:highlight>
                <a:latin typeface="Arial" panose="020B0604020202020204" pitchFamily="34" charset="0"/>
              </a:rPr>
              <a:t>τθ 2 + τφ2))</a:t>
            </a:r>
            <a:endParaRPr lang="tr-TR" dirty="0"/>
          </a:p>
        </p:txBody>
      </p:sp>
    </p:spTree>
    <p:extLst>
      <p:ext uri="{BB962C8B-B14F-4D97-AF65-F5344CB8AC3E}">
        <p14:creationId xmlns:p14="http://schemas.microsoft.com/office/powerpoint/2010/main" val="211060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Trainig</a:t>
            </a:r>
            <a:r>
              <a:rPr lang="tr-TR" dirty="0"/>
              <a:t> </a:t>
            </a:r>
            <a:r>
              <a:rPr lang="tr-TR" dirty="0" err="1"/>
              <a:t>Results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4" name="Google Shape;344;p26"/>
          <p:cNvSpPr txBox="1"/>
          <p:nvPr/>
        </p:nvSpPr>
        <p:spPr>
          <a:xfrm>
            <a:off x="6784623" y="1201213"/>
            <a:ext cx="433413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BC4950CF-C334-EE8B-105C-8A7A89932F08}"/>
              </a:ext>
            </a:extLst>
          </p:cNvPr>
          <p:cNvPicPr>
            <a:picLocks noChangeAspect="1"/>
          </p:cNvPicPr>
          <p:nvPr/>
        </p:nvPicPr>
        <p:blipFill>
          <a:blip r:embed="rId3"/>
          <a:stretch>
            <a:fillRect/>
          </a:stretch>
        </p:blipFill>
        <p:spPr>
          <a:xfrm>
            <a:off x="1073247" y="1191492"/>
            <a:ext cx="5154059" cy="4320000"/>
          </a:xfrm>
          <a:prstGeom prst="rect">
            <a:avLst/>
          </a:prstGeom>
        </p:spPr>
      </p:pic>
      <p:sp>
        <p:nvSpPr>
          <p:cNvPr id="7" name="Metin kutusu 6">
            <a:extLst>
              <a:ext uri="{FF2B5EF4-FFF2-40B4-BE49-F238E27FC236}">
                <a16:creationId xmlns:a16="http://schemas.microsoft.com/office/drawing/2014/main" id="{52AEA9C8-F598-37B5-43F3-9A88203C9132}"/>
              </a:ext>
            </a:extLst>
          </p:cNvPr>
          <p:cNvSpPr txBox="1"/>
          <p:nvPr/>
        </p:nvSpPr>
        <p:spPr>
          <a:xfrm>
            <a:off x="1436511" y="5578309"/>
            <a:ext cx="6214532" cy="307777"/>
          </a:xfrm>
          <a:prstGeom prst="rect">
            <a:avLst/>
          </a:prstGeom>
          <a:noFill/>
        </p:spPr>
        <p:txBody>
          <a:bodyPr wrap="square">
            <a:spAutoFit/>
          </a:bodyPr>
          <a:lstStyle/>
          <a:p>
            <a:r>
              <a:rPr lang="tr-TR" b="0" i="0" dirty="0">
                <a:effectLst/>
                <a:highlight>
                  <a:srgbClr val="FFFFFF"/>
                </a:highlight>
                <a:latin typeface="Arial" panose="020B0604020202020204" pitchFamily="34" charset="0"/>
              </a:rPr>
              <a:t>r3(t) = −((</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θ)2 + (φ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φ)2)</a:t>
            </a:r>
            <a:endParaRPr lang="tr-TR" dirty="0"/>
          </a:p>
        </p:txBody>
      </p:sp>
    </p:spTree>
    <p:extLst>
      <p:ext uri="{BB962C8B-B14F-4D97-AF65-F5344CB8AC3E}">
        <p14:creationId xmlns:p14="http://schemas.microsoft.com/office/powerpoint/2010/main" val="3002438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4" name="Google Shape;344;p26"/>
          <p:cNvSpPr txBox="1"/>
          <p:nvPr/>
        </p:nvSpPr>
        <p:spPr>
          <a:xfrm>
            <a:off x="7765952" y="1191492"/>
            <a:ext cx="3352800"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pic>
        <p:nvPicPr>
          <p:cNvPr id="3" name="Resim 2">
            <a:extLst>
              <a:ext uri="{FF2B5EF4-FFF2-40B4-BE49-F238E27FC236}">
                <a16:creationId xmlns:a16="http://schemas.microsoft.com/office/drawing/2014/main" id="{14D9BD72-BB16-D926-6426-03C74A18C9B6}"/>
              </a:ext>
            </a:extLst>
          </p:cNvPr>
          <p:cNvPicPr>
            <a:picLocks noChangeAspect="1"/>
          </p:cNvPicPr>
          <p:nvPr/>
        </p:nvPicPr>
        <p:blipFill>
          <a:blip r:embed="rId3"/>
          <a:stretch>
            <a:fillRect/>
          </a:stretch>
        </p:blipFill>
        <p:spPr>
          <a:xfrm>
            <a:off x="1073247" y="1191492"/>
            <a:ext cx="5389307" cy="4320000"/>
          </a:xfrm>
          <a:prstGeom prst="rect">
            <a:avLst/>
          </a:prstGeom>
        </p:spPr>
      </p:pic>
      <p:sp>
        <p:nvSpPr>
          <p:cNvPr id="5" name="Metin kutusu 4">
            <a:extLst>
              <a:ext uri="{FF2B5EF4-FFF2-40B4-BE49-F238E27FC236}">
                <a16:creationId xmlns:a16="http://schemas.microsoft.com/office/drawing/2014/main" id="{D77E5A44-21AF-C861-5E00-39F72FEF9D5D}"/>
              </a:ext>
            </a:extLst>
          </p:cNvPr>
          <p:cNvSpPr txBox="1"/>
          <p:nvPr/>
        </p:nvSpPr>
        <p:spPr>
          <a:xfrm>
            <a:off x="1658664" y="5666508"/>
            <a:ext cx="6107288" cy="523220"/>
          </a:xfrm>
          <a:prstGeom prst="rect">
            <a:avLst/>
          </a:prstGeom>
          <a:noFill/>
        </p:spPr>
        <p:txBody>
          <a:bodyPr wrap="square">
            <a:spAutoFit/>
          </a:bodyPr>
          <a:lstStyle/>
          <a:p>
            <a:r>
              <a:rPr lang="tr-TR" b="0" i="0" dirty="0">
                <a:effectLst/>
                <a:highlight>
                  <a:srgbClr val="FFFFFF"/>
                </a:highlight>
                <a:latin typeface="Arial" panose="020B0604020202020204" pitchFamily="34" charset="0"/>
              </a:rPr>
              <a:t>r4(t) = −(0.5(</a:t>
            </a:r>
            <a:r>
              <a:rPr lang="el-GR" b="0" i="0" dirty="0">
                <a:effectLst/>
                <a:highlight>
                  <a:srgbClr val="FFFFFF"/>
                </a:highlight>
                <a:latin typeface="Arial" panose="020B0604020202020204" pitchFamily="34" charset="0"/>
              </a:rPr>
              <a:t>θ</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θ) + 0.5(φ</a:t>
            </a:r>
            <a:r>
              <a:rPr lang="tr-TR" b="0" i="0" dirty="0">
                <a:effectLst/>
                <a:highlight>
                  <a:srgbClr val="FFFFFF"/>
                </a:highlight>
                <a:latin typeface="Arial" panose="020B0604020202020204" pitchFamily="34" charset="0"/>
              </a:rPr>
              <a:t>r − </a:t>
            </a:r>
            <a:r>
              <a:rPr lang="el-GR" b="0" i="0" dirty="0">
                <a:effectLst/>
                <a:highlight>
                  <a:srgbClr val="FFFFFF"/>
                </a:highlight>
                <a:latin typeface="Arial" panose="020B0604020202020204" pitchFamily="34" charset="0"/>
              </a:rPr>
              <a:t>φ))</a:t>
            </a:r>
            <a:br>
              <a:rPr lang="el-GR" dirty="0"/>
            </a:br>
            <a:endParaRPr lang="tr-TR" dirty="0"/>
          </a:p>
        </p:txBody>
      </p:sp>
    </p:spTree>
    <p:extLst>
      <p:ext uri="{BB962C8B-B14F-4D97-AF65-F5344CB8AC3E}">
        <p14:creationId xmlns:p14="http://schemas.microsoft.com/office/powerpoint/2010/main" val="2712448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solidFill>
                  <a:schemeClr val="bg1">
                    <a:lumMod val="75000"/>
                  </a:schemeClr>
                </a:solidFill>
                <a:latin typeface="+mj-lt"/>
              </a:rPr>
              <a:t>DDPG </a:t>
            </a:r>
            <a:r>
              <a:rPr lang="tr-TR" sz="2400" dirty="0" err="1">
                <a:solidFill>
                  <a:schemeClr val="bg1">
                    <a:lumMod val="75000"/>
                  </a:schemeClr>
                </a:solidFill>
                <a:latin typeface="+mj-lt"/>
              </a:rPr>
              <a:t>and</a:t>
            </a:r>
            <a:r>
              <a:rPr lang="tr-TR" sz="2400" dirty="0">
                <a:solidFill>
                  <a:schemeClr val="bg1">
                    <a:lumMod val="75000"/>
                  </a:schemeClr>
                </a:solidFill>
                <a:latin typeface="+mj-lt"/>
              </a:rPr>
              <a:t> PPO</a:t>
            </a:r>
            <a:r>
              <a:rPr lang="en-US" sz="2400" dirty="0">
                <a:solidFill>
                  <a:schemeClr val="bg1">
                    <a:lumMod val="75000"/>
                  </a:schemeClr>
                </a:solidFill>
                <a:latin typeface="+mj-lt"/>
              </a:rPr>
              <a:t> Reinforcement Learning Algorithms</a:t>
            </a:r>
            <a:endParaRPr lang="tr-TR" sz="2400" dirty="0">
              <a:solidFill>
                <a:schemeClr val="bg1">
                  <a:lumMod val="75000"/>
                </a:schemeClr>
              </a:solidFill>
              <a:latin typeface="+mj-lt"/>
            </a:endParaRPr>
          </a:p>
          <a:p>
            <a:pPr marL="285750" indent="-285750">
              <a:buSzPts val="2880"/>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sz="2400"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latin typeface="+mj-lt"/>
              </a:rPr>
              <a:t>Conclusion </a:t>
            </a:r>
            <a:r>
              <a:rPr lang="tr-TR" sz="2400" dirty="0" err="1">
                <a:latin typeface="+mj-lt"/>
              </a:rPr>
              <a:t>and</a:t>
            </a:r>
            <a:r>
              <a:rPr lang="tr-TR" sz="2400" dirty="0">
                <a:latin typeface="+mj-lt"/>
              </a:rPr>
              <a:t> </a:t>
            </a:r>
            <a:r>
              <a:rPr lang="en-US" sz="2400" dirty="0">
                <a:latin typeface="+mj-lt"/>
              </a:rPr>
              <a:t>Contributions</a:t>
            </a:r>
            <a:endParaRPr sz="2400" dirty="0">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dirty="0"/>
          </a:p>
        </p:txBody>
      </p:sp>
    </p:spTree>
    <p:extLst>
      <p:ext uri="{BB962C8B-B14F-4D97-AF65-F5344CB8AC3E}">
        <p14:creationId xmlns:p14="http://schemas.microsoft.com/office/powerpoint/2010/main" val="34951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Contributions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In</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project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aimed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make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yaw</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and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roll-pitch</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controller</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with</a:t>
            </a:r>
            <a:r>
              <a:rPr lang="tr-TR" sz="2400" b="0" i="0" u="none" strike="noStrike" cap="none" dirty="0">
                <a:solidFill>
                  <a:schemeClr val="dk1"/>
                </a:solidFill>
                <a:latin typeface="+mj-lt"/>
                <a:ea typeface="Arial"/>
                <a:cs typeface="Arial"/>
                <a:sym typeface="Arial"/>
              </a:rPr>
              <a:t> RL </a:t>
            </a:r>
            <a:r>
              <a:rPr lang="tr-TR" sz="2400" b="0" i="0" u="none" strike="noStrike" cap="none" dirty="0" err="1">
                <a:solidFill>
                  <a:schemeClr val="dk1"/>
                </a:solidFill>
                <a:latin typeface="+mj-lt"/>
                <a:ea typeface="Arial"/>
                <a:cs typeface="Arial"/>
                <a:sym typeface="Arial"/>
              </a:rPr>
              <a:t>agent</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distinctly</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this</a:t>
            </a:r>
            <a:r>
              <a:rPr lang="tr-TR" sz="2400" dirty="0">
                <a:solidFill>
                  <a:schemeClr val="dk1"/>
                </a:solidFill>
                <a:latin typeface="+mj-lt"/>
              </a:rPr>
              <a:t> </a:t>
            </a:r>
            <a:r>
              <a:rPr lang="tr-TR" sz="2400" dirty="0" err="1">
                <a:solidFill>
                  <a:schemeClr val="dk1"/>
                </a:solidFill>
                <a:latin typeface="+mj-lt"/>
              </a:rPr>
              <a:t>study</a:t>
            </a:r>
            <a:r>
              <a:rPr lang="tr-TR" sz="2400" dirty="0">
                <a:solidFill>
                  <a:schemeClr val="dk1"/>
                </a:solidFill>
                <a:latin typeface="+mj-lt"/>
              </a:rPr>
              <a:t> is not inside </a:t>
            </a:r>
            <a:r>
              <a:rPr lang="tr-TR" sz="2400" dirty="0" err="1">
                <a:solidFill>
                  <a:schemeClr val="dk1"/>
                </a:solidFill>
                <a:latin typeface="+mj-lt"/>
              </a:rPr>
              <a:t>any</a:t>
            </a:r>
            <a:r>
              <a:rPr lang="tr-TR" sz="2400" dirty="0">
                <a:solidFill>
                  <a:schemeClr val="dk1"/>
                </a:solidFill>
                <a:latin typeface="+mj-lt"/>
              </a:rPr>
              <a:t> literatüre </a:t>
            </a:r>
            <a:r>
              <a:rPr lang="tr-TR" sz="2400" dirty="0" err="1">
                <a:solidFill>
                  <a:schemeClr val="dk1"/>
                </a:solidFill>
                <a:latin typeface="+mj-lt"/>
              </a:rPr>
              <a:t>that</a:t>
            </a:r>
            <a:r>
              <a:rPr lang="tr-TR" sz="2400" dirty="0">
                <a:solidFill>
                  <a:schemeClr val="dk1"/>
                </a:solidFill>
                <a:latin typeface="+mj-lt"/>
              </a:rPr>
              <a:t> </a:t>
            </a:r>
            <a:r>
              <a:rPr lang="tr-TR" sz="2400" dirty="0" err="1">
                <a:solidFill>
                  <a:schemeClr val="dk1"/>
                </a:solidFill>
                <a:latin typeface="+mj-lt"/>
              </a:rPr>
              <a:t>we</a:t>
            </a:r>
            <a:r>
              <a:rPr lang="tr-TR" sz="2400" dirty="0">
                <a:solidFill>
                  <a:schemeClr val="dk1"/>
                </a:solidFill>
                <a:latin typeface="+mj-lt"/>
              </a:rPr>
              <a:t> </a:t>
            </a:r>
            <a:r>
              <a:rPr lang="tr-TR" sz="2400" dirty="0" err="1">
                <a:solidFill>
                  <a:schemeClr val="dk1"/>
                </a:solidFill>
                <a:latin typeface="+mj-lt"/>
              </a:rPr>
              <a:t>have</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b="0" i="0" u="none" strike="noStrike" cap="none" dirty="0" err="1">
                <a:solidFill>
                  <a:schemeClr val="dk1"/>
                </a:solidFill>
                <a:latin typeface="+mj-lt"/>
                <a:ea typeface="Arial"/>
                <a:cs typeface="Arial"/>
                <a:sym typeface="Arial"/>
              </a:rPr>
              <a:t>These</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training</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showed</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to</a:t>
            </a:r>
            <a:r>
              <a:rPr lang="tr-TR" sz="2400" b="0" i="0" u="none" strike="noStrike" cap="none" dirty="0">
                <a:solidFill>
                  <a:schemeClr val="dk1"/>
                </a:solidFill>
                <a:latin typeface="+mj-lt"/>
                <a:ea typeface="Arial"/>
                <a:cs typeface="Arial"/>
                <a:sym typeface="Arial"/>
              </a:rPr>
              <a:t> </a:t>
            </a:r>
            <a:r>
              <a:rPr lang="tr-TR" sz="2400" b="0" i="0" u="none" strike="noStrike" cap="none" dirty="0" err="1">
                <a:solidFill>
                  <a:schemeClr val="dk1"/>
                </a:solidFill>
                <a:latin typeface="+mj-lt"/>
                <a:ea typeface="Arial"/>
                <a:cs typeface="Arial"/>
                <a:sym typeface="Arial"/>
              </a:rPr>
              <a:t>possibilities</a:t>
            </a:r>
            <a:r>
              <a:rPr lang="tr-TR" sz="2400" b="0" i="0" u="none" strike="noStrike" cap="none" dirty="0">
                <a:solidFill>
                  <a:schemeClr val="dk1"/>
                </a:solidFill>
                <a:latin typeface="+mj-lt"/>
                <a:ea typeface="Arial"/>
                <a:cs typeface="Arial"/>
                <a:sym typeface="Arial"/>
              </a:rPr>
              <a:t> of </a:t>
            </a:r>
            <a:r>
              <a:rPr lang="tr-TR" sz="2400" b="0" i="0" u="none" strike="noStrike" cap="none" dirty="0" err="1">
                <a:solidFill>
                  <a:schemeClr val="dk1"/>
                </a:solidFill>
                <a:latin typeface="+mj-lt"/>
                <a:ea typeface="Arial"/>
                <a:cs typeface="Arial"/>
                <a:sym typeface="Arial"/>
              </a:rPr>
              <a:t>this</a:t>
            </a:r>
            <a:r>
              <a:rPr lang="tr-TR" sz="2400" b="0" i="0" u="none" strike="noStrike" cap="none" dirty="0">
                <a:solidFill>
                  <a:schemeClr val="dk1"/>
                </a:solidFill>
                <a:latin typeface="+mj-lt"/>
                <a:ea typeface="Arial"/>
                <a:cs typeface="Arial"/>
                <a:sym typeface="Arial"/>
              </a:rPr>
              <a:t> idea.</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algorithmic</a:t>
            </a:r>
            <a:r>
              <a:rPr lang="tr-TR" sz="2400" dirty="0">
                <a:solidFill>
                  <a:schemeClr val="dk1"/>
                </a:solidFill>
                <a:latin typeface="+mj-lt"/>
              </a:rPr>
              <a:t> </a:t>
            </a:r>
            <a:r>
              <a:rPr lang="tr-TR" sz="2400" dirty="0" err="1">
                <a:solidFill>
                  <a:schemeClr val="dk1"/>
                </a:solidFill>
                <a:latin typeface="+mj-lt"/>
              </a:rPr>
              <a:t>parameters</a:t>
            </a:r>
            <a:r>
              <a:rPr lang="tr-TR" sz="2400" dirty="0">
                <a:solidFill>
                  <a:schemeClr val="dk1"/>
                </a:solidFill>
                <a:latin typeface="+mj-lt"/>
              </a:rPr>
              <a:t> </a:t>
            </a:r>
            <a:r>
              <a:rPr lang="tr-TR" sz="2400" dirty="0" err="1">
                <a:solidFill>
                  <a:schemeClr val="dk1"/>
                </a:solidFill>
                <a:latin typeface="+mj-lt"/>
              </a:rPr>
              <a:t>and</a:t>
            </a:r>
            <a:r>
              <a:rPr lang="tr-TR" sz="2400" dirty="0">
                <a:solidFill>
                  <a:schemeClr val="dk1"/>
                </a:solidFill>
                <a:latin typeface="+mj-lt"/>
              </a:rPr>
              <a:t> </a:t>
            </a:r>
            <a:r>
              <a:rPr lang="tr-TR" sz="2400" dirty="0" err="1">
                <a:solidFill>
                  <a:schemeClr val="dk1"/>
                </a:solidFill>
                <a:latin typeface="+mj-lt"/>
              </a:rPr>
              <a:t>observation</a:t>
            </a:r>
            <a:r>
              <a:rPr lang="tr-TR" sz="2400" dirty="0">
                <a:solidFill>
                  <a:schemeClr val="dk1"/>
                </a:solidFill>
                <a:latin typeface="+mj-lt"/>
              </a:rPr>
              <a:t> </a:t>
            </a:r>
            <a:r>
              <a:rPr lang="tr-TR" sz="2400" dirty="0" err="1">
                <a:solidFill>
                  <a:schemeClr val="dk1"/>
                </a:solidFill>
                <a:latin typeface="+mj-lt"/>
              </a:rPr>
              <a:t>states</a:t>
            </a:r>
            <a:r>
              <a:rPr lang="tr-TR" sz="2400" dirty="0">
                <a:solidFill>
                  <a:schemeClr val="dk1"/>
                </a:solidFill>
                <a:latin typeface="+mj-lt"/>
              </a:rPr>
              <a:t> </a:t>
            </a:r>
            <a:r>
              <a:rPr lang="tr-TR" sz="2400" dirty="0" err="1">
                <a:solidFill>
                  <a:schemeClr val="dk1"/>
                </a:solidFill>
                <a:latin typeface="+mj-lt"/>
              </a:rPr>
              <a:t>lead</a:t>
            </a:r>
            <a:r>
              <a:rPr lang="tr-TR" sz="2400" dirty="0">
                <a:solidFill>
                  <a:schemeClr val="dk1"/>
                </a:solidFill>
                <a:latin typeface="+mj-lt"/>
              </a:rPr>
              <a:t> </a:t>
            </a:r>
            <a:r>
              <a:rPr lang="tr-TR" sz="2400" dirty="0" err="1">
                <a:solidFill>
                  <a:schemeClr val="dk1"/>
                </a:solidFill>
                <a:latin typeface="+mj-lt"/>
              </a:rPr>
              <a:t>to</a:t>
            </a:r>
            <a:r>
              <a:rPr lang="tr-TR" sz="2400" dirty="0">
                <a:solidFill>
                  <a:schemeClr val="dk1"/>
                </a:solidFill>
                <a:latin typeface="+mj-lt"/>
              </a:rPr>
              <a:t> </a:t>
            </a:r>
            <a:r>
              <a:rPr lang="tr-TR" sz="2400" dirty="0" err="1">
                <a:solidFill>
                  <a:schemeClr val="dk1"/>
                </a:solidFill>
                <a:latin typeface="+mj-lt"/>
              </a:rPr>
              <a:t>different</a:t>
            </a:r>
            <a:r>
              <a:rPr lang="tr-TR" sz="2400" dirty="0">
                <a:solidFill>
                  <a:schemeClr val="dk1"/>
                </a:solidFill>
                <a:latin typeface="+mj-lt"/>
              </a:rPr>
              <a:t> </a:t>
            </a:r>
            <a:r>
              <a:rPr lang="tr-TR" sz="2400" dirty="0" err="1">
                <a:solidFill>
                  <a:schemeClr val="dk1"/>
                </a:solidFill>
                <a:latin typeface="+mj-lt"/>
              </a:rPr>
              <a:t>outputs</a:t>
            </a:r>
            <a:r>
              <a:rPr lang="tr-TR" sz="2400" dirty="0">
                <a:solidFill>
                  <a:schemeClr val="dk1"/>
                </a:solidFill>
                <a:latin typeface="+mj-lt"/>
              </a:rPr>
              <a:t>, </a:t>
            </a:r>
            <a:r>
              <a:rPr lang="tr-TR" sz="2400" dirty="0" err="1">
                <a:solidFill>
                  <a:schemeClr val="dk1"/>
                </a:solidFill>
                <a:latin typeface="+mj-lt"/>
              </a:rPr>
              <a:t>seen</a:t>
            </a:r>
            <a:r>
              <a:rPr lang="tr-TR" sz="2400" dirty="0">
                <a:solidFill>
                  <a:schemeClr val="dk1"/>
                </a:solidFill>
                <a:latin typeface="+mj-lt"/>
              </a:rPr>
              <a:t> at </a:t>
            </a:r>
            <a:r>
              <a:rPr lang="tr-TR" sz="2400" dirty="0" err="1">
                <a:solidFill>
                  <a:schemeClr val="dk1"/>
                </a:solidFill>
                <a:latin typeface="+mj-lt"/>
              </a:rPr>
              <a:t>results</a:t>
            </a:r>
            <a:r>
              <a:rPr lang="tr-TR" sz="2400" dirty="0">
                <a:solidFill>
                  <a:schemeClr val="dk1"/>
                </a:solidFill>
                <a:latin typeface="+mj-lt"/>
              </a:rPr>
              <a: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p:txBody>
      </p:sp>
    </p:spTree>
    <p:extLst>
      <p:ext uri="{BB962C8B-B14F-4D97-AF65-F5344CB8AC3E}">
        <p14:creationId xmlns:p14="http://schemas.microsoft.com/office/powerpoint/2010/main" val="185999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r>
              <a:rPr lang="tr-TR" dirty="0" err="1"/>
              <a:t>References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algn="l"/>
            <a:r>
              <a:rPr lang="tr-TR" sz="1600" dirty="0"/>
              <a:t>[1] N. </a:t>
            </a:r>
            <a:r>
              <a:rPr lang="tr-TR" sz="1600" dirty="0" err="1"/>
              <a:t>Bernini</a:t>
            </a:r>
            <a:r>
              <a:rPr lang="tr-TR" sz="1600" dirty="0"/>
              <a:t>, M. </a:t>
            </a:r>
            <a:r>
              <a:rPr lang="tr-TR" sz="1600" dirty="0" err="1"/>
              <a:t>Bessa</a:t>
            </a:r>
            <a:r>
              <a:rPr lang="tr-TR" sz="1600" dirty="0"/>
              <a:t>, R. </a:t>
            </a:r>
            <a:r>
              <a:rPr lang="tr-TR" sz="1600" dirty="0" err="1"/>
              <a:t>Delmas</a:t>
            </a:r>
            <a:r>
              <a:rPr lang="tr-TR" sz="1600" dirty="0"/>
              <a:t>, A. Gold, E. </a:t>
            </a:r>
            <a:r>
              <a:rPr lang="tr-TR" sz="1600" dirty="0" err="1"/>
              <a:t>Goubault</a:t>
            </a:r>
            <a:r>
              <a:rPr lang="tr-TR" sz="1600" dirty="0"/>
              <a:t>, R. </a:t>
            </a:r>
            <a:r>
              <a:rPr lang="tr-TR" sz="1600" dirty="0" err="1"/>
              <a:t>Pennec</a:t>
            </a:r>
            <a:r>
              <a:rPr lang="tr-TR" sz="1600" dirty="0"/>
              <a:t>, S. </a:t>
            </a:r>
            <a:r>
              <a:rPr lang="tr-TR" sz="1600" dirty="0" err="1"/>
              <a:t>Putot</a:t>
            </a:r>
            <a:r>
              <a:rPr lang="tr-TR" sz="1600" dirty="0"/>
              <a:t>, </a:t>
            </a:r>
            <a:r>
              <a:rPr lang="tr-TR" sz="1600" dirty="0" err="1"/>
              <a:t>and</a:t>
            </a:r>
            <a:r>
              <a:rPr lang="tr-TR" sz="1600" dirty="0"/>
              <a:t> F. </a:t>
            </a:r>
            <a:r>
              <a:rPr lang="tr-TR" sz="1600" dirty="0" err="1"/>
              <a:t>Sillion</a:t>
            </a:r>
            <a:r>
              <a:rPr lang="tr-TR" sz="1600" dirty="0"/>
              <a:t>, “</a:t>
            </a:r>
            <a:r>
              <a:rPr lang="tr-TR" sz="1600" dirty="0" err="1"/>
              <a:t>Reinforcement</a:t>
            </a:r>
            <a:r>
              <a:rPr lang="tr-TR" sz="1600" dirty="0"/>
              <a:t> </a:t>
            </a:r>
            <a:r>
              <a:rPr lang="tr-TR" sz="1600" dirty="0" err="1"/>
              <a:t>learning</a:t>
            </a:r>
            <a:r>
              <a:rPr lang="tr-TR" sz="1600" dirty="0"/>
              <a:t> </a:t>
            </a:r>
            <a:r>
              <a:rPr lang="tr-TR" sz="1600" dirty="0" err="1"/>
              <a:t>with</a:t>
            </a:r>
            <a:r>
              <a:rPr lang="tr-TR" sz="1600" dirty="0"/>
              <a:t> </a:t>
            </a:r>
            <a:r>
              <a:rPr lang="tr-TR" sz="1600" dirty="0" err="1"/>
              <a:t>formal</a:t>
            </a:r>
            <a:r>
              <a:rPr lang="tr-TR" sz="1600" dirty="0"/>
              <a:t> </a:t>
            </a:r>
            <a:r>
              <a:rPr lang="tr-TR" sz="1600" dirty="0" err="1"/>
              <a:t>performance</a:t>
            </a:r>
            <a:r>
              <a:rPr lang="tr-TR" sz="1600" dirty="0"/>
              <a:t> </a:t>
            </a:r>
            <a:r>
              <a:rPr lang="tr-TR" sz="1600" dirty="0" err="1"/>
              <a:t>metrics</a:t>
            </a:r>
            <a:r>
              <a:rPr lang="tr-TR" sz="1600" dirty="0"/>
              <a:t> </a:t>
            </a:r>
            <a:r>
              <a:rPr lang="tr-TR" sz="1600" dirty="0" err="1"/>
              <a:t>for</a:t>
            </a:r>
            <a:r>
              <a:rPr lang="tr-TR" sz="1600" dirty="0"/>
              <a:t> </a:t>
            </a:r>
            <a:r>
              <a:rPr lang="tr-TR" sz="1600" dirty="0" err="1"/>
              <a:t>quadcopter</a:t>
            </a:r>
            <a:r>
              <a:rPr lang="tr-TR" sz="1600" dirty="0"/>
              <a:t> </a:t>
            </a:r>
            <a:r>
              <a:rPr lang="tr-TR" sz="1600" dirty="0" err="1"/>
              <a:t>attitude</a:t>
            </a:r>
            <a:r>
              <a:rPr lang="tr-TR" sz="1600" dirty="0"/>
              <a:t> </a:t>
            </a:r>
            <a:r>
              <a:rPr lang="tr-TR" sz="1600" dirty="0" err="1"/>
              <a:t>control</a:t>
            </a:r>
            <a:r>
              <a:rPr lang="tr-TR" sz="1600" dirty="0"/>
              <a:t> </a:t>
            </a:r>
            <a:r>
              <a:rPr lang="tr-TR" sz="1600" dirty="0" err="1"/>
              <a:t>under</a:t>
            </a:r>
            <a:r>
              <a:rPr lang="tr-TR" sz="1600" dirty="0"/>
              <a:t> </a:t>
            </a:r>
            <a:r>
              <a:rPr lang="tr-TR" sz="1600" dirty="0" err="1"/>
              <a:t>non</a:t>
            </a:r>
            <a:r>
              <a:rPr lang="tr-TR" sz="1600" dirty="0"/>
              <a:t>-nominal </a:t>
            </a:r>
            <a:r>
              <a:rPr lang="tr-TR" sz="1600" dirty="0" err="1"/>
              <a:t>contexts,Engineering</a:t>
            </a:r>
            <a:r>
              <a:rPr lang="tr-TR" sz="1600" dirty="0"/>
              <a:t> Applications of </a:t>
            </a:r>
            <a:r>
              <a:rPr lang="tr-TR" sz="1600" dirty="0" err="1"/>
              <a:t>Artificial</a:t>
            </a:r>
            <a:r>
              <a:rPr lang="tr-TR" sz="1600" dirty="0"/>
              <a:t> </a:t>
            </a:r>
            <a:r>
              <a:rPr lang="tr-TR" sz="1600" dirty="0" err="1"/>
              <a:t>Intelligence</a:t>
            </a:r>
            <a:r>
              <a:rPr lang="tr-TR" sz="1600" dirty="0"/>
              <a:t>, </a:t>
            </a:r>
            <a:r>
              <a:rPr lang="tr-TR" sz="1600" dirty="0" err="1"/>
              <a:t>vol</a:t>
            </a:r>
            <a:r>
              <a:rPr lang="tr-TR" sz="1600" dirty="0"/>
              <a:t>. 127, p. 107090,2024.</a:t>
            </a:r>
            <a:br>
              <a:rPr lang="tr-TR" sz="1600" dirty="0"/>
            </a:br>
            <a:r>
              <a:rPr lang="tr-TR" sz="1600" dirty="0"/>
              <a:t>[2] E. </a:t>
            </a:r>
            <a:r>
              <a:rPr lang="tr-TR" sz="1600" dirty="0" err="1"/>
              <a:t>Bøhn</a:t>
            </a:r>
            <a:r>
              <a:rPr lang="tr-TR" sz="1600" dirty="0"/>
              <a:t>, E. M. </a:t>
            </a:r>
            <a:r>
              <a:rPr lang="tr-TR" sz="1600" dirty="0" err="1"/>
              <a:t>Coates</a:t>
            </a:r>
            <a:r>
              <a:rPr lang="tr-TR" sz="1600" dirty="0"/>
              <a:t>, S. </a:t>
            </a:r>
            <a:r>
              <a:rPr lang="tr-TR" sz="1600" dirty="0" err="1"/>
              <a:t>Moe</a:t>
            </a:r>
            <a:r>
              <a:rPr lang="tr-TR" sz="1600" dirty="0"/>
              <a:t>, </a:t>
            </a:r>
            <a:r>
              <a:rPr lang="tr-TR" sz="1600" dirty="0" err="1"/>
              <a:t>and</a:t>
            </a:r>
            <a:r>
              <a:rPr lang="tr-TR" sz="1600" dirty="0"/>
              <a:t> T. A. Johansen, “</a:t>
            </a:r>
            <a:r>
              <a:rPr lang="tr-TR" sz="1600" dirty="0" err="1"/>
              <a:t>Deep</a:t>
            </a:r>
            <a:r>
              <a:rPr lang="tr-TR" sz="1600" dirty="0"/>
              <a:t> </a:t>
            </a:r>
            <a:r>
              <a:rPr lang="tr-TR" sz="1600" dirty="0" err="1"/>
              <a:t>reinforcement</a:t>
            </a:r>
            <a:r>
              <a:rPr lang="tr-TR" sz="1600" dirty="0"/>
              <a:t> </a:t>
            </a:r>
            <a:r>
              <a:rPr lang="tr-TR" sz="1600" dirty="0" err="1"/>
              <a:t>learning</a:t>
            </a:r>
            <a:r>
              <a:rPr lang="tr-TR" sz="1600" dirty="0"/>
              <a:t> </a:t>
            </a:r>
            <a:r>
              <a:rPr lang="tr-TR" sz="1600" dirty="0" err="1"/>
              <a:t>attitude</a:t>
            </a:r>
            <a:r>
              <a:rPr lang="tr-TR" sz="1600" dirty="0"/>
              <a:t> </a:t>
            </a:r>
            <a:r>
              <a:rPr lang="tr-TR" sz="1600" dirty="0" err="1"/>
              <a:t>control</a:t>
            </a:r>
            <a:r>
              <a:rPr lang="tr-TR" sz="1600" dirty="0"/>
              <a:t> of </a:t>
            </a:r>
            <a:r>
              <a:rPr lang="tr-TR" sz="1600" dirty="0" err="1"/>
              <a:t>fixed-wing</a:t>
            </a:r>
            <a:r>
              <a:rPr lang="tr-TR" sz="1600" dirty="0"/>
              <a:t> </a:t>
            </a:r>
            <a:r>
              <a:rPr lang="tr-TR" sz="1600" dirty="0" err="1"/>
              <a:t>uavs</a:t>
            </a:r>
            <a:r>
              <a:rPr lang="tr-TR" sz="1600" dirty="0"/>
              <a:t> </a:t>
            </a:r>
            <a:r>
              <a:rPr lang="tr-TR" sz="1600" dirty="0" err="1"/>
              <a:t>using</a:t>
            </a:r>
            <a:r>
              <a:rPr lang="tr-TR" sz="1600" dirty="0"/>
              <a:t> </a:t>
            </a:r>
            <a:r>
              <a:rPr lang="tr-TR" sz="1600" dirty="0" err="1"/>
              <a:t>proximal</a:t>
            </a:r>
            <a:r>
              <a:rPr lang="tr-TR" sz="1600" dirty="0"/>
              <a:t> </a:t>
            </a:r>
            <a:r>
              <a:rPr lang="tr-TR" sz="1600" dirty="0" err="1"/>
              <a:t>policy</a:t>
            </a:r>
            <a:r>
              <a:rPr lang="tr-TR" sz="1600" dirty="0"/>
              <a:t> </a:t>
            </a:r>
            <a:r>
              <a:rPr lang="tr-TR" sz="1600" dirty="0" err="1"/>
              <a:t>optimization</a:t>
            </a:r>
            <a:r>
              <a:rPr lang="tr-TR" sz="1600" dirty="0"/>
              <a:t>,” in 2019 </a:t>
            </a:r>
            <a:r>
              <a:rPr lang="tr-TR" sz="1600" dirty="0" err="1"/>
              <a:t>international</a:t>
            </a:r>
            <a:r>
              <a:rPr lang="tr-TR" sz="1600" dirty="0"/>
              <a:t> </a:t>
            </a:r>
            <a:r>
              <a:rPr lang="tr-TR" sz="1600" dirty="0" err="1"/>
              <a:t>conference</a:t>
            </a:r>
            <a:r>
              <a:rPr lang="tr-TR" sz="1600" dirty="0"/>
              <a:t> on </a:t>
            </a:r>
            <a:r>
              <a:rPr lang="tr-TR" sz="1600" dirty="0" err="1"/>
              <a:t>unmanned</a:t>
            </a:r>
            <a:r>
              <a:rPr lang="tr-TR" sz="1600" dirty="0"/>
              <a:t> </a:t>
            </a:r>
            <a:r>
              <a:rPr lang="tr-TR" sz="1600" dirty="0" err="1"/>
              <a:t>aircraft</a:t>
            </a:r>
            <a:r>
              <a:rPr lang="tr-TR" sz="1600" dirty="0"/>
              <a:t> </a:t>
            </a:r>
            <a:r>
              <a:rPr lang="tr-TR" sz="1600" dirty="0" err="1"/>
              <a:t>systems</a:t>
            </a:r>
            <a:r>
              <a:rPr lang="tr-TR" sz="1600" dirty="0"/>
              <a:t>(ICUAS). IEEE, 2019, </a:t>
            </a:r>
            <a:r>
              <a:rPr lang="tr-TR" sz="1600" dirty="0" err="1"/>
              <a:t>pp</a:t>
            </a:r>
            <a:r>
              <a:rPr lang="tr-TR" sz="1600" dirty="0"/>
              <a:t>. 523–533.</a:t>
            </a:r>
            <a:br>
              <a:rPr lang="tr-TR" sz="1600" dirty="0"/>
            </a:br>
            <a:r>
              <a:rPr lang="tr-TR" sz="1600" dirty="0"/>
              <a:t>[3] U. H. </a:t>
            </a:r>
            <a:r>
              <a:rPr lang="tr-TR" sz="1600" dirty="0" err="1"/>
              <a:t>Ghouri</a:t>
            </a:r>
            <a:r>
              <a:rPr lang="tr-TR" sz="1600" dirty="0"/>
              <a:t>, M. U. </a:t>
            </a:r>
            <a:r>
              <a:rPr lang="tr-TR" sz="1600" dirty="0" err="1"/>
              <a:t>Zafar</a:t>
            </a:r>
            <a:r>
              <a:rPr lang="tr-TR" sz="1600" dirty="0"/>
              <a:t>, S. Bari, H. </a:t>
            </a:r>
            <a:r>
              <a:rPr lang="tr-TR" sz="1600" dirty="0" err="1"/>
              <a:t>Khan</a:t>
            </a:r>
            <a:r>
              <a:rPr lang="tr-TR" sz="1600" dirty="0"/>
              <a:t>, </a:t>
            </a:r>
            <a:r>
              <a:rPr lang="tr-TR" sz="1600" dirty="0" err="1"/>
              <a:t>and</a:t>
            </a:r>
            <a:r>
              <a:rPr lang="tr-TR" sz="1600" dirty="0"/>
              <a:t> M. U. </a:t>
            </a:r>
            <a:r>
              <a:rPr lang="tr-TR" sz="1600" dirty="0" err="1"/>
              <a:t>Khan</a:t>
            </a:r>
            <a:r>
              <a:rPr lang="tr-TR" sz="1600" dirty="0"/>
              <a:t>, “</a:t>
            </a:r>
            <a:r>
              <a:rPr lang="tr-TR" sz="1600" dirty="0" err="1"/>
              <a:t>Attitude</a:t>
            </a:r>
            <a:r>
              <a:rPr lang="tr-TR" sz="1600" dirty="0"/>
              <a:t> </a:t>
            </a:r>
            <a:r>
              <a:rPr lang="tr-TR" sz="1600" dirty="0" err="1"/>
              <a:t>control</a:t>
            </a:r>
            <a:r>
              <a:rPr lang="tr-TR" sz="1600" dirty="0"/>
              <a:t> of </a:t>
            </a:r>
            <a:r>
              <a:rPr lang="tr-TR" sz="1600" dirty="0" err="1"/>
              <a:t>quad-copter</a:t>
            </a:r>
            <a:r>
              <a:rPr lang="tr-TR" sz="1600" dirty="0"/>
              <a:t> </a:t>
            </a:r>
            <a:r>
              <a:rPr lang="tr-TR" sz="1600" dirty="0" err="1"/>
              <a:t>using</a:t>
            </a:r>
            <a:r>
              <a:rPr lang="tr-TR" sz="1600" dirty="0"/>
              <a:t> </a:t>
            </a:r>
            <a:r>
              <a:rPr lang="tr-TR" sz="1600" dirty="0" err="1"/>
              <a:t>deterministic</a:t>
            </a:r>
            <a:r>
              <a:rPr lang="tr-TR" sz="1600" dirty="0"/>
              <a:t> </a:t>
            </a:r>
            <a:r>
              <a:rPr lang="tr-TR" sz="1600" dirty="0" err="1"/>
              <a:t>policy</a:t>
            </a:r>
            <a:r>
              <a:rPr lang="tr-TR" sz="1600" dirty="0"/>
              <a:t> </a:t>
            </a:r>
            <a:r>
              <a:rPr lang="tr-TR" sz="1600" dirty="0" err="1"/>
              <a:t>gradient</a:t>
            </a:r>
            <a:r>
              <a:rPr lang="tr-TR" sz="1600" dirty="0"/>
              <a:t> </a:t>
            </a:r>
            <a:r>
              <a:rPr lang="tr-TR" sz="1600" dirty="0" err="1"/>
              <a:t>algorithms</a:t>
            </a:r>
            <a:r>
              <a:rPr lang="tr-TR" sz="1600" dirty="0"/>
              <a:t> (</a:t>
            </a:r>
            <a:r>
              <a:rPr lang="tr-TR" sz="1600" dirty="0" err="1"/>
              <a:t>dpga</a:t>
            </a:r>
            <a:r>
              <a:rPr lang="tr-TR" sz="1600" dirty="0"/>
              <a:t>),” in 2019 2nd International Conference on </a:t>
            </a:r>
            <a:r>
              <a:rPr lang="tr-TR" sz="1600" dirty="0" err="1"/>
              <a:t>Communication</a:t>
            </a:r>
            <a:r>
              <a:rPr lang="tr-TR" sz="1600" dirty="0"/>
              <a:t>, Computing </a:t>
            </a:r>
            <a:r>
              <a:rPr lang="tr-TR" sz="1600" dirty="0" err="1"/>
              <a:t>and</a:t>
            </a:r>
            <a:r>
              <a:rPr lang="tr-TR" sz="1600" dirty="0"/>
              <a:t> </a:t>
            </a:r>
            <a:r>
              <a:rPr lang="tr-TR" sz="1600" dirty="0" err="1"/>
              <a:t>Digital</a:t>
            </a:r>
            <a:r>
              <a:rPr lang="tr-TR" sz="1600" dirty="0"/>
              <a:t> </a:t>
            </a:r>
            <a:r>
              <a:rPr lang="tr-TR" sz="1600" dirty="0" err="1"/>
              <a:t>systems</a:t>
            </a:r>
            <a:r>
              <a:rPr lang="tr-TR" sz="1600" dirty="0"/>
              <a:t> (C-CODE). IEEE, 2019, </a:t>
            </a:r>
            <a:r>
              <a:rPr lang="tr-TR" sz="1600" dirty="0" err="1"/>
              <a:t>pp</a:t>
            </a:r>
            <a:r>
              <a:rPr lang="tr-TR" sz="1600" dirty="0"/>
              <a:t>. 149–153.</a:t>
            </a:r>
            <a:br>
              <a:rPr lang="tr-TR" sz="1600" dirty="0"/>
            </a:br>
            <a:r>
              <a:rPr lang="tr-TR" sz="1600" dirty="0"/>
              <a:t>[4] W. </a:t>
            </a:r>
            <a:r>
              <a:rPr lang="tr-TR" sz="1600" dirty="0" err="1"/>
              <a:t>Koch</a:t>
            </a:r>
            <a:r>
              <a:rPr lang="tr-TR" sz="1600" dirty="0"/>
              <a:t>, R. </a:t>
            </a:r>
            <a:r>
              <a:rPr lang="tr-TR" sz="1600" dirty="0" err="1"/>
              <a:t>Mancuso</a:t>
            </a:r>
            <a:r>
              <a:rPr lang="tr-TR" sz="1600" dirty="0"/>
              <a:t>, R. West, </a:t>
            </a:r>
            <a:r>
              <a:rPr lang="tr-TR" sz="1600" dirty="0" err="1"/>
              <a:t>and</a:t>
            </a:r>
            <a:r>
              <a:rPr lang="tr-TR" sz="1600" dirty="0"/>
              <a:t> A. </a:t>
            </a:r>
            <a:r>
              <a:rPr lang="tr-TR" sz="1600" dirty="0" err="1"/>
              <a:t>Bestavros</a:t>
            </a:r>
            <a:r>
              <a:rPr lang="tr-TR" sz="1600" dirty="0"/>
              <a:t>, “</a:t>
            </a:r>
            <a:r>
              <a:rPr lang="tr-TR" sz="1600" dirty="0" err="1"/>
              <a:t>Reinforcement</a:t>
            </a:r>
            <a:r>
              <a:rPr lang="tr-TR" sz="1600" dirty="0"/>
              <a:t> </a:t>
            </a:r>
            <a:r>
              <a:rPr lang="tr-TR" sz="1600" dirty="0" err="1"/>
              <a:t>learning</a:t>
            </a:r>
            <a:r>
              <a:rPr lang="tr-TR" sz="1600" dirty="0"/>
              <a:t> </a:t>
            </a:r>
            <a:r>
              <a:rPr lang="tr-TR" sz="1600" dirty="0" err="1"/>
              <a:t>for</a:t>
            </a:r>
            <a:r>
              <a:rPr lang="tr-TR" sz="1600" dirty="0"/>
              <a:t> </a:t>
            </a:r>
            <a:r>
              <a:rPr lang="tr-TR" sz="1600" dirty="0" err="1"/>
              <a:t>uav</a:t>
            </a:r>
            <a:r>
              <a:rPr lang="tr-TR" sz="1600" dirty="0"/>
              <a:t> </a:t>
            </a:r>
            <a:r>
              <a:rPr lang="tr-TR" sz="1600" dirty="0" err="1"/>
              <a:t>attitude</a:t>
            </a:r>
            <a:r>
              <a:rPr lang="tr-TR" sz="1600" dirty="0"/>
              <a:t> </a:t>
            </a:r>
            <a:r>
              <a:rPr lang="tr-TR" sz="1600" dirty="0" err="1"/>
              <a:t>control</a:t>
            </a:r>
            <a:r>
              <a:rPr lang="tr-TR" sz="1600" dirty="0"/>
              <a:t>,” ACM </a:t>
            </a:r>
            <a:r>
              <a:rPr lang="tr-TR" sz="1600" dirty="0" err="1"/>
              <a:t>Transactions</a:t>
            </a:r>
            <a:r>
              <a:rPr lang="tr-TR" sz="1600" dirty="0"/>
              <a:t> on </a:t>
            </a:r>
            <a:r>
              <a:rPr lang="tr-TR" sz="1600" dirty="0" err="1"/>
              <a:t>Cyber-Physical</a:t>
            </a:r>
            <a:r>
              <a:rPr lang="tr-TR" sz="1600" dirty="0"/>
              <a:t> </a:t>
            </a:r>
            <a:r>
              <a:rPr lang="tr-TR" sz="1600" dirty="0" err="1"/>
              <a:t>Systems</a:t>
            </a:r>
            <a:r>
              <a:rPr lang="tr-TR" sz="1600" dirty="0"/>
              <a:t>, </a:t>
            </a:r>
            <a:r>
              <a:rPr lang="tr-TR" sz="1600" dirty="0" err="1"/>
              <a:t>vol</a:t>
            </a:r>
            <a:r>
              <a:rPr lang="tr-TR" sz="1600" dirty="0"/>
              <a:t>. 3, </a:t>
            </a:r>
            <a:r>
              <a:rPr lang="tr-TR" sz="1600" dirty="0" err="1"/>
              <a:t>no</a:t>
            </a:r>
            <a:r>
              <a:rPr lang="tr-TR" sz="1600" dirty="0"/>
              <a:t>. 2, </a:t>
            </a:r>
            <a:r>
              <a:rPr lang="tr-TR" sz="1600" dirty="0" err="1"/>
              <a:t>pp</a:t>
            </a:r>
            <a:r>
              <a:rPr lang="tr-TR" sz="1600" dirty="0"/>
              <a:t>. 1–21, 2019.</a:t>
            </a:r>
            <a:br>
              <a:rPr lang="tr-TR" sz="1600" dirty="0"/>
            </a:br>
            <a:r>
              <a:rPr lang="tr-TR" sz="1600" dirty="0"/>
              <a:t>[5] Y. </a:t>
            </a:r>
            <a:r>
              <a:rPr lang="tr-TR" sz="1600" dirty="0" err="1"/>
              <a:t>Zhen</a:t>
            </a:r>
            <a:r>
              <a:rPr lang="tr-TR" sz="1600" dirty="0"/>
              <a:t>, M. </a:t>
            </a:r>
            <a:r>
              <a:rPr lang="tr-TR" sz="1600" dirty="0" err="1"/>
              <a:t>Hao</a:t>
            </a:r>
            <a:r>
              <a:rPr lang="tr-TR" sz="1600" dirty="0"/>
              <a:t>, </a:t>
            </a:r>
            <a:r>
              <a:rPr lang="tr-TR" sz="1600" dirty="0" err="1"/>
              <a:t>and</a:t>
            </a:r>
            <a:r>
              <a:rPr lang="tr-TR" sz="1600" dirty="0"/>
              <a:t> W. Sun, “</a:t>
            </a:r>
            <a:r>
              <a:rPr lang="tr-TR" sz="1600" dirty="0" err="1"/>
              <a:t>Deep</a:t>
            </a:r>
            <a:r>
              <a:rPr lang="tr-TR" sz="1600" dirty="0"/>
              <a:t> </a:t>
            </a:r>
            <a:r>
              <a:rPr lang="tr-TR" sz="1600" dirty="0" err="1"/>
              <a:t>reinforcement</a:t>
            </a:r>
            <a:r>
              <a:rPr lang="tr-TR" sz="1600" dirty="0"/>
              <a:t> </a:t>
            </a:r>
            <a:r>
              <a:rPr lang="tr-TR" sz="1600" dirty="0" err="1"/>
              <a:t>learning</a:t>
            </a:r>
            <a:r>
              <a:rPr lang="tr-TR" sz="1600" dirty="0"/>
              <a:t> </a:t>
            </a:r>
            <a:r>
              <a:rPr lang="tr-TR" sz="1600" dirty="0" err="1"/>
              <a:t>attitude</a:t>
            </a:r>
            <a:r>
              <a:rPr lang="tr-TR" sz="1600" dirty="0"/>
              <a:t> </a:t>
            </a:r>
            <a:r>
              <a:rPr lang="tr-TR" sz="1600" dirty="0" err="1"/>
              <a:t>control</a:t>
            </a:r>
            <a:r>
              <a:rPr lang="tr-TR" sz="1600" dirty="0"/>
              <a:t> of </a:t>
            </a:r>
            <a:r>
              <a:rPr lang="tr-TR" sz="1600" dirty="0" err="1"/>
              <a:t>fixed-wing</a:t>
            </a:r>
            <a:r>
              <a:rPr lang="tr-TR" sz="1600" dirty="0"/>
              <a:t> </a:t>
            </a:r>
            <a:r>
              <a:rPr lang="tr-TR" sz="1600" dirty="0" err="1"/>
              <a:t>uavs</a:t>
            </a:r>
            <a:r>
              <a:rPr lang="tr-TR" sz="1600" dirty="0"/>
              <a:t>,” in 2020 3rd International Conference on </a:t>
            </a:r>
            <a:r>
              <a:rPr lang="tr-TR" sz="1600" dirty="0" err="1"/>
              <a:t>Unmanned</a:t>
            </a:r>
            <a:r>
              <a:rPr lang="tr-TR" sz="1600" dirty="0"/>
              <a:t> </a:t>
            </a:r>
            <a:r>
              <a:rPr lang="tr-TR" sz="1600" dirty="0" err="1"/>
              <a:t>Systems</a:t>
            </a:r>
            <a:r>
              <a:rPr lang="tr-TR" sz="1600" dirty="0"/>
              <a:t> (ICUS). IEEE, 2020, </a:t>
            </a:r>
            <a:r>
              <a:rPr lang="tr-TR" sz="1600" dirty="0" err="1"/>
              <a:t>pp</a:t>
            </a:r>
            <a:r>
              <a:rPr lang="tr-TR" sz="1600" dirty="0"/>
              <a:t>. 239–244.</a:t>
            </a:r>
            <a:endParaRPr lang="tr-TR" sz="1600" b="0" i="0" dirty="0">
              <a:solidFill>
                <a:srgbClr val="495365"/>
              </a:solidFill>
              <a:effectLst/>
              <a:latin typeface="+mn-lt"/>
            </a:endParaRPr>
          </a:p>
          <a:p>
            <a:r>
              <a:rPr lang="tr-TR" sz="1600" dirty="0"/>
              <a:t>[6] </a:t>
            </a:r>
            <a:r>
              <a:rPr lang="en-US" sz="1600" dirty="0"/>
              <a:t>Reinforcement Learning Toolbox Documentation (mathworks.com)</a:t>
            </a:r>
            <a:endParaRPr sz="1600" dirty="0"/>
          </a:p>
        </p:txBody>
      </p:sp>
    </p:spTree>
    <p:extLst>
      <p:ext uri="{BB962C8B-B14F-4D97-AF65-F5344CB8AC3E}">
        <p14:creationId xmlns:p14="http://schemas.microsoft.com/office/powerpoint/2010/main" val="37346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latin typeface="+mj-lt"/>
              </a:rPr>
              <a:t>Introduction and Problem Statement</a:t>
            </a:r>
            <a:endParaRP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Some Reinforcement Learning Algorithms</a:t>
            </a:r>
            <a:endParaRPr lang="tr-T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Tree>
    <p:extLst>
      <p:ext uri="{BB962C8B-B14F-4D97-AF65-F5344CB8AC3E}">
        <p14:creationId xmlns:p14="http://schemas.microsoft.com/office/powerpoint/2010/main" val="408244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 </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2" name="Google Shape;371;p29">
            <a:extLst>
              <a:ext uri="{FF2B5EF4-FFF2-40B4-BE49-F238E27FC236}">
                <a16:creationId xmlns:a16="http://schemas.microsoft.com/office/drawing/2014/main" id="{3C174644-1A2F-007C-6032-475A5BF94FBA}"/>
              </a:ext>
            </a:extLst>
          </p:cNvPr>
          <p:cNvSpPr txBox="1"/>
          <p:nvPr/>
        </p:nvSpPr>
        <p:spPr>
          <a:xfrm>
            <a:off x="3048000" y="3075057"/>
            <a:ext cx="6105832"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dk1"/>
                </a:solidFill>
                <a:latin typeface="+mj-lt"/>
                <a:ea typeface="Calibri"/>
                <a:cs typeface="Calibri"/>
                <a:sym typeface="Calibri"/>
              </a:rPr>
              <a:t>Thanks for </a:t>
            </a:r>
            <a:r>
              <a:rPr lang="tr-TR" sz="4800" b="0" i="0" u="none" strike="noStrike" cap="none" dirty="0">
                <a:solidFill>
                  <a:schemeClr val="dk1"/>
                </a:solidFill>
                <a:latin typeface="+mj-lt"/>
                <a:ea typeface="Calibri"/>
                <a:cs typeface="Calibri"/>
                <a:sym typeface="Calibri"/>
              </a:rPr>
              <a:t>L</a:t>
            </a:r>
            <a:r>
              <a:rPr lang="en-US" sz="4800" b="0" i="0" u="none" strike="noStrike" cap="none" dirty="0" err="1">
                <a:solidFill>
                  <a:schemeClr val="dk1"/>
                </a:solidFill>
                <a:latin typeface="+mj-lt"/>
                <a:ea typeface="Calibri"/>
                <a:cs typeface="Calibri"/>
                <a:sym typeface="Calibri"/>
              </a:rPr>
              <a:t>istening</a:t>
            </a:r>
            <a:r>
              <a:rPr lang="en-US" sz="4800" b="0" i="0" u="none" strike="noStrike" cap="none" dirty="0">
                <a:solidFill>
                  <a:schemeClr val="dk1"/>
                </a:solidFill>
                <a:latin typeface="+mj-lt"/>
                <a:ea typeface="Calibri"/>
                <a:cs typeface="Calibri"/>
                <a:sym typeface="Calibri"/>
              </a:rPr>
              <a:t>.</a:t>
            </a:r>
            <a:endParaRPr sz="4800" b="0" i="0" u="none" strike="noStrike" cap="none"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14761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dirty="0" err="1">
                <a:latin typeface="Calibri"/>
                <a:ea typeface="Calibri"/>
                <a:cs typeface="Calibri"/>
                <a:sym typeface="Calibri"/>
              </a:rPr>
              <a:t>Introductio</a:t>
            </a:r>
            <a:r>
              <a:rPr lang="tr-TR" dirty="0">
                <a:latin typeface="Calibri"/>
                <a:ea typeface="Calibri"/>
                <a:cs typeface="Calibri"/>
                <a:sym typeface="Calibri"/>
              </a:rPr>
              <a:t>n</a:t>
            </a:r>
            <a:endParaRPr lang="en-US" dirty="0"/>
          </a:p>
        </p:txBody>
      </p:sp>
      <p:sp>
        <p:nvSpPr>
          <p:cNvPr id="116" name="Google Shape;116;p4"/>
          <p:cNvSpPr txBox="1">
            <a:spLocks noGrp="1"/>
          </p:cNvSpPr>
          <p:nvPr>
            <p:ph type="body" idx="1"/>
          </p:nvPr>
        </p:nvSpPr>
        <p:spPr>
          <a:xfrm>
            <a:off x="1308295" y="1519310"/>
            <a:ext cx="6870505" cy="453050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10000"/>
              </a:lnSpc>
              <a:spcBef>
                <a:spcPts val="0"/>
              </a:spcBef>
              <a:spcAft>
                <a:spcPts val="0"/>
              </a:spcAft>
              <a:buSzPct val="119999"/>
              <a:buChar char="•"/>
            </a:pPr>
            <a:r>
              <a:rPr lang="en-US" sz="2400" dirty="0">
                <a:latin typeface="+mj-lt"/>
                <a:ea typeface="Calibri"/>
                <a:cs typeface="Calibri"/>
                <a:sym typeface="Calibri"/>
              </a:rPr>
              <a:t>Flight control systems generally composed of</a:t>
            </a:r>
            <a:r>
              <a:rPr lang="tr-TR" sz="2400" dirty="0">
                <a:latin typeface="+mj-lt"/>
                <a:ea typeface="Calibri"/>
                <a:cs typeface="Calibri"/>
                <a:sym typeface="Calibri"/>
              </a:rPr>
              <a:t>;</a:t>
            </a:r>
          </a:p>
          <a:p>
            <a:pPr marL="685800" lvl="1" indent="-228600" algn="l">
              <a:spcBef>
                <a:spcPts val="0"/>
              </a:spcBef>
              <a:buSzPct val="119999"/>
            </a:pPr>
            <a:r>
              <a:rPr lang="en-US" sz="2000" dirty="0">
                <a:latin typeface="+mj-lt"/>
                <a:ea typeface="Calibri"/>
                <a:cs typeface="Calibri"/>
                <a:sym typeface="Calibri"/>
              </a:rPr>
              <a:t>Position</a:t>
            </a:r>
            <a:r>
              <a:rPr lang="tr-TR" sz="2000" dirty="0">
                <a:latin typeface="+mj-lt"/>
                <a:ea typeface="Calibri"/>
                <a:cs typeface="Calibri"/>
                <a:sym typeface="Calibri"/>
              </a:rPr>
              <a:t> &amp; </a:t>
            </a:r>
            <a:r>
              <a:rPr lang="en-US" sz="2000" dirty="0">
                <a:latin typeface="+mj-lt"/>
                <a:ea typeface="Calibri"/>
                <a:cs typeface="Calibri"/>
                <a:sym typeface="Calibri"/>
              </a:rPr>
              <a:t>altitude control</a:t>
            </a:r>
            <a:endParaRPr lang="tr-TR" sz="2000" dirty="0">
              <a:latin typeface="+mj-lt"/>
              <a:ea typeface="Calibri"/>
              <a:cs typeface="Calibri"/>
              <a:sym typeface="Calibri"/>
            </a:endParaRPr>
          </a:p>
          <a:p>
            <a:pPr marL="685800" lvl="1" indent="-228600" algn="l">
              <a:spcBef>
                <a:spcPts val="0"/>
              </a:spcBef>
              <a:buSzPct val="119999"/>
            </a:pPr>
            <a:r>
              <a:rPr lang="en-US" sz="2000" dirty="0">
                <a:latin typeface="+mj-lt"/>
                <a:ea typeface="Calibri"/>
                <a:cs typeface="Calibri"/>
                <a:sym typeface="Calibri"/>
              </a:rPr>
              <a:t>Speed control</a:t>
            </a:r>
          </a:p>
          <a:p>
            <a:pPr marL="685800" lvl="1" indent="-228600" algn="l">
              <a:spcBef>
                <a:spcPts val="0"/>
              </a:spcBef>
              <a:buSzPct val="119999"/>
            </a:pPr>
            <a:r>
              <a:rPr lang="en-US" sz="2000" dirty="0">
                <a:latin typeface="+mj-lt"/>
                <a:ea typeface="Calibri"/>
                <a:cs typeface="Calibri"/>
                <a:sym typeface="Calibri"/>
              </a:rPr>
              <a:t>Navigation control</a:t>
            </a:r>
          </a:p>
          <a:p>
            <a:pPr marL="685800" lvl="1" indent="-228600" algn="l">
              <a:spcBef>
                <a:spcPts val="0"/>
              </a:spcBef>
              <a:buSzPct val="119999"/>
            </a:pPr>
            <a:r>
              <a:rPr lang="en-US" sz="2000" b="1" dirty="0">
                <a:latin typeface="+mj-lt"/>
                <a:ea typeface="Calibri"/>
                <a:cs typeface="Calibri"/>
                <a:sym typeface="Calibri"/>
              </a:rPr>
              <a:t>Attitude control</a:t>
            </a: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PID (Proportional-Integral-Derivative) controllers are used due to their simplicity, stability and real time response capabilities.</a:t>
            </a:r>
            <a:endParaRPr lang="en-US" sz="2400" dirty="0">
              <a:latin typeface="+mj-lt"/>
            </a:endParaRPr>
          </a:p>
          <a:p>
            <a:pPr marL="228600" marR="0" lvl="0" indent="-228600" algn="l" rtl="0">
              <a:lnSpc>
                <a:spcPct val="110000"/>
              </a:lnSpc>
              <a:spcBef>
                <a:spcPts val="1000"/>
              </a:spcBef>
              <a:spcAft>
                <a:spcPts val="0"/>
              </a:spcAft>
              <a:buSzPct val="119999"/>
              <a:buChar char="•"/>
            </a:pPr>
            <a:r>
              <a:rPr lang="en-US" sz="2400" dirty="0">
                <a:latin typeface="+mj-lt"/>
                <a:ea typeface="Calibri"/>
                <a:cs typeface="Calibri"/>
                <a:sym typeface="Calibri"/>
              </a:rPr>
              <a:t>While PID systems adequate for lots of operations, it has some challenges.</a:t>
            </a:r>
          </a:p>
        </p:txBody>
      </p:sp>
      <p:sp>
        <p:nvSpPr>
          <p:cNvPr id="117" name="Google Shape;117;p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a:t>
            </a:r>
            <a:r>
              <a:rPr lang="en-US" dirty="0"/>
              <a:t>, 2024</a:t>
            </a:r>
          </a:p>
        </p:txBody>
      </p:sp>
      <p:sp>
        <p:nvSpPr>
          <p:cNvPr id="118" name="Google Shape;118;p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p>
        </p:txBody>
      </p:sp>
      <p:sp>
        <p:nvSpPr>
          <p:cNvPr id="119" name="Google Shape;119;p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4</a:t>
            </a:fld>
            <a:endParaRPr lang="en-US"/>
          </a:p>
        </p:txBody>
      </p:sp>
      <p:pic>
        <p:nvPicPr>
          <p:cNvPr id="9" name="Resim 8">
            <a:extLst>
              <a:ext uri="{FF2B5EF4-FFF2-40B4-BE49-F238E27FC236}">
                <a16:creationId xmlns:a16="http://schemas.microsoft.com/office/drawing/2014/main" id="{E32A6264-779A-1079-DC4E-75A7A398B45D}"/>
              </a:ext>
            </a:extLst>
          </p:cNvPr>
          <p:cNvPicPr>
            <a:picLocks noChangeAspect="1"/>
          </p:cNvPicPr>
          <p:nvPr/>
        </p:nvPicPr>
        <p:blipFill>
          <a:blip r:embed="rId3"/>
          <a:stretch>
            <a:fillRect/>
          </a:stretch>
        </p:blipFill>
        <p:spPr>
          <a:xfrm>
            <a:off x="8178800" y="1577179"/>
            <a:ext cx="3551228" cy="3703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PID </a:t>
            </a:r>
            <a:r>
              <a:rPr lang="tr-TR" dirty="0" err="1"/>
              <a:t>Algorithms</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sz="2400" dirty="0">
                <a:latin typeface="+mj-lt"/>
                <a:ea typeface="Calibri"/>
                <a:cs typeface="Calibri"/>
                <a:sym typeface="Calibri"/>
              </a:rPr>
              <a:t>Limitations in Varying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struggle with unknown dynamics such as wind and voltage sag.</a:t>
            </a:r>
            <a:endParaRPr lang="en-US" sz="2400" dirty="0">
              <a:latin typeface="+mj-lt"/>
            </a:endParaRP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Adaptability Requirement</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Next-gen systems need to adapt to mutable dynamics and varying environments.</a:t>
            </a:r>
          </a:p>
          <a:p>
            <a:pPr marL="228600" lvl="0" indent="-228600" algn="l" rtl="0">
              <a:lnSpc>
                <a:spcPct val="110000"/>
              </a:lnSpc>
              <a:spcBef>
                <a:spcPts val="1000"/>
              </a:spcBef>
              <a:spcAft>
                <a:spcPts val="0"/>
              </a:spcAft>
              <a:buSzPts val="3360"/>
              <a:buChar char="•"/>
            </a:pPr>
            <a:r>
              <a:rPr lang="en-US" sz="2400" dirty="0">
                <a:latin typeface="+mj-lt"/>
                <a:ea typeface="Calibri"/>
                <a:cs typeface="Calibri"/>
                <a:sym typeface="Calibri"/>
              </a:rPr>
              <a:t>Performance in Stable Environments</a:t>
            </a:r>
            <a:endParaRPr lang="en-US" sz="2400" dirty="0">
              <a:latin typeface="+mj-lt"/>
            </a:endParaRPr>
          </a:p>
          <a:p>
            <a:pPr marL="685800" lvl="1" indent="-228600" algn="just" rtl="0">
              <a:lnSpc>
                <a:spcPct val="110000"/>
              </a:lnSpc>
              <a:spcBef>
                <a:spcPts val="600"/>
              </a:spcBef>
              <a:spcAft>
                <a:spcPts val="0"/>
              </a:spcAft>
              <a:buSzPts val="2880"/>
              <a:buChar char="•"/>
            </a:pPr>
            <a:r>
              <a:rPr lang="en-US" sz="2400" dirty="0">
                <a:latin typeface="+mj-lt"/>
                <a:ea typeface="Calibri"/>
                <a:cs typeface="Calibri"/>
                <a:sym typeface="Calibri"/>
              </a:rPr>
              <a:t>PID controllers perform close to ideally in stable conditions.</a:t>
            </a:r>
            <a:endParaRPr lang="en-US" sz="2400" dirty="0">
              <a:latin typeface="+mj-lt"/>
            </a:endParaRPr>
          </a:p>
        </p:txBody>
      </p:sp>
    </p:spTree>
    <p:extLst>
      <p:ext uri="{BB962C8B-B14F-4D97-AF65-F5344CB8AC3E}">
        <p14:creationId xmlns:p14="http://schemas.microsoft.com/office/powerpoint/2010/main" val="223370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Why</a:t>
            </a:r>
            <a:r>
              <a:rPr lang="tr-TR" dirty="0"/>
              <a:t> RL </a:t>
            </a:r>
            <a:r>
              <a:rPr lang="tr-TR" dirty="0" err="1"/>
              <a:t>Algorithms</a:t>
            </a:r>
            <a:r>
              <a:rPr lang="tr-TR" dirty="0"/>
              <a:t> </a:t>
            </a:r>
            <a:r>
              <a:rPr lang="tr-TR" dirty="0" err="1"/>
              <a:t>Used</a:t>
            </a:r>
            <a:endParaRPr lang="en-US"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tr-TR" sz="2400" dirty="0" err="1">
                <a:solidFill>
                  <a:schemeClr val="dk1"/>
                </a:solidFill>
                <a:latin typeface="+mj-lt"/>
              </a:rPr>
              <a:t>Advantages</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Self-Learning: RL agents learn control strategies through trial and error in a simulated environment, reducing manual tuning.</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r>
              <a:rPr lang="en-US" sz="2400" dirty="0">
                <a:solidFill>
                  <a:schemeClr val="dk1"/>
                </a:solidFill>
                <a:latin typeface="+mj-lt"/>
              </a:rPr>
              <a:t>Adaptability: RL agents can adapt to changing environments and new tasks by continuously learning from experience.</a:t>
            </a:r>
            <a:endParaRPr lang="tr-TR" sz="2400" dirty="0">
              <a:solidFill>
                <a:schemeClr val="dk1"/>
              </a:solidFill>
              <a:latin typeface="+mj-lt"/>
            </a:endParaRPr>
          </a:p>
          <a:p>
            <a:pPr marL="598932" marR="0" lvl="1" algn="just" rtl="0">
              <a:lnSpc>
                <a:spcPct val="110000"/>
              </a:lnSpc>
              <a:spcBef>
                <a:spcPts val="600"/>
              </a:spcBef>
              <a:spcAft>
                <a:spcPts val="0"/>
              </a:spcAft>
              <a:buClr>
                <a:schemeClr val="accent1"/>
              </a:buClr>
              <a:buSzPct val="119999"/>
            </a:pPr>
            <a:endParaRPr lang="tr-TR" sz="2400" dirty="0">
              <a:solidFill>
                <a:schemeClr val="dk1"/>
              </a:solidFill>
              <a:latin typeface="+mj-lt"/>
            </a:endParaRPr>
          </a:p>
        </p:txBody>
      </p:sp>
    </p:spTree>
    <p:extLst>
      <p:ext uri="{BB962C8B-B14F-4D97-AF65-F5344CB8AC3E}">
        <p14:creationId xmlns:p14="http://schemas.microsoft.com/office/powerpoint/2010/main" val="6600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dirty="0">
                <a:latin typeface="Calibri"/>
                <a:ea typeface="Calibri"/>
                <a:cs typeface="Calibri"/>
                <a:sym typeface="Calibri"/>
              </a:rPr>
              <a:t>Outline</a:t>
            </a:r>
            <a:endParaRPr dirty="0"/>
          </a:p>
        </p:txBody>
      </p:sp>
      <p:sp>
        <p:nvSpPr>
          <p:cNvPr id="97" name="Google Shape;97;p2"/>
          <p:cNvSpPr txBox="1">
            <a:spLocks noGrp="1"/>
          </p:cNvSpPr>
          <p:nvPr>
            <p:ph type="body" idx="1"/>
          </p:nvPr>
        </p:nvSpPr>
        <p:spPr>
          <a:xfrm>
            <a:off x="1308294" y="1519310"/>
            <a:ext cx="10615851" cy="4530507"/>
          </a:xfrm>
          <a:prstGeom prst="rect">
            <a:avLst/>
          </a:prstGeom>
          <a:noFill/>
          <a:ln>
            <a:noFill/>
          </a:ln>
        </p:spPr>
        <p:txBody>
          <a:bodyPr spcFirstLastPara="1" wrap="square" lIns="91425" tIns="45700" rIns="91425" bIns="45700" anchor="t" anchorCtr="0">
            <a:normAutofit/>
          </a:bodyPr>
          <a:lstStyle/>
          <a:p>
            <a:pPr marL="285750" lvl="0" indent="-285750" algn="l" rtl="0">
              <a:lnSpc>
                <a:spcPct val="110000"/>
              </a:lnSpc>
              <a:spcBef>
                <a:spcPts val="0"/>
              </a:spcBef>
              <a:spcAft>
                <a:spcPts val="0"/>
              </a:spcAft>
              <a:buSzPts val="2880"/>
              <a:buChar char="•"/>
            </a:pPr>
            <a:r>
              <a:rPr lang="en-US" sz="2400" dirty="0">
                <a:solidFill>
                  <a:schemeClr val="bg1">
                    <a:lumMod val="75000"/>
                  </a:schemeClr>
                </a:solidFill>
                <a:latin typeface="+mj-lt"/>
              </a:rPr>
              <a:t>Introduction and Problem Statement</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tr-TR" sz="2400" dirty="0">
                <a:latin typeface="+mj-lt"/>
              </a:rPr>
              <a:t>DDPG </a:t>
            </a:r>
            <a:r>
              <a:rPr lang="tr-TR" sz="2400" dirty="0" err="1">
                <a:latin typeface="+mj-lt"/>
              </a:rPr>
              <a:t>and</a:t>
            </a:r>
            <a:r>
              <a:rPr lang="tr-TR" sz="2400" dirty="0">
                <a:latin typeface="+mj-lt"/>
              </a:rPr>
              <a:t> PPO</a:t>
            </a:r>
            <a:r>
              <a:rPr lang="en-US" sz="2400" dirty="0">
                <a:latin typeface="+mj-lt"/>
              </a:rPr>
              <a:t> Reinforcement Learning Algorithms</a:t>
            </a:r>
            <a:endParaRPr lang="tr-TR" sz="2400" dirty="0">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Literature Review</a:t>
            </a:r>
            <a:r>
              <a:rPr lang="tr-TR" sz="2400" dirty="0">
                <a:solidFill>
                  <a:schemeClr val="bg1">
                    <a:lumMod val="75000"/>
                  </a:schemeClr>
                </a:solidFill>
                <a:latin typeface="+mj-lt"/>
              </a:rPr>
              <a:t> (</a:t>
            </a:r>
            <a:r>
              <a:rPr lang="tr-TR" sz="2400" dirty="0" err="1">
                <a:solidFill>
                  <a:schemeClr val="bg1">
                    <a:lumMod val="75000"/>
                  </a:schemeClr>
                </a:solidFill>
                <a:latin typeface="+mj-lt"/>
              </a:rPr>
              <a:t>Related</a:t>
            </a:r>
            <a:r>
              <a:rPr lang="tr-TR" sz="2400" dirty="0">
                <a:solidFill>
                  <a:schemeClr val="bg1">
                    <a:lumMod val="75000"/>
                  </a:schemeClr>
                </a:solidFill>
                <a:latin typeface="+mj-lt"/>
              </a:rPr>
              <a:t> Works)</a:t>
            </a:r>
            <a:endParaRPr sz="2400" dirty="0">
              <a:solidFill>
                <a:schemeClr val="bg1">
                  <a:lumMod val="75000"/>
                </a:schemeClr>
              </a:solidFill>
              <a:latin typeface="+mj-lt"/>
            </a:endParaRPr>
          </a:p>
          <a:p>
            <a:pPr marL="285750" lvl="0" indent="-285750" algn="l" rtl="0">
              <a:lnSpc>
                <a:spcPct val="110000"/>
              </a:lnSpc>
              <a:spcBef>
                <a:spcPts val="1000"/>
              </a:spcBef>
              <a:spcAft>
                <a:spcPts val="0"/>
              </a:spcAft>
              <a:buSzPts val="2880"/>
              <a:buChar char="•"/>
            </a:pPr>
            <a:r>
              <a:rPr lang="en-US" sz="2400" dirty="0">
                <a:solidFill>
                  <a:schemeClr val="bg1">
                    <a:lumMod val="75000"/>
                  </a:schemeClr>
                </a:solidFill>
                <a:latin typeface="+mj-lt"/>
              </a:rPr>
              <a:t>Quadcopter Flight Simulation Model</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en-US" sz="2400" dirty="0">
                <a:solidFill>
                  <a:schemeClr val="bg1">
                    <a:lumMod val="75000"/>
                  </a:schemeClr>
                </a:solidFill>
                <a:latin typeface="+mj-lt"/>
              </a:rPr>
              <a:t>Flight Control System Structure</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err="1">
                <a:solidFill>
                  <a:schemeClr val="bg1">
                    <a:lumMod val="75000"/>
                  </a:schemeClr>
                </a:solidFill>
                <a:latin typeface="+mj-lt"/>
              </a:rPr>
              <a:t>Results</a:t>
            </a:r>
            <a:endParaRPr dirty="0">
              <a:solidFill>
                <a:schemeClr val="bg1">
                  <a:lumMod val="75000"/>
                </a:schemeClr>
              </a:solidFill>
              <a:latin typeface="+mj-lt"/>
            </a:endParaRPr>
          </a:p>
          <a:p>
            <a:pPr marL="285750" lvl="3" indent="-285750" algn="l" rtl="0">
              <a:lnSpc>
                <a:spcPct val="110000"/>
              </a:lnSpc>
              <a:spcBef>
                <a:spcPts val="1000"/>
              </a:spcBef>
              <a:spcAft>
                <a:spcPts val="0"/>
              </a:spcAft>
              <a:buSzPts val="2880"/>
              <a:buChar char="•"/>
            </a:pPr>
            <a:r>
              <a:rPr lang="tr-TR" sz="2400" dirty="0">
                <a:solidFill>
                  <a:schemeClr val="bg1">
                    <a:lumMod val="75000"/>
                  </a:schemeClr>
                </a:solidFill>
                <a:latin typeface="+mj-lt"/>
              </a:rPr>
              <a:t>Conclusion </a:t>
            </a:r>
            <a:r>
              <a:rPr lang="tr-TR" sz="2400" dirty="0" err="1">
                <a:solidFill>
                  <a:schemeClr val="bg1">
                    <a:lumMod val="75000"/>
                  </a:schemeClr>
                </a:solidFill>
                <a:latin typeface="+mj-lt"/>
              </a:rPr>
              <a:t>and</a:t>
            </a:r>
            <a:r>
              <a:rPr lang="tr-TR" sz="2400" dirty="0">
                <a:solidFill>
                  <a:schemeClr val="bg1">
                    <a:lumMod val="75000"/>
                  </a:schemeClr>
                </a:solidFill>
                <a:latin typeface="+mj-lt"/>
              </a:rPr>
              <a:t> </a:t>
            </a:r>
            <a:r>
              <a:rPr lang="en-US" sz="2400" dirty="0">
                <a:solidFill>
                  <a:schemeClr val="bg1">
                    <a:lumMod val="75000"/>
                  </a:schemeClr>
                </a:solidFill>
                <a:latin typeface="+mj-lt"/>
              </a:rPr>
              <a:t>Contributions</a:t>
            </a:r>
            <a:endParaRPr dirty="0">
              <a:solidFill>
                <a:schemeClr val="bg1">
                  <a:lumMod val="75000"/>
                </a:schemeClr>
              </a:solidFill>
              <a:latin typeface="+mj-lt"/>
            </a:endParaRPr>
          </a:p>
        </p:txBody>
      </p:sp>
      <p:sp>
        <p:nvSpPr>
          <p:cNvPr id="98" name="Google Shape;98;p2"/>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err="1"/>
              <a:t>Jun</a:t>
            </a:r>
            <a:r>
              <a:rPr lang="tr-TR" dirty="0"/>
              <a:t> 7, 2024</a:t>
            </a:r>
          </a:p>
        </p:txBody>
      </p:sp>
      <p:sp>
        <p:nvSpPr>
          <p:cNvPr id="99" name="Google Shape;99;p2"/>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100" name="Google Shape;100;p2"/>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149050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tr-TR" sz="3600" dirty="0" err="1"/>
              <a:t>Deep</a:t>
            </a:r>
            <a:r>
              <a:rPr lang="tr-TR" sz="3600" dirty="0"/>
              <a:t> </a:t>
            </a:r>
            <a:r>
              <a:rPr lang="tr-TR" sz="3600" dirty="0" err="1"/>
              <a:t>Deterministic</a:t>
            </a:r>
            <a:r>
              <a:rPr lang="tr-TR" sz="3600" dirty="0"/>
              <a:t> </a:t>
            </a:r>
            <a:r>
              <a:rPr lang="tr-TR" sz="3600" dirty="0" err="1"/>
              <a:t>Policy</a:t>
            </a:r>
            <a:r>
              <a:rPr lang="tr-TR" sz="3600" dirty="0"/>
              <a:t> </a:t>
            </a:r>
            <a:r>
              <a:rPr lang="tr-TR" sz="3600" dirty="0" err="1"/>
              <a:t>Gradient</a:t>
            </a:r>
            <a:r>
              <a:rPr lang="tr-TR" sz="3600" dirty="0"/>
              <a:t> </a:t>
            </a:r>
            <a:r>
              <a:rPr lang="tr-TR" sz="3600" dirty="0" err="1"/>
              <a:t>Algorithm</a:t>
            </a:r>
            <a:r>
              <a:rPr lang="tr-TR" sz="3600" dirty="0"/>
              <a:t> (DDPG)</a:t>
            </a:r>
            <a:endParaRPr lang="en-US" sz="3600"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Google Shape;155;p8">
            <a:extLst>
              <a:ext uri="{FF2B5EF4-FFF2-40B4-BE49-F238E27FC236}">
                <a16:creationId xmlns:a16="http://schemas.microsoft.com/office/drawing/2014/main" id="{9E19A522-8897-AF72-4512-CA59D59E36C2}"/>
              </a:ext>
            </a:extLst>
          </p:cNvPr>
          <p:cNvSpPr txBox="1">
            <a:spLocks/>
          </p:cNvSpPr>
          <p:nvPr/>
        </p:nvSpPr>
        <p:spPr>
          <a:xfrm>
            <a:off x="834195" y="1519229"/>
            <a:ext cx="6815376" cy="443752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0000"/>
              </a:lnSpc>
              <a:buSzPts val="3360"/>
              <a:buFont typeface="Arial"/>
              <a:buChar char="•"/>
            </a:pPr>
            <a:r>
              <a:rPr lang="en-US" sz="2400" dirty="0">
                <a:solidFill>
                  <a:srgbClr val="212121"/>
                </a:solidFill>
                <a:highlight>
                  <a:srgbClr val="FFFFFF"/>
                </a:highlight>
                <a:latin typeface="+mn-lt"/>
                <a:ea typeface="Calibri"/>
                <a:cs typeface="Calibri"/>
                <a:sym typeface="Calibri"/>
              </a:rPr>
              <a:t>Model-free, online, off-policy reinforcement learning method</a:t>
            </a:r>
          </a:p>
          <a:p>
            <a:pPr marL="285750" indent="-285750">
              <a:lnSpc>
                <a:spcPct val="110000"/>
              </a:lnSpc>
              <a:spcBef>
                <a:spcPts val="1000"/>
              </a:spcBef>
              <a:buSzPts val="3360"/>
              <a:buFont typeface="Arial"/>
              <a:buChar char="•"/>
            </a:pPr>
            <a:r>
              <a:rPr lang="en-US" sz="2400" dirty="0">
                <a:solidFill>
                  <a:srgbClr val="212121"/>
                </a:solidFill>
                <a:highlight>
                  <a:srgbClr val="FFFFFF"/>
                </a:highlight>
                <a:latin typeface="+mn-lt"/>
                <a:ea typeface="Calibri"/>
                <a:cs typeface="Calibri"/>
                <a:sym typeface="Calibri"/>
              </a:rPr>
              <a:t>DDPG agent is an actor-critic reinforcement learning agent</a:t>
            </a: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Actor: </a:t>
            </a:r>
            <a:r>
              <a:rPr lang="en-US" sz="2400" dirty="0">
                <a:solidFill>
                  <a:srgbClr val="212121"/>
                </a:solidFill>
                <a:highlight>
                  <a:srgbClr val="FFFFFF"/>
                </a:highlight>
                <a:latin typeface="+mn-lt"/>
                <a:ea typeface="Calibri"/>
                <a:cs typeface="Calibri"/>
                <a:sym typeface="Calibri"/>
              </a:rPr>
              <a:t>takes state and returns corresponding actions </a:t>
            </a:r>
            <a:endParaRPr lang="en-US" sz="2400" dirty="0">
              <a:latin typeface="+mn-lt"/>
            </a:endParaRPr>
          </a:p>
          <a:p>
            <a:pPr marL="285750" indent="-285750">
              <a:lnSpc>
                <a:spcPct val="110000"/>
              </a:lnSpc>
              <a:spcBef>
                <a:spcPts val="1000"/>
              </a:spcBef>
              <a:buSzPts val="3360"/>
              <a:buFont typeface="Arial"/>
              <a:buChar char="•"/>
            </a:pPr>
            <a:r>
              <a:rPr lang="en-US" sz="2400" b="1" dirty="0">
                <a:solidFill>
                  <a:srgbClr val="212121"/>
                </a:solidFill>
                <a:highlight>
                  <a:srgbClr val="FFFFFF"/>
                </a:highlight>
                <a:latin typeface="+mn-lt"/>
                <a:ea typeface="Calibri"/>
                <a:cs typeface="Calibri"/>
                <a:sym typeface="Calibri"/>
              </a:rPr>
              <a:t>Critic: </a:t>
            </a:r>
            <a:r>
              <a:rPr lang="en-US" sz="2400" dirty="0">
                <a:solidFill>
                  <a:srgbClr val="212121"/>
                </a:solidFill>
                <a:highlight>
                  <a:srgbClr val="FFFFFF"/>
                </a:highlight>
                <a:latin typeface="+mn-lt"/>
                <a:ea typeface="Calibri"/>
                <a:cs typeface="Calibri"/>
                <a:sym typeface="Calibri"/>
              </a:rPr>
              <a:t>takes observation and action as input and return corresponding expectation of the long term reward</a:t>
            </a:r>
          </a:p>
        </p:txBody>
      </p:sp>
      <p:pic>
        <p:nvPicPr>
          <p:cNvPr id="5" name="Google Shape;159;p8">
            <a:extLst>
              <a:ext uri="{FF2B5EF4-FFF2-40B4-BE49-F238E27FC236}">
                <a16:creationId xmlns:a16="http://schemas.microsoft.com/office/drawing/2014/main" id="{8B9AAA07-96E6-6C68-C946-D03F902DF547}"/>
              </a:ext>
            </a:extLst>
          </p:cNvPr>
          <p:cNvPicPr preferRelativeResize="0"/>
          <p:nvPr/>
        </p:nvPicPr>
        <p:blipFill rotWithShape="1">
          <a:blip r:embed="rId3">
            <a:alphaModFix/>
          </a:blip>
          <a:srcRect/>
          <a:stretch/>
        </p:blipFill>
        <p:spPr>
          <a:xfrm>
            <a:off x="7732231" y="1856235"/>
            <a:ext cx="3977985" cy="3292125"/>
          </a:xfrm>
          <a:prstGeom prst="rect">
            <a:avLst/>
          </a:prstGeom>
          <a:noFill/>
          <a:ln>
            <a:noFill/>
          </a:ln>
        </p:spPr>
      </p:pic>
    </p:spTree>
    <p:extLst>
      <p:ext uri="{BB962C8B-B14F-4D97-AF65-F5344CB8AC3E}">
        <p14:creationId xmlns:p14="http://schemas.microsoft.com/office/powerpoint/2010/main" val="21065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tr-TR" sz="3600" dirty="0" err="1"/>
              <a:t>Deep</a:t>
            </a:r>
            <a:r>
              <a:rPr lang="tr-TR" sz="3600" dirty="0"/>
              <a:t> </a:t>
            </a:r>
            <a:r>
              <a:rPr lang="tr-TR" sz="3600" dirty="0" err="1"/>
              <a:t>Deterministic</a:t>
            </a:r>
            <a:r>
              <a:rPr lang="tr-TR" sz="3600" dirty="0"/>
              <a:t> </a:t>
            </a:r>
            <a:r>
              <a:rPr lang="tr-TR" sz="3600" dirty="0" err="1"/>
              <a:t>Policy</a:t>
            </a:r>
            <a:r>
              <a:rPr lang="tr-TR" sz="3600" dirty="0"/>
              <a:t> </a:t>
            </a:r>
            <a:r>
              <a:rPr lang="tr-TR" sz="3600" dirty="0" err="1"/>
              <a:t>Gradient</a:t>
            </a:r>
            <a:r>
              <a:rPr lang="tr-TR" sz="3600" dirty="0"/>
              <a:t> </a:t>
            </a:r>
            <a:r>
              <a:rPr lang="tr-TR" sz="3600" dirty="0" err="1"/>
              <a:t>Algorithm</a:t>
            </a:r>
            <a:r>
              <a:rPr lang="tr-TR" sz="3600" dirty="0"/>
              <a:t> (DDPG)</a:t>
            </a:r>
            <a:endParaRPr lang="en-US" sz="3600"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a:t>Jun 7,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Final</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4" name="Resim 3">
            <a:extLst>
              <a:ext uri="{FF2B5EF4-FFF2-40B4-BE49-F238E27FC236}">
                <a16:creationId xmlns:a16="http://schemas.microsoft.com/office/drawing/2014/main" id="{E8A66425-5940-A4AC-CA23-EC663DCAFAD3}"/>
              </a:ext>
            </a:extLst>
          </p:cNvPr>
          <p:cNvPicPr>
            <a:picLocks noChangeAspect="1"/>
          </p:cNvPicPr>
          <p:nvPr/>
        </p:nvPicPr>
        <p:blipFill>
          <a:blip r:embed="rId3"/>
          <a:stretch>
            <a:fillRect/>
          </a:stretch>
        </p:blipFill>
        <p:spPr>
          <a:xfrm>
            <a:off x="229318" y="1546169"/>
            <a:ext cx="5637363" cy="3600000"/>
          </a:xfrm>
          <a:prstGeom prst="rect">
            <a:avLst/>
          </a:prstGeom>
        </p:spPr>
      </p:pic>
      <p:pic>
        <p:nvPicPr>
          <p:cNvPr id="7" name="Resim 6">
            <a:extLst>
              <a:ext uri="{FF2B5EF4-FFF2-40B4-BE49-F238E27FC236}">
                <a16:creationId xmlns:a16="http://schemas.microsoft.com/office/drawing/2014/main" id="{3E825717-39F9-2C14-9149-7C4989AD5092}"/>
              </a:ext>
            </a:extLst>
          </p:cNvPr>
          <p:cNvPicPr>
            <a:picLocks noChangeAspect="1"/>
          </p:cNvPicPr>
          <p:nvPr/>
        </p:nvPicPr>
        <p:blipFill>
          <a:blip r:embed="rId4"/>
          <a:stretch>
            <a:fillRect/>
          </a:stretch>
        </p:blipFill>
        <p:spPr>
          <a:xfrm>
            <a:off x="6619241" y="1089000"/>
            <a:ext cx="4787058" cy="2340000"/>
          </a:xfrm>
          <a:prstGeom prst="rect">
            <a:avLst/>
          </a:prstGeom>
        </p:spPr>
      </p:pic>
      <p:pic>
        <p:nvPicPr>
          <p:cNvPr id="9" name="Resim 8">
            <a:extLst>
              <a:ext uri="{FF2B5EF4-FFF2-40B4-BE49-F238E27FC236}">
                <a16:creationId xmlns:a16="http://schemas.microsoft.com/office/drawing/2014/main" id="{26711DEF-30F5-6473-DF59-79A22D8365A2}"/>
              </a:ext>
            </a:extLst>
          </p:cNvPr>
          <p:cNvPicPr>
            <a:picLocks noChangeAspect="1"/>
          </p:cNvPicPr>
          <p:nvPr/>
        </p:nvPicPr>
        <p:blipFill>
          <a:blip r:embed="rId5"/>
          <a:stretch>
            <a:fillRect/>
          </a:stretch>
        </p:blipFill>
        <p:spPr>
          <a:xfrm>
            <a:off x="6619241" y="3517865"/>
            <a:ext cx="4860000" cy="2520000"/>
          </a:xfrm>
          <a:prstGeom prst="rect">
            <a:avLst/>
          </a:prstGeom>
        </p:spPr>
      </p:pic>
    </p:spTree>
    <p:extLst>
      <p:ext uri="{BB962C8B-B14F-4D97-AF65-F5344CB8AC3E}">
        <p14:creationId xmlns:p14="http://schemas.microsoft.com/office/powerpoint/2010/main" val="2222978032"/>
      </p:ext>
    </p:extLst>
  </p:cSld>
  <p:clrMapOvr>
    <a:masterClrMapping/>
  </p:clrMapOvr>
</p:sld>
</file>

<file path=ppt/theme/theme1.xml><?xml version="1.0" encoding="utf-8"?>
<a:theme xmlns:a="http://schemas.openxmlformats.org/drawingml/2006/main" name="beamer">
  <a:themeElements>
    <a:clrScheme name="BeamerBlue">
      <a:dk1>
        <a:srgbClr val="000000"/>
      </a:dk1>
      <a:lt1>
        <a:srgbClr val="FFFFFF"/>
      </a:lt1>
      <a:dk2>
        <a:srgbClr val="44546A"/>
      </a:dk2>
      <a:lt2>
        <a:srgbClr val="E7E6E6"/>
      </a:lt2>
      <a:accent1>
        <a:srgbClr val="3331B4"/>
      </a:accent1>
      <a:accent2>
        <a:srgbClr val="26268C"/>
      </a:accent2>
      <a:accent3>
        <a:srgbClr val="1C1B67"/>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3027</Words>
  <Application>Microsoft Office PowerPoint</Application>
  <PresentationFormat>Widescreen</PresentationFormat>
  <Paragraphs>326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Noto Sans Symbols</vt:lpstr>
      <vt:lpstr>Cambria Math</vt:lpstr>
      <vt:lpstr>Calibri</vt:lpstr>
      <vt:lpstr>beamer</vt:lpstr>
      <vt:lpstr>Reinforcement Learning for Parrot Mambo Minidrone Attitude Control</vt:lpstr>
      <vt:lpstr>Outline</vt:lpstr>
      <vt:lpstr>Outline</vt:lpstr>
      <vt:lpstr>Introduction</vt:lpstr>
      <vt:lpstr>PID Algorithms</vt:lpstr>
      <vt:lpstr>Why RL Algorithms Used</vt:lpstr>
      <vt:lpstr>Outline</vt:lpstr>
      <vt:lpstr>Deep Deterministic Policy Gradient Algorithm (DDPG)</vt:lpstr>
      <vt:lpstr>Deep Deterministic Policy Gradient Algorithm (DDPG)</vt:lpstr>
      <vt:lpstr> Proximal Policy Optimization (PPO)</vt:lpstr>
      <vt:lpstr>Proximal Policy Optimization (PPO)</vt:lpstr>
      <vt:lpstr>Outline</vt:lpstr>
      <vt:lpstr>Literature-1 Overview</vt:lpstr>
      <vt:lpstr>Literature-1 Results</vt:lpstr>
      <vt:lpstr>Literature-2 Overview</vt:lpstr>
      <vt:lpstr>Literature-2 Results</vt:lpstr>
      <vt:lpstr>Outline</vt:lpstr>
      <vt:lpstr>Simulink Environment of Project</vt:lpstr>
      <vt:lpstr>Outline</vt:lpstr>
      <vt:lpstr>Flight Controller Block</vt:lpstr>
      <vt:lpstr>Roll &amp; Pitch RL Agent</vt:lpstr>
      <vt:lpstr>Outline</vt:lpstr>
      <vt:lpstr> </vt:lpstr>
      <vt:lpstr> </vt:lpstr>
      <vt:lpstr>Trainig Results</vt:lpstr>
      <vt:lpstr> </vt:lpstr>
      <vt:lpstr>Outline</vt:lpstr>
      <vt:lpstr> Contributions</vt:lpstr>
      <vt:lpstr> 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for Parrot Mambo Minidrone Attitude Control</dc:title>
  <dc:creator>Bryngelson, Spencer H.</dc:creator>
  <cp:keywords>Gizlilik Derecesini Seçiniz</cp:keywords>
  <cp:lastModifiedBy>Mücahid Rıdvan Kaplan</cp:lastModifiedBy>
  <cp:revision>76</cp:revision>
  <dcterms:created xsi:type="dcterms:W3CDTF">2022-05-01T20:51:21Z</dcterms:created>
  <dcterms:modified xsi:type="dcterms:W3CDTF">2024-06-07T06:37:04Z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8cc40769-153f-4bfc-ac7b-ee3f2e254c45</vt:lpwstr>
  </property>
  <property fmtid="{D5CDD505-2E9C-101B-9397-08002B2CF9AE}" pid="3" name="LANGUAGE">
    <vt:lpwstr>EN</vt:lpwstr>
  </property>
  <property fmtid="{D5CDD505-2E9C-101B-9397-08002B2CF9AE}" pid="4" name="CATEGORY">
    <vt:lpwstr>CT1</vt:lpwstr>
  </property>
  <property fmtid="{D5CDD505-2E9C-101B-9397-08002B2CF9AE}" pid="5" name="MILLICLASSIFICATION">
    <vt:lpwstr>AHc2n3B9s</vt:lpwstr>
  </property>
  <property fmtid="{D5CDD505-2E9C-101B-9397-08002B2CF9AE}" pid="6" name="KVKK">
    <vt:lpwstr>Azkd5nx11</vt:lpwstr>
  </property>
  <property fmtid="{D5CDD505-2E9C-101B-9397-08002B2CF9AE}" pid="7" name="LABELING">
    <vt:lpwstr>Labeling2</vt:lpwstr>
  </property>
</Properties>
</file>