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3"/>
  </p:notesMasterIdLst>
  <p:sldIdLst>
    <p:sldId id="256" r:id="rId2"/>
    <p:sldId id="285" r:id="rId3"/>
    <p:sldId id="263" r:id="rId4"/>
    <p:sldId id="264" r:id="rId5"/>
    <p:sldId id="265" r:id="rId6"/>
    <p:sldId id="269" r:id="rId7"/>
    <p:sldId id="270" r:id="rId8"/>
    <p:sldId id="271" r:id="rId9"/>
    <p:sldId id="272" r:id="rId10"/>
    <p:sldId id="273" r:id="rId11"/>
    <p:sldId id="274" r:id="rId12"/>
    <p:sldId id="294" r:id="rId13"/>
    <p:sldId id="286" r:id="rId14"/>
    <p:sldId id="293" r:id="rId15"/>
    <p:sldId id="295" r:id="rId16"/>
    <p:sldId id="297" r:id="rId17"/>
    <p:sldId id="298" r:id="rId18"/>
    <p:sldId id="296" r:id="rId19"/>
    <p:sldId id="299" r:id="rId20"/>
    <p:sldId id="292" r:id="rId21"/>
    <p:sldId id="284" r:id="rId22"/>
  </p:sldIdLst>
  <p:sldSz cx="12192000" cy="6858000"/>
  <p:notesSz cx="6858000" cy="9144000"/>
  <p:embeddedFontLst>
    <p:embeddedFont>
      <p:font typeface="Calibri" panose="020F0502020204030204" pitchFamily="34" charset="0"/>
      <p:regular r:id="rId24"/>
      <p:bold r:id="rId25"/>
      <p:italic r:id="rId26"/>
      <p:boldItalic r:id="rId27"/>
    </p:embeddedFont>
    <p:embeddedFont>
      <p:font typeface="Cambria Math" panose="02040503050406030204" pitchFamily="18" charset="0"/>
      <p:regular r:id="rId28"/>
    </p:embeddedFont>
    <p:embeddedFont>
      <p:font typeface="Noto Sans Symbols" pitchFamily="2"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957A09AD-BDB1-412F-8C08-A78853C61C4E}">
          <p14:sldIdLst>
            <p14:sldId id="256"/>
            <p14:sldId id="285"/>
          </p14:sldIdLst>
        </p14:section>
        <p14:section name="Article" id="{35E97FFD-F117-450D-91EF-9C2F84C3E07D}">
          <p14:sldIdLst>
            <p14:sldId id="263"/>
            <p14:sldId id="264"/>
            <p14:sldId id="265"/>
            <p14:sldId id="269"/>
            <p14:sldId id="270"/>
            <p14:sldId id="271"/>
            <p14:sldId id="272"/>
            <p14:sldId id="273"/>
            <p14:sldId id="274"/>
          </p14:sldIdLst>
        </p14:section>
        <p14:section name="Progress" id="{A4946016-8B7E-4E46-B46B-480D71380626}">
          <p14:sldIdLst>
            <p14:sldId id="294"/>
            <p14:sldId id="286"/>
            <p14:sldId id="293"/>
            <p14:sldId id="295"/>
            <p14:sldId id="297"/>
            <p14:sldId id="298"/>
            <p14:sldId id="296"/>
            <p14:sldId id="299"/>
            <p14:sldId id="292"/>
            <p14:sldId id="284"/>
          </p14:sldIdLst>
        </p14:section>
      </p14:sectionLst>
    </p:ex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4" roundtripDataSignature="AMtx7mg5uORYicMT0MeaOpO/20tnanoKV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696" autoAdjust="0"/>
  </p:normalViewPr>
  <p:slideViewPr>
    <p:cSldViewPr snapToGrid="0">
      <p:cViewPr varScale="1">
        <p:scale>
          <a:sx n="81" d="100"/>
          <a:sy n="81" d="100"/>
        </p:scale>
        <p:origin x="17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48"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edium.com/@amaresh.dm/how-ddpg-deep-deterministic-policy-gradient-algorithms-works-in-reinforcement-learning-117e6a932e68"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4" name="Google Shape;254;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4" name="Google Shape;264;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noProof="0" dirty="0"/>
              <a:t>This is the our Project environment at Simulink platform. Each block responsible for different tasks. </a:t>
            </a:r>
          </a:p>
          <a:p>
            <a:pPr marL="0" lvl="0" indent="0" algn="l" rtl="0">
              <a:spcBef>
                <a:spcPts val="0"/>
              </a:spcBef>
              <a:spcAft>
                <a:spcPts val="0"/>
              </a:spcAft>
              <a:buNone/>
            </a:pPr>
            <a:r>
              <a:rPr lang="tr-TR" dirty="0" err="1"/>
              <a:t>Signal</a:t>
            </a:r>
            <a:r>
              <a:rPr lang="tr-TR" dirty="0"/>
              <a:t> Editor               : </a:t>
            </a:r>
            <a:r>
              <a:rPr lang="tr-TR" b="0" i="0" dirty="0" err="1">
                <a:solidFill>
                  <a:schemeClr val="tx1"/>
                </a:solidFill>
                <a:latin typeface="+mj-lt"/>
                <a:cs typeface="Arial"/>
                <a:sym typeface="Arial"/>
              </a:rPr>
              <a:t>It</a:t>
            </a:r>
            <a:r>
              <a:rPr lang="tr-TR" b="0" i="0" dirty="0">
                <a:solidFill>
                  <a:schemeClr val="tx1"/>
                </a:solidFill>
                <a:latin typeface="+mj-lt"/>
                <a:cs typeface="Arial"/>
                <a:sym typeface="Arial"/>
              </a:rPr>
              <a:t> g</a:t>
            </a:r>
            <a:r>
              <a:rPr lang="en-US" b="0" i="0" dirty="0" err="1">
                <a:solidFill>
                  <a:schemeClr val="tx1"/>
                </a:solidFill>
                <a:latin typeface="+mj-lt"/>
                <a:ea typeface="Arial"/>
                <a:cs typeface="Arial"/>
                <a:sym typeface="Arial"/>
              </a:rPr>
              <a:t>enerates</a:t>
            </a:r>
            <a:r>
              <a:rPr lang="en-US" b="0" i="0" dirty="0">
                <a:solidFill>
                  <a:schemeClr val="tx1"/>
                </a:solidFill>
                <a:latin typeface="+mj-lt"/>
                <a:ea typeface="Arial"/>
                <a:cs typeface="Arial"/>
                <a:sym typeface="Arial"/>
              </a:rPr>
              <a:t> position and attitude commands</a:t>
            </a:r>
            <a:endParaRPr lang="tr-TR" b="0" i="0" dirty="0">
              <a:solidFill>
                <a:schemeClr val="tx1"/>
              </a:solidFill>
              <a:latin typeface="+mj-lt"/>
              <a:ea typeface="Arial"/>
              <a:cs typeface="Arial"/>
              <a:sym typeface="Arial"/>
            </a:endParaRPr>
          </a:p>
          <a:p>
            <a:pPr marL="0" lvl="0" indent="0" algn="l" rtl="0">
              <a:spcBef>
                <a:spcPts val="0"/>
              </a:spcBef>
              <a:spcAft>
                <a:spcPts val="0"/>
              </a:spcAft>
              <a:buNone/>
            </a:pPr>
            <a:r>
              <a:rPr lang="tr-TR" dirty="0" err="1"/>
              <a:t>Sensors</a:t>
            </a:r>
            <a:r>
              <a:rPr lang="tr-TR" dirty="0"/>
              <a:t>                       : </a:t>
            </a:r>
            <a:r>
              <a:rPr lang="tr-TR" dirty="0" err="1"/>
              <a:t>It</a:t>
            </a:r>
            <a:r>
              <a:rPr lang="tr-TR" dirty="0"/>
              <a:t> </a:t>
            </a:r>
            <a:r>
              <a:rPr lang="en-US" b="0" i="0" dirty="0">
                <a:solidFill>
                  <a:schemeClr val="tx1"/>
                </a:solidFill>
                <a:latin typeface="+mj-lt"/>
                <a:ea typeface="Arial"/>
                <a:cs typeface="Arial"/>
                <a:sym typeface="Arial"/>
              </a:rPr>
              <a:t>includes the model of sensors such as IMU on the quadcopter</a:t>
            </a:r>
            <a:endParaRPr lang="tr-TR" dirty="0"/>
          </a:p>
          <a:p>
            <a:pPr marL="0" lvl="0" indent="0" algn="l" rtl="0">
              <a:spcBef>
                <a:spcPts val="0"/>
              </a:spcBef>
              <a:spcAft>
                <a:spcPts val="0"/>
              </a:spcAft>
              <a:buNone/>
            </a:pPr>
            <a:r>
              <a:rPr lang="tr-TR" dirty="0"/>
              <a:t>Flight Control </a:t>
            </a:r>
            <a:r>
              <a:rPr lang="tr-TR" dirty="0" err="1"/>
              <a:t>System</a:t>
            </a:r>
            <a:r>
              <a:rPr lang="tr-TR" dirty="0"/>
              <a:t> : </a:t>
            </a:r>
            <a:r>
              <a:rPr lang="tr-TR" dirty="0" err="1"/>
              <a:t>It</a:t>
            </a:r>
            <a:r>
              <a:rPr lang="tr-TR" dirty="0"/>
              <a:t> </a:t>
            </a:r>
            <a:r>
              <a:rPr lang="en-US" b="0" i="0" dirty="0">
                <a:solidFill>
                  <a:schemeClr val="tx1"/>
                </a:solidFill>
                <a:latin typeface="+mj-lt"/>
                <a:ea typeface="Arial"/>
                <a:cs typeface="Arial"/>
                <a:sym typeface="Arial"/>
              </a:rPr>
              <a:t>is responsible for position and attitude control. Here, we will perform attitude control using RL (Reinforcement Learning)</a:t>
            </a:r>
            <a:endParaRPr lang="tr-TR" b="0" i="0" dirty="0">
              <a:solidFill>
                <a:schemeClr val="tx1"/>
              </a:solidFill>
              <a:latin typeface="+mj-lt"/>
              <a:ea typeface="Arial"/>
              <a:cs typeface="Arial"/>
              <a:sym typeface="Arial"/>
            </a:endParaRPr>
          </a:p>
          <a:p>
            <a:pPr marL="0" lvl="0" indent="0" algn="l" rtl="0">
              <a:spcBef>
                <a:spcPts val="0"/>
              </a:spcBef>
              <a:spcAft>
                <a:spcPts val="0"/>
              </a:spcAft>
              <a:buNone/>
            </a:pPr>
            <a:r>
              <a:rPr lang="tr-TR" dirty="0"/>
              <a:t>Environment               : </a:t>
            </a:r>
            <a:r>
              <a:rPr lang="tr-TR" dirty="0" err="1"/>
              <a:t>It</a:t>
            </a:r>
            <a:r>
              <a:rPr lang="tr-TR" dirty="0"/>
              <a:t> </a:t>
            </a:r>
            <a:r>
              <a:rPr lang="en-US" b="0" i="0" dirty="0">
                <a:solidFill>
                  <a:schemeClr val="tx1"/>
                </a:solidFill>
                <a:latin typeface="+mj-lt"/>
                <a:ea typeface="Arial"/>
                <a:cs typeface="Arial"/>
                <a:sym typeface="Arial"/>
              </a:rPr>
              <a:t>includes gravity, air temperature, speed of sound, pressure, air density, and magnetic field</a:t>
            </a:r>
            <a:endParaRPr lang="tr-TR" dirty="0"/>
          </a:p>
          <a:p>
            <a:pPr marL="0" lvl="0" indent="0" algn="l" rtl="0">
              <a:spcBef>
                <a:spcPts val="0"/>
              </a:spcBef>
              <a:spcAft>
                <a:spcPts val="0"/>
              </a:spcAft>
              <a:buNone/>
            </a:pPr>
            <a:r>
              <a:rPr lang="en-US" noProof="0" dirty="0"/>
              <a:t>Airframe</a:t>
            </a:r>
            <a:r>
              <a:rPr lang="tr-TR" dirty="0"/>
              <a:t>                     : </a:t>
            </a:r>
            <a:r>
              <a:rPr lang="tr-TR" dirty="0" err="1"/>
              <a:t>It</a:t>
            </a:r>
            <a:r>
              <a:rPr lang="tr-TR" dirty="0"/>
              <a:t> </a:t>
            </a:r>
            <a:r>
              <a:rPr lang="en-US" b="0" i="0" dirty="0">
                <a:solidFill>
                  <a:schemeClr val="tx1"/>
                </a:solidFill>
                <a:latin typeface="+mj-lt"/>
                <a:ea typeface="Arial"/>
                <a:cs typeface="Arial"/>
                <a:sym typeface="Arial"/>
              </a:rPr>
              <a:t>contains the nonlinear model of the quadcopter</a:t>
            </a:r>
            <a:endParaRPr lang="tr-TR" b="0" i="0" dirty="0">
              <a:solidFill>
                <a:schemeClr val="tx1"/>
              </a:solidFill>
              <a:latin typeface="+mj-lt"/>
              <a:ea typeface="Arial"/>
              <a:cs typeface="Arial"/>
              <a:sym typeface="Arial"/>
            </a:endParaRPr>
          </a:p>
          <a:p>
            <a:pPr marL="0" lvl="0" indent="0" algn="l" rtl="0">
              <a:spcBef>
                <a:spcPts val="0"/>
              </a:spcBef>
              <a:spcAft>
                <a:spcPts val="0"/>
              </a:spcAft>
              <a:buNone/>
            </a:pPr>
            <a:r>
              <a:rPr lang="en-US" b="0" i="0" dirty="0">
                <a:solidFill>
                  <a:schemeClr val="tx1"/>
                </a:solidFill>
                <a:latin typeface="+mj-lt"/>
                <a:ea typeface="Arial"/>
                <a:cs typeface="Arial"/>
                <a:sym typeface="Arial"/>
              </a:rPr>
              <a:t>Visualization</a:t>
            </a:r>
            <a:r>
              <a:rPr lang="tr-TR" b="0" i="0" dirty="0">
                <a:solidFill>
                  <a:schemeClr val="tx1"/>
                </a:solidFill>
                <a:latin typeface="+mj-lt"/>
                <a:ea typeface="Arial"/>
                <a:cs typeface="Arial"/>
                <a:sym typeface="Arial"/>
              </a:rPr>
              <a:t>:              : </a:t>
            </a:r>
            <a:r>
              <a:rPr lang="tr-TR" b="0" i="0" dirty="0" err="1">
                <a:solidFill>
                  <a:schemeClr val="tx1"/>
                </a:solidFill>
                <a:latin typeface="+mj-lt"/>
                <a:ea typeface="Arial"/>
                <a:cs typeface="Arial"/>
                <a:sym typeface="Arial"/>
              </a:rPr>
              <a:t>It</a:t>
            </a:r>
            <a:r>
              <a:rPr lang="tr-TR" b="0" i="0" dirty="0">
                <a:solidFill>
                  <a:schemeClr val="tx1"/>
                </a:solidFill>
                <a:latin typeface="+mj-lt"/>
                <a:ea typeface="Arial"/>
                <a:cs typeface="Arial"/>
                <a:sym typeface="Arial"/>
              </a:rPr>
              <a:t> </a:t>
            </a:r>
            <a:r>
              <a:rPr lang="en-US" b="0" i="0" dirty="0">
                <a:solidFill>
                  <a:schemeClr val="tx1"/>
                </a:solidFill>
                <a:latin typeface="+mj-lt"/>
                <a:ea typeface="Arial"/>
                <a:cs typeface="Arial"/>
                <a:sym typeface="Arial"/>
              </a:rPr>
              <a:t>facilitates logging and scoping of commands, control signals, and states, it contains also workspace and Simulink 3D animation. </a:t>
            </a:r>
            <a:endParaRPr lang="tr-TR"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598260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mc:AlternateContent xmlns:mc="http://schemas.openxmlformats.org/markup-compatibility/2006" xmlns:a14="http://schemas.microsoft.com/office/drawing/2010/main">
        <mc:Choice Requires="a14">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noProof="0" dirty="0"/>
                  <a:t>This is the flight control system block that we focused one. </a:t>
                </a:r>
              </a:p>
              <a:p>
                <a:pPr marL="0" lvl="0" indent="0" algn="l" rtl="0">
                  <a:spcBef>
                    <a:spcPts val="0"/>
                  </a:spcBef>
                  <a:spcAft>
                    <a:spcPts val="0"/>
                  </a:spcAft>
                  <a:buNone/>
                </a:pPr>
                <a:r>
                  <a:rPr lang="en-US" noProof="0" dirty="0"/>
                  <a:t>The orange blocks are normally controlled with PID controller. However, we added inside these blocks RL agents. </a:t>
                </a:r>
              </a:p>
              <a:p>
                <a:pPr marL="0" lvl="0" indent="0" algn="l" rtl="0">
                  <a:spcBef>
                    <a:spcPts val="0"/>
                  </a:spcBef>
                  <a:spcAft>
                    <a:spcPts val="0"/>
                  </a:spcAft>
                  <a:buNone/>
                </a:pPr>
                <a:r>
                  <a:rPr lang="en-US" noProof="0" dirty="0"/>
                  <a:t>Our plan was firstly run the environment with PID controlling blocks. And this worked fine</a:t>
                </a:r>
              </a:p>
              <a:p>
                <a:pPr marL="0" lvl="0" indent="0" algn="l" rtl="0">
                  <a:spcBef>
                    <a:spcPts val="0"/>
                  </a:spcBef>
                  <a:spcAft>
                    <a:spcPts val="0"/>
                  </a:spcAft>
                  <a:buNone/>
                </a:pPr>
                <a:r>
                  <a:rPr lang="en-US" noProof="0" dirty="0"/>
                  <a:t>After then changed one of the blocks with RL agent and trained.  We did not change both of these blocks simultaneously. If it is done simultaneously agent training itself wrongly due to the two unknown dynamic struct</a:t>
                </a:r>
                <a:endParaRPr lang="tr-TR" noProof="0" dirty="0"/>
              </a:p>
              <a:p>
                <a:pPr marL="0" lvl="0" indent="0" algn="l" rtl="0">
                  <a:spcBef>
                    <a:spcPts val="0"/>
                  </a:spcBef>
                  <a:spcAft>
                    <a:spcPts val="0"/>
                  </a:spcAft>
                  <a:buNone/>
                </a:pPr>
                <a:endParaRPr lang="tr-TR" noProof="0"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14:m>
                  <m:oMath xmlns:m="http://schemas.openxmlformats.org/officeDocument/2006/math">
                    <m:r>
                      <a:rPr lang="en-US" i="1" smtClean="0">
                        <a:latin typeface="Cambria Math" panose="02040503050406030204" pitchFamily="18" charset="0"/>
                      </a:rPr>
                      <m:t>𝑏</m:t>
                    </m:r>
                  </m:oMath>
                </a14:m>
                <a:r>
                  <a:rPr lang="en-US" i="1" dirty="0"/>
                  <a:t> </a:t>
                </a:r>
                <a:r>
                  <a:rPr lang="en-US" dirty="0"/>
                  <a:t>is the thrust coefficient, </a:t>
                </a:r>
                <a14:m>
                  <m:oMath xmlns:m="http://schemas.openxmlformats.org/officeDocument/2006/math">
                    <m:r>
                      <a:rPr lang="en-US" i="1">
                        <a:latin typeface="Cambria Math" panose="02040503050406030204" pitchFamily="18" charset="0"/>
                      </a:rPr>
                      <m:t>𝑙</m:t>
                    </m:r>
                  </m:oMath>
                </a14:m>
                <a:r>
                  <a:rPr lang="en-US" dirty="0"/>
                  <a:t> </a:t>
                </a:r>
                <a14:m>
                  <m:oMath xmlns:m="http://schemas.openxmlformats.org/officeDocument/2006/math">
                    <m:r>
                      <m:rPr>
                        <m:sty m:val="p"/>
                      </m:rPr>
                      <a:rPr lang="en-US" i="0">
                        <a:latin typeface="Cambria Math" panose="02040503050406030204" pitchFamily="18" charset="0"/>
                      </a:rPr>
                      <m:t>distance</m:t>
                    </m:r>
                    <m:r>
                      <a:rPr lang="en-US" i="0">
                        <a:latin typeface="Cambria Math" panose="02040503050406030204" pitchFamily="18" charset="0"/>
                      </a:rPr>
                      <m:t> </m:t>
                    </m:r>
                    <m:r>
                      <m:rPr>
                        <m:sty m:val="p"/>
                      </m:rPr>
                      <a:rPr lang="en-US" i="0">
                        <a:latin typeface="Cambria Math" panose="02040503050406030204" pitchFamily="18" charset="0"/>
                      </a:rPr>
                      <m:t>between</m:t>
                    </m:r>
                    <m:r>
                      <a:rPr lang="en-US" i="0">
                        <a:latin typeface="Cambria Math" panose="02040503050406030204" pitchFamily="18" charset="0"/>
                      </a:rPr>
                      <m:t> </m:t>
                    </m:r>
                    <m:r>
                      <m:rPr>
                        <m:sty m:val="p"/>
                      </m:rPr>
                      <a:rPr lang="en-US" i="0">
                        <a:latin typeface="Cambria Math" panose="02040503050406030204" pitchFamily="18" charset="0"/>
                      </a:rPr>
                      <m:t>the</m:t>
                    </m:r>
                    <m:r>
                      <a:rPr lang="en-US" i="0">
                        <a:latin typeface="Cambria Math" panose="02040503050406030204" pitchFamily="18" charset="0"/>
                      </a:rPr>
                      <m:t> </m:t>
                    </m:r>
                    <m:r>
                      <m:rPr>
                        <m:sty m:val="p"/>
                      </m:rPr>
                      <a:rPr lang="en-US" i="0">
                        <a:latin typeface="Cambria Math" panose="02040503050406030204" pitchFamily="18" charset="0"/>
                      </a:rPr>
                      <m:t>Parrot</m:t>
                    </m:r>
                    <m:r>
                      <a:rPr lang="en-US" i="0">
                        <a:latin typeface="Cambria Math" panose="02040503050406030204" pitchFamily="18" charset="0"/>
                      </a:rPr>
                      <m:t> </m:t>
                    </m:r>
                    <m:r>
                      <m:rPr>
                        <m:sty m:val="p"/>
                      </m:rPr>
                      <a:rPr lang="en-US" i="0">
                        <a:latin typeface="Cambria Math" panose="02040503050406030204" pitchFamily="18" charset="0"/>
                      </a:rPr>
                      <m:t>Mamb</m:t>
                    </m:r>
                    <m:sSup>
                      <m:sSupPr>
                        <m:ctrlPr>
                          <a:rPr lang="en-US" i="1">
                            <a:latin typeface="Cambria Math" panose="02040503050406030204" pitchFamily="18" charset="0"/>
                          </a:rPr>
                        </m:ctrlPr>
                      </m:sSupPr>
                      <m:e>
                        <m:r>
                          <m:rPr>
                            <m:sty m:val="p"/>
                          </m:rPr>
                          <a:rPr lang="en-US" i="0">
                            <a:latin typeface="Cambria Math" panose="02040503050406030204" pitchFamily="18" charset="0"/>
                          </a:rPr>
                          <m:t>o</m:t>
                        </m:r>
                      </m:e>
                      <m:sup>
                        <m:r>
                          <a:rPr lang="en-US" i="0">
                            <a:latin typeface="Cambria Math" panose="02040503050406030204" pitchFamily="18" charset="0"/>
                          </a:rPr>
                          <m:t>′</m:t>
                        </m:r>
                      </m:sup>
                    </m:sSup>
                    <m:r>
                      <m:rPr>
                        <m:sty m:val="p"/>
                      </m:rPr>
                      <a:rPr lang="en-US" i="0">
                        <a:latin typeface="Cambria Math" panose="02040503050406030204" pitchFamily="18" charset="0"/>
                      </a:rPr>
                      <m:t>s</m:t>
                    </m:r>
                    <m:r>
                      <a:rPr lang="en-US" i="0">
                        <a:latin typeface="Cambria Math" panose="02040503050406030204" pitchFamily="18" charset="0"/>
                      </a:rPr>
                      <m:t> </m:t>
                    </m:r>
                    <m:r>
                      <m:rPr>
                        <m:sty m:val="p"/>
                      </m:rPr>
                      <a:rPr lang="en-US" i="0">
                        <a:latin typeface="Cambria Math" panose="02040503050406030204" pitchFamily="18" charset="0"/>
                      </a:rPr>
                      <m:t>center</m:t>
                    </m:r>
                    <m:r>
                      <a:rPr lang="en-US" i="0">
                        <a:latin typeface="Cambria Math" panose="02040503050406030204" pitchFamily="18" charset="0"/>
                      </a:rPr>
                      <m:t> </m:t>
                    </m:r>
                    <m:r>
                      <m:rPr>
                        <m:sty m:val="p"/>
                      </m:rPr>
                      <a:rPr lang="en-US" i="0">
                        <a:latin typeface="Cambria Math" panose="02040503050406030204" pitchFamily="18" charset="0"/>
                      </a:rPr>
                      <m:t>of</m:t>
                    </m:r>
                    <m:r>
                      <a:rPr lang="en-US" i="0">
                        <a:latin typeface="Cambria Math" panose="02040503050406030204" pitchFamily="18" charset="0"/>
                      </a:rPr>
                      <m:t> </m:t>
                    </m:r>
                    <m:r>
                      <m:rPr>
                        <m:sty m:val="p"/>
                      </m:rPr>
                      <a:rPr lang="en-US" i="0">
                        <a:latin typeface="Cambria Math" panose="02040503050406030204" pitchFamily="18" charset="0"/>
                      </a:rPr>
                      <m:t>gravity</m:t>
                    </m:r>
                    <m:r>
                      <a:rPr lang="en-US" i="0">
                        <a:latin typeface="Cambria Math" panose="02040503050406030204" pitchFamily="18" charset="0"/>
                      </a:rPr>
                      <m:t> </m:t>
                    </m:r>
                    <m:r>
                      <m:rPr>
                        <m:sty m:val="p"/>
                      </m:rPr>
                      <a:rPr lang="en-US" i="0">
                        <a:latin typeface="Cambria Math" panose="02040503050406030204" pitchFamily="18" charset="0"/>
                      </a:rPr>
                      <m:t>and</m:t>
                    </m:r>
                    <m:r>
                      <a:rPr lang="en-US" i="0">
                        <a:latin typeface="Cambria Math" panose="02040503050406030204" pitchFamily="18" charset="0"/>
                      </a:rPr>
                      <m:t> </m:t>
                    </m:r>
                    <m:r>
                      <m:rPr>
                        <m:sty m:val="p"/>
                      </m:rPr>
                      <a:rPr lang="en-US" i="0">
                        <a:latin typeface="Cambria Math" panose="02040503050406030204" pitchFamily="18" charset="0"/>
                      </a:rPr>
                      <m:t>rotors</m:t>
                    </m:r>
                  </m:oMath>
                </a14:m>
                <a:r>
                  <a:rPr lang="en-US" dirty="0"/>
                  <a:t>, and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Ω</m:t>
                        </m:r>
                      </m:e>
                      <m:sub>
                        <m:r>
                          <a:rPr lang="en-US" i="1">
                            <a:latin typeface="Cambria Math" panose="02040503050406030204" pitchFamily="18" charset="0"/>
                          </a:rPr>
                          <m:t>𝑖</m:t>
                        </m:r>
                      </m:sub>
                    </m:sSub>
                  </m:oMath>
                </a14:m>
                <a:r>
                  <a:rPr lang="en-US" i="1" baseline="-25000" dirty="0"/>
                  <a:t> </a:t>
                </a:r>
                <a:r>
                  <a:rPr lang="en-US" dirty="0"/>
                  <a:t>is the angular velocity</a:t>
                </a:r>
              </a:p>
              <a:p>
                <a:pPr marL="0" lvl="0" indent="0" algn="l" rtl="0">
                  <a:spcBef>
                    <a:spcPts val="0"/>
                  </a:spcBef>
                  <a:spcAft>
                    <a:spcPts val="0"/>
                  </a:spcAft>
                  <a:buNone/>
                </a:pPr>
                <a:endParaRPr lang="en-US" noProof="0" dirty="0"/>
              </a:p>
            </p:txBody>
          </p:sp>
        </mc:Choice>
        <mc:Fallback xmlns="">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noProof="0" dirty="0"/>
                  <a:t>This is the flight control system block that we focused one. </a:t>
                </a:r>
              </a:p>
              <a:p>
                <a:pPr marL="0" lvl="0" indent="0" algn="l" rtl="0">
                  <a:spcBef>
                    <a:spcPts val="0"/>
                  </a:spcBef>
                  <a:spcAft>
                    <a:spcPts val="0"/>
                  </a:spcAft>
                  <a:buNone/>
                </a:pPr>
                <a:r>
                  <a:rPr lang="en-US" noProof="0" dirty="0"/>
                  <a:t>The orange blocks are normally controlled with PID controller. However, we added inside these blocks RL agents. </a:t>
                </a:r>
              </a:p>
              <a:p>
                <a:pPr marL="0" lvl="0" indent="0" algn="l" rtl="0">
                  <a:spcBef>
                    <a:spcPts val="0"/>
                  </a:spcBef>
                  <a:spcAft>
                    <a:spcPts val="0"/>
                  </a:spcAft>
                  <a:buNone/>
                </a:pPr>
                <a:r>
                  <a:rPr lang="en-US" noProof="0" dirty="0"/>
                  <a:t>Our plan was firstly run the environment with PID controlling blocks. And this worked fine</a:t>
                </a:r>
              </a:p>
              <a:p>
                <a:pPr marL="0" lvl="0" indent="0" algn="l" rtl="0">
                  <a:spcBef>
                    <a:spcPts val="0"/>
                  </a:spcBef>
                  <a:spcAft>
                    <a:spcPts val="0"/>
                  </a:spcAft>
                  <a:buNone/>
                </a:pPr>
                <a:r>
                  <a:rPr lang="en-US" noProof="0" dirty="0"/>
                  <a:t>After then changed one of the blocks with RL agent and trained.  We did not change both of these blocks simultaneously. If it is done simultaneously agent training itself wrongly due to the two unknown dynamic struct</a:t>
                </a:r>
                <a:endParaRPr lang="tr-TR" noProof="0" dirty="0"/>
              </a:p>
              <a:p>
                <a:pPr marL="0" lvl="0" indent="0" algn="l" rtl="0">
                  <a:spcBef>
                    <a:spcPts val="0"/>
                  </a:spcBef>
                  <a:spcAft>
                    <a:spcPts val="0"/>
                  </a:spcAft>
                  <a:buNone/>
                </a:pPr>
                <a:endParaRPr lang="tr-TR" noProof="0"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i="0">
                    <a:latin typeface="Cambria Math" panose="02040503050406030204" pitchFamily="18" charset="0"/>
                  </a:rPr>
                  <a:t>𝑏</a:t>
                </a:r>
                <a:r>
                  <a:rPr lang="en-US" i="1" dirty="0"/>
                  <a:t> </a:t>
                </a:r>
                <a:r>
                  <a:rPr lang="en-US" dirty="0"/>
                  <a:t>is the thrust coefficient, </a:t>
                </a:r>
                <a:r>
                  <a:rPr lang="en-US" i="0">
                    <a:latin typeface="Cambria Math" panose="02040503050406030204" pitchFamily="18" charset="0"/>
                  </a:rPr>
                  <a:t>𝑙</a:t>
                </a:r>
                <a:r>
                  <a:rPr lang="en-US" dirty="0"/>
                  <a:t> </a:t>
                </a:r>
                <a:r>
                  <a:rPr lang="en-US" i="0">
                    <a:latin typeface="Cambria Math" panose="02040503050406030204" pitchFamily="18" charset="0"/>
                  </a:rPr>
                  <a:t>distance between the Parrot Mambo^′ s center of gravity and rotors</a:t>
                </a:r>
                <a:r>
                  <a:rPr lang="en-US" dirty="0"/>
                  <a:t>, and </a:t>
                </a:r>
                <a:r>
                  <a:rPr lang="en-US" i="0">
                    <a:latin typeface="Cambria Math" panose="02040503050406030204" pitchFamily="18" charset="0"/>
                  </a:rPr>
                  <a:t>Ω_𝑖</a:t>
                </a:r>
                <a:r>
                  <a:rPr lang="en-US" i="1" baseline="-25000" dirty="0"/>
                  <a:t> </a:t>
                </a:r>
                <a:r>
                  <a:rPr lang="en-US" dirty="0"/>
                  <a:t>is the angular velocity</a:t>
                </a:r>
              </a:p>
              <a:p>
                <a:pPr marL="0" lvl="0" indent="0" algn="l" rtl="0">
                  <a:spcBef>
                    <a:spcPts val="0"/>
                  </a:spcBef>
                  <a:spcAft>
                    <a:spcPts val="0"/>
                  </a:spcAft>
                  <a:buNone/>
                </a:pPr>
                <a:endParaRPr lang="en-US" noProof="0" dirty="0"/>
              </a:p>
            </p:txBody>
          </p:sp>
        </mc:Fallback>
      </mc:AlternateContent>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1300896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tr-TR" dirty="0" err="1"/>
              <a:t>This</a:t>
            </a:r>
            <a:r>
              <a:rPr lang="tr-TR" dirty="0"/>
              <a:t> is PID </a:t>
            </a:r>
            <a:r>
              <a:rPr lang="tr-TR" dirty="0" err="1"/>
              <a:t>control</a:t>
            </a:r>
            <a:r>
              <a:rPr lang="tr-TR" dirty="0"/>
              <a:t> </a:t>
            </a:r>
            <a:r>
              <a:rPr lang="tr-TR" dirty="0" err="1"/>
              <a:t>block</a:t>
            </a:r>
            <a:r>
              <a:rPr lang="tr-TR" dirty="0"/>
              <a:t> </a:t>
            </a:r>
            <a:r>
              <a:rPr lang="tr-TR" dirty="0" err="1"/>
              <a:t>for</a:t>
            </a:r>
            <a:r>
              <a:rPr lang="tr-TR" dirty="0"/>
              <a:t> </a:t>
            </a:r>
            <a:r>
              <a:rPr lang="tr-TR" dirty="0" err="1"/>
              <a:t>roll</a:t>
            </a:r>
            <a:r>
              <a:rPr lang="tr-TR" dirty="0"/>
              <a:t> </a:t>
            </a:r>
            <a:r>
              <a:rPr lang="tr-TR" dirty="0" err="1"/>
              <a:t>and</a:t>
            </a:r>
            <a:r>
              <a:rPr lang="tr-TR" dirty="0"/>
              <a:t> </a:t>
            </a:r>
            <a:r>
              <a:rPr lang="tr-TR" dirty="0" err="1"/>
              <a:t>pitch</a:t>
            </a:r>
            <a:r>
              <a:rPr lang="tr-TR" dirty="0"/>
              <a:t> </a:t>
            </a:r>
            <a:r>
              <a:rPr lang="tr-TR" dirty="0" err="1"/>
              <a:t>attitude</a:t>
            </a:r>
            <a:r>
              <a:rPr lang="tr-TR" dirty="0"/>
              <a:t> </a:t>
            </a:r>
            <a:r>
              <a:rPr lang="tr-TR" dirty="0" err="1"/>
              <a:t>controller</a:t>
            </a:r>
            <a:r>
              <a:rPr lang="tr-TR" dirty="0"/>
              <a:t> </a:t>
            </a:r>
            <a:r>
              <a:rPr lang="tr-TR" dirty="0" err="1"/>
              <a:t>for</a:t>
            </a:r>
            <a:r>
              <a:rPr lang="tr-TR" dirty="0"/>
              <a:t> </a:t>
            </a:r>
            <a:r>
              <a:rPr lang="tr-TR" dirty="0" err="1"/>
              <a:t>quadcopter</a:t>
            </a:r>
            <a:r>
              <a:rPr lang="tr-TR" dirty="0"/>
              <a:t>. </a:t>
            </a:r>
            <a:r>
              <a:rPr lang="en-US" dirty="0"/>
              <a:t>Additionally, back calculation was used as an anti wind up method.</a:t>
            </a:r>
            <a:r>
              <a:rPr lang="tr-TR" dirty="0"/>
              <a:t> </a:t>
            </a:r>
            <a:r>
              <a:rPr lang="en-US" dirty="0"/>
              <a:t>The PID Controller's output creates pitch and roll torque </a:t>
            </a:r>
            <a:r>
              <a:rPr lang="tr-TR" dirty="0" err="1"/>
              <a:t>commands</a:t>
            </a:r>
            <a:r>
              <a:rPr lang="en-US" dirty="0"/>
              <a:t>.</a:t>
            </a:r>
            <a:endParaRPr lang="tr-TR" dirty="0"/>
          </a:p>
          <a:p>
            <a:pPr marL="0" lvl="0" indent="0" algn="l" rtl="0">
              <a:spcBef>
                <a:spcPts val="0"/>
              </a:spcBef>
              <a:spcAft>
                <a:spcPts val="0"/>
              </a:spcAft>
              <a:buNone/>
            </a:pPr>
            <a:r>
              <a:rPr lang="tr-TR" dirty="0"/>
              <a:t>…………………………………….</a:t>
            </a:r>
            <a:endParaRPr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33538229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noProof="0" dirty="0"/>
              <a:t>This is the agent and its environment block</a:t>
            </a:r>
            <a:r>
              <a:rPr lang="tr-TR" noProof="0" dirty="0"/>
              <a:t> </a:t>
            </a:r>
            <a:r>
              <a:rPr lang="tr-TR" noProof="0" dirty="0" err="1"/>
              <a:t>for</a:t>
            </a:r>
            <a:r>
              <a:rPr lang="tr-TR" noProof="0" dirty="0"/>
              <a:t> </a:t>
            </a:r>
            <a:r>
              <a:rPr lang="tr-TR" noProof="0" dirty="0" err="1"/>
              <a:t>roll</a:t>
            </a:r>
            <a:r>
              <a:rPr lang="tr-TR" noProof="0" dirty="0"/>
              <a:t> </a:t>
            </a:r>
            <a:r>
              <a:rPr lang="tr-TR" noProof="0" dirty="0" err="1"/>
              <a:t>and</a:t>
            </a:r>
            <a:r>
              <a:rPr lang="tr-TR" noProof="0" dirty="0"/>
              <a:t> </a:t>
            </a:r>
            <a:r>
              <a:rPr lang="tr-TR" noProof="0" dirty="0" err="1"/>
              <a:t>pitch</a:t>
            </a:r>
            <a:r>
              <a:rPr lang="tr-TR" noProof="0" dirty="0"/>
              <a:t> </a:t>
            </a:r>
            <a:r>
              <a:rPr lang="tr-TR" noProof="0" dirty="0" err="1"/>
              <a:t>attitude</a:t>
            </a:r>
            <a:r>
              <a:rPr lang="tr-TR" noProof="0" dirty="0"/>
              <a:t> </a:t>
            </a:r>
            <a:r>
              <a:rPr lang="tr-TR" noProof="0" dirty="0" err="1"/>
              <a:t>control</a:t>
            </a:r>
            <a:r>
              <a:rPr lang="en-US" noProof="0" dirty="0"/>
              <a:t>. </a:t>
            </a:r>
          </a:p>
          <a:p>
            <a:pPr marL="0" lvl="0" indent="0" algn="l" rtl="0">
              <a:spcBef>
                <a:spcPts val="0"/>
              </a:spcBef>
              <a:spcAft>
                <a:spcPts val="0"/>
              </a:spcAft>
              <a:buNone/>
            </a:pPr>
            <a:endParaRPr lang="en-US" noProof="0" dirty="0"/>
          </a:p>
          <a:p>
            <a:pPr marL="0" lvl="0" indent="0" algn="l" rtl="0">
              <a:spcBef>
                <a:spcPts val="0"/>
              </a:spcBef>
              <a:spcAft>
                <a:spcPts val="0"/>
              </a:spcAft>
              <a:buNone/>
            </a:pPr>
            <a:r>
              <a:rPr lang="en-US" noProof="0" dirty="0"/>
              <a:t>Input parameters are observation, reward Function and flag.  the output is the action.</a:t>
            </a:r>
          </a:p>
          <a:p>
            <a:pPr marL="0" lvl="0" indent="0" algn="l" rtl="0">
              <a:spcBef>
                <a:spcPts val="0"/>
              </a:spcBef>
              <a:spcAft>
                <a:spcPts val="0"/>
              </a:spcAft>
              <a:buNone/>
            </a:pPr>
            <a:r>
              <a:rPr lang="en-US" noProof="0" dirty="0"/>
              <a:t> </a:t>
            </a:r>
          </a:p>
          <a:p>
            <a:pPr marL="0" lvl="0" indent="0" algn="l" rtl="0">
              <a:spcBef>
                <a:spcPts val="0"/>
              </a:spcBef>
              <a:spcAft>
                <a:spcPts val="0"/>
              </a:spcAft>
              <a:buNone/>
            </a:pPr>
            <a:endParaRPr lang="en-US" noProof="0" dirty="0"/>
          </a:p>
          <a:p>
            <a:pPr marL="0" lvl="0" indent="0" algn="l" rtl="0">
              <a:spcBef>
                <a:spcPts val="0"/>
              </a:spcBef>
              <a:spcAft>
                <a:spcPts val="0"/>
              </a:spcAft>
              <a:buNone/>
            </a:pP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16804566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noProof="0" dirty="0"/>
              <a:t>This is PD control block for yaw attitude controller for quadcopter.</a:t>
            </a:r>
            <a:r>
              <a:rPr lang="tr-TR" dirty="0"/>
              <a:t>  </a:t>
            </a:r>
            <a:r>
              <a:rPr lang="en-US" dirty="0"/>
              <a:t>We generally aim to keep the yaw controller at 0 degree</a:t>
            </a:r>
            <a:r>
              <a:rPr lang="tr-TR" dirty="0"/>
              <a:t> </a:t>
            </a:r>
            <a:r>
              <a:rPr lang="tr-TR" dirty="0" err="1"/>
              <a:t>angle</a:t>
            </a:r>
            <a:r>
              <a:rPr lang="en-US" dirty="0"/>
              <a:t>.</a:t>
            </a:r>
            <a:endParaRPr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352350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noProof="0" dirty="0"/>
              <a:t>This is the agent and its environment block</a:t>
            </a:r>
            <a:r>
              <a:rPr lang="tr-TR" noProof="0" dirty="0"/>
              <a:t> </a:t>
            </a:r>
            <a:r>
              <a:rPr lang="tr-TR" noProof="0" dirty="0" err="1"/>
              <a:t>for</a:t>
            </a:r>
            <a:r>
              <a:rPr lang="tr-TR" noProof="0" dirty="0"/>
              <a:t> </a:t>
            </a:r>
            <a:r>
              <a:rPr lang="tr-TR" noProof="0" dirty="0" err="1"/>
              <a:t>yaw</a:t>
            </a:r>
            <a:r>
              <a:rPr lang="tr-TR" noProof="0" dirty="0"/>
              <a:t> </a:t>
            </a:r>
            <a:r>
              <a:rPr lang="tr-TR" noProof="0" dirty="0" err="1"/>
              <a:t>attitude</a:t>
            </a:r>
            <a:r>
              <a:rPr lang="tr-TR" noProof="0" dirty="0"/>
              <a:t> </a:t>
            </a:r>
            <a:r>
              <a:rPr lang="tr-TR" noProof="0" dirty="0" err="1"/>
              <a:t>control</a:t>
            </a:r>
            <a:r>
              <a:rPr lang="en-US" noProof="0" dirty="0"/>
              <a:t>.</a:t>
            </a:r>
          </a:p>
          <a:p>
            <a:pPr marL="0" lvl="0" indent="0" algn="l" rtl="0">
              <a:spcBef>
                <a:spcPts val="0"/>
              </a:spcBef>
              <a:spcAft>
                <a:spcPts val="0"/>
              </a:spcAft>
              <a:buNone/>
            </a:pPr>
            <a:endParaRPr lang="en-US" noProof="0" dirty="0"/>
          </a:p>
          <a:p>
            <a:pPr marL="0" lvl="0" indent="0" algn="l" rtl="0">
              <a:spcBef>
                <a:spcPts val="0"/>
              </a:spcBef>
              <a:spcAft>
                <a:spcPts val="0"/>
              </a:spcAft>
              <a:buNone/>
            </a:pPr>
            <a:r>
              <a:rPr lang="en-US" noProof="0" dirty="0"/>
              <a:t>Input parameters are observation, reward Function and flag.  the output is the action.</a:t>
            </a:r>
          </a:p>
          <a:p>
            <a:pPr marL="0" lvl="0" indent="0" algn="l" rtl="0">
              <a:spcBef>
                <a:spcPts val="0"/>
              </a:spcBef>
              <a:spcAft>
                <a:spcPts val="0"/>
              </a:spcAft>
              <a:buNone/>
            </a:pPr>
            <a:r>
              <a:rPr lang="en-US" noProof="0" dirty="0"/>
              <a:t> </a:t>
            </a:r>
          </a:p>
          <a:p>
            <a:pPr marL="0" lvl="0" indent="0" algn="l" rtl="0">
              <a:spcBef>
                <a:spcPts val="0"/>
              </a:spcBef>
              <a:spcAft>
                <a:spcPts val="0"/>
              </a:spcAft>
              <a:buNone/>
            </a:pPr>
            <a:endParaRPr lang="en-US" noProof="0" dirty="0"/>
          </a:p>
          <a:p>
            <a:pPr marL="0" lvl="0" indent="0" algn="l" rtl="0">
              <a:spcBef>
                <a:spcPts val="0"/>
              </a:spcBef>
              <a:spcAft>
                <a:spcPts val="0"/>
              </a:spcAft>
              <a:buNone/>
            </a:pP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9015397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noProof="0" dirty="0"/>
              <a:t>This is our first output of trained RL agent. </a:t>
            </a:r>
          </a:p>
          <a:p>
            <a:pPr marL="0" lvl="0" indent="0" algn="l" rtl="0">
              <a:spcBef>
                <a:spcPts val="0"/>
              </a:spcBef>
              <a:spcAft>
                <a:spcPts val="0"/>
              </a:spcAft>
              <a:buNone/>
            </a:pPr>
            <a:r>
              <a:rPr lang="en-US" noProof="0" dirty="0"/>
              <a:t>This is not an true for us for this because we only focused to obtain some data from the agent block.</a:t>
            </a:r>
          </a:p>
          <a:p>
            <a:pPr marL="0" lvl="0" indent="0" algn="l" rtl="0">
              <a:spcBef>
                <a:spcPts val="0"/>
              </a:spcBef>
              <a:spcAft>
                <a:spcPts val="0"/>
              </a:spcAft>
              <a:buNone/>
            </a:pPr>
            <a:r>
              <a:rPr lang="en-US" noProof="0" dirty="0"/>
              <a:t>This is trained with 6 episodes. This is not enough and episodes will be more and more to obtain better training agent.</a:t>
            </a:r>
          </a:p>
          <a:p>
            <a:pPr marL="0" lvl="0" indent="0" algn="l" rtl="0">
              <a:spcBef>
                <a:spcPts val="0"/>
              </a:spcBef>
              <a:spcAft>
                <a:spcPts val="0"/>
              </a:spcAft>
              <a:buNone/>
            </a:pPr>
            <a:r>
              <a:rPr lang="en-US" noProof="0" dirty="0"/>
              <a:t>This agent is negative because of the reward function which is multiplied by -1.</a:t>
            </a:r>
          </a:p>
          <a:p>
            <a:pPr marL="0" lvl="0" indent="0" algn="l" rtl="0">
              <a:spcBef>
                <a:spcPts val="0"/>
              </a:spcBef>
              <a:spcAft>
                <a:spcPts val="0"/>
              </a:spcAft>
              <a:buNone/>
            </a:pPr>
            <a:r>
              <a:rPr lang="en-US" noProof="0" dirty="0"/>
              <a:t>While the actions close to the desired positions, reward will be around 0.</a:t>
            </a:r>
          </a:p>
          <a:p>
            <a:pPr marL="0" lvl="0" indent="0" algn="l" rtl="0">
              <a:spcBef>
                <a:spcPts val="0"/>
              </a:spcBef>
              <a:spcAft>
                <a:spcPts val="0"/>
              </a:spcAft>
              <a:buNone/>
            </a:pP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14891710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Here, it is planned to give attitude control performance tests x and y position references instead of giving direct roll, pitch, yaw angle references. Because a constant roll angle causes the quadcopter to go quickly in the y direction, and a constant pitch angle causes the quadcopter to go quickly in the x direction. For this reason, we will calculate the performance of attitude control, which actually always works in its inner loop, by giving xy position commands, with performance indexes such as integral absolute error and integral square error.</a:t>
            </a:r>
            <a:endParaRPr lang="tr-TR" dirty="0"/>
          </a:p>
          <a:p>
            <a:pPr marL="0" lvl="0" indent="0" algn="l" rtl="0">
              <a:spcBef>
                <a:spcPts val="0"/>
              </a:spcBef>
              <a:spcAft>
                <a:spcPts val="0"/>
              </a:spcAft>
              <a:buNone/>
            </a:pPr>
            <a:r>
              <a:rPr lang="en-US" dirty="0"/>
              <a:t>In this slide, the patterns we plan to give as xy position commands are given.</a:t>
            </a:r>
            <a:endParaRPr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1063847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noProof="0" dirty="0"/>
              <a:t>Our Project is the controlling of quadcopter angles with RL agent instead of PID controller.</a:t>
            </a:r>
          </a:p>
          <a:p>
            <a:pPr marL="0" lvl="0" indent="0" algn="l" rtl="0">
              <a:spcBef>
                <a:spcPts val="0"/>
              </a:spcBef>
              <a:spcAft>
                <a:spcPts val="0"/>
              </a:spcAft>
              <a:buNone/>
            </a:pPr>
            <a:r>
              <a:rPr lang="en-US" noProof="0" dirty="0"/>
              <a:t>Because PID system is not stable for unknown environment.</a:t>
            </a:r>
          </a:p>
          <a:p>
            <a:pPr marL="0" lvl="0" indent="0" algn="l" rtl="0">
              <a:spcBef>
                <a:spcPts val="0"/>
              </a:spcBef>
              <a:spcAft>
                <a:spcPts val="0"/>
              </a:spcAft>
              <a:buNone/>
            </a:pPr>
            <a:r>
              <a:rPr lang="en-US" noProof="0" dirty="0"/>
              <a:t>We planned to use the DDPG and PPO agents for xy controller and z controller.</a:t>
            </a:r>
          </a:p>
          <a:p>
            <a:pPr marL="0" lvl="0" indent="0" algn="l" rtl="0">
              <a:spcBef>
                <a:spcPts val="0"/>
              </a:spcBef>
              <a:spcAft>
                <a:spcPts val="0"/>
              </a:spcAft>
              <a:buNone/>
            </a:pPr>
            <a:r>
              <a:rPr lang="en-US" noProof="0" dirty="0"/>
              <a:t>Why we chose these two agents ? </a:t>
            </a:r>
          </a:p>
          <a:p>
            <a:pPr marL="0" lvl="0" indent="0" algn="l" rtl="0">
              <a:spcBef>
                <a:spcPts val="0"/>
              </a:spcBef>
              <a:spcAft>
                <a:spcPts val="0"/>
              </a:spcAft>
              <a:buNone/>
            </a:pPr>
            <a:r>
              <a:rPr lang="en-US" noProof="0" dirty="0"/>
              <a:t>Before the Project proposal presentation we searched related literatures and noticed these two agent performance is better than other agents. Therefore we focused these.</a:t>
            </a:r>
          </a:p>
          <a:p>
            <a:pPr marL="0" lvl="0" indent="0" algn="l" rtl="0">
              <a:spcBef>
                <a:spcPts val="0"/>
              </a:spcBef>
              <a:spcAft>
                <a:spcPts val="0"/>
              </a:spcAft>
              <a:buNone/>
            </a:pPr>
            <a:r>
              <a:rPr lang="en-US" noProof="0" dirty="0"/>
              <a:t>We are planning to new reward function that is unlike the literature ones to find an better performance, if possible.</a:t>
            </a:r>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19219588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noProof="0" dirty="0"/>
              <a:t>Up to this point we created the running environment without any problem with PID system.</a:t>
            </a:r>
          </a:p>
          <a:p>
            <a:pPr marL="0" lvl="0" indent="0" algn="l" rtl="0">
              <a:spcBef>
                <a:spcPts val="0"/>
              </a:spcBef>
              <a:spcAft>
                <a:spcPts val="0"/>
              </a:spcAft>
              <a:buNone/>
            </a:pPr>
            <a:r>
              <a:rPr lang="en-US" noProof="0" dirty="0"/>
              <a:t>Agent </a:t>
            </a:r>
            <a:r>
              <a:rPr lang="en-US" noProof="0" dirty="0" err="1"/>
              <a:t>trainig</a:t>
            </a:r>
            <a:r>
              <a:rPr lang="en-US" noProof="0" dirty="0"/>
              <a:t> and  optimizing reward function trials started and continue but has some problems. Therefore we will solve the training problems soon.</a:t>
            </a:r>
          </a:p>
          <a:p>
            <a:pPr marL="0" lvl="0" indent="0" algn="l" rtl="0">
              <a:spcBef>
                <a:spcPts val="0"/>
              </a:spcBef>
              <a:spcAft>
                <a:spcPts val="0"/>
              </a:spcAft>
              <a:buNone/>
            </a:pPr>
            <a:r>
              <a:rPr lang="en-US" noProof="0" dirty="0"/>
              <a:t>Observation and action block parameters was not limited and should be limited.</a:t>
            </a:r>
          </a:p>
          <a:p>
            <a:pPr marL="0" lvl="0" indent="0" algn="l" rtl="0">
              <a:spcBef>
                <a:spcPts val="0"/>
              </a:spcBef>
              <a:spcAft>
                <a:spcPts val="0"/>
              </a:spcAft>
              <a:buNone/>
            </a:pPr>
            <a:r>
              <a:rPr lang="en-US" noProof="0" dirty="0"/>
              <a:t>We have chosen DDPG and PPO algorithms. These algorithms will be worked together simultaneously in the final version of the project.</a:t>
            </a:r>
          </a:p>
          <a:p>
            <a:pPr marL="0" lvl="0" indent="0" algn="l" rtl="0">
              <a:spcBef>
                <a:spcPts val="0"/>
              </a:spcBef>
              <a:spcAft>
                <a:spcPts val="0"/>
              </a:spcAft>
              <a:buNone/>
            </a:pPr>
            <a:r>
              <a:rPr lang="en-US" noProof="0" dirty="0"/>
              <a:t>Whatever the agent is configuration parameters should be configured. This parameters configure the agent. Therefore, we will search this affects our agents.</a:t>
            </a:r>
          </a:p>
          <a:p>
            <a:pPr marL="0" lvl="0" indent="0" algn="l" rtl="0">
              <a:spcBef>
                <a:spcPts val="0"/>
              </a:spcBef>
              <a:spcAft>
                <a:spcPts val="0"/>
              </a:spcAft>
              <a:buNone/>
            </a:pPr>
            <a:r>
              <a:rPr lang="en-US" noProof="0" dirty="0"/>
              <a:t>Layer affect also  another parameter that affect the agent this will be searched. For this now we are using 128? layer.</a:t>
            </a:r>
          </a:p>
          <a:p>
            <a:pPr marL="0" lvl="0" indent="0" algn="l" rtl="0">
              <a:spcBef>
                <a:spcPts val="0"/>
              </a:spcBef>
              <a:spcAft>
                <a:spcPts val="0"/>
              </a:spcAft>
              <a:buNone/>
            </a:pP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40854715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6" name="Google Shape;366;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latin typeface="+mj-lt"/>
              </a:rPr>
              <a:t>Actor-critic 🡪 </a:t>
            </a:r>
            <a:r>
              <a:rPr lang="en-US" b="0" i="0" dirty="0">
                <a:solidFill>
                  <a:srgbClr val="212121"/>
                </a:solidFill>
                <a:highlight>
                  <a:srgbClr val="FFFFFF"/>
                </a:highlight>
                <a:latin typeface="+mj-lt"/>
                <a:ea typeface="Roboto"/>
                <a:cs typeface="Roboto"/>
                <a:sym typeface="Roboto"/>
              </a:rPr>
              <a:t>searches for an optimal policy that maximizes the expected cumulative long-term reward.</a:t>
            </a:r>
            <a:endParaRPr b="0" i="0" dirty="0">
              <a:solidFill>
                <a:srgbClr val="212121"/>
              </a:solidFill>
              <a:highlight>
                <a:srgbClr val="FFFFFF"/>
              </a:highlight>
              <a:latin typeface="+mj-lt"/>
              <a:ea typeface="Roboto"/>
              <a:cs typeface="Roboto"/>
              <a:sym typeface="Roboto"/>
            </a:endParaRPr>
          </a:p>
          <a:p>
            <a:pPr marL="0" lvl="0" indent="0" algn="l" rtl="0">
              <a:spcBef>
                <a:spcPts val="0"/>
              </a:spcBef>
              <a:spcAft>
                <a:spcPts val="0"/>
              </a:spcAft>
              <a:buNone/>
            </a:pPr>
            <a:endParaRPr dirty="0">
              <a:latin typeface="+mj-lt"/>
            </a:endParaRPr>
          </a:p>
          <a:p>
            <a:pPr marL="158750" marR="0" lvl="0" indent="0" algn="l" rtl="0">
              <a:lnSpc>
                <a:spcPct val="100000"/>
              </a:lnSpc>
              <a:spcBef>
                <a:spcPts val="0"/>
              </a:spcBef>
              <a:spcAft>
                <a:spcPts val="0"/>
              </a:spcAft>
              <a:buClr>
                <a:srgbClr val="000000"/>
              </a:buClr>
              <a:buSzPts val="1100"/>
              <a:buFont typeface="Arial"/>
              <a:buNone/>
            </a:pPr>
            <a:r>
              <a:rPr lang="en-US" u="sng" dirty="0">
                <a:solidFill>
                  <a:schemeClr val="hlink"/>
                </a:solidFill>
                <a:latin typeface="+mj-lt"/>
                <a:hlinkClick r:id="rId3"/>
              </a:rPr>
              <a:t>How DDPG (Deep Deterministic Policy Gradient) Algorithms works in reinforcement learning ? | by </a:t>
            </a:r>
            <a:r>
              <a:rPr lang="en-US" u="sng" dirty="0" err="1">
                <a:solidFill>
                  <a:schemeClr val="hlink"/>
                </a:solidFill>
                <a:latin typeface="+mj-lt"/>
                <a:hlinkClick r:id="rId3"/>
              </a:rPr>
              <a:t>Amaresh</a:t>
            </a:r>
            <a:r>
              <a:rPr lang="en-US" u="sng" dirty="0">
                <a:solidFill>
                  <a:schemeClr val="hlink"/>
                </a:solidFill>
                <a:latin typeface="+mj-lt"/>
                <a:hlinkClick r:id="rId3"/>
              </a:rPr>
              <a:t> </a:t>
            </a:r>
            <a:r>
              <a:rPr lang="en-US" u="sng" dirty="0" err="1">
                <a:solidFill>
                  <a:schemeClr val="hlink"/>
                </a:solidFill>
                <a:latin typeface="+mj-lt"/>
                <a:hlinkClick r:id="rId3"/>
              </a:rPr>
              <a:t>Marekar</a:t>
            </a:r>
            <a:r>
              <a:rPr lang="en-US" u="sng" dirty="0">
                <a:solidFill>
                  <a:schemeClr val="hlink"/>
                </a:solidFill>
                <a:latin typeface="+mj-lt"/>
                <a:hlinkClick r:id="rId3"/>
              </a:rPr>
              <a:t> | Medium</a:t>
            </a:r>
            <a:endParaRPr lang="tr-TR" u="sng" dirty="0">
              <a:solidFill>
                <a:schemeClr val="hlink"/>
              </a:solidFill>
              <a:latin typeface="+mj-lt"/>
            </a:endParaRPr>
          </a:p>
          <a:p>
            <a:pPr marL="158750" marR="0" lvl="0" indent="0" algn="l" rtl="0">
              <a:lnSpc>
                <a:spcPct val="100000"/>
              </a:lnSpc>
              <a:spcBef>
                <a:spcPts val="0"/>
              </a:spcBef>
              <a:spcAft>
                <a:spcPts val="0"/>
              </a:spcAft>
              <a:buClr>
                <a:srgbClr val="000000"/>
              </a:buClr>
              <a:buSzPts val="1100"/>
              <a:buFont typeface="Arial"/>
              <a:buNone/>
            </a:pPr>
            <a:r>
              <a:rPr lang="en-US" u="sng" noProof="0" dirty="0">
                <a:solidFill>
                  <a:schemeClr val="hlink"/>
                </a:solidFill>
                <a:latin typeface="+mj-lt"/>
                <a:ea typeface="Calibri"/>
                <a:cs typeface="Calibri"/>
                <a:sym typeface="Calibri"/>
              </a:rPr>
              <a:t>Actor       : decides by selecting actions based on the current policy  (policy is modelled)</a:t>
            </a:r>
          </a:p>
          <a:p>
            <a:pPr marL="158750" marR="0" lvl="0" indent="0" algn="l" rtl="0">
              <a:lnSpc>
                <a:spcPct val="100000"/>
              </a:lnSpc>
              <a:spcBef>
                <a:spcPts val="0"/>
              </a:spcBef>
              <a:spcAft>
                <a:spcPts val="0"/>
              </a:spcAft>
              <a:buClr>
                <a:srgbClr val="000000"/>
              </a:buClr>
              <a:buSzPts val="1100"/>
              <a:buFont typeface="Arial"/>
              <a:buNone/>
            </a:pPr>
            <a:r>
              <a:rPr lang="en-US" u="sng" noProof="0" dirty="0">
                <a:solidFill>
                  <a:schemeClr val="hlink"/>
                </a:solidFill>
                <a:latin typeface="+mj-lt"/>
                <a:ea typeface="Calibri"/>
                <a:cs typeface="Calibri"/>
                <a:sym typeface="Calibri"/>
              </a:rPr>
              <a:t>                 explores the action space to maximize reward</a:t>
            </a:r>
          </a:p>
          <a:p>
            <a:pPr marL="158750" marR="0" lvl="0" indent="0" algn="l" rtl="0">
              <a:lnSpc>
                <a:spcPct val="100000"/>
              </a:lnSpc>
              <a:spcBef>
                <a:spcPts val="0"/>
              </a:spcBef>
              <a:spcAft>
                <a:spcPts val="0"/>
              </a:spcAft>
              <a:buClr>
                <a:srgbClr val="000000"/>
              </a:buClr>
              <a:buSzPts val="1100"/>
              <a:buFont typeface="Arial"/>
              <a:buNone/>
            </a:pPr>
            <a:r>
              <a:rPr lang="en-US" u="sng" noProof="0" dirty="0">
                <a:solidFill>
                  <a:schemeClr val="hlink"/>
                </a:solidFill>
                <a:latin typeface="+mj-lt"/>
                <a:ea typeface="Calibri"/>
                <a:cs typeface="Calibri"/>
                <a:sym typeface="Calibri"/>
              </a:rPr>
              <a:t>Critic       :   value function , evaluates the actions</a:t>
            </a:r>
          </a:p>
          <a:p>
            <a:pPr marL="158750" marR="0" lvl="0" indent="0" algn="l" rtl="0">
              <a:lnSpc>
                <a:spcPct val="100000"/>
              </a:lnSpc>
              <a:spcBef>
                <a:spcPts val="0"/>
              </a:spcBef>
              <a:spcAft>
                <a:spcPts val="0"/>
              </a:spcAft>
              <a:buClr>
                <a:srgbClr val="000000"/>
              </a:buClr>
              <a:buSzPts val="1100"/>
              <a:buFont typeface="Arial"/>
              <a:buNone/>
            </a:pPr>
            <a:r>
              <a:rPr lang="en-US" u="sng" noProof="0" dirty="0">
                <a:solidFill>
                  <a:schemeClr val="hlink"/>
                </a:solidFill>
                <a:latin typeface="+mj-lt"/>
                <a:ea typeface="Calibri"/>
                <a:cs typeface="Calibri"/>
                <a:sym typeface="Calibri"/>
              </a:rPr>
              <a:t>	estimates the value of actions by providing feedback on their performance</a:t>
            </a:r>
          </a:p>
          <a:p>
            <a:pPr marL="158750" marR="0" lvl="0" indent="0" algn="l" rtl="0">
              <a:lnSpc>
                <a:spcPct val="100000"/>
              </a:lnSpc>
              <a:spcBef>
                <a:spcPts val="0"/>
              </a:spcBef>
              <a:spcAft>
                <a:spcPts val="0"/>
              </a:spcAft>
              <a:buClr>
                <a:srgbClr val="000000"/>
              </a:buClr>
              <a:buSzPts val="1100"/>
              <a:buFont typeface="Arial"/>
              <a:buNone/>
            </a:pPr>
            <a:endParaRPr dirty="0">
              <a:latin typeface="+mj-lt"/>
              <a:ea typeface="Calibri"/>
              <a:cs typeface="Calibri"/>
              <a:sym typeface="Calibri"/>
            </a:endParaRPr>
          </a:p>
        </p:txBody>
      </p:sp>
      <p:sp>
        <p:nvSpPr>
          <p:cNvPr id="152" name="Google Shape;152;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0" i="0" dirty="0">
                <a:solidFill>
                  <a:srgbClr val="242424"/>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“Proximal” means staying close to the original style</a:t>
            </a:r>
            <a:endParaRPr lang="tr-TR" b="0" i="0" dirty="0">
              <a:solidFill>
                <a:srgbClr val="242424"/>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None/>
            </a:pPr>
            <a:r>
              <a:rPr lang="en-US" b="0" i="0" dirty="0">
                <a:solidFill>
                  <a:srgbClr val="242424"/>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“Policy Optimization” is about finding better strategies. </a:t>
            </a:r>
            <a:endParaRPr lang="tr-TR" b="0" i="0" dirty="0">
              <a:solidFill>
                <a:srgbClr val="242424"/>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None/>
            </a:pPr>
            <a:endParaRPr dirty="0"/>
          </a:p>
        </p:txBody>
      </p:sp>
      <p:sp>
        <p:nvSpPr>
          <p:cNvPr id="174" name="Google Shape;174;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r>
              <a:rPr lang="en-US" dirty="0"/>
              <a:t>As an alternative way to the supervised learning method to make intelligent flight  control system is using the RL algorithms as this projects main aim.</a:t>
            </a:r>
            <a:endParaRPr dirty="0"/>
          </a:p>
          <a:p>
            <a:pPr marL="0" lvl="0" indent="0" algn="l" rtl="0">
              <a:spcBef>
                <a:spcPts val="0"/>
              </a:spcBef>
              <a:spcAft>
                <a:spcPts val="0"/>
              </a:spcAft>
              <a:buClr>
                <a:schemeClr val="dk1"/>
              </a:buClr>
              <a:buSzPts val="1200"/>
              <a:buFont typeface="Calibri"/>
              <a:buNone/>
            </a:pPr>
            <a:r>
              <a:rPr lang="en-US" dirty="0"/>
              <a:t>This Project focuses on intelligent flight controller with RL algorithms to make better accuracy and precision of attitude control. </a:t>
            </a:r>
            <a:endParaRPr dirty="0"/>
          </a:p>
          <a:p>
            <a:pPr marL="0" lvl="0" indent="0" algn="l" rtl="0">
              <a:spcBef>
                <a:spcPts val="0"/>
              </a:spcBef>
              <a:spcAft>
                <a:spcPts val="0"/>
              </a:spcAft>
              <a:buClr>
                <a:schemeClr val="dk1"/>
              </a:buClr>
              <a:buSzPts val="1200"/>
              <a:buFont typeface="Calibri"/>
              <a:buNone/>
            </a:pPr>
            <a:r>
              <a:rPr lang="en-US" dirty="0"/>
              <a:t> </a:t>
            </a:r>
            <a:endParaRPr dirty="0"/>
          </a:p>
          <a:p>
            <a:pPr marL="0" lvl="0" indent="0" algn="l" rtl="0">
              <a:spcBef>
                <a:spcPts val="0"/>
              </a:spcBef>
              <a:spcAft>
                <a:spcPts val="0"/>
              </a:spcAft>
              <a:buNone/>
            </a:pPr>
            <a:endParaRPr dirty="0"/>
          </a:p>
        </p:txBody>
      </p:sp>
      <p:sp>
        <p:nvSpPr>
          <p:cNvPr id="213" name="Google Shape;213;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3" name="Google Shape;223;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6"/>
        <p:cNvGrpSpPr/>
        <p:nvPr/>
      </p:nvGrpSpPr>
      <p:grpSpPr>
        <a:xfrm>
          <a:off x="0" y="0"/>
          <a:ext cx="0" cy="0"/>
          <a:chOff x="0" y="0"/>
          <a:chExt cx="0" cy="0"/>
        </a:xfrm>
      </p:grpSpPr>
      <p:sp>
        <p:nvSpPr>
          <p:cNvPr id="17" name="Google Shape;17;p31"/>
          <p:cNvSpPr txBox="1"/>
          <p:nvPr/>
        </p:nvSpPr>
        <p:spPr>
          <a:xfrm>
            <a:off x="1523999" y="3556001"/>
            <a:ext cx="9144000" cy="576066"/>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C00000"/>
              </a:buClr>
              <a:buSzPts val="2400"/>
              <a:buFont typeface="Noto Sans Symbols"/>
              <a:buNone/>
            </a:pPr>
            <a:endParaRPr sz="2000" b="0" i="0" u="none" strike="noStrike" cap="none">
              <a:solidFill>
                <a:schemeClr val="dk1"/>
              </a:solidFill>
              <a:latin typeface="Arial"/>
              <a:ea typeface="Arial"/>
              <a:cs typeface="Arial"/>
              <a:sym typeface="Arial"/>
            </a:endParaRPr>
          </a:p>
        </p:txBody>
      </p:sp>
      <p:sp>
        <p:nvSpPr>
          <p:cNvPr id="18" name="Google Shape;18;p31"/>
          <p:cNvSpPr>
            <a:spLocks noGrp="1"/>
          </p:cNvSpPr>
          <p:nvPr>
            <p:ph type="title"/>
          </p:nvPr>
        </p:nvSpPr>
        <p:spPr>
          <a:xfrm>
            <a:off x="644011" y="779558"/>
            <a:ext cx="10903974" cy="1563935"/>
          </a:xfrm>
          <a:prstGeom prst="roundRect">
            <a:avLst>
              <a:gd name="adj" fmla="val 16667"/>
            </a:avLst>
          </a:prstGeom>
          <a:solidFill>
            <a:schemeClr val="accent1"/>
          </a:solidFill>
          <a:ln>
            <a:noFill/>
          </a:ln>
          <a:effectLst>
            <a:outerShdw blurRad="152400" dist="177800" dir="2700000" algn="tl" rotWithShape="0">
              <a:srgbClr val="000000">
                <a:alpha val="27843"/>
              </a:srgbClr>
            </a:outerShdw>
          </a:effectLst>
        </p:spPr>
        <p:txBody>
          <a:bodyPr spcFirstLastPara="1" wrap="square" lIns="91425" tIns="274300" rIns="91425" bIns="45700" anchor="ctr" anchorCtr="0">
            <a:normAutofit/>
          </a:bodyPr>
          <a:lstStyle>
            <a:lvl1pPr lvl="0" algn="ctr">
              <a:lnSpc>
                <a:spcPct val="90000"/>
              </a:lnSpc>
              <a:spcBef>
                <a:spcPts val="0"/>
              </a:spcBef>
              <a:spcAft>
                <a:spcPts val="0"/>
              </a:spcAft>
              <a:buClr>
                <a:schemeClr val="lt1"/>
              </a:buClr>
              <a:buSzPts val="4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1"/>
          <p:cNvSpPr txBox="1">
            <a:spLocks noGrp="1"/>
          </p:cNvSpPr>
          <p:nvPr>
            <p:ph type="body" idx="1"/>
          </p:nvPr>
        </p:nvSpPr>
        <p:spPr>
          <a:xfrm>
            <a:off x="2081211" y="2875826"/>
            <a:ext cx="8029575" cy="888432"/>
          </a:xfrm>
          <a:prstGeom prst="rect">
            <a:avLst/>
          </a:prstGeom>
          <a:noFill/>
          <a:ln>
            <a:noFill/>
          </a:ln>
        </p:spPr>
        <p:txBody>
          <a:bodyPr spcFirstLastPara="1" wrap="square" lIns="91425" tIns="45700" rIns="91425" bIns="45700" anchor="t" anchorCtr="0">
            <a:normAutofit/>
          </a:bodyPr>
          <a:lstStyle>
            <a:lvl1pPr marL="457200" lvl="0" indent="-228600" algn="ctr">
              <a:lnSpc>
                <a:spcPct val="110000"/>
              </a:lnSpc>
              <a:spcBef>
                <a:spcPts val="1000"/>
              </a:spcBef>
              <a:spcAft>
                <a:spcPts val="0"/>
              </a:spcAft>
              <a:buSzPts val="3360"/>
              <a:buNone/>
              <a:defRPr/>
            </a:lvl1pPr>
            <a:lvl2pPr marL="914400" lvl="1" indent="-365760" algn="just">
              <a:lnSpc>
                <a:spcPct val="110000"/>
              </a:lnSpc>
              <a:spcBef>
                <a:spcPts val="600"/>
              </a:spcBef>
              <a:spcAft>
                <a:spcPts val="0"/>
              </a:spcAft>
              <a:buSzPts val="2160"/>
              <a:buChar char="•"/>
              <a:defRPr/>
            </a:lvl2pPr>
            <a:lvl3pPr marL="1371600" lvl="2" indent="-365760" algn="l">
              <a:lnSpc>
                <a:spcPct val="110000"/>
              </a:lnSpc>
              <a:spcBef>
                <a:spcPts val="500"/>
              </a:spcBef>
              <a:spcAft>
                <a:spcPts val="0"/>
              </a:spcAft>
              <a:buSzPts val="2160"/>
              <a:buChar char="•"/>
              <a:defRPr/>
            </a:lvl3pPr>
            <a:lvl4pPr marL="1828800" lvl="3" indent="-365760" algn="l">
              <a:lnSpc>
                <a:spcPct val="110000"/>
              </a:lnSpc>
              <a:spcBef>
                <a:spcPts val="500"/>
              </a:spcBef>
              <a:spcAft>
                <a:spcPts val="0"/>
              </a:spcAft>
              <a:buSzPts val="2160"/>
              <a:buChar char="•"/>
              <a:defRPr/>
            </a:lvl4pPr>
            <a:lvl5pPr marL="2286000" lvl="4" indent="-365760" algn="l">
              <a:lnSpc>
                <a:spcPct val="110000"/>
              </a:lnSpc>
              <a:spcBef>
                <a:spcPts val="5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1"/>
          <p:cNvSpPr txBox="1">
            <a:spLocks noGrp="1"/>
          </p:cNvSpPr>
          <p:nvPr>
            <p:ph type="body" idx="2"/>
          </p:nvPr>
        </p:nvSpPr>
        <p:spPr>
          <a:xfrm>
            <a:off x="2081211" y="4016919"/>
            <a:ext cx="8029574" cy="1162300"/>
          </a:xfrm>
          <a:prstGeom prst="rect">
            <a:avLst/>
          </a:prstGeom>
          <a:noFill/>
          <a:ln>
            <a:noFill/>
          </a:ln>
        </p:spPr>
        <p:txBody>
          <a:bodyPr spcFirstLastPara="1" wrap="square" lIns="91425" tIns="45700" rIns="91425" bIns="45700" anchor="t" anchorCtr="0">
            <a:normAutofit/>
          </a:bodyPr>
          <a:lstStyle>
            <a:lvl1pPr marL="457200" lvl="0" indent="-228600" algn="ctr">
              <a:lnSpc>
                <a:spcPct val="110000"/>
              </a:lnSpc>
              <a:spcBef>
                <a:spcPts val="1000"/>
              </a:spcBef>
              <a:spcAft>
                <a:spcPts val="0"/>
              </a:spcAft>
              <a:buSzPts val="2400"/>
              <a:buNone/>
              <a:defRPr sz="2000"/>
            </a:lvl1pPr>
            <a:lvl2pPr marL="914400" lvl="1" indent="-365760" algn="just">
              <a:lnSpc>
                <a:spcPct val="110000"/>
              </a:lnSpc>
              <a:spcBef>
                <a:spcPts val="600"/>
              </a:spcBef>
              <a:spcAft>
                <a:spcPts val="0"/>
              </a:spcAft>
              <a:buSzPts val="2160"/>
              <a:buChar char="•"/>
              <a:defRPr/>
            </a:lvl2pPr>
            <a:lvl3pPr marL="1371600" lvl="2" indent="-365760" algn="l">
              <a:lnSpc>
                <a:spcPct val="110000"/>
              </a:lnSpc>
              <a:spcBef>
                <a:spcPts val="500"/>
              </a:spcBef>
              <a:spcAft>
                <a:spcPts val="0"/>
              </a:spcAft>
              <a:buSzPts val="2160"/>
              <a:buChar char="•"/>
              <a:defRPr/>
            </a:lvl3pPr>
            <a:lvl4pPr marL="1828800" lvl="3" indent="-365760" algn="l">
              <a:lnSpc>
                <a:spcPct val="110000"/>
              </a:lnSpc>
              <a:spcBef>
                <a:spcPts val="500"/>
              </a:spcBef>
              <a:spcAft>
                <a:spcPts val="0"/>
              </a:spcAft>
              <a:buSzPts val="2160"/>
              <a:buChar char="•"/>
              <a:defRPr/>
            </a:lvl4pPr>
            <a:lvl5pPr marL="2286000" lvl="4" indent="-365760" algn="l">
              <a:lnSpc>
                <a:spcPct val="110000"/>
              </a:lnSpc>
              <a:spcBef>
                <a:spcPts val="5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31"/>
          <p:cNvSpPr txBox="1">
            <a:spLocks noGrp="1"/>
          </p:cNvSpPr>
          <p:nvPr>
            <p:ph type="body" idx="3"/>
          </p:nvPr>
        </p:nvSpPr>
        <p:spPr>
          <a:xfrm>
            <a:off x="2081211" y="5446367"/>
            <a:ext cx="8029574" cy="807245"/>
          </a:xfrm>
          <a:prstGeom prst="rect">
            <a:avLst/>
          </a:prstGeom>
          <a:noFill/>
          <a:ln>
            <a:noFill/>
          </a:ln>
        </p:spPr>
        <p:txBody>
          <a:bodyPr spcFirstLastPara="1" wrap="square" lIns="91425" tIns="45700" rIns="91425" bIns="45700" anchor="t" anchorCtr="0">
            <a:normAutofit/>
          </a:bodyPr>
          <a:lstStyle>
            <a:lvl1pPr marL="457200" lvl="0" indent="-228600" algn="ctr">
              <a:lnSpc>
                <a:spcPct val="110000"/>
              </a:lnSpc>
              <a:spcBef>
                <a:spcPts val="1000"/>
              </a:spcBef>
              <a:spcAft>
                <a:spcPts val="0"/>
              </a:spcAft>
              <a:buSzPts val="3360"/>
              <a:buNone/>
              <a:defRPr/>
            </a:lvl1pPr>
            <a:lvl2pPr marL="914400" lvl="1" indent="-365760" algn="just">
              <a:lnSpc>
                <a:spcPct val="110000"/>
              </a:lnSpc>
              <a:spcBef>
                <a:spcPts val="600"/>
              </a:spcBef>
              <a:spcAft>
                <a:spcPts val="0"/>
              </a:spcAft>
              <a:buSzPts val="2160"/>
              <a:buChar char="•"/>
              <a:defRPr/>
            </a:lvl2pPr>
            <a:lvl3pPr marL="1371600" lvl="2" indent="-365760" algn="l">
              <a:lnSpc>
                <a:spcPct val="110000"/>
              </a:lnSpc>
              <a:spcBef>
                <a:spcPts val="500"/>
              </a:spcBef>
              <a:spcAft>
                <a:spcPts val="0"/>
              </a:spcAft>
              <a:buSzPts val="2160"/>
              <a:buChar char="•"/>
              <a:defRPr/>
            </a:lvl3pPr>
            <a:lvl4pPr marL="1828800" lvl="3" indent="-365760" algn="l">
              <a:lnSpc>
                <a:spcPct val="110000"/>
              </a:lnSpc>
              <a:spcBef>
                <a:spcPts val="500"/>
              </a:spcBef>
              <a:spcAft>
                <a:spcPts val="0"/>
              </a:spcAft>
              <a:buSzPts val="2160"/>
              <a:buChar char="•"/>
              <a:defRPr/>
            </a:lvl4pPr>
            <a:lvl5pPr marL="2286000" lvl="4" indent="-365760" algn="l">
              <a:lnSpc>
                <a:spcPct val="110000"/>
              </a:lnSpc>
              <a:spcBef>
                <a:spcPts val="5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31"/>
          <p:cNvSpPr txBox="1"/>
          <p:nvPr/>
        </p:nvSpPr>
        <p:spPr>
          <a:xfrm>
            <a:off x="1523999" y="3556001"/>
            <a:ext cx="9144000" cy="576066"/>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C00000"/>
              </a:buClr>
              <a:buSzPts val="2400"/>
              <a:buFont typeface="Noto Sans Symbols"/>
              <a:buNone/>
            </a:pPr>
            <a:endParaRPr sz="20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6"/>
        <p:cNvGrpSpPr/>
        <p:nvPr/>
      </p:nvGrpSpPr>
      <p:grpSpPr>
        <a:xfrm>
          <a:off x="0" y="0"/>
          <a:ext cx="0" cy="0"/>
          <a:chOff x="0" y="0"/>
          <a:chExt cx="0" cy="0"/>
        </a:xfrm>
      </p:grpSpPr>
      <p:sp>
        <p:nvSpPr>
          <p:cNvPr id="37" name="Google Shape;37;p34"/>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4"/>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4"/>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4"/>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Blank">
  <p:cSld name="1_Blank">
    <p:spTree>
      <p:nvGrpSpPr>
        <p:cNvPr id="1" name="Shape 46"/>
        <p:cNvGrpSpPr/>
        <p:nvPr/>
      </p:nvGrpSpPr>
      <p:grpSpPr>
        <a:xfrm>
          <a:off x="0" y="0"/>
          <a:ext cx="0" cy="0"/>
          <a:chOff x="0" y="0"/>
          <a:chExt cx="0" cy="0"/>
        </a:xfrm>
      </p:grpSpPr>
      <p:sp>
        <p:nvSpPr>
          <p:cNvPr id="47" name="Google Shape;47;p3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0"/>
        <p:cNvGrpSpPr/>
        <p:nvPr/>
      </p:nvGrpSpPr>
      <p:grpSpPr>
        <a:xfrm>
          <a:off x="0" y="0"/>
          <a:ext cx="0" cy="0"/>
          <a:chOff x="0" y="0"/>
          <a:chExt cx="0" cy="0"/>
        </a:xfrm>
      </p:grpSpPr>
      <p:sp>
        <p:nvSpPr>
          <p:cNvPr id="51" name="Google Shape;51;p37"/>
          <p:cNvSpPr txBox="1">
            <a:spLocks noGrp="1"/>
          </p:cNvSpPr>
          <p:nvPr>
            <p:ph type="body" idx="1"/>
          </p:nvPr>
        </p:nvSpPr>
        <p:spPr>
          <a:xfrm>
            <a:off x="839788" y="1309205"/>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SzPts val="3360"/>
              <a:buNone/>
              <a:defRPr sz="2800" b="1"/>
            </a:lvl1pPr>
            <a:lvl2pPr marL="914400" lvl="1" indent="-228600" algn="just">
              <a:lnSpc>
                <a:spcPct val="110000"/>
              </a:lnSpc>
              <a:spcBef>
                <a:spcPts val="600"/>
              </a:spcBef>
              <a:spcAft>
                <a:spcPts val="0"/>
              </a:spcAft>
              <a:buSzPts val="2400"/>
              <a:buNone/>
              <a:defRPr sz="2000" b="1"/>
            </a:lvl2pPr>
            <a:lvl3pPr marL="1371600" lvl="2" indent="-228600" algn="l">
              <a:lnSpc>
                <a:spcPct val="110000"/>
              </a:lnSpc>
              <a:spcBef>
                <a:spcPts val="500"/>
              </a:spcBef>
              <a:spcAft>
                <a:spcPts val="0"/>
              </a:spcAft>
              <a:buSzPts val="2160"/>
              <a:buNone/>
              <a:defRPr sz="1800" b="1"/>
            </a:lvl3pPr>
            <a:lvl4pPr marL="1828800" lvl="3" indent="-228600" algn="l">
              <a:lnSpc>
                <a:spcPct val="110000"/>
              </a:lnSpc>
              <a:spcBef>
                <a:spcPts val="500"/>
              </a:spcBef>
              <a:spcAft>
                <a:spcPts val="0"/>
              </a:spcAft>
              <a:buSzPts val="1920"/>
              <a:buNone/>
              <a:defRPr sz="1600" b="1"/>
            </a:lvl4pPr>
            <a:lvl5pPr marL="2286000" lvl="4" indent="-228600" algn="l">
              <a:lnSpc>
                <a:spcPct val="110000"/>
              </a:lnSpc>
              <a:spcBef>
                <a:spcPts val="500"/>
              </a:spcBef>
              <a:spcAft>
                <a:spcPts val="0"/>
              </a:spcAft>
              <a:buSzPts val="192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37"/>
          <p:cNvSpPr txBox="1">
            <a:spLocks noGrp="1"/>
          </p:cNvSpPr>
          <p:nvPr>
            <p:ph type="body" idx="2"/>
          </p:nvPr>
        </p:nvSpPr>
        <p:spPr>
          <a:xfrm>
            <a:off x="839788" y="2133117"/>
            <a:ext cx="5157787" cy="3684588"/>
          </a:xfrm>
          <a:prstGeom prst="rect">
            <a:avLst/>
          </a:prstGeom>
          <a:noFill/>
          <a:ln>
            <a:noFill/>
          </a:ln>
        </p:spPr>
        <p:txBody>
          <a:bodyPr spcFirstLastPara="1" wrap="square" lIns="91425" tIns="45700" rIns="91425" bIns="45700" anchor="t" anchorCtr="0">
            <a:normAutofit/>
          </a:bodyPr>
          <a:lstStyle>
            <a:lvl1pPr marL="457200" lvl="0" indent="-365760" algn="l">
              <a:lnSpc>
                <a:spcPct val="110000"/>
              </a:lnSpc>
              <a:spcBef>
                <a:spcPts val="1000"/>
              </a:spcBef>
              <a:spcAft>
                <a:spcPts val="0"/>
              </a:spcAft>
              <a:buSzPts val="2160"/>
              <a:buChar char="•"/>
              <a:defRPr/>
            </a:lvl1pPr>
            <a:lvl2pPr marL="914400" lvl="1" indent="-365760" algn="just">
              <a:lnSpc>
                <a:spcPct val="110000"/>
              </a:lnSpc>
              <a:spcBef>
                <a:spcPts val="600"/>
              </a:spcBef>
              <a:spcAft>
                <a:spcPts val="0"/>
              </a:spcAft>
              <a:buSzPts val="2160"/>
              <a:buChar char="•"/>
              <a:defRPr/>
            </a:lvl2pPr>
            <a:lvl3pPr marL="1371600" lvl="2" indent="-365760" algn="l">
              <a:lnSpc>
                <a:spcPct val="110000"/>
              </a:lnSpc>
              <a:spcBef>
                <a:spcPts val="500"/>
              </a:spcBef>
              <a:spcAft>
                <a:spcPts val="0"/>
              </a:spcAft>
              <a:buSzPts val="2160"/>
              <a:buChar char="•"/>
              <a:defRPr/>
            </a:lvl3pPr>
            <a:lvl4pPr marL="1828800" lvl="3" indent="-365760" algn="l">
              <a:lnSpc>
                <a:spcPct val="110000"/>
              </a:lnSpc>
              <a:spcBef>
                <a:spcPts val="500"/>
              </a:spcBef>
              <a:spcAft>
                <a:spcPts val="0"/>
              </a:spcAft>
              <a:buSzPts val="2160"/>
              <a:buChar char="•"/>
              <a:defRPr/>
            </a:lvl4pPr>
            <a:lvl5pPr marL="2286000" lvl="4" indent="-365760" algn="l">
              <a:lnSpc>
                <a:spcPct val="110000"/>
              </a:lnSpc>
              <a:spcBef>
                <a:spcPts val="5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37"/>
          <p:cNvSpPr txBox="1">
            <a:spLocks noGrp="1"/>
          </p:cNvSpPr>
          <p:nvPr>
            <p:ph type="body" idx="3"/>
          </p:nvPr>
        </p:nvSpPr>
        <p:spPr>
          <a:xfrm>
            <a:off x="6172200" y="1309205"/>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SzPts val="3360"/>
              <a:buNone/>
              <a:defRPr sz="2800" b="1"/>
            </a:lvl1pPr>
            <a:lvl2pPr marL="914400" lvl="1" indent="-228600" algn="just">
              <a:lnSpc>
                <a:spcPct val="110000"/>
              </a:lnSpc>
              <a:spcBef>
                <a:spcPts val="600"/>
              </a:spcBef>
              <a:spcAft>
                <a:spcPts val="0"/>
              </a:spcAft>
              <a:buSzPts val="2400"/>
              <a:buNone/>
              <a:defRPr sz="2000" b="1"/>
            </a:lvl2pPr>
            <a:lvl3pPr marL="1371600" lvl="2" indent="-228600" algn="l">
              <a:lnSpc>
                <a:spcPct val="110000"/>
              </a:lnSpc>
              <a:spcBef>
                <a:spcPts val="500"/>
              </a:spcBef>
              <a:spcAft>
                <a:spcPts val="0"/>
              </a:spcAft>
              <a:buSzPts val="2160"/>
              <a:buNone/>
              <a:defRPr sz="1800" b="1"/>
            </a:lvl3pPr>
            <a:lvl4pPr marL="1828800" lvl="3" indent="-228600" algn="l">
              <a:lnSpc>
                <a:spcPct val="110000"/>
              </a:lnSpc>
              <a:spcBef>
                <a:spcPts val="500"/>
              </a:spcBef>
              <a:spcAft>
                <a:spcPts val="0"/>
              </a:spcAft>
              <a:buSzPts val="1920"/>
              <a:buNone/>
              <a:defRPr sz="1600" b="1"/>
            </a:lvl4pPr>
            <a:lvl5pPr marL="2286000" lvl="4" indent="-228600" algn="l">
              <a:lnSpc>
                <a:spcPct val="110000"/>
              </a:lnSpc>
              <a:spcBef>
                <a:spcPts val="500"/>
              </a:spcBef>
              <a:spcAft>
                <a:spcPts val="0"/>
              </a:spcAft>
              <a:buSzPts val="192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37"/>
          <p:cNvSpPr txBox="1">
            <a:spLocks noGrp="1"/>
          </p:cNvSpPr>
          <p:nvPr>
            <p:ph type="body" idx="4"/>
          </p:nvPr>
        </p:nvSpPr>
        <p:spPr>
          <a:xfrm>
            <a:off x="6172200" y="2133117"/>
            <a:ext cx="5183188" cy="3684588"/>
          </a:xfrm>
          <a:prstGeom prst="rect">
            <a:avLst/>
          </a:prstGeom>
          <a:noFill/>
          <a:ln>
            <a:noFill/>
          </a:ln>
        </p:spPr>
        <p:txBody>
          <a:bodyPr spcFirstLastPara="1" wrap="square" lIns="91425" tIns="45700" rIns="91425" bIns="45700" anchor="t" anchorCtr="0">
            <a:normAutofit/>
          </a:bodyPr>
          <a:lstStyle>
            <a:lvl1pPr marL="457200" lvl="0" indent="-365760" algn="l">
              <a:lnSpc>
                <a:spcPct val="110000"/>
              </a:lnSpc>
              <a:spcBef>
                <a:spcPts val="1000"/>
              </a:spcBef>
              <a:spcAft>
                <a:spcPts val="0"/>
              </a:spcAft>
              <a:buSzPts val="2160"/>
              <a:buChar char="•"/>
              <a:defRPr/>
            </a:lvl1pPr>
            <a:lvl2pPr marL="914400" lvl="1" indent="-365760" algn="just">
              <a:lnSpc>
                <a:spcPct val="110000"/>
              </a:lnSpc>
              <a:spcBef>
                <a:spcPts val="600"/>
              </a:spcBef>
              <a:spcAft>
                <a:spcPts val="0"/>
              </a:spcAft>
              <a:buSzPts val="2160"/>
              <a:buChar char="•"/>
              <a:defRPr/>
            </a:lvl2pPr>
            <a:lvl3pPr marL="1371600" lvl="2" indent="-365760" algn="l">
              <a:lnSpc>
                <a:spcPct val="110000"/>
              </a:lnSpc>
              <a:spcBef>
                <a:spcPts val="500"/>
              </a:spcBef>
              <a:spcAft>
                <a:spcPts val="0"/>
              </a:spcAft>
              <a:buSzPts val="2160"/>
              <a:buChar char="•"/>
              <a:defRPr/>
            </a:lvl3pPr>
            <a:lvl4pPr marL="1828800" lvl="3" indent="-365760" algn="l">
              <a:lnSpc>
                <a:spcPct val="110000"/>
              </a:lnSpc>
              <a:spcBef>
                <a:spcPts val="500"/>
              </a:spcBef>
              <a:spcAft>
                <a:spcPts val="0"/>
              </a:spcAft>
              <a:buSzPts val="2160"/>
              <a:buChar char="•"/>
              <a:defRPr/>
            </a:lvl4pPr>
            <a:lvl5pPr marL="2286000" lvl="4" indent="-365760" algn="l">
              <a:lnSpc>
                <a:spcPct val="110000"/>
              </a:lnSpc>
              <a:spcBef>
                <a:spcPts val="5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37"/>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7"/>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7"/>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7"/>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9"/>
        <p:cNvGrpSpPr/>
        <p:nvPr/>
      </p:nvGrpSpPr>
      <p:grpSpPr>
        <a:xfrm>
          <a:off x="0" y="0"/>
          <a:ext cx="0" cy="0"/>
          <a:chOff x="0" y="0"/>
          <a:chExt cx="0" cy="0"/>
        </a:xfrm>
      </p:grpSpPr>
      <p:sp>
        <p:nvSpPr>
          <p:cNvPr id="60" name="Google Shape;60;p38"/>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38"/>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38"/>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63"/>
        <p:cNvGrpSpPr/>
        <p:nvPr/>
      </p:nvGrpSpPr>
      <p:grpSpPr>
        <a:xfrm>
          <a:off x="0" y="0"/>
          <a:ext cx="0" cy="0"/>
          <a:chOff x="0" y="0"/>
          <a:chExt cx="0" cy="0"/>
        </a:xfrm>
      </p:grpSpPr>
      <p:sp>
        <p:nvSpPr>
          <p:cNvPr id="64" name="Google Shape;64;p39"/>
          <p:cNvSpPr txBox="1"/>
          <p:nvPr/>
        </p:nvSpPr>
        <p:spPr>
          <a:xfrm>
            <a:off x="1523999" y="3556001"/>
            <a:ext cx="9144000" cy="576066"/>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C00000"/>
              </a:buClr>
              <a:buSzPts val="2400"/>
              <a:buFont typeface="Noto Sans Symbols"/>
              <a:buNone/>
            </a:pPr>
            <a:endParaRPr sz="2000" b="0" i="0" u="none" strike="noStrike" cap="none">
              <a:solidFill>
                <a:schemeClr val="dk1"/>
              </a:solidFill>
              <a:latin typeface="Arial"/>
              <a:ea typeface="Arial"/>
              <a:cs typeface="Arial"/>
              <a:sym typeface="Arial"/>
            </a:endParaRPr>
          </a:p>
        </p:txBody>
      </p:sp>
      <p:sp>
        <p:nvSpPr>
          <p:cNvPr id="65" name="Google Shape;65;p39"/>
          <p:cNvSpPr>
            <a:spLocks noGrp="1"/>
          </p:cNvSpPr>
          <p:nvPr>
            <p:ph type="title"/>
          </p:nvPr>
        </p:nvSpPr>
        <p:spPr>
          <a:xfrm>
            <a:off x="644011" y="779558"/>
            <a:ext cx="10903974" cy="1563935"/>
          </a:xfrm>
          <a:prstGeom prst="roundRect">
            <a:avLst>
              <a:gd name="adj" fmla="val 16667"/>
            </a:avLst>
          </a:prstGeom>
          <a:solidFill>
            <a:schemeClr val="accent1"/>
          </a:solidFill>
          <a:ln>
            <a:noFill/>
          </a:ln>
          <a:effectLst>
            <a:outerShdw blurRad="152400" dist="177800" dir="2700000" algn="tl" rotWithShape="0">
              <a:srgbClr val="000000">
                <a:alpha val="27843"/>
              </a:srgbClr>
            </a:outerShdw>
          </a:effectLst>
        </p:spPr>
        <p:txBody>
          <a:bodyPr spcFirstLastPara="1" wrap="square" lIns="91425" tIns="274300" rIns="91425" bIns="45700" anchor="ctr" anchorCtr="0">
            <a:normAutofit/>
          </a:bodyPr>
          <a:lstStyle>
            <a:lvl1pPr lvl="0" algn="ctr">
              <a:lnSpc>
                <a:spcPct val="90000"/>
              </a:lnSpc>
              <a:spcBef>
                <a:spcPts val="0"/>
              </a:spcBef>
              <a:spcAft>
                <a:spcPts val="0"/>
              </a:spcAft>
              <a:buClr>
                <a:schemeClr val="lt1"/>
              </a:buClr>
              <a:buSzPts val="4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39"/>
          <p:cNvSpPr txBox="1">
            <a:spLocks noGrp="1"/>
          </p:cNvSpPr>
          <p:nvPr>
            <p:ph type="body" idx="1"/>
          </p:nvPr>
        </p:nvSpPr>
        <p:spPr>
          <a:xfrm>
            <a:off x="2081211" y="2875826"/>
            <a:ext cx="8029575" cy="888432"/>
          </a:xfrm>
          <a:prstGeom prst="rect">
            <a:avLst/>
          </a:prstGeom>
          <a:noFill/>
          <a:ln>
            <a:noFill/>
          </a:ln>
        </p:spPr>
        <p:txBody>
          <a:bodyPr spcFirstLastPara="1" wrap="square" lIns="91425" tIns="45700" rIns="91425" bIns="45700" anchor="t" anchorCtr="0">
            <a:normAutofit/>
          </a:bodyPr>
          <a:lstStyle>
            <a:lvl1pPr marL="457200" lvl="0" indent="-228600" algn="ctr">
              <a:lnSpc>
                <a:spcPct val="110000"/>
              </a:lnSpc>
              <a:spcBef>
                <a:spcPts val="1000"/>
              </a:spcBef>
              <a:spcAft>
                <a:spcPts val="0"/>
              </a:spcAft>
              <a:buSzPts val="3360"/>
              <a:buNone/>
              <a:defRPr/>
            </a:lvl1pPr>
            <a:lvl2pPr marL="914400" lvl="1" indent="-365760" algn="just">
              <a:lnSpc>
                <a:spcPct val="110000"/>
              </a:lnSpc>
              <a:spcBef>
                <a:spcPts val="600"/>
              </a:spcBef>
              <a:spcAft>
                <a:spcPts val="0"/>
              </a:spcAft>
              <a:buSzPts val="2160"/>
              <a:buChar char="•"/>
              <a:defRPr/>
            </a:lvl2pPr>
            <a:lvl3pPr marL="1371600" lvl="2" indent="-365760" algn="l">
              <a:lnSpc>
                <a:spcPct val="110000"/>
              </a:lnSpc>
              <a:spcBef>
                <a:spcPts val="500"/>
              </a:spcBef>
              <a:spcAft>
                <a:spcPts val="0"/>
              </a:spcAft>
              <a:buSzPts val="2160"/>
              <a:buChar char="•"/>
              <a:defRPr/>
            </a:lvl3pPr>
            <a:lvl4pPr marL="1828800" lvl="3" indent="-365760" algn="l">
              <a:lnSpc>
                <a:spcPct val="110000"/>
              </a:lnSpc>
              <a:spcBef>
                <a:spcPts val="500"/>
              </a:spcBef>
              <a:spcAft>
                <a:spcPts val="0"/>
              </a:spcAft>
              <a:buSzPts val="2160"/>
              <a:buChar char="•"/>
              <a:defRPr/>
            </a:lvl4pPr>
            <a:lvl5pPr marL="2286000" lvl="4" indent="-365760" algn="l">
              <a:lnSpc>
                <a:spcPct val="110000"/>
              </a:lnSpc>
              <a:spcBef>
                <a:spcPts val="5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39"/>
          <p:cNvSpPr txBox="1">
            <a:spLocks noGrp="1"/>
          </p:cNvSpPr>
          <p:nvPr>
            <p:ph type="body" idx="2"/>
          </p:nvPr>
        </p:nvSpPr>
        <p:spPr>
          <a:xfrm>
            <a:off x="2081211" y="4016919"/>
            <a:ext cx="8029574" cy="1162300"/>
          </a:xfrm>
          <a:prstGeom prst="rect">
            <a:avLst/>
          </a:prstGeom>
          <a:noFill/>
          <a:ln>
            <a:noFill/>
          </a:ln>
        </p:spPr>
        <p:txBody>
          <a:bodyPr spcFirstLastPara="1" wrap="square" lIns="91425" tIns="45700" rIns="91425" bIns="45700" anchor="t" anchorCtr="0">
            <a:normAutofit/>
          </a:bodyPr>
          <a:lstStyle>
            <a:lvl1pPr marL="457200" lvl="0" indent="-228600" algn="ctr">
              <a:lnSpc>
                <a:spcPct val="110000"/>
              </a:lnSpc>
              <a:spcBef>
                <a:spcPts val="1000"/>
              </a:spcBef>
              <a:spcAft>
                <a:spcPts val="0"/>
              </a:spcAft>
              <a:buSzPts val="2400"/>
              <a:buNone/>
              <a:defRPr sz="2000"/>
            </a:lvl1pPr>
            <a:lvl2pPr marL="914400" lvl="1" indent="-365760" algn="just">
              <a:lnSpc>
                <a:spcPct val="110000"/>
              </a:lnSpc>
              <a:spcBef>
                <a:spcPts val="600"/>
              </a:spcBef>
              <a:spcAft>
                <a:spcPts val="0"/>
              </a:spcAft>
              <a:buSzPts val="2160"/>
              <a:buChar char="•"/>
              <a:defRPr/>
            </a:lvl2pPr>
            <a:lvl3pPr marL="1371600" lvl="2" indent="-365760" algn="l">
              <a:lnSpc>
                <a:spcPct val="110000"/>
              </a:lnSpc>
              <a:spcBef>
                <a:spcPts val="500"/>
              </a:spcBef>
              <a:spcAft>
                <a:spcPts val="0"/>
              </a:spcAft>
              <a:buSzPts val="2160"/>
              <a:buChar char="•"/>
              <a:defRPr/>
            </a:lvl3pPr>
            <a:lvl4pPr marL="1828800" lvl="3" indent="-365760" algn="l">
              <a:lnSpc>
                <a:spcPct val="110000"/>
              </a:lnSpc>
              <a:spcBef>
                <a:spcPts val="500"/>
              </a:spcBef>
              <a:spcAft>
                <a:spcPts val="0"/>
              </a:spcAft>
              <a:buSzPts val="2160"/>
              <a:buChar char="•"/>
              <a:defRPr/>
            </a:lvl4pPr>
            <a:lvl5pPr marL="2286000" lvl="4" indent="-365760" algn="l">
              <a:lnSpc>
                <a:spcPct val="110000"/>
              </a:lnSpc>
              <a:spcBef>
                <a:spcPts val="5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39"/>
          <p:cNvSpPr txBox="1">
            <a:spLocks noGrp="1"/>
          </p:cNvSpPr>
          <p:nvPr>
            <p:ph type="body" idx="3"/>
          </p:nvPr>
        </p:nvSpPr>
        <p:spPr>
          <a:xfrm>
            <a:off x="2081211" y="5446367"/>
            <a:ext cx="8029574" cy="807245"/>
          </a:xfrm>
          <a:prstGeom prst="rect">
            <a:avLst/>
          </a:prstGeom>
          <a:noFill/>
          <a:ln>
            <a:noFill/>
          </a:ln>
        </p:spPr>
        <p:txBody>
          <a:bodyPr spcFirstLastPara="1" wrap="square" lIns="91425" tIns="45700" rIns="91425" bIns="45700" anchor="t" anchorCtr="0">
            <a:normAutofit/>
          </a:bodyPr>
          <a:lstStyle>
            <a:lvl1pPr marL="457200" lvl="0" indent="-228600" algn="ctr">
              <a:lnSpc>
                <a:spcPct val="110000"/>
              </a:lnSpc>
              <a:spcBef>
                <a:spcPts val="1000"/>
              </a:spcBef>
              <a:spcAft>
                <a:spcPts val="0"/>
              </a:spcAft>
              <a:buSzPts val="3360"/>
              <a:buNone/>
              <a:defRPr/>
            </a:lvl1pPr>
            <a:lvl2pPr marL="914400" lvl="1" indent="-365760" algn="just">
              <a:lnSpc>
                <a:spcPct val="110000"/>
              </a:lnSpc>
              <a:spcBef>
                <a:spcPts val="600"/>
              </a:spcBef>
              <a:spcAft>
                <a:spcPts val="0"/>
              </a:spcAft>
              <a:buSzPts val="2160"/>
              <a:buChar char="•"/>
              <a:defRPr/>
            </a:lvl2pPr>
            <a:lvl3pPr marL="1371600" lvl="2" indent="-365760" algn="l">
              <a:lnSpc>
                <a:spcPct val="110000"/>
              </a:lnSpc>
              <a:spcBef>
                <a:spcPts val="500"/>
              </a:spcBef>
              <a:spcAft>
                <a:spcPts val="0"/>
              </a:spcAft>
              <a:buSzPts val="2160"/>
              <a:buChar char="•"/>
              <a:defRPr/>
            </a:lvl3pPr>
            <a:lvl4pPr marL="1828800" lvl="3" indent="-365760" algn="l">
              <a:lnSpc>
                <a:spcPct val="110000"/>
              </a:lnSpc>
              <a:spcBef>
                <a:spcPts val="500"/>
              </a:spcBef>
              <a:spcAft>
                <a:spcPts val="0"/>
              </a:spcAft>
              <a:buSzPts val="2160"/>
              <a:buChar char="•"/>
              <a:defRPr/>
            </a:lvl4pPr>
            <a:lvl5pPr marL="2286000" lvl="4" indent="-365760" algn="l">
              <a:lnSpc>
                <a:spcPct val="110000"/>
              </a:lnSpc>
              <a:spcBef>
                <a:spcPts val="5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Comparison">
  <p:cSld name="1_Comparison">
    <p:spTree>
      <p:nvGrpSpPr>
        <p:cNvPr id="1" name="Shape 69"/>
        <p:cNvGrpSpPr/>
        <p:nvPr/>
      </p:nvGrpSpPr>
      <p:grpSpPr>
        <a:xfrm>
          <a:off x="0" y="0"/>
          <a:ext cx="0" cy="0"/>
          <a:chOff x="0" y="0"/>
          <a:chExt cx="0" cy="0"/>
        </a:xfrm>
      </p:grpSpPr>
      <p:sp>
        <p:nvSpPr>
          <p:cNvPr id="70" name="Google Shape;70;p4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SzPts val="3360"/>
              <a:buNone/>
              <a:defRPr sz="2800" b="1"/>
            </a:lvl1pPr>
            <a:lvl2pPr marL="914400" lvl="1" indent="-228600" algn="just">
              <a:lnSpc>
                <a:spcPct val="110000"/>
              </a:lnSpc>
              <a:spcBef>
                <a:spcPts val="600"/>
              </a:spcBef>
              <a:spcAft>
                <a:spcPts val="0"/>
              </a:spcAft>
              <a:buSzPts val="2400"/>
              <a:buNone/>
              <a:defRPr sz="2000" b="1"/>
            </a:lvl2pPr>
            <a:lvl3pPr marL="1371600" lvl="2" indent="-228600" algn="l">
              <a:lnSpc>
                <a:spcPct val="110000"/>
              </a:lnSpc>
              <a:spcBef>
                <a:spcPts val="500"/>
              </a:spcBef>
              <a:spcAft>
                <a:spcPts val="0"/>
              </a:spcAft>
              <a:buSzPts val="2160"/>
              <a:buNone/>
              <a:defRPr sz="1800" b="1"/>
            </a:lvl3pPr>
            <a:lvl4pPr marL="1828800" lvl="3" indent="-228600" algn="l">
              <a:lnSpc>
                <a:spcPct val="110000"/>
              </a:lnSpc>
              <a:spcBef>
                <a:spcPts val="500"/>
              </a:spcBef>
              <a:spcAft>
                <a:spcPts val="0"/>
              </a:spcAft>
              <a:buSzPts val="1920"/>
              <a:buNone/>
              <a:defRPr sz="1600" b="1"/>
            </a:lvl4pPr>
            <a:lvl5pPr marL="2286000" lvl="4" indent="-228600" algn="l">
              <a:lnSpc>
                <a:spcPct val="110000"/>
              </a:lnSpc>
              <a:spcBef>
                <a:spcPts val="500"/>
              </a:spcBef>
              <a:spcAft>
                <a:spcPts val="0"/>
              </a:spcAft>
              <a:buSzPts val="192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1" name="Google Shape;71;p4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65760" algn="l">
              <a:lnSpc>
                <a:spcPct val="110000"/>
              </a:lnSpc>
              <a:spcBef>
                <a:spcPts val="1000"/>
              </a:spcBef>
              <a:spcAft>
                <a:spcPts val="0"/>
              </a:spcAft>
              <a:buSzPts val="2160"/>
              <a:buChar char="•"/>
              <a:defRPr/>
            </a:lvl1pPr>
            <a:lvl2pPr marL="914400" lvl="1" indent="-365760" algn="just">
              <a:lnSpc>
                <a:spcPct val="110000"/>
              </a:lnSpc>
              <a:spcBef>
                <a:spcPts val="600"/>
              </a:spcBef>
              <a:spcAft>
                <a:spcPts val="0"/>
              </a:spcAft>
              <a:buSzPts val="2160"/>
              <a:buChar char="•"/>
              <a:defRPr/>
            </a:lvl2pPr>
            <a:lvl3pPr marL="1371600" lvl="2" indent="-365760" algn="l">
              <a:lnSpc>
                <a:spcPct val="110000"/>
              </a:lnSpc>
              <a:spcBef>
                <a:spcPts val="500"/>
              </a:spcBef>
              <a:spcAft>
                <a:spcPts val="0"/>
              </a:spcAft>
              <a:buSzPts val="2160"/>
              <a:buChar char="•"/>
              <a:defRPr/>
            </a:lvl3pPr>
            <a:lvl4pPr marL="1828800" lvl="3" indent="-365760" algn="l">
              <a:lnSpc>
                <a:spcPct val="110000"/>
              </a:lnSpc>
              <a:spcBef>
                <a:spcPts val="500"/>
              </a:spcBef>
              <a:spcAft>
                <a:spcPts val="0"/>
              </a:spcAft>
              <a:buSzPts val="2160"/>
              <a:buChar char="•"/>
              <a:defRPr/>
            </a:lvl4pPr>
            <a:lvl5pPr marL="2286000" lvl="4" indent="-365760" algn="l">
              <a:lnSpc>
                <a:spcPct val="110000"/>
              </a:lnSpc>
              <a:spcBef>
                <a:spcPts val="5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4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SzPts val="3360"/>
              <a:buNone/>
              <a:defRPr sz="2800" b="1"/>
            </a:lvl1pPr>
            <a:lvl2pPr marL="914400" lvl="1" indent="-228600" algn="just">
              <a:lnSpc>
                <a:spcPct val="110000"/>
              </a:lnSpc>
              <a:spcBef>
                <a:spcPts val="600"/>
              </a:spcBef>
              <a:spcAft>
                <a:spcPts val="0"/>
              </a:spcAft>
              <a:buSzPts val="2400"/>
              <a:buNone/>
              <a:defRPr sz="2000" b="1"/>
            </a:lvl2pPr>
            <a:lvl3pPr marL="1371600" lvl="2" indent="-228600" algn="l">
              <a:lnSpc>
                <a:spcPct val="110000"/>
              </a:lnSpc>
              <a:spcBef>
                <a:spcPts val="500"/>
              </a:spcBef>
              <a:spcAft>
                <a:spcPts val="0"/>
              </a:spcAft>
              <a:buSzPts val="2160"/>
              <a:buNone/>
              <a:defRPr sz="1800" b="1"/>
            </a:lvl3pPr>
            <a:lvl4pPr marL="1828800" lvl="3" indent="-228600" algn="l">
              <a:lnSpc>
                <a:spcPct val="110000"/>
              </a:lnSpc>
              <a:spcBef>
                <a:spcPts val="500"/>
              </a:spcBef>
              <a:spcAft>
                <a:spcPts val="0"/>
              </a:spcAft>
              <a:buSzPts val="1920"/>
              <a:buNone/>
              <a:defRPr sz="1600" b="1"/>
            </a:lvl4pPr>
            <a:lvl5pPr marL="2286000" lvl="4" indent="-228600" algn="l">
              <a:lnSpc>
                <a:spcPct val="110000"/>
              </a:lnSpc>
              <a:spcBef>
                <a:spcPts val="500"/>
              </a:spcBef>
              <a:spcAft>
                <a:spcPts val="0"/>
              </a:spcAft>
              <a:buSzPts val="192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3" name="Google Shape;73;p4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65760" algn="l">
              <a:lnSpc>
                <a:spcPct val="110000"/>
              </a:lnSpc>
              <a:spcBef>
                <a:spcPts val="1000"/>
              </a:spcBef>
              <a:spcAft>
                <a:spcPts val="0"/>
              </a:spcAft>
              <a:buSzPts val="2160"/>
              <a:buChar char="•"/>
              <a:defRPr/>
            </a:lvl1pPr>
            <a:lvl2pPr marL="914400" lvl="1" indent="-365760" algn="just">
              <a:lnSpc>
                <a:spcPct val="110000"/>
              </a:lnSpc>
              <a:spcBef>
                <a:spcPts val="600"/>
              </a:spcBef>
              <a:spcAft>
                <a:spcPts val="0"/>
              </a:spcAft>
              <a:buSzPts val="2160"/>
              <a:buChar char="•"/>
              <a:defRPr/>
            </a:lvl2pPr>
            <a:lvl3pPr marL="1371600" lvl="2" indent="-365760" algn="l">
              <a:lnSpc>
                <a:spcPct val="110000"/>
              </a:lnSpc>
              <a:spcBef>
                <a:spcPts val="500"/>
              </a:spcBef>
              <a:spcAft>
                <a:spcPts val="0"/>
              </a:spcAft>
              <a:buSzPts val="2160"/>
              <a:buChar char="•"/>
              <a:defRPr/>
            </a:lvl3pPr>
            <a:lvl4pPr marL="1828800" lvl="3" indent="-365760" algn="l">
              <a:lnSpc>
                <a:spcPct val="110000"/>
              </a:lnSpc>
              <a:spcBef>
                <a:spcPts val="500"/>
              </a:spcBef>
              <a:spcAft>
                <a:spcPts val="0"/>
              </a:spcAft>
              <a:buSzPts val="2160"/>
              <a:buChar char="•"/>
              <a:defRPr/>
            </a:lvl4pPr>
            <a:lvl5pPr marL="2286000" lvl="4" indent="-365760" algn="l">
              <a:lnSpc>
                <a:spcPct val="110000"/>
              </a:lnSpc>
              <a:spcBef>
                <a:spcPts val="5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40"/>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40"/>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0"/>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0"/>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78"/>
        <p:cNvGrpSpPr/>
        <p:nvPr/>
      </p:nvGrpSpPr>
      <p:grpSpPr>
        <a:xfrm>
          <a:off x="0" y="0"/>
          <a:ext cx="0" cy="0"/>
          <a:chOff x="0" y="0"/>
          <a:chExt cx="0" cy="0"/>
        </a:xfrm>
      </p:grpSpPr>
      <p:sp>
        <p:nvSpPr>
          <p:cNvPr id="79" name="Google Shape;79;p41"/>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1"/>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41"/>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1"/>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29"/>
        <p:cNvGrpSpPr/>
        <p:nvPr/>
      </p:nvGrpSpPr>
      <p:grpSpPr>
        <a:xfrm>
          <a:off x="0" y="0"/>
          <a:ext cx="0" cy="0"/>
          <a:chOff x="0" y="0"/>
          <a:chExt cx="0" cy="0"/>
        </a:xfrm>
      </p:grpSpPr>
      <p:sp>
        <p:nvSpPr>
          <p:cNvPr id="30" name="Google Shape;30;p33"/>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65760" algn="l">
              <a:lnSpc>
                <a:spcPct val="110000"/>
              </a:lnSpc>
              <a:spcBef>
                <a:spcPts val="1000"/>
              </a:spcBef>
              <a:spcAft>
                <a:spcPts val="0"/>
              </a:spcAft>
              <a:buSzPts val="2160"/>
              <a:buChar char="•"/>
              <a:defRPr/>
            </a:lvl1pPr>
            <a:lvl2pPr marL="914400" lvl="1" indent="-365760" algn="just">
              <a:lnSpc>
                <a:spcPct val="110000"/>
              </a:lnSpc>
              <a:spcBef>
                <a:spcPts val="600"/>
              </a:spcBef>
              <a:spcAft>
                <a:spcPts val="0"/>
              </a:spcAft>
              <a:buSzPts val="2160"/>
              <a:buChar char="•"/>
              <a:defRPr/>
            </a:lvl2pPr>
            <a:lvl3pPr marL="1371600" lvl="2" indent="-365760" algn="l">
              <a:lnSpc>
                <a:spcPct val="110000"/>
              </a:lnSpc>
              <a:spcBef>
                <a:spcPts val="500"/>
              </a:spcBef>
              <a:spcAft>
                <a:spcPts val="0"/>
              </a:spcAft>
              <a:buSzPts val="2160"/>
              <a:buChar char="•"/>
              <a:defRPr/>
            </a:lvl3pPr>
            <a:lvl4pPr marL="1828800" lvl="3" indent="-365760" algn="l">
              <a:lnSpc>
                <a:spcPct val="110000"/>
              </a:lnSpc>
              <a:spcBef>
                <a:spcPts val="500"/>
              </a:spcBef>
              <a:spcAft>
                <a:spcPts val="0"/>
              </a:spcAft>
              <a:buSzPts val="2160"/>
              <a:buChar char="•"/>
              <a:defRPr/>
            </a:lvl4pPr>
            <a:lvl5pPr marL="2286000" lvl="4" indent="-365760" algn="l">
              <a:lnSpc>
                <a:spcPct val="110000"/>
              </a:lnSpc>
              <a:spcBef>
                <a:spcPts val="5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65760" algn="l">
              <a:lnSpc>
                <a:spcPct val="110000"/>
              </a:lnSpc>
              <a:spcBef>
                <a:spcPts val="1000"/>
              </a:spcBef>
              <a:spcAft>
                <a:spcPts val="0"/>
              </a:spcAft>
              <a:buSzPts val="2160"/>
              <a:buChar char="•"/>
              <a:defRPr/>
            </a:lvl1pPr>
            <a:lvl2pPr marL="914400" lvl="1" indent="-365760" algn="just">
              <a:lnSpc>
                <a:spcPct val="110000"/>
              </a:lnSpc>
              <a:spcBef>
                <a:spcPts val="600"/>
              </a:spcBef>
              <a:spcAft>
                <a:spcPts val="0"/>
              </a:spcAft>
              <a:buSzPts val="2160"/>
              <a:buChar char="•"/>
              <a:defRPr/>
            </a:lvl2pPr>
            <a:lvl3pPr marL="1371600" lvl="2" indent="-365760" algn="l">
              <a:lnSpc>
                <a:spcPct val="110000"/>
              </a:lnSpc>
              <a:spcBef>
                <a:spcPts val="500"/>
              </a:spcBef>
              <a:spcAft>
                <a:spcPts val="0"/>
              </a:spcAft>
              <a:buSzPts val="2160"/>
              <a:buChar char="•"/>
              <a:defRPr/>
            </a:lvl3pPr>
            <a:lvl4pPr marL="1828800" lvl="3" indent="-365760" algn="l">
              <a:lnSpc>
                <a:spcPct val="110000"/>
              </a:lnSpc>
              <a:spcBef>
                <a:spcPts val="500"/>
              </a:spcBef>
              <a:spcAft>
                <a:spcPts val="0"/>
              </a:spcAft>
              <a:buSzPts val="2160"/>
              <a:buChar char="•"/>
              <a:defRPr/>
            </a:lvl4pPr>
            <a:lvl5pPr marL="2286000" lvl="4" indent="-365760" algn="l">
              <a:lnSpc>
                <a:spcPct val="110000"/>
              </a:lnSpc>
              <a:spcBef>
                <a:spcPts val="5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3"/>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3"/>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3"/>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820186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0"/>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a:bodyPr>
          <a:lstStyle>
            <a:lvl1pPr marR="0" lvl="0" algn="l" rtl="0">
              <a:lnSpc>
                <a:spcPct val="90000"/>
              </a:lnSpc>
              <a:spcBef>
                <a:spcPts val="0"/>
              </a:spcBef>
              <a:spcAft>
                <a:spcPts val="0"/>
              </a:spcAft>
              <a:buClr>
                <a:schemeClr val="lt1"/>
              </a:buClr>
              <a:buSzPts val="4400"/>
              <a:buFont typeface="Arial"/>
              <a:buNone/>
              <a:defRPr sz="44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0"/>
          <p:cNvSpPr txBox="1">
            <a:spLocks noGrp="1"/>
          </p:cNvSpPr>
          <p:nvPr>
            <p:ph type="body" idx="1"/>
          </p:nvPr>
        </p:nvSpPr>
        <p:spPr>
          <a:xfrm>
            <a:off x="1308294" y="1519311"/>
            <a:ext cx="10045505" cy="2863846"/>
          </a:xfrm>
          <a:prstGeom prst="rect">
            <a:avLst/>
          </a:prstGeom>
          <a:noFill/>
          <a:ln>
            <a:noFill/>
          </a:ln>
        </p:spPr>
        <p:txBody>
          <a:bodyPr spcFirstLastPara="1" wrap="square" lIns="91425" tIns="45700" rIns="91425" bIns="45700" anchor="t" anchorCtr="0">
            <a:normAutofit/>
          </a:bodyPr>
          <a:lstStyle>
            <a:lvl1pPr marL="457200" marR="0" lvl="0" indent="-441960" algn="l" rtl="0">
              <a:lnSpc>
                <a:spcPct val="110000"/>
              </a:lnSpc>
              <a:spcBef>
                <a:spcPts val="1000"/>
              </a:spcBef>
              <a:spcAft>
                <a:spcPts val="0"/>
              </a:spcAft>
              <a:buClr>
                <a:schemeClr val="accent1"/>
              </a:buClr>
              <a:buSzPts val="3360"/>
              <a:buFont typeface="Arial"/>
              <a:buChar char="•"/>
              <a:defRPr sz="2800" b="0" i="0" u="none" strike="noStrike" cap="none">
                <a:solidFill>
                  <a:schemeClr val="dk1"/>
                </a:solidFill>
                <a:latin typeface="Arial"/>
                <a:ea typeface="Arial"/>
                <a:cs typeface="Arial"/>
                <a:sym typeface="Arial"/>
              </a:defRPr>
            </a:lvl1pPr>
            <a:lvl2pPr marL="914400" marR="0" lvl="1" indent="-411480" algn="just" rtl="0">
              <a:lnSpc>
                <a:spcPct val="110000"/>
              </a:lnSpc>
              <a:spcBef>
                <a:spcPts val="600"/>
              </a:spcBef>
              <a:spcAft>
                <a:spcPts val="0"/>
              </a:spcAft>
              <a:buClr>
                <a:schemeClr val="accent1"/>
              </a:buClr>
              <a:buSzPts val="288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10000"/>
              </a:lnSpc>
              <a:spcBef>
                <a:spcPts val="500"/>
              </a:spcBef>
              <a:spcAft>
                <a:spcPts val="0"/>
              </a:spcAft>
              <a:buClr>
                <a:schemeClr val="accent1"/>
              </a:buClr>
              <a:buSzPts val="2400"/>
              <a:buFont typeface="Arial"/>
              <a:buChar char="•"/>
              <a:defRPr sz="2000" b="0" i="0" u="none" strike="noStrike" cap="none">
                <a:solidFill>
                  <a:schemeClr val="dk1"/>
                </a:solidFill>
                <a:latin typeface="Arial"/>
                <a:ea typeface="Arial"/>
                <a:cs typeface="Arial"/>
                <a:sym typeface="Arial"/>
              </a:defRPr>
            </a:lvl3pPr>
            <a:lvl4pPr marL="1828800" marR="0" lvl="3" indent="-365760" algn="l" rtl="0">
              <a:lnSpc>
                <a:spcPct val="110000"/>
              </a:lnSpc>
              <a:spcBef>
                <a:spcPts val="500"/>
              </a:spcBef>
              <a:spcAft>
                <a:spcPts val="0"/>
              </a:spcAft>
              <a:buClr>
                <a:schemeClr val="accent1"/>
              </a:buClr>
              <a:buSzPts val="2160"/>
              <a:buFont typeface="Arial"/>
              <a:buChar char="•"/>
              <a:defRPr sz="1800" b="0" i="0" u="none" strike="noStrike" cap="none">
                <a:solidFill>
                  <a:schemeClr val="dk1"/>
                </a:solidFill>
                <a:latin typeface="Arial"/>
                <a:ea typeface="Arial"/>
                <a:cs typeface="Arial"/>
                <a:sym typeface="Arial"/>
              </a:defRPr>
            </a:lvl4pPr>
            <a:lvl5pPr marL="2286000" marR="0" lvl="4" indent="-365760" algn="l" rtl="0">
              <a:lnSpc>
                <a:spcPct val="110000"/>
              </a:lnSpc>
              <a:spcBef>
                <a:spcPts val="500"/>
              </a:spcBef>
              <a:spcAft>
                <a:spcPts val="0"/>
              </a:spcAft>
              <a:buClr>
                <a:schemeClr val="accent1"/>
              </a:buClr>
              <a:buSzPts val="216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0"/>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4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0"/>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0"/>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lvl1pPr marL="0" marR="0" lvl="0" indent="0" algn="r" rtl="0">
              <a:spcBef>
                <a:spcPts val="0"/>
              </a:spcBef>
              <a:buNone/>
              <a:defRPr sz="1400" b="0" i="0" u="none" strike="noStrike" cap="none">
                <a:solidFill>
                  <a:schemeClr val="lt1"/>
                </a:solidFill>
                <a:latin typeface="Arial"/>
                <a:ea typeface="Arial"/>
                <a:cs typeface="Arial"/>
                <a:sym typeface="Arial"/>
              </a:defRPr>
            </a:lvl1pPr>
            <a:lvl2pPr marL="0" marR="0" lvl="1" indent="0" algn="r" rtl="0">
              <a:spcBef>
                <a:spcPts val="0"/>
              </a:spcBef>
              <a:buNone/>
              <a:defRPr sz="1400" b="0" i="0" u="none" strike="noStrike" cap="none">
                <a:solidFill>
                  <a:schemeClr val="lt1"/>
                </a:solidFill>
                <a:latin typeface="Arial"/>
                <a:ea typeface="Arial"/>
                <a:cs typeface="Arial"/>
                <a:sym typeface="Arial"/>
              </a:defRPr>
            </a:lvl2pPr>
            <a:lvl3pPr marL="0" marR="0" lvl="2" indent="0" algn="r" rtl="0">
              <a:spcBef>
                <a:spcPts val="0"/>
              </a:spcBef>
              <a:buNone/>
              <a:defRPr sz="1400" b="0" i="0" u="none" strike="noStrike" cap="none">
                <a:solidFill>
                  <a:schemeClr val="lt1"/>
                </a:solidFill>
                <a:latin typeface="Arial"/>
                <a:ea typeface="Arial"/>
                <a:cs typeface="Arial"/>
                <a:sym typeface="Arial"/>
              </a:defRPr>
            </a:lvl3pPr>
            <a:lvl4pPr marL="0" marR="0" lvl="3" indent="0" algn="r" rtl="0">
              <a:spcBef>
                <a:spcPts val="0"/>
              </a:spcBef>
              <a:buNone/>
              <a:defRPr sz="1400" b="0" i="0" u="none" strike="noStrike" cap="none">
                <a:solidFill>
                  <a:schemeClr val="lt1"/>
                </a:solidFill>
                <a:latin typeface="Arial"/>
                <a:ea typeface="Arial"/>
                <a:cs typeface="Arial"/>
                <a:sym typeface="Arial"/>
              </a:defRPr>
            </a:lvl4pPr>
            <a:lvl5pPr marL="0" marR="0" lvl="4" indent="0" algn="r" rtl="0">
              <a:spcBef>
                <a:spcPts val="0"/>
              </a:spcBef>
              <a:buNone/>
              <a:defRPr sz="1400" b="0" i="0" u="none" strike="noStrike" cap="none">
                <a:solidFill>
                  <a:schemeClr val="lt1"/>
                </a:solidFill>
                <a:latin typeface="Arial"/>
                <a:ea typeface="Arial"/>
                <a:cs typeface="Arial"/>
                <a:sym typeface="Arial"/>
              </a:defRPr>
            </a:lvl5pPr>
            <a:lvl6pPr marL="0" marR="0" lvl="5" indent="0" algn="r" rtl="0">
              <a:spcBef>
                <a:spcPts val="0"/>
              </a:spcBef>
              <a:buNone/>
              <a:defRPr sz="1400" b="0" i="0" u="none" strike="noStrike" cap="none">
                <a:solidFill>
                  <a:schemeClr val="lt1"/>
                </a:solidFill>
                <a:latin typeface="Arial"/>
                <a:ea typeface="Arial"/>
                <a:cs typeface="Arial"/>
                <a:sym typeface="Arial"/>
              </a:defRPr>
            </a:lvl6pPr>
            <a:lvl7pPr marL="0" marR="0" lvl="6" indent="0" algn="r" rtl="0">
              <a:spcBef>
                <a:spcPts val="0"/>
              </a:spcBef>
              <a:buNone/>
              <a:defRPr sz="1400" b="0" i="0" u="none" strike="noStrike" cap="none">
                <a:solidFill>
                  <a:schemeClr val="lt1"/>
                </a:solidFill>
                <a:latin typeface="Arial"/>
                <a:ea typeface="Arial"/>
                <a:cs typeface="Arial"/>
                <a:sym typeface="Arial"/>
              </a:defRPr>
            </a:lvl7pPr>
            <a:lvl8pPr marL="0" marR="0" lvl="7" indent="0" algn="r" rtl="0">
              <a:spcBef>
                <a:spcPts val="0"/>
              </a:spcBef>
              <a:buNone/>
              <a:defRPr sz="1400" b="0" i="0" u="none" strike="noStrike" cap="none">
                <a:solidFill>
                  <a:schemeClr val="lt1"/>
                </a:solidFill>
                <a:latin typeface="Arial"/>
                <a:ea typeface="Arial"/>
                <a:cs typeface="Arial"/>
                <a:sym typeface="Arial"/>
              </a:defRPr>
            </a:lvl8pPr>
            <a:lvl9pPr marL="0" marR="0" lvl="8" indent="0" algn="r" rtl="0">
              <a:spcBef>
                <a:spcPts val="0"/>
              </a:spcBef>
              <a:buNone/>
              <a:defRPr sz="1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30"/>
          <p:cNvPicPr preferRelativeResize="0"/>
          <p:nvPr/>
        </p:nvPicPr>
        <p:blipFill rotWithShape="1">
          <a:blip r:embed="rId11">
            <a:alphaModFix/>
          </a:blip>
          <a:srcRect/>
          <a:stretch/>
        </p:blipFill>
        <p:spPr>
          <a:xfrm>
            <a:off x="8201925" y="6331058"/>
            <a:ext cx="3946453" cy="21752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2" r:id="rId2"/>
    <p:sldLayoutId id="2147483654" r:id="rId3"/>
    <p:sldLayoutId id="2147483655" r:id="rId4"/>
    <p:sldLayoutId id="2147483656" r:id="rId5"/>
    <p:sldLayoutId id="2147483657" r:id="rId6"/>
    <p:sldLayoutId id="2147483658" r:id="rId7"/>
    <p:sldLayoutId id="2147483659" r:id="rId8"/>
    <p:sldLayoutId id="2147483660"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0.png"/><Relationship Id="rId4" Type="http://schemas.openxmlformats.org/officeDocument/2006/relationships/image" Target="../media/image14.emf"/></Relationships>
</file>

<file path=ppt/slides/_rels/slide1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10.png"/></Relationships>
</file>

<file path=ppt/slides/_rels/slide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11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a:spLocks noGrp="1"/>
          </p:cNvSpPr>
          <p:nvPr>
            <p:ph type="title"/>
          </p:nvPr>
        </p:nvSpPr>
        <p:spPr>
          <a:xfrm>
            <a:off x="644011" y="779558"/>
            <a:ext cx="10903974" cy="1563935"/>
          </a:xfrm>
          <a:prstGeom prst="roundRect">
            <a:avLst>
              <a:gd name="adj" fmla="val 16667"/>
            </a:avLst>
          </a:prstGeom>
          <a:solidFill>
            <a:schemeClr val="accent1"/>
          </a:solidFill>
          <a:ln>
            <a:noFill/>
          </a:ln>
          <a:effectLst>
            <a:outerShdw blurRad="152400" dist="177800" dir="2700000" algn="tl" rotWithShape="0">
              <a:srgbClr val="000000">
                <a:alpha val="27843"/>
              </a:srgbClr>
            </a:outerShdw>
          </a:effectLst>
        </p:spPr>
        <p:txBody>
          <a:bodyPr spcFirstLastPara="1" wrap="square" lIns="91425" tIns="274300" rIns="91425" bIns="45700" anchor="ctr" anchorCtr="0">
            <a:normAutofit/>
          </a:bodyPr>
          <a:lstStyle/>
          <a:p>
            <a:pPr marL="0" lvl="0" indent="0" algn="ctr" rtl="0">
              <a:lnSpc>
                <a:spcPct val="90000"/>
              </a:lnSpc>
              <a:spcBef>
                <a:spcPts val="0"/>
              </a:spcBef>
              <a:spcAft>
                <a:spcPts val="0"/>
              </a:spcAft>
              <a:buClr>
                <a:schemeClr val="lt1"/>
              </a:buClr>
              <a:buSzPts val="3959"/>
              <a:buFont typeface="Arial"/>
              <a:buNone/>
            </a:pPr>
            <a:r>
              <a:rPr lang="en-US" sz="3959" dirty="0"/>
              <a:t>Reinforcement Learning for Parrot Mambo Minidrone Attitude Control</a:t>
            </a:r>
            <a:endParaRPr sz="3959" dirty="0"/>
          </a:p>
        </p:txBody>
      </p:sp>
      <p:sp>
        <p:nvSpPr>
          <p:cNvPr id="88" name="Google Shape;88;p1"/>
          <p:cNvSpPr txBox="1">
            <a:spLocks noGrp="1"/>
          </p:cNvSpPr>
          <p:nvPr>
            <p:ph type="body" idx="1"/>
          </p:nvPr>
        </p:nvSpPr>
        <p:spPr>
          <a:xfrm>
            <a:off x="2081211" y="2875826"/>
            <a:ext cx="8029575" cy="1162300"/>
          </a:xfrm>
          <a:prstGeom prst="rect">
            <a:avLst/>
          </a:prstGeom>
          <a:noFill/>
          <a:ln>
            <a:noFill/>
          </a:ln>
        </p:spPr>
        <p:txBody>
          <a:bodyPr spcFirstLastPara="1" wrap="square" lIns="91425" tIns="45700" rIns="91425" bIns="45700" anchor="t" anchorCtr="0">
            <a:noAutofit/>
          </a:bodyPr>
          <a:lstStyle/>
          <a:p>
            <a:pPr marL="0" lvl="0" indent="0" algn="ctr" rtl="0">
              <a:lnSpc>
                <a:spcPct val="110000"/>
              </a:lnSpc>
              <a:spcBef>
                <a:spcPts val="0"/>
              </a:spcBef>
              <a:spcAft>
                <a:spcPts val="0"/>
              </a:spcAft>
              <a:buSzPts val="3360"/>
              <a:buNone/>
            </a:pPr>
            <a:r>
              <a:rPr lang="en-US" dirty="0"/>
              <a:t>Mücahid Rıdvan K</a:t>
            </a:r>
            <a:r>
              <a:rPr lang="tr-TR" dirty="0"/>
              <a:t>APLAN</a:t>
            </a:r>
          </a:p>
          <a:p>
            <a:pPr marL="0" lvl="0" indent="0" algn="ctr" rtl="0">
              <a:lnSpc>
                <a:spcPct val="110000"/>
              </a:lnSpc>
              <a:spcBef>
                <a:spcPts val="0"/>
              </a:spcBef>
              <a:spcAft>
                <a:spcPts val="0"/>
              </a:spcAft>
              <a:buSzPts val="3360"/>
              <a:buNone/>
            </a:pPr>
            <a:r>
              <a:rPr lang="en-US" dirty="0"/>
              <a:t>Mehmet </a:t>
            </a:r>
            <a:r>
              <a:rPr lang="tr-TR" dirty="0"/>
              <a:t>SAKARYA</a:t>
            </a:r>
            <a:endParaRPr dirty="0"/>
          </a:p>
          <a:p>
            <a:pPr marL="0" lvl="0" indent="0" algn="ctr" rtl="0">
              <a:lnSpc>
                <a:spcPct val="110000"/>
              </a:lnSpc>
              <a:spcBef>
                <a:spcPts val="1000"/>
              </a:spcBef>
              <a:spcAft>
                <a:spcPts val="0"/>
              </a:spcAft>
              <a:buSzPts val="3360"/>
              <a:buNone/>
            </a:pPr>
            <a:endParaRPr dirty="0"/>
          </a:p>
        </p:txBody>
      </p:sp>
      <p:sp>
        <p:nvSpPr>
          <p:cNvPr id="89" name="Google Shape;89;p1"/>
          <p:cNvSpPr txBox="1">
            <a:spLocks noGrp="1"/>
          </p:cNvSpPr>
          <p:nvPr>
            <p:ph type="body" idx="2"/>
          </p:nvPr>
        </p:nvSpPr>
        <p:spPr>
          <a:xfrm>
            <a:off x="2081211" y="4542885"/>
            <a:ext cx="8029574" cy="903482"/>
          </a:xfrm>
          <a:prstGeom prst="rect">
            <a:avLst/>
          </a:prstGeom>
          <a:noFill/>
          <a:ln>
            <a:noFill/>
          </a:ln>
        </p:spPr>
        <p:txBody>
          <a:bodyPr spcFirstLastPara="1" wrap="square" lIns="91425" tIns="45700" rIns="91425" bIns="45700" anchor="t" anchorCtr="0">
            <a:normAutofit/>
          </a:bodyPr>
          <a:lstStyle/>
          <a:p>
            <a:pPr marL="0" lvl="0" indent="0" algn="ctr" rtl="0">
              <a:lnSpc>
                <a:spcPct val="110000"/>
              </a:lnSpc>
              <a:spcBef>
                <a:spcPts val="0"/>
              </a:spcBef>
              <a:spcAft>
                <a:spcPts val="0"/>
              </a:spcAft>
              <a:buSzPts val="2400"/>
              <a:buNone/>
            </a:pPr>
            <a:r>
              <a:rPr lang="en-US" dirty="0"/>
              <a:t>Computer Engineering &amp; Hacettepe University</a:t>
            </a:r>
            <a:endParaRPr dirty="0"/>
          </a:p>
        </p:txBody>
      </p:sp>
      <p:sp>
        <p:nvSpPr>
          <p:cNvPr id="90" name="Google Shape;90;p1"/>
          <p:cNvSpPr txBox="1">
            <a:spLocks noGrp="1"/>
          </p:cNvSpPr>
          <p:nvPr>
            <p:ph type="body" idx="3"/>
          </p:nvPr>
        </p:nvSpPr>
        <p:spPr>
          <a:xfrm>
            <a:off x="2081211" y="5446367"/>
            <a:ext cx="8029574" cy="807245"/>
          </a:xfrm>
          <a:prstGeom prst="rect">
            <a:avLst/>
          </a:prstGeom>
          <a:noFill/>
          <a:ln>
            <a:noFill/>
          </a:ln>
        </p:spPr>
        <p:txBody>
          <a:bodyPr spcFirstLastPara="1" wrap="square" lIns="91425" tIns="45700" rIns="91425" bIns="45700" anchor="t" anchorCtr="0">
            <a:normAutofit/>
          </a:bodyPr>
          <a:lstStyle/>
          <a:p>
            <a:pPr marL="0" lvl="0" indent="0" algn="ctr" rtl="0">
              <a:lnSpc>
                <a:spcPct val="110000"/>
              </a:lnSpc>
              <a:spcBef>
                <a:spcPts val="0"/>
              </a:spcBef>
              <a:spcAft>
                <a:spcPts val="0"/>
              </a:spcAft>
              <a:buSzPts val="3360"/>
              <a:buNone/>
            </a:pPr>
            <a:r>
              <a:rPr lang="tr-TR" dirty="0"/>
              <a:t>09</a:t>
            </a:r>
            <a:r>
              <a:rPr lang="en-US" dirty="0"/>
              <a:t> </a:t>
            </a:r>
            <a:r>
              <a:rPr lang="tr-TR" dirty="0"/>
              <a:t>May</a:t>
            </a:r>
            <a:r>
              <a:rPr lang="en-US" dirty="0"/>
              <a:t>, 2024</a:t>
            </a:r>
            <a:endParaRPr dirty="0"/>
          </a:p>
        </p:txBody>
      </p:sp>
      <p:pic>
        <p:nvPicPr>
          <p:cNvPr id="91" name="Google Shape;91;p1" descr="Parrot MAMBO Fly Mini Drone ONLY DRONE AND CABLE / Like New/ No Battery |  eBay"/>
          <p:cNvPicPr preferRelativeResize="0"/>
          <p:nvPr/>
        </p:nvPicPr>
        <p:blipFill rotWithShape="1">
          <a:blip r:embed="rId3">
            <a:alphaModFix/>
          </a:blip>
          <a:srcRect/>
          <a:stretch/>
        </p:blipFill>
        <p:spPr>
          <a:xfrm>
            <a:off x="9198469" y="2875826"/>
            <a:ext cx="2639569" cy="2639569"/>
          </a:xfrm>
          <a:prstGeom prst="rect">
            <a:avLst/>
          </a:prstGeom>
          <a:noFill/>
          <a:ln>
            <a:noFill/>
          </a:ln>
        </p:spPr>
      </p:pic>
      <p:pic>
        <p:nvPicPr>
          <p:cNvPr id="7" name="Resim 9">
            <a:extLst>
              <a:ext uri="{FF2B5EF4-FFF2-40B4-BE49-F238E27FC236}">
                <a16:creationId xmlns:a16="http://schemas.microsoft.com/office/drawing/2014/main" id="{D8102E82-B09F-4BB2-BA0E-98C70B5DF11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199" r="8346" b="20919"/>
          <a:stretch/>
        </p:blipFill>
        <p:spPr>
          <a:xfrm>
            <a:off x="644011" y="3574910"/>
            <a:ext cx="2599290" cy="136669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256"/>
        <p:cNvGrpSpPr/>
        <p:nvPr/>
      </p:nvGrpSpPr>
      <p:grpSpPr>
        <a:xfrm>
          <a:off x="0" y="0"/>
          <a:ext cx="0" cy="0"/>
          <a:chOff x="0" y="0"/>
          <a:chExt cx="0" cy="0"/>
        </a:xfrm>
      </p:grpSpPr>
      <p:sp>
        <p:nvSpPr>
          <p:cNvPr id="257" name="Google Shape;257;p18"/>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50505"/>
              <a:buFont typeface="Calibri"/>
              <a:buNone/>
            </a:pPr>
            <a:r>
              <a:rPr lang="en-US" sz="4400" dirty="0">
                <a:latin typeface="Calibri"/>
                <a:ea typeface="Calibri"/>
                <a:cs typeface="Calibri"/>
                <a:sym typeface="Calibri"/>
              </a:rPr>
              <a:t> DDPG &amp; D4PG Algorithms </a:t>
            </a:r>
            <a:endParaRPr sz="4400" dirty="0">
              <a:latin typeface="Calibri"/>
              <a:ea typeface="Calibri"/>
              <a:cs typeface="Calibri"/>
              <a:sym typeface="Calibri"/>
            </a:endParaRPr>
          </a:p>
        </p:txBody>
      </p:sp>
      <p:sp>
        <p:nvSpPr>
          <p:cNvPr id="258" name="Google Shape;258;p18"/>
          <p:cNvSpPr txBox="1">
            <a:spLocks noGrp="1"/>
          </p:cNvSpPr>
          <p:nvPr>
            <p:ph type="body" idx="1"/>
          </p:nvPr>
        </p:nvSpPr>
        <p:spPr>
          <a:xfrm>
            <a:off x="730044" y="1127534"/>
            <a:ext cx="11176820" cy="4657933"/>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Bef>
                <a:spcPts val="0"/>
              </a:spcBef>
              <a:spcAft>
                <a:spcPts val="0"/>
              </a:spcAft>
              <a:buSzPts val="3360"/>
              <a:buChar char="•"/>
            </a:pPr>
            <a:r>
              <a:rPr lang="en-US" dirty="0">
                <a:latin typeface="+mj-lt"/>
                <a:ea typeface="Calibri" panose="020F0502020204030204" pitchFamily="34" charset="0"/>
                <a:cs typeface="Calibri" panose="020F0502020204030204" pitchFamily="34" charset="0"/>
                <a:sym typeface="Calibri"/>
              </a:rPr>
              <a:t>DDPG: Deep Deterministic Policy Gradient</a:t>
            </a:r>
            <a:endParaRPr dirty="0">
              <a:latin typeface="+mj-lt"/>
              <a:ea typeface="Calibri" panose="020F0502020204030204" pitchFamily="34" charset="0"/>
              <a:cs typeface="Calibri" panose="020F0502020204030204" pitchFamily="34" charset="0"/>
              <a:sym typeface="Calibri"/>
            </a:endParaRPr>
          </a:p>
          <a:p>
            <a:pPr marL="228600" lvl="0" indent="-228600" algn="l" rtl="0">
              <a:lnSpc>
                <a:spcPct val="110000"/>
              </a:lnSpc>
              <a:spcBef>
                <a:spcPts val="1000"/>
              </a:spcBef>
              <a:spcAft>
                <a:spcPts val="0"/>
              </a:spcAft>
              <a:buSzPts val="3360"/>
              <a:buChar char="•"/>
            </a:pPr>
            <a:r>
              <a:rPr lang="en-US" dirty="0">
                <a:latin typeface="+mj-lt"/>
                <a:ea typeface="Calibri" panose="020F0502020204030204" pitchFamily="34" charset="0"/>
                <a:cs typeface="Calibri" panose="020F0502020204030204" pitchFamily="34" charset="0"/>
                <a:sym typeface="Calibri"/>
              </a:rPr>
              <a:t>D4PG : Distributed Distributional Deterministic Policy Gradient</a:t>
            </a:r>
            <a:endParaRPr dirty="0">
              <a:latin typeface="+mj-lt"/>
              <a:ea typeface="Calibri" panose="020F0502020204030204" pitchFamily="34" charset="0"/>
              <a:cs typeface="Calibri" panose="020F0502020204030204" pitchFamily="34" charset="0"/>
              <a:sym typeface="Calibri"/>
            </a:endParaRPr>
          </a:p>
          <a:p>
            <a:pPr marL="228600" lvl="0" indent="-228600" algn="l" rtl="0">
              <a:lnSpc>
                <a:spcPct val="110000"/>
              </a:lnSpc>
              <a:spcBef>
                <a:spcPts val="1000"/>
              </a:spcBef>
              <a:spcAft>
                <a:spcPts val="0"/>
              </a:spcAft>
              <a:buSzPts val="3360"/>
              <a:buChar char="•"/>
            </a:pPr>
            <a:r>
              <a:rPr lang="en-US" dirty="0">
                <a:latin typeface="+mj-lt"/>
                <a:ea typeface="Calibri" panose="020F0502020204030204" pitchFamily="34" charset="0"/>
                <a:cs typeface="Calibri" panose="020F0502020204030204" pitchFamily="34" charset="0"/>
                <a:sym typeface="Calibri"/>
              </a:rPr>
              <a:t>Extended and enhanced algorithm of DDPG for improving :</a:t>
            </a:r>
            <a:endParaRPr dirty="0">
              <a:latin typeface="+mj-lt"/>
              <a:ea typeface="Calibri" panose="020F0502020204030204" pitchFamily="34" charset="0"/>
              <a:cs typeface="Calibri" panose="020F0502020204030204" pitchFamily="34" charset="0"/>
            </a:endParaRPr>
          </a:p>
          <a:p>
            <a:pPr marL="685800" lvl="1" indent="-228600" algn="just" rtl="0">
              <a:lnSpc>
                <a:spcPct val="110000"/>
              </a:lnSpc>
              <a:spcBef>
                <a:spcPts val="600"/>
              </a:spcBef>
              <a:spcAft>
                <a:spcPts val="0"/>
              </a:spcAft>
              <a:buSzPts val="2880"/>
              <a:buChar char="•"/>
            </a:pPr>
            <a:r>
              <a:rPr lang="en-US" dirty="0">
                <a:latin typeface="+mj-lt"/>
                <a:ea typeface="Calibri" panose="020F0502020204030204" pitchFamily="34" charset="0"/>
                <a:cs typeface="Calibri" panose="020F0502020204030204" pitchFamily="34" charset="0"/>
                <a:sym typeface="Calibri"/>
              </a:rPr>
              <a:t>Stability</a:t>
            </a:r>
            <a:endParaRPr dirty="0">
              <a:latin typeface="+mj-lt"/>
              <a:ea typeface="Calibri" panose="020F0502020204030204" pitchFamily="34" charset="0"/>
              <a:cs typeface="Calibri" panose="020F0502020204030204" pitchFamily="34" charset="0"/>
              <a:sym typeface="Calibri"/>
            </a:endParaRPr>
          </a:p>
          <a:p>
            <a:pPr marL="685800" lvl="1" indent="-228600" algn="just" rtl="0">
              <a:lnSpc>
                <a:spcPct val="110000"/>
              </a:lnSpc>
              <a:spcBef>
                <a:spcPts val="600"/>
              </a:spcBef>
              <a:spcAft>
                <a:spcPts val="0"/>
              </a:spcAft>
              <a:buSzPts val="2880"/>
              <a:buChar char="•"/>
            </a:pPr>
            <a:r>
              <a:rPr lang="en-US" dirty="0">
                <a:latin typeface="+mj-lt"/>
                <a:ea typeface="Calibri" panose="020F0502020204030204" pitchFamily="34" charset="0"/>
                <a:cs typeface="Calibri" panose="020F0502020204030204" pitchFamily="34" charset="0"/>
                <a:sym typeface="Calibri"/>
              </a:rPr>
              <a:t>Sample efficiency</a:t>
            </a:r>
            <a:endParaRPr dirty="0">
              <a:latin typeface="+mj-lt"/>
              <a:ea typeface="Calibri" panose="020F0502020204030204" pitchFamily="34" charset="0"/>
              <a:cs typeface="Calibri" panose="020F0502020204030204" pitchFamily="34" charset="0"/>
              <a:sym typeface="Calibri"/>
            </a:endParaRPr>
          </a:p>
          <a:p>
            <a:pPr marL="685800" lvl="1" indent="-228600" algn="just" rtl="0">
              <a:lnSpc>
                <a:spcPct val="110000"/>
              </a:lnSpc>
              <a:spcBef>
                <a:spcPts val="600"/>
              </a:spcBef>
              <a:spcAft>
                <a:spcPts val="0"/>
              </a:spcAft>
              <a:buSzPts val="2880"/>
              <a:buChar char="•"/>
            </a:pPr>
            <a:r>
              <a:rPr lang="en-US" dirty="0">
                <a:latin typeface="+mj-lt"/>
                <a:ea typeface="Calibri" panose="020F0502020204030204" pitchFamily="34" charset="0"/>
                <a:cs typeface="Calibri" panose="020F0502020204030204" pitchFamily="34" charset="0"/>
                <a:sym typeface="Calibri"/>
              </a:rPr>
              <a:t>Performance</a:t>
            </a:r>
            <a:endParaRPr dirty="0">
              <a:latin typeface="+mj-lt"/>
              <a:ea typeface="Calibri" panose="020F0502020204030204" pitchFamily="34" charset="0"/>
              <a:cs typeface="Calibri" panose="020F0502020204030204" pitchFamily="34" charset="0"/>
            </a:endParaRPr>
          </a:p>
        </p:txBody>
      </p:sp>
      <p:sp>
        <p:nvSpPr>
          <p:cNvPr id="259" name="Google Shape;259;p18"/>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April 25, 2024</a:t>
            </a:r>
            <a:endParaRPr dirty="0"/>
          </a:p>
        </p:txBody>
      </p:sp>
      <p:sp>
        <p:nvSpPr>
          <p:cNvPr id="260" name="Google Shape;260;p18"/>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CMP-620 Reinforcement Learning – Project Proposal</a:t>
            </a:r>
            <a:endParaRPr/>
          </a:p>
        </p:txBody>
      </p:sp>
      <p:sp>
        <p:nvSpPr>
          <p:cNvPr id="261" name="Google Shape;261;p18"/>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266"/>
        <p:cNvGrpSpPr/>
        <p:nvPr/>
      </p:nvGrpSpPr>
      <p:grpSpPr>
        <a:xfrm>
          <a:off x="0" y="0"/>
          <a:ext cx="0" cy="0"/>
          <a:chOff x="0" y="0"/>
          <a:chExt cx="0" cy="0"/>
        </a:xfrm>
      </p:grpSpPr>
      <p:sp>
        <p:nvSpPr>
          <p:cNvPr id="267" name="Google Shape;267;p19"/>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50505"/>
              <a:buFont typeface="Calibri"/>
              <a:buNone/>
            </a:pPr>
            <a:r>
              <a:rPr lang="en-US">
                <a:latin typeface="Calibri"/>
                <a:ea typeface="Calibri"/>
                <a:cs typeface="Calibri"/>
                <a:sym typeface="Calibri"/>
              </a:rPr>
              <a:t>Angle Stabilization Performances</a:t>
            </a:r>
            <a:endParaRPr>
              <a:latin typeface="Calibri"/>
              <a:ea typeface="Calibri"/>
              <a:cs typeface="Calibri"/>
              <a:sym typeface="Calibri"/>
            </a:endParaRPr>
          </a:p>
        </p:txBody>
      </p:sp>
      <p:sp>
        <p:nvSpPr>
          <p:cNvPr id="268" name="Google Shape;268;p19"/>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April 25, 2024</a:t>
            </a:r>
            <a:endParaRPr dirty="0"/>
          </a:p>
        </p:txBody>
      </p:sp>
      <p:sp>
        <p:nvSpPr>
          <p:cNvPr id="269" name="Google Shape;269;p19"/>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CMP-620 Reinforcement Learning – Project Proposal</a:t>
            </a:r>
            <a:endParaRPr/>
          </a:p>
        </p:txBody>
      </p:sp>
      <p:sp>
        <p:nvSpPr>
          <p:cNvPr id="270" name="Google Shape;270;p19"/>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pic>
        <p:nvPicPr>
          <p:cNvPr id="271" name="Google Shape;271;p19"/>
          <p:cNvPicPr preferRelativeResize="0"/>
          <p:nvPr/>
        </p:nvPicPr>
        <p:blipFill rotWithShape="1">
          <a:blip r:embed="rId3">
            <a:alphaModFix/>
          </a:blip>
          <a:srcRect/>
          <a:stretch/>
        </p:blipFill>
        <p:spPr>
          <a:xfrm>
            <a:off x="1149914" y="920328"/>
            <a:ext cx="3142787" cy="5400000"/>
          </a:xfrm>
          <a:prstGeom prst="rect">
            <a:avLst/>
          </a:prstGeom>
          <a:noFill/>
          <a:ln>
            <a:noFill/>
          </a:ln>
        </p:spPr>
      </p:pic>
      <p:pic>
        <p:nvPicPr>
          <p:cNvPr id="272" name="Google Shape;272;p19"/>
          <p:cNvPicPr preferRelativeResize="0"/>
          <p:nvPr/>
        </p:nvPicPr>
        <p:blipFill rotWithShape="1">
          <a:blip r:embed="rId4">
            <a:alphaModFix/>
          </a:blip>
          <a:srcRect/>
          <a:stretch/>
        </p:blipFill>
        <p:spPr>
          <a:xfrm>
            <a:off x="4541253" y="920328"/>
            <a:ext cx="3109494" cy="5400000"/>
          </a:xfrm>
          <a:prstGeom prst="rect">
            <a:avLst/>
          </a:prstGeom>
          <a:noFill/>
          <a:ln>
            <a:noFill/>
          </a:ln>
        </p:spPr>
      </p:pic>
      <p:pic>
        <p:nvPicPr>
          <p:cNvPr id="273" name="Google Shape;273;p19"/>
          <p:cNvPicPr preferRelativeResize="0"/>
          <p:nvPr/>
        </p:nvPicPr>
        <p:blipFill rotWithShape="1">
          <a:blip r:embed="rId5">
            <a:alphaModFix/>
          </a:blip>
          <a:srcRect/>
          <a:stretch/>
        </p:blipFill>
        <p:spPr>
          <a:xfrm>
            <a:off x="7899299" y="920328"/>
            <a:ext cx="3083824" cy="5400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en-US" dirty="0"/>
              <a:t>Simulink</a:t>
            </a:r>
            <a:r>
              <a:rPr lang="tr-TR" dirty="0"/>
              <a:t> Environment of Project</a:t>
            </a:r>
            <a:endParaRPr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dirty="0"/>
              <a:t>May</a:t>
            </a:r>
            <a:r>
              <a:rPr lang="en-US" dirty="0"/>
              <a:t> </a:t>
            </a:r>
            <a:r>
              <a:rPr lang="tr-TR" dirty="0"/>
              <a:t>9</a:t>
            </a:r>
            <a:r>
              <a:rPr lang="en-US" dirty="0"/>
              <a:t>,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a:t>
            </a:r>
            <a:r>
              <a:rPr lang="tr-TR" dirty="0"/>
              <a:t> </a:t>
            </a:r>
            <a:r>
              <a:rPr lang="en-US" dirty="0"/>
              <a:t>Pro</a:t>
            </a:r>
            <a:r>
              <a:rPr lang="tr-TR" dirty="0" err="1"/>
              <a:t>gress</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344" name="Google Shape;344;p26"/>
          <p:cNvSpPr txBox="1"/>
          <p:nvPr/>
        </p:nvSpPr>
        <p:spPr>
          <a:xfrm>
            <a:off x="1308294" y="1130710"/>
            <a:ext cx="10045505" cy="5083277"/>
          </a:xfrm>
          <a:prstGeom prst="rect">
            <a:avLst/>
          </a:prstGeom>
          <a:noFill/>
          <a:ln>
            <a:noFill/>
          </a:ln>
        </p:spPr>
        <p:txBody>
          <a:bodyPr spcFirstLastPara="1" wrap="square" lIns="91425" tIns="45700" rIns="91425" bIns="45700" anchor="t" anchorCtr="0">
            <a:normAutofit/>
          </a:bodyPr>
          <a:lstStyle/>
          <a:p>
            <a:pPr marL="685800" marR="0" lvl="1" indent="-86868" algn="just" rtl="0">
              <a:lnSpc>
                <a:spcPct val="110000"/>
              </a:lnSpc>
              <a:spcBef>
                <a:spcPts val="600"/>
              </a:spcBef>
              <a:spcAft>
                <a:spcPts val="0"/>
              </a:spcAft>
              <a:buClr>
                <a:schemeClr val="accent1"/>
              </a:buClr>
              <a:buSzPct val="119999"/>
              <a:buFont typeface="Arial"/>
              <a:buNone/>
            </a:pPr>
            <a:endParaRPr sz="2400" b="0" i="0" u="none" strike="noStrike" cap="none" dirty="0">
              <a:solidFill>
                <a:schemeClr val="dk1"/>
              </a:solidFill>
              <a:latin typeface="+mj-lt"/>
              <a:ea typeface="Arial"/>
              <a:cs typeface="Arial"/>
              <a:sym typeface="Arial"/>
            </a:endParaRPr>
          </a:p>
        </p:txBody>
      </p:sp>
      <p:pic>
        <p:nvPicPr>
          <p:cNvPr id="3" name="Picture 2">
            <a:extLst>
              <a:ext uri="{FF2B5EF4-FFF2-40B4-BE49-F238E27FC236}">
                <a16:creationId xmlns:a16="http://schemas.microsoft.com/office/drawing/2014/main" id="{81682334-686A-4C35-9F78-A7E8E2733C07}"/>
              </a:ext>
            </a:extLst>
          </p:cNvPr>
          <p:cNvPicPr>
            <a:picLocks noChangeAspect="1"/>
          </p:cNvPicPr>
          <p:nvPr/>
        </p:nvPicPr>
        <p:blipFill>
          <a:blip r:embed="rId3"/>
          <a:stretch>
            <a:fillRect/>
          </a:stretch>
        </p:blipFill>
        <p:spPr>
          <a:xfrm>
            <a:off x="1353477" y="907525"/>
            <a:ext cx="9485046" cy="5368675"/>
          </a:xfrm>
          <a:prstGeom prst="rect">
            <a:avLst/>
          </a:prstGeom>
        </p:spPr>
      </p:pic>
    </p:spTree>
    <p:extLst>
      <p:ext uri="{BB962C8B-B14F-4D97-AF65-F5344CB8AC3E}">
        <p14:creationId xmlns:p14="http://schemas.microsoft.com/office/powerpoint/2010/main" val="3101908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en-US" dirty="0"/>
              <a:t>Flight Control System Block</a:t>
            </a:r>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dirty="0"/>
              <a:t>May</a:t>
            </a:r>
            <a:r>
              <a:rPr lang="en-US" dirty="0"/>
              <a:t> </a:t>
            </a:r>
            <a:r>
              <a:rPr lang="tr-TR" dirty="0"/>
              <a:t>9</a:t>
            </a:r>
            <a:r>
              <a:rPr lang="en-US" dirty="0"/>
              <a:t>,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a:t>
            </a:r>
            <a:r>
              <a:rPr lang="tr-TR" dirty="0"/>
              <a:t> </a:t>
            </a:r>
            <a:r>
              <a:rPr lang="en-US" dirty="0"/>
              <a:t>Progress</a:t>
            </a:r>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pic>
        <p:nvPicPr>
          <p:cNvPr id="4" name="Picture 3">
            <a:extLst>
              <a:ext uri="{FF2B5EF4-FFF2-40B4-BE49-F238E27FC236}">
                <a16:creationId xmlns:a16="http://schemas.microsoft.com/office/drawing/2014/main" id="{40C11F24-EEB6-42D7-88D7-192E4CDB23B4}"/>
              </a:ext>
            </a:extLst>
          </p:cNvPr>
          <p:cNvPicPr>
            <a:picLocks noChangeAspect="1"/>
          </p:cNvPicPr>
          <p:nvPr/>
        </p:nvPicPr>
        <p:blipFill>
          <a:blip r:embed="rId3"/>
          <a:stretch>
            <a:fillRect/>
          </a:stretch>
        </p:blipFill>
        <p:spPr>
          <a:xfrm>
            <a:off x="0" y="1373536"/>
            <a:ext cx="12192000" cy="4110928"/>
          </a:xfrm>
          <a:prstGeom prst="rect">
            <a:avLst/>
          </a:prstGeom>
        </p:spPr>
      </p:pic>
      <p:pic>
        <p:nvPicPr>
          <p:cNvPr id="10" name="Resim 14">
            <a:extLst>
              <a:ext uri="{FF2B5EF4-FFF2-40B4-BE49-F238E27FC236}">
                <a16:creationId xmlns:a16="http://schemas.microsoft.com/office/drawing/2014/main" id="{7DE066D8-6897-45BF-B3FC-12991CB06C70}"/>
              </a:ext>
            </a:extLst>
          </p:cNvPr>
          <p:cNvPicPr>
            <a:picLocks noChangeAspect="1"/>
          </p:cNvPicPr>
          <p:nvPr/>
        </p:nvPicPr>
        <p:blipFill rotWithShape="1">
          <a:blip r:embed="rId4"/>
          <a:srcRect t="20993" r="32472"/>
          <a:stretch/>
        </p:blipFill>
        <p:spPr>
          <a:xfrm>
            <a:off x="207628" y="892349"/>
            <a:ext cx="2591199" cy="2198338"/>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8C54400-047E-4871-93C5-76F381E5A753}"/>
                  </a:ext>
                </a:extLst>
              </p:cNvPr>
              <p:cNvSpPr txBox="1"/>
              <p:nvPr/>
            </p:nvSpPr>
            <p:spPr>
              <a:xfrm>
                <a:off x="1160528" y="4089359"/>
                <a:ext cx="3107266" cy="116288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en-US" i="1" smtClean="0">
                              <a:latin typeface="Cambria Math" panose="02040503050406030204" pitchFamily="18" charset="0"/>
                            </a:rPr>
                          </m:ctrlPr>
                        </m:eqArrPr>
                        <m:e>
                          <m:r>
                            <a:rPr lang="en-US">
                              <a:latin typeface="Cambria Math" panose="02040503050406030204" pitchFamily="18" charset="0"/>
                            </a:rPr>
                            <m:t>&amp;</m:t>
                          </m:r>
                          <m:d>
                            <m:dPr>
                              <m:begChr m:val=""/>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𝐹</m:t>
                                  </m:r>
                                </m:e>
                                <m:sub>
                                  <m:r>
                                    <a:rPr lang="en-US" i="1">
                                      <a:latin typeface="Cambria Math" panose="02040503050406030204" pitchFamily="18" charset="0"/>
                                    </a:rPr>
                                    <m:t>𝑡h𝑟𝑢𝑠𝑡</m:t>
                                  </m:r>
                                  <m:r>
                                    <a:rPr lang="en-US">
                                      <a:latin typeface="Cambria Math" panose="02040503050406030204" pitchFamily="18" charset="0"/>
                                    </a:rPr>
                                    <m:t>  </m:t>
                                  </m:r>
                                </m:sub>
                                <m:sup>
                                  <m:r>
                                    <a:rPr lang="en-US" i="1">
                                      <a:latin typeface="Cambria Math" panose="02040503050406030204" pitchFamily="18" charset="0"/>
                                    </a:rPr>
                                    <m:t>𝐵</m:t>
                                  </m:r>
                                </m:sup>
                              </m:sSubSup>
                              <m:r>
                                <a:rPr lang="en-US">
                                  <a:latin typeface="Cambria Math" panose="02040503050406030204" pitchFamily="18" charset="0"/>
                                </a:rPr>
                                <m:t>=</m:t>
                              </m:r>
                              <m:r>
                                <a:rPr lang="en-US" i="1">
                                  <a:latin typeface="Cambria Math" panose="02040503050406030204" pitchFamily="18" charset="0"/>
                                </a:rPr>
                                <m:t>𝑏</m:t>
                              </m:r>
                              <m:r>
                                <a:rPr lang="en-US">
                                  <a:latin typeface="Cambria Math" panose="02040503050406030204" pitchFamily="18" charset="0"/>
                                </a:rPr>
                                <m:t>(</m:t>
                              </m:r>
                              <m:sSubSup>
                                <m:sSubSupPr>
                                  <m:ctrlPr>
                                    <a:rPr lang="en-US" i="1">
                                      <a:latin typeface="Cambria Math" panose="02040503050406030204" pitchFamily="18" charset="0"/>
                                    </a:rPr>
                                  </m:ctrlPr>
                                </m:sSubSupPr>
                                <m:e>
                                  <m:r>
                                    <m:rPr>
                                      <m:sty m:val="p"/>
                                    </m:rPr>
                                    <a:rPr lang="en-US">
                                      <a:latin typeface="Cambria Math" panose="02040503050406030204" pitchFamily="18" charset="0"/>
                                    </a:rPr>
                                    <m:t>Ω</m:t>
                                  </m:r>
                                </m:e>
                                <m:sub>
                                  <m:r>
                                    <a:rPr lang="en-US">
                                      <a:latin typeface="Cambria Math" panose="02040503050406030204" pitchFamily="18" charset="0"/>
                                    </a:rPr>
                                    <m:t>1</m:t>
                                  </m:r>
                                </m:sub>
                                <m:sup>
                                  <m:r>
                                    <a:rPr lang="en-US">
                                      <a:latin typeface="Cambria Math" panose="02040503050406030204" pitchFamily="18" charset="0"/>
                                    </a:rPr>
                                    <m:t>2</m:t>
                                  </m:r>
                                </m:sup>
                              </m:sSubSup>
                              <m:r>
                                <a:rPr lang="en-US">
                                  <a:latin typeface="Cambria Math" panose="02040503050406030204" pitchFamily="18" charset="0"/>
                                </a:rPr>
                                <m:t>+</m:t>
                              </m:r>
                              <m:sSubSup>
                                <m:sSubSupPr>
                                  <m:ctrlPr>
                                    <a:rPr lang="en-US" i="1">
                                      <a:latin typeface="Cambria Math" panose="02040503050406030204" pitchFamily="18" charset="0"/>
                                    </a:rPr>
                                  </m:ctrlPr>
                                </m:sSubSupPr>
                                <m:e>
                                  <m:r>
                                    <m:rPr>
                                      <m:sty m:val="p"/>
                                    </m:rPr>
                                    <a:rPr lang="en-US">
                                      <a:latin typeface="Cambria Math" panose="02040503050406030204" pitchFamily="18" charset="0"/>
                                    </a:rPr>
                                    <m:t>Ω</m:t>
                                  </m:r>
                                </m:e>
                                <m:sub>
                                  <m:r>
                                    <a:rPr lang="en-US">
                                      <a:latin typeface="Cambria Math" panose="02040503050406030204" pitchFamily="18" charset="0"/>
                                    </a:rPr>
                                    <m:t>2</m:t>
                                  </m:r>
                                </m:sub>
                                <m:sup>
                                  <m:r>
                                    <a:rPr lang="en-US">
                                      <a:latin typeface="Cambria Math" panose="02040503050406030204" pitchFamily="18" charset="0"/>
                                    </a:rPr>
                                    <m:t>2</m:t>
                                  </m:r>
                                </m:sup>
                              </m:sSubSup>
                              <m:r>
                                <a:rPr lang="en-US">
                                  <a:latin typeface="Cambria Math" panose="02040503050406030204" pitchFamily="18" charset="0"/>
                                </a:rPr>
                                <m:t>+</m:t>
                              </m:r>
                              <m:sSubSup>
                                <m:sSubSupPr>
                                  <m:ctrlPr>
                                    <a:rPr lang="en-US" i="1">
                                      <a:latin typeface="Cambria Math" panose="02040503050406030204" pitchFamily="18" charset="0"/>
                                    </a:rPr>
                                  </m:ctrlPr>
                                </m:sSubSupPr>
                                <m:e>
                                  <m:r>
                                    <m:rPr>
                                      <m:sty m:val="p"/>
                                    </m:rPr>
                                    <a:rPr lang="en-US">
                                      <a:latin typeface="Cambria Math" panose="02040503050406030204" pitchFamily="18" charset="0"/>
                                    </a:rPr>
                                    <m:t>Ω</m:t>
                                  </m:r>
                                </m:e>
                                <m:sub>
                                  <m:r>
                                    <a:rPr lang="en-US">
                                      <a:latin typeface="Cambria Math" panose="02040503050406030204" pitchFamily="18" charset="0"/>
                                    </a:rPr>
                                    <m:t>3</m:t>
                                  </m:r>
                                </m:sub>
                                <m:sup>
                                  <m:r>
                                    <a:rPr lang="en-US">
                                      <a:latin typeface="Cambria Math" panose="02040503050406030204" pitchFamily="18" charset="0"/>
                                    </a:rPr>
                                    <m:t>2</m:t>
                                  </m:r>
                                </m:sup>
                              </m:sSubSup>
                              <m:r>
                                <a:rPr lang="en-US">
                                  <a:latin typeface="Cambria Math" panose="02040503050406030204" pitchFamily="18" charset="0"/>
                                </a:rPr>
                                <m:t>+</m:t>
                              </m:r>
                              <m:sSubSup>
                                <m:sSubSupPr>
                                  <m:ctrlPr>
                                    <a:rPr lang="en-US" i="1">
                                      <a:latin typeface="Cambria Math" panose="02040503050406030204" pitchFamily="18" charset="0"/>
                                    </a:rPr>
                                  </m:ctrlPr>
                                </m:sSubSupPr>
                                <m:e>
                                  <m:r>
                                    <m:rPr>
                                      <m:sty m:val="p"/>
                                    </m:rPr>
                                    <a:rPr lang="en-US">
                                      <a:latin typeface="Cambria Math" panose="02040503050406030204" pitchFamily="18" charset="0"/>
                                    </a:rPr>
                                    <m:t>Ω</m:t>
                                  </m:r>
                                </m:e>
                                <m:sub>
                                  <m:r>
                                    <a:rPr lang="en-US">
                                      <a:latin typeface="Cambria Math" panose="02040503050406030204" pitchFamily="18" charset="0"/>
                                    </a:rPr>
                                    <m:t>4</m:t>
                                  </m:r>
                                </m:sub>
                                <m:sup>
                                  <m:r>
                                    <a:rPr lang="en-US">
                                      <a:latin typeface="Cambria Math" panose="02040503050406030204" pitchFamily="18" charset="0"/>
                                    </a:rPr>
                                    <m:t>2</m:t>
                                  </m:r>
                                </m:sup>
                              </m:sSubSup>
                            </m:e>
                          </m:d>
                        </m:e>
                        <m:e>
                          <m:r>
                            <a:rPr lang="en-US">
                              <a:latin typeface="Cambria Math" panose="02040503050406030204" pitchFamily="18" charset="0"/>
                            </a:rPr>
                            <m:t>&amp;</m:t>
                          </m:r>
                          <m:sSub>
                            <m:sSubPr>
                              <m:ctrlPr>
                                <a:rPr lang="en-US" i="1">
                                  <a:latin typeface="Cambria Math" panose="02040503050406030204" pitchFamily="18" charset="0"/>
                                </a:rPr>
                              </m:ctrlPr>
                            </m:sSubPr>
                            <m:e>
                              <m:r>
                                <a:rPr lang="en-US" i="1">
                                  <a:latin typeface="Cambria Math" panose="02040503050406030204" pitchFamily="18" charset="0"/>
                                </a:rPr>
                                <m:t>𝜏</m:t>
                              </m:r>
                            </m:e>
                            <m:sub>
                              <m:r>
                                <a:rPr lang="en-US" i="1">
                                  <a:latin typeface="Cambria Math" panose="02040503050406030204" pitchFamily="18" charset="0"/>
                                </a:rPr>
                                <m:t>𝜙</m:t>
                              </m:r>
                            </m:sub>
                          </m:sSub>
                          <m:r>
                            <a:rPr lang="en-US">
                              <a:latin typeface="Cambria Math" panose="02040503050406030204" pitchFamily="18" charset="0"/>
                            </a:rPr>
                            <m:t>=</m:t>
                          </m:r>
                          <m:r>
                            <a:rPr lang="en-US" i="1">
                              <a:latin typeface="Cambria Math" panose="02040503050406030204" pitchFamily="18" charset="0"/>
                            </a:rPr>
                            <m:t>𝑏𝑙</m:t>
                          </m:r>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m:rPr>
                                      <m:sty m:val="p"/>
                                    </m:rPr>
                                    <a:rPr lang="en-US">
                                      <a:latin typeface="Cambria Math" panose="02040503050406030204" pitchFamily="18" charset="0"/>
                                    </a:rPr>
                                    <m:t>Ω</m:t>
                                  </m:r>
                                </m:e>
                                <m:sub>
                                  <m:r>
                                    <a:rPr lang="en-US">
                                      <a:latin typeface="Cambria Math" panose="02040503050406030204" pitchFamily="18" charset="0"/>
                                    </a:rPr>
                                    <m:t>3</m:t>
                                  </m:r>
                                </m:sub>
                                <m:sup>
                                  <m:r>
                                    <a:rPr lang="en-US">
                                      <a:latin typeface="Cambria Math" panose="02040503050406030204" pitchFamily="18" charset="0"/>
                                    </a:rPr>
                                    <m:t>2</m:t>
                                  </m:r>
                                </m:sup>
                              </m:sSubSup>
                              <m:r>
                                <a:rPr lang="en-US">
                                  <a:latin typeface="Cambria Math" panose="02040503050406030204" pitchFamily="18" charset="0"/>
                                </a:rPr>
                                <m:t>−</m:t>
                              </m:r>
                              <m:sSubSup>
                                <m:sSubSupPr>
                                  <m:ctrlPr>
                                    <a:rPr lang="en-US" i="1">
                                      <a:latin typeface="Cambria Math" panose="02040503050406030204" pitchFamily="18" charset="0"/>
                                    </a:rPr>
                                  </m:ctrlPr>
                                </m:sSubSupPr>
                                <m:e>
                                  <m:r>
                                    <m:rPr>
                                      <m:sty m:val="p"/>
                                    </m:rPr>
                                    <a:rPr lang="en-US">
                                      <a:latin typeface="Cambria Math" panose="02040503050406030204" pitchFamily="18" charset="0"/>
                                    </a:rPr>
                                    <m:t>Ω</m:t>
                                  </m:r>
                                </m:e>
                                <m:sub>
                                  <m:r>
                                    <a:rPr lang="en-US">
                                      <a:latin typeface="Cambria Math" panose="02040503050406030204" pitchFamily="18" charset="0"/>
                                    </a:rPr>
                                    <m:t>1</m:t>
                                  </m:r>
                                </m:sub>
                                <m:sup>
                                  <m:r>
                                    <a:rPr lang="en-US">
                                      <a:latin typeface="Cambria Math" panose="02040503050406030204" pitchFamily="18" charset="0"/>
                                    </a:rPr>
                                    <m:t>2</m:t>
                                  </m:r>
                                </m:sup>
                              </m:sSubSup>
                            </m:e>
                          </m:d>
                          <m:r>
                            <a:rPr lang="en-US">
                              <a:latin typeface="Cambria Math" panose="02040503050406030204" pitchFamily="18" charset="0"/>
                            </a:rPr>
                            <m:t>                    </m:t>
                          </m:r>
                        </m:e>
                        <m:e>
                          <m:r>
                            <a:rPr lang="en-US">
                              <a:latin typeface="Cambria Math" panose="02040503050406030204" pitchFamily="18" charset="0"/>
                            </a:rPr>
                            <m:t>&amp;</m:t>
                          </m:r>
                          <m:sSub>
                            <m:sSubPr>
                              <m:ctrlPr>
                                <a:rPr lang="en-US" i="1">
                                  <a:latin typeface="Cambria Math" panose="02040503050406030204" pitchFamily="18" charset="0"/>
                                </a:rPr>
                              </m:ctrlPr>
                            </m:sSubPr>
                            <m:e>
                              <m:r>
                                <a:rPr lang="en-US" i="1">
                                  <a:latin typeface="Cambria Math" panose="02040503050406030204" pitchFamily="18" charset="0"/>
                                </a:rPr>
                                <m:t>𝜏</m:t>
                              </m:r>
                            </m:e>
                            <m:sub>
                              <m:r>
                                <a:rPr lang="en-US" i="1">
                                  <a:latin typeface="Cambria Math" panose="02040503050406030204" pitchFamily="18" charset="0"/>
                                </a:rPr>
                                <m:t>𝜑</m:t>
                              </m:r>
                            </m:sub>
                          </m:sSub>
                          <m:r>
                            <a:rPr lang="en-US">
                              <a:latin typeface="Cambria Math" panose="02040503050406030204" pitchFamily="18" charset="0"/>
                            </a:rPr>
                            <m:t>=</m:t>
                          </m:r>
                          <m:r>
                            <a:rPr lang="en-US" i="1">
                              <a:latin typeface="Cambria Math" panose="02040503050406030204" pitchFamily="18" charset="0"/>
                            </a:rPr>
                            <m:t>𝑏𝑙</m:t>
                          </m:r>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m:rPr>
                                      <m:sty m:val="p"/>
                                    </m:rPr>
                                    <a:rPr lang="en-US">
                                      <a:latin typeface="Cambria Math" panose="02040503050406030204" pitchFamily="18" charset="0"/>
                                    </a:rPr>
                                    <m:t>Ω</m:t>
                                  </m:r>
                                </m:e>
                                <m:sub>
                                  <m:r>
                                    <a:rPr lang="en-US">
                                      <a:latin typeface="Cambria Math" panose="02040503050406030204" pitchFamily="18" charset="0"/>
                                    </a:rPr>
                                    <m:t>4</m:t>
                                  </m:r>
                                </m:sub>
                                <m:sup>
                                  <m:r>
                                    <a:rPr lang="en-US">
                                      <a:latin typeface="Cambria Math" panose="02040503050406030204" pitchFamily="18" charset="0"/>
                                    </a:rPr>
                                    <m:t>2</m:t>
                                  </m:r>
                                </m:sup>
                              </m:sSubSup>
                              <m:r>
                                <a:rPr lang="en-US">
                                  <a:latin typeface="Cambria Math" panose="02040503050406030204" pitchFamily="18" charset="0"/>
                                </a:rPr>
                                <m:t>−</m:t>
                              </m:r>
                              <m:sSubSup>
                                <m:sSubSupPr>
                                  <m:ctrlPr>
                                    <a:rPr lang="en-US" i="1">
                                      <a:latin typeface="Cambria Math" panose="02040503050406030204" pitchFamily="18" charset="0"/>
                                    </a:rPr>
                                  </m:ctrlPr>
                                </m:sSubSupPr>
                                <m:e>
                                  <m:r>
                                    <m:rPr>
                                      <m:sty m:val="p"/>
                                    </m:rPr>
                                    <a:rPr lang="en-US">
                                      <a:latin typeface="Cambria Math" panose="02040503050406030204" pitchFamily="18" charset="0"/>
                                    </a:rPr>
                                    <m:t>Ω</m:t>
                                  </m:r>
                                </m:e>
                                <m:sub>
                                  <m:r>
                                    <a:rPr lang="en-US">
                                      <a:latin typeface="Cambria Math" panose="02040503050406030204" pitchFamily="18" charset="0"/>
                                    </a:rPr>
                                    <m:t>2</m:t>
                                  </m:r>
                                </m:sub>
                                <m:sup>
                                  <m:r>
                                    <a:rPr lang="en-US">
                                      <a:latin typeface="Cambria Math" panose="02040503050406030204" pitchFamily="18" charset="0"/>
                                    </a:rPr>
                                    <m:t>2</m:t>
                                  </m:r>
                                </m:sup>
                              </m:sSubSup>
                            </m:e>
                          </m:d>
                          <m:r>
                            <a:rPr lang="en-US">
                              <a:latin typeface="Cambria Math" panose="02040503050406030204" pitchFamily="18" charset="0"/>
                            </a:rPr>
                            <m:t>                    </m:t>
                          </m:r>
                        </m:e>
                        <m:e>
                          <m:r>
                            <a:rPr lang="en-US">
                              <a:latin typeface="Cambria Math" panose="02040503050406030204" pitchFamily="18" charset="0"/>
                            </a:rPr>
                            <m:t>&amp;</m:t>
                          </m:r>
                          <m:d>
                            <m:dPr>
                              <m:beg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𝜏</m:t>
                                  </m:r>
                                </m:e>
                                <m:sub>
                                  <m:r>
                                    <a:rPr lang="en-US" i="1">
                                      <a:latin typeface="Cambria Math" panose="02040503050406030204" pitchFamily="18" charset="0"/>
                                    </a:rPr>
                                    <m:t>𝜓</m:t>
                                  </m:r>
                                </m:sub>
                              </m:sSub>
                              <m:r>
                                <a:rPr lang="en-US">
                                  <a:latin typeface="Cambria Math" panose="02040503050406030204" pitchFamily="18" charset="0"/>
                                </a:rPr>
                                <m:t>=</m:t>
                              </m:r>
                              <m:r>
                                <a:rPr lang="en-US" i="1">
                                  <a:latin typeface="Cambria Math" panose="02040503050406030204" pitchFamily="18" charset="0"/>
                                </a:rPr>
                                <m:t>𝑑</m:t>
                              </m:r>
                              <m:r>
                                <a:rPr lang="en-US">
                                  <a:latin typeface="Cambria Math" panose="02040503050406030204" pitchFamily="18" charset="0"/>
                                </a:rPr>
                                <m:t>(</m:t>
                              </m:r>
                              <m:sSubSup>
                                <m:sSubSupPr>
                                  <m:ctrlPr>
                                    <a:rPr lang="en-US" i="1">
                                      <a:latin typeface="Cambria Math" panose="02040503050406030204" pitchFamily="18" charset="0"/>
                                    </a:rPr>
                                  </m:ctrlPr>
                                </m:sSubSupPr>
                                <m:e>
                                  <m:r>
                                    <m:rPr>
                                      <m:sty m:val="p"/>
                                    </m:rPr>
                                    <a:rPr lang="en-US">
                                      <a:latin typeface="Cambria Math" panose="02040503050406030204" pitchFamily="18" charset="0"/>
                                    </a:rPr>
                                    <m:t>Ω</m:t>
                                  </m:r>
                                </m:e>
                                <m:sub>
                                  <m:r>
                                    <a:rPr lang="en-US">
                                      <a:latin typeface="Cambria Math" panose="02040503050406030204" pitchFamily="18" charset="0"/>
                                    </a:rPr>
                                    <m:t>2</m:t>
                                  </m:r>
                                </m:sub>
                                <m:sup>
                                  <m:r>
                                    <a:rPr lang="en-US">
                                      <a:latin typeface="Cambria Math" panose="02040503050406030204" pitchFamily="18" charset="0"/>
                                    </a:rPr>
                                    <m:t>2</m:t>
                                  </m:r>
                                </m:sup>
                              </m:sSubSup>
                              <m:r>
                                <a:rPr lang="en-US">
                                  <a:latin typeface="Cambria Math" panose="02040503050406030204" pitchFamily="18" charset="0"/>
                                </a:rPr>
                                <m:t>+</m:t>
                              </m:r>
                              <m:sSubSup>
                                <m:sSubSupPr>
                                  <m:ctrlPr>
                                    <a:rPr lang="en-US" i="1">
                                      <a:latin typeface="Cambria Math" panose="02040503050406030204" pitchFamily="18" charset="0"/>
                                    </a:rPr>
                                  </m:ctrlPr>
                                </m:sSubSupPr>
                                <m:e>
                                  <m:r>
                                    <m:rPr>
                                      <m:sty m:val="p"/>
                                    </m:rPr>
                                    <a:rPr lang="en-US">
                                      <a:latin typeface="Cambria Math" panose="02040503050406030204" pitchFamily="18" charset="0"/>
                                    </a:rPr>
                                    <m:t>Ω</m:t>
                                  </m:r>
                                </m:e>
                                <m:sub>
                                  <m:r>
                                    <a:rPr lang="en-US">
                                      <a:latin typeface="Cambria Math" panose="02040503050406030204" pitchFamily="18" charset="0"/>
                                    </a:rPr>
                                    <m:t>4</m:t>
                                  </m:r>
                                </m:sub>
                                <m:sup>
                                  <m:r>
                                    <a:rPr lang="en-US">
                                      <a:latin typeface="Cambria Math" panose="02040503050406030204" pitchFamily="18" charset="0"/>
                                    </a:rPr>
                                    <m:t>2</m:t>
                                  </m:r>
                                </m:sup>
                              </m:sSubSup>
                              <m:r>
                                <a:rPr lang="en-US">
                                  <a:latin typeface="Cambria Math" panose="02040503050406030204" pitchFamily="18" charset="0"/>
                                </a:rPr>
                                <m:t>−</m:t>
                              </m:r>
                              <m:sSubSup>
                                <m:sSubSupPr>
                                  <m:ctrlPr>
                                    <a:rPr lang="en-US" i="1">
                                      <a:latin typeface="Cambria Math" panose="02040503050406030204" pitchFamily="18" charset="0"/>
                                    </a:rPr>
                                  </m:ctrlPr>
                                </m:sSubSupPr>
                                <m:e>
                                  <m:r>
                                    <m:rPr>
                                      <m:sty m:val="p"/>
                                    </m:rPr>
                                    <a:rPr lang="en-US">
                                      <a:latin typeface="Cambria Math" panose="02040503050406030204" pitchFamily="18" charset="0"/>
                                    </a:rPr>
                                    <m:t>Ω</m:t>
                                  </m:r>
                                </m:e>
                                <m:sub>
                                  <m:r>
                                    <a:rPr lang="en-US">
                                      <a:latin typeface="Cambria Math" panose="02040503050406030204" pitchFamily="18" charset="0"/>
                                    </a:rPr>
                                    <m:t>1</m:t>
                                  </m:r>
                                </m:sub>
                                <m:sup>
                                  <m:r>
                                    <a:rPr lang="en-US">
                                      <a:latin typeface="Cambria Math" panose="02040503050406030204" pitchFamily="18" charset="0"/>
                                    </a:rPr>
                                    <m:t>2</m:t>
                                  </m:r>
                                </m:sup>
                              </m:sSubSup>
                              <m:r>
                                <a:rPr lang="en-US">
                                  <a:latin typeface="Cambria Math" panose="02040503050406030204" pitchFamily="18" charset="0"/>
                                </a:rPr>
                                <m:t>−</m:t>
                              </m:r>
                              <m:sSubSup>
                                <m:sSubSupPr>
                                  <m:ctrlPr>
                                    <a:rPr lang="en-US" i="1">
                                      <a:latin typeface="Cambria Math" panose="02040503050406030204" pitchFamily="18" charset="0"/>
                                    </a:rPr>
                                  </m:ctrlPr>
                                </m:sSubSupPr>
                                <m:e>
                                  <m:r>
                                    <m:rPr>
                                      <m:sty m:val="p"/>
                                    </m:rPr>
                                    <a:rPr lang="en-US">
                                      <a:latin typeface="Cambria Math" panose="02040503050406030204" pitchFamily="18" charset="0"/>
                                    </a:rPr>
                                    <m:t>Ω</m:t>
                                  </m:r>
                                </m:e>
                                <m:sub>
                                  <m:r>
                                    <a:rPr lang="en-US">
                                      <a:latin typeface="Cambria Math" panose="02040503050406030204" pitchFamily="18" charset="0"/>
                                    </a:rPr>
                                    <m:t>3</m:t>
                                  </m:r>
                                </m:sub>
                                <m:sup>
                                  <m:r>
                                    <a:rPr lang="en-US">
                                      <a:latin typeface="Cambria Math" panose="02040503050406030204" pitchFamily="18" charset="0"/>
                                    </a:rPr>
                                    <m:t>2</m:t>
                                  </m:r>
                                </m:sup>
                              </m:sSubSup>
                            </m:e>
                          </m:d>
                        </m:e>
                      </m:eqArr>
                    </m:oMath>
                  </m:oMathPara>
                </a14:m>
                <a:endParaRPr lang="en-US" dirty="0"/>
              </a:p>
            </p:txBody>
          </p:sp>
        </mc:Choice>
        <mc:Fallback xmlns="">
          <p:sp>
            <p:nvSpPr>
              <p:cNvPr id="12" name="TextBox 11">
                <a:extLst>
                  <a:ext uri="{FF2B5EF4-FFF2-40B4-BE49-F238E27FC236}">
                    <a16:creationId xmlns:a16="http://schemas.microsoft.com/office/drawing/2014/main" id="{68C54400-047E-4871-93C5-76F381E5A753}"/>
                  </a:ext>
                </a:extLst>
              </p:cNvPr>
              <p:cNvSpPr txBox="1">
                <a:spLocks noRot="1" noChangeAspect="1" noMove="1" noResize="1" noEditPoints="1" noAdjustHandles="1" noChangeArrowheads="1" noChangeShapeType="1" noTextEdit="1"/>
              </p:cNvSpPr>
              <p:nvPr/>
            </p:nvSpPr>
            <p:spPr>
              <a:xfrm>
                <a:off x="1160528" y="4089359"/>
                <a:ext cx="3107266" cy="116288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02E022D-2E64-4A0A-AEF8-F5E66C5CF67F}"/>
                  </a:ext>
                </a:extLst>
              </p:cNvPr>
              <p:cNvSpPr txBox="1"/>
              <p:nvPr/>
            </p:nvSpPr>
            <p:spPr>
              <a:xfrm>
                <a:off x="948861" y="5345921"/>
                <a:ext cx="3318933" cy="1058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plcHide m:val="on"/>
                              <m:mcs>
                                <m:mc>
                                  <m:mcPr>
                                    <m:count m:val="1"/>
                                    <m:mcJc m:val="center"/>
                                  </m:mcPr>
                                </m:mc>
                              </m:mcs>
                              <m:ctrlPr>
                                <a:rPr lang="en-US" i="1">
                                  <a:latin typeface="Cambria Math" panose="02040503050406030204" pitchFamily="18" charset="0"/>
                                </a:rPr>
                              </m:ctrlPr>
                            </m:mPr>
                            <m:mr>
                              <m:e>
                                <m:sSubSup>
                                  <m:sSubSupPr>
                                    <m:ctrlPr>
                                      <a:rPr lang="en-US" i="1">
                                        <a:latin typeface="Cambria Math" panose="02040503050406030204" pitchFamily="18" charset="0"/>
                                      </a:rPr>
                                    </m:ctrlPr>
                                  </m:sSubSupPr>
                                  <m:e>
                                    <m:r>
                                      <m:rPr>
                                        <m:sty m:val="p"/>
                                      </m:rPr>
                                      <a:rPr lang="en-US">
                                        <a:latin typeface="Cambria Math" panose="02040503050406030204" pitchFamily="18" charset="0"/>
                                      </a:rPr>
                                      <m:t>Ω</m:t>
                                    </m:r>
                                  </m:e>
                                  <m:sub>
                                    <m:r>
                                      <a:rPr lang="en-US">
                                        <a:latin typeface="Cambria Math" panose="02040503050406030204" pitchFamily="18" charset="0"/>
                                      </a:rPr>
                                      <m:t>1</m:t>
                                    </m:r>
                                  </m:sub>
                                  <m:sup>
                                    <m:r>
                                      <a:rPr lang="en-US">
                                        <a:latin typeface="Cambria Math" panose="02040503050406030204" pitchFamily="18" charset="0"/>
                                      </a:rPr>
                                      <m:t>2</m:t>
                                    </m:r>
                                  </m:sup>
                                </m:sSubSup>
                              </m:e>
                            </m:mr>
                            <m:mr>
                              <m:e>
                                <m:sSubSup>
                                  <m:sSubSupPr>
                                    <m:ctrlPr>
                                      <a:rPr lang="en-US" i="1">
                                        <a:latin typeface="Cambria Math" panose="02040503050406030204" pitchFamily="18" charset="0"/>
                                      </a:rPr>
                                    </m:ctrlPr>
                                  </m:sSubSupPr>
                                  <m:e>
                                    <m:r>
                                      <m:rPr>
                                        <m:sty m:val="p"/>
                                      </m:rPr>
                                      <a:rPr lang="en-US">
                                        <a:latin typeface="Cambria Math" panose="02040503050406030204" pitchFamily="18" charset="0"/>
                                      </a:rPr>
                                      <m:t>Ω</m:t>
                                    </m:r>
                                  </m:e>
                                  <m:sub>
                                    <m:r>
                                      <a:rPr lang="en-US">
                                        <a:latin typeface="Cambria Math" panose="02040503050406030204" pitchFamily="18" charset="0"/>
                                      </a:rPr>
                                      <m:t>2</m:t>
                                    </m:r>
                                  </m:sub>
                                  <m:sup>
                                    <m:r>
                                      <a:rPr lang="en-US">
                                        <a:latin typeface="Cambria Math" panose="02040503050406030204" pitchFamily="18" charset="0"/>
                                      </a:rPr>
                                      <m:t>2</m:t>
                                    </m:r>
                                  </m:sup>
                                </m:sSubSup>
                              </m:e>
                            </m:mr>
                            <m:mr>
                              <m:e>
                                <m:sSubSup>
                                  <m:sSubSupPr>
                                    <m:ctrlPr>
                                      <a:rPr lang="en-US" i="1">
                                        <a:latin typeface="Cambria Math" panose="02040503050406030204" pitchFamily="18" charset="0"/>
                                      </a:rPr>
                                    </m:ctrlPr>
                                  </m:sSubSupPr>
                                  <m:e>
                                    <m:r>
                                      <m:rPr>
                                        <m:sty m:val="p"/>
                                      </m:rPr>
                                      <a:rPr lang="en-US">
                                        <a:latin typeface="Cambria Math" panose="02040503050406030204" pitchFamily="18" charset="0"/>
                                      </a:rPr>
                                      <m:t>Ω</m:t>
                                    </m:r>
                                  </m:e>
                                  <m:sub>
                                    <m:r>
                                      <a:rPr lang="en-US">
                                        <a:latin typeface="Cambria Math" panose="02040503050406030204" pitchFamily="18" charset="0"/>
                                      </a:rPr>
                                      <m:t>3</m:t>
                                    </m:r>
                                  </m:sub>
                                  <m:sup>
                                    <m:r>
                                      <a:rPr lang="en-US">
                                        <a:latin typeface="Cambria Math" panose="02040503050406030204" pitchFamily="18" charset="0"/>
                                      </a:rPr>
                                      <m:t>2</m:t>
                                    </m:r>
                                  </m:sup>
                                </m:sSubSup>
                              </m:e>
                            </m:mr>
                            <m:mr>
                              <m:e>
                                <m:sSubSup>
                                  <m:sSubSupPr>
                                    <m:ctrlPr>
                                      <a:rPr lang="en-US" i="1">
                                        <a:latin typeface="Cambria Math" panose="02040503050406030204" pitchFamily="18" charset="0"/>
                                      </a:rPr>
                                    </m:ctrlPr>
                                  </m:sSubSupPr>
                                  <m:e>
                                    <m:r>
                                      <m:rPr>
                                        <m:sty m:val="p"/>
                                      </m:rPr>
                                      <a:rPr lang="en-US">
                                        <a:latin typeface="Cambria Math" panose="02040503050406030204" pitchFamily="18" charset="0"/>
                                      </a:rPr>
                                      <m:t>Ω</m:t>
                                    </m:r>
                                  </m:e>
                                  <m:sub>
                                    <m:r>
                                      <a:rPr lang="en-US">
                                        <a:latin typeface="Cambria Math" panose="02040503050406030204" pitchFamily="18" charset="0"/>
                                      </a:rPr>
                                      <m:t>4</m:t>
                                    </m:r>
                                  </m:sub>
                                  <m:sup>
                                    <m:r>
                                      <a:rPr lang="en-US">
                                        <a:latin typeface="Cambria Math" panose="02040503050406030204" pitchFamily="18" charset="0"/>
                                      </a:rPr>
                                      <m:t>2</m:t>
                                    </m:r>
                                  </m:sup>
                                </m:sSubSup>
                              </m:e>
                            </m:mr>
                          </m:m>
                        </m:e>
                      </m:d>
                      <m:r>
                        <a:rPr lang="en-US">
                          <a:latin typeface="Cambria Math" panose="02040503050406030204" pitchFamily="18" charset="0"/>
                        </a:rPr>
                        <m:t>=</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m>
                                <m:mPr>
                                  <m:plcHide m:val="on"/>
                                  <m:mcs>
                                    <m:mc>
                                      <m:mcPr>
                                        <m:count m:val="4"/>
                                        <m:mcJc m:val="center"/>
                                      </m:mcPr>
                                    </m:mc>
                                  </m:mcs>
                                  <m:ctrlPr>
                                    <a:rPr lang="en-US" i="1">
                                      <a:latin typeface="Cambria Math" panose="02040503050406030204" pitchFamily="18" charset="0"/>
                                    </a:rPr>
                                  </m:ctrlPr>
                                </m:mPr>
                                <m:mr>
                                  <m:e>
                                    <m:r>
                                      <a:rPr lang="en-US" i="1">
                                        <a:latin typeface="Cambria Math" panose="02040503050406030204" pitchFamily="18" charset="0"/>
                                      </a:rPr>
                                      <m:t>𝑏</m:t>
                                    </m:r>
                                  </m:e>
                                  <m:e>
                                    <m:r>
                                      <a:rPr lang="en-US" i="1">
                                        <a:latin typeface="Cambria Math" panose="02040503050406030204" pitchFamily="18" charset="0"/>
                                      </a:rPr>
                                      <m:t>𝑏</m:t>
                                    </m:r>
                                  </m:e>
                                  <m:e>
                                    <m:r>
                                      <a:rPr lang="en-US" i="1">
                                        <a:latin typeface="Cambria Math" panose="02040503050406030204" pitchFamily="18" charset="0"/>
                                      </a:rPr>
                                      <m:t>𝑏</m:t>
                                    </m:r>
                                  </m:e>
                                  <m:e>
                                    <m:r>
                                      <a:rPr lang="en-US" i="1">
                                        <a:latin typeface="Cambria Math" panose="02040503050406030204" pitchFamily="18" charset="0"/>
                                      </a:rPr>
                                      <m:t>𝑏</m:t>
                                    </m:r>
                                  </m:e>
                                </m:mr>
                                <m:mr>
                                  <m:e>
                                    <m:r>
                                      <a:rPr lang="en-US">
                                        <a:latin typeface="Cambria Math" panose="02040503050406030204" pitchFamily="18" charset="0"/>
                                      </a:rPr>
                                      <m:t>0</m:t>
                                    </m:r>
                                  </m:e>
                                  <m:e>
                                    <m:r>
                                      <a:rPr lang="en-US" i="1">
                                        <a:latin typeface="Cambria Math" panose="02040503050406030204" pitchFamily="18" charset="0"/>
                                      </a:rPr>
                                      <m:t>𝑏𝑙</m:t>
                                    </m:r>
                                  </m:e>
                                  <m:e>
                                    <m:r>
                                      <a:rPr lang="en-US">
                                        <a:latin typeface="Cambria Math" panose="02040503050406030204" pitchFamily="18" charset="0"/>
                                      </a:rPr>
                                      <m:t>0</m:t>
                                    </m:r>
                                  </m:e>
                                  <m:e>
                                    <m:r>
                                      <a:rPr lang="en-US">
                                        <a:latin typeface="Cambria Math" panose="02040503050406030204" pitchFamily="18" charset="0"/>
                                      </a:rPr>
                                      <m:t>−</m:t>
                                    </m:r>
                                    <m:r>
                                      <a:rPr lang="en-US" i="1">
                                        <a:latin typeface="Cambria Math" panose="02040503050406030204" pitchFamily="18" charset="0"/>
                                      </a:rPr>
                                      <m:t>𝑏𝑙</m:t>
                                    </m:r>
                                  </m:e>
                                </m:mr>
                                <m:mr>
                                  <m:e>
                                    <m:r>
                                      <a:rPr lang="en-US">
                                        <a:latin typeface="Cambria Math" panose="02040503050406030204" pitchFamily="18" charset="0"/>
                                      </a:rPr>
                                      <m:t>−</m:t>
                                    </m:r>
                                    <m:r>
                                      <a:rPr lang="en-US" i="1">
                                        <a:latin typeface="Cambria Math" panose="02040503050406030204" pitchFamily="18" charset="0"/>
                                      </a:rPr>
                                      <m:t>𝑏𝑙</m:t>
                                    </m:r>
                                  </m:e>
                                  <m:e>
                                    <m:r>
                                      <a:rPr lang="en-US">
                                        <a:latin typeface="Cambria Math" panose="02040503050406030204" pitchFamily="18" charset="0"/>
                                      </a:rPr>
                                      <m:t>0</m:t>
                                    </m:r>
                                  </m:e>
                                  <m:e>
                                    <m:r>
                                      <a:rPr lang="en-US" i="1">
                                        <a:latin typeface="Cambria Math" panose="02040503050406030204" pitchFamily="18" charset="0"/>
                                      </a:rPr>
                                      <m:t>𝑏𝑙</m:t>
                                    </m:r>
                                  </m:e>
                                  <m:e>
                                    <m:r>
                                      <a:rPr lang="en-US">
                                        <a:latin typeface="Cambria Math" panose="02040503050406030204" pitchFamily="18" charset="0"/>
                                      </a:rPr>
                                      <m:t>0</m:t>
                                    </m:r>
                                  </m:e>
                                </m:mr>
                                <m:mr>
                                  <m:e>
                                    <m:r>
                                      <a:rPr lang="en-US">
                                        <a:latin typeface="Cambria Math" panose="02040503050406030204" pitchFamily="18" charset="0"/>
                                      </a:rPr>
                                      <m:t>−</m:t>
                                    </m:r>
                                    <m:r>
                                      <a:rPr lang="en-US" i="1">
                                        <a:latin typeface="Cambria Math" panose="02040503050406030204" pitchFamily="18" charset="0"/>
                                      </a:rPr>
                                      <m:t>𝑑</m:t>
                                    </m:r>
                                  </m:e>
                                  <m:e>
                                    <m:r>
                                      <a:rPr lang="en-US" i="1">
                                        <a:latin typeface="Cambria Math" panose="02040503050406030204" pitchFamily="18" charset="0"/>
                                      </a:rPr>
                                      <m:t>𝑑</m:t>
                                    </m:r>
                                  </m:e>
                                  <m:e>
                                    <m:r>
                                      <a:rPr lang="en-US">
                                        <a:latin typeface="Cambria Math" panose="02040503050406030204" pitchFamily="18" charset="0"/>
                                      </a:rPr>
                                      <m:t>−</m:t>
                                    </m:r>
                                    <m:r>
                                      <a:rPr lang="en-US" i="1">
                                        <a:latin typeface="Cambria Math" panose="02040503050406030204" pitchFamily="18" charset="0"/>
                                      </a:rPr>
                                      <m:t>𝑑</m:t>
                                    </m:r>
                                  </m:e>
                                  <m:e>
                                    <m:r>
                                      <a:rPr lang="en-US" i="1">
                                        <a:latin typeface="Cambria Math" panose="02040503050406030204" pitchFamily="18" charset="0"/>
                                      </a:rPr>
                                      <m:t>𝑑</m:t>
                                    </m:r>
                                  </m:e>
                                </m:mr>
                              </m:m>
                            </m:e>
                          </m:d>
                        </m:e>
                        <m:sup>
                          <m:r>
                            <a:rPr lang="en-US">
                              <a:latin typeface="Cambria Math" panose="02040503050406030204" pitchFamily="18" charset="0"/>
                            </a:rPr>
                            <m:t>−1</m:t>
                          </m:r>
                        </m:sup>
                      </m:sSup>
                      <m:d>
                        <m:dPr>
                          <m:begChr m:val="["/>
                          <m:endChr m:val="]"/>
                          <m:ctrlPr>
                            <a:rPr lang="en-US" i="1">
                              <a:latin typeface="Cambria Math" panose="02040503050406030204" pitchFamily="18" charset="0"/>
                            </a:rPr>
                          </m:ctrlPr>
                        </m:dPr>
                        <m:e>
                          <m:m>
                            <m:mPr>
                              <m:plcHide m:val="on"/>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𝑈</m:t>
                                    </m:r>
                                  </m:e>
                                  <m:sub>
                                    <m:r>
                                      <a:rPr lang="en-US">
                                        <a:latin typeface="Cambria Math" panose="02040503050406030204" pitchFamily="18" charset="0"/>
                                      </a:rPr>
                                      <m:t>1</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𝑈</m:t>
                                    </m:r>
                                  </m:e>
                                  <m:sub>
                                    <m:r>
                                      <a:rPr lang="en-US">
                                        <a:latin typeface="Cambria Math" panose="02040503050406030204" pitchFamily="18" charset="0"/>
                                      </a:rPr>
                                      <m:t>2</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𝑈</m:t>
                                    </m:r>
                                  </m:e>
                                  <m:sub>
                                    <m:r>
                                      <a:rPr lang="en-US">
                                        <a:latin typeface="Cambria Math" panose="02040503050406030204" pitchFamily="18" charset="0"/>
                                      </a:rPr>
                                      <m:t>3</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𝑈</m:t>
                                    </m:r>
                                  </m:e>
                                  <m:sub>
                                    <m:r>
                                      <a:rPr lang="en-US">
                                        <a:latin typeface="Cambria Math" panose="02040503050406030204" pitchFamily="18" charset="0"/>
                                      </a:rPr>
                                      <m:t>4</m:t>
                                    </m:r>
                                  </m:sub>
                                </m:sSub>
                              </m:e>
                            </m:mr>
                          </m:m>
                        </m:e>
                      </m:d>
                    </m:oMath>
                  </m:oMathPara>
                </a14:m>
                <a:endParaRPr lang="en-US" dirty="0"/>
              </a:p>
            </p:txBody>
          </p:sp>
        </mc:Choice>
        <mc:Fallback xmlns="">
          <p:sp>
            <p:nvSpPr>
              <p:cNvPr id="14" name="TextBox 13">
                <a:extLst>
                  <a:ext uri="{FF2B5EF4-FFF2-40B4-BE49-F238E27FC236}">
                    <a16:creationId xmlns:a16="http://schemas.microsoft.com/office/drawing/2014/main" id="{D02E022D-2E64-4A0A-AEF8-F5E66C5CF67F}"/>
                  </a:ext>
                </a:extLst>
              </p:cNvPr>
              <p:cNvSpPr txBox="1">
                <a:spLocks noRot="1" noChangeAspect="1" noMove="1" noResize="1" noEditPoints="1" noAdjustHandles="1" noChangeArrowheads="1" noChangeShapeType="1" noTextEdit="1"/>
              </p:cNvSpPr>
              <p:nvPr/>
            </p:nvSpPr>
            <p:spPr>
              <a:xfrm>
                <a:off x="948861" y="5345921"/>
                <a:ext cx="3318933" cy="1058047"/>
              </a:xfrm>
              <a:prstGeom prst="rect">
                <a:avLst/>
              </a:prstGeom>
              <a:blipFill>
                <a:blip r:embed="rId6"/>
                <a:stretch>
                  <a:fillRect/>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C5DFAC81-9D21-4100-B7EE-9AEDC0D41817}"/>
              </a:ext>
            </a:extLst>
          </p:cNvPr>
          <p:cNvCxnSpPr>
            <a:endCxn id="12" idx="3"/>
          </p:cNvCxnSpPr>
          <p:nvPr/>
        </p:nvCxnSpPr>
        <p:spPr>
          <a:xfrm flipH="1">
            <a:off x="4267794" y="3953933"/>
            <a:ext cx="4901606" cy="7168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6066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1"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p:cTn id="16" dur="500" fill="hold"/>
                                        <p:tgtEl>
                                          <p:spTgt spid="14"/>
                                        </p:tgtEl>
                                        <p:attrNameLst>
                                          <p:attrName>ppt_w</p:attrName>
                                        </p:attrNameLst>
                                      </p:cBhvr>
                                      <p:tavLst>
                                        <p:tav tm="0">
                                          <p:val>
                                            <p:fltVal val="0"/>
                                          </p:val>
                                        </p:tav>
                                        <p:tav tm="100000">
                                          <p:val>
                                            <p:strVal val="#ppt_w"/>
                                          </p:val>
                                        </p:tav>
                                      </p:tavLst>
                                    </p:anim>
                                    <p:anim calcmode="lin" valueType="num">
                                      <p:cBhvr>
                                        <p:cTn id="17" dur="500" fill="hold"/>
                                        <p:tgtEl>
                                          <p:spTgt spid="14"/>
                                        </p:tgtEl>
                                        <p:attrNameLst>
                                          <p:attrName>ppt_h</p:attrName>
                                        </p:attrNameLst>
                                      </p:cBhvr>
                                      <p:tavLst>
                                        <p:tav tm="0">
                                          <p:val>
                                            <p:fltVal val="0"/>
                                          </p:val>
                                        </p:tav>
                                        <p:tav tm="100000">
                                          <p:val>
                                            <p:strVal val="#ppt_h"/>
                                          </p:val>
                                        </p:tav>
                                      </p:tavLst>
                                    </p:anim>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en-US" dirty="0"/>
              <a:t>Roll</a:t>
            </a:r>
            <a:r>
              <a:rPr lang="tr-TR" dirty="0"/>
              <a:t> &amp; Pitch PID </a:t>
            </a:r>
            <a:r>
              <a:rPr lang="en-US" dirty="0"/>
              <a:t>Attitude</a:t>
            </a:r>
            <a:r>
              <a:rPr lang="tr-TR" dirty="0"/>
              <a:t> Controller</a:t>
            </a:r>
            <a:endParaRPr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dirty="0"/>
              <a:t>May</a:t>
            </a:r>
            <a:r>
              <a:rPr lang="en-US" dirty="0"/>
              <a:t> </a:t>
            </a:r>
            <a:r>
              <a:rPr lang="tr-TR" dirty="0"/>
              <a:t>9</a:t>
            </a:r>
            <a:r>
              <a:rPr lang="en-US" dirty="0"/>
              <a:t>,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a:t>
            </a:r>
            <a:r>
              <a:rPr lang="tr-TR" dirty="0"/>
              <a:t> </a:t>
            </a:r>
            <a:r>
              <a:rPr lang="en-US" dirty="0"/>
              <a:t>Pro</a:t>
            </a:r>
            <a:r>
              <a:rPr lang="tr-TR" dirty="0" err="1"/>
              <a:t>gress</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pic>
        <p:nvPicPr>
          <p:cNvPr id="3" name="Picture 2">
            <a:extLst>
              <a:ext uri="{FF2B5EF4-FFF2-40B4-BE49-F238E27FC236}">
                <a16:creationId xmlns:a16="http://schemas.microsoft.com/office/drawing/2014/main" id="{6CBE68C1-F375-4BB3-B064-225E15B5ED74}"/>
              </a:ext>
            </a:extLst>
          </p:cNvPr>
          <p:cNvPicPr>
            <a:picLocks noChangeAspect="1"/>
          </p:cNvPicPr>
          <p:nvPr/>
        </p:nvPicPr>
        <p:blipFill>
          <a:blip r:embed="rId3"/>
          <a:stretch>
            <a:fillRect/>
          </a:stretch>
        </p:blipFill>
        <p:spPr>
          <a:xfrm>
            <a:off x="961908" y="1522051"/>
            <a:ext cx="10268184" cy="3813897"/>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A43E2FA-9E51-4FA6-963C-066AFF837CBC}"/>
                  </a:ext>
                </a:extLst>
              </p:cNvPr>
              <p:cNvSpPr txBox="1"/>
              <p:nvPr/>
            </p:nvSpPr>
            <p:spPr>
              <a:xfrm>
                <a:off x="9626600" y="2896271"/>
                <a:ext cx="1771650" cy="3692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𝜏</m:t>
                          </m:r>
                        </m:e>
                        <m:sub>
                          <m:r>
                            <a:rPr lang="en-US" sz="1600" i="1">
                              <a:latin typeface="Cambria Math" panose="02040503050406030204" pitchFamily="18" charset="0"/>
                            </a:rPr>
                            <m:t>𝜙</m:t>
                          </m:r>
                        </m:sub>
                      </m:sSub>
                      <m:r>
                        <a:rPr lang="en-US" sz="1600">
                          <a:latin typeface="Cambria Math" panose="02040503050406030204" pitchFamily="18" charset="0"/>
                        </a:rPr>
                        <m:t>=</m:t>
                      </m:r>
                      <m:r>
                        <a:rPr lang="en-US" sz="1600" i="1">
                          <a:latin typeface="Cambria Math" panose="02040503050406030204" pitchFamily="18" charset="0"/>
                        </a:rPr>
                        <m:t>𝑏𝑙</m:t>
                      </m:r>
                      <m:d>
                        <m:dPr>
                          <m:ctrlPr>
                            <a:rPr lang="en-US" sz="1600" i="1">
                              <a:latin typeface="Cambria Math" panose="02040503050406030204" pitchFamily="18" charset="0"/>
                            </a:rPr>
                          </m:ctrlPr>
                        </m:dPr>
                        <m:e>
                          <m:sSubSup>
                            <m:sSubSupPr>
                              <m:ctrlPr>
                                <a:rPr lang="en-US" sz="1600" i="1">
                                  <a:latin typeface="Cambria Math" panose="02040503050406030204" pitchFamily="18" charset="0"/>
                                </a:rPr>
                              </m:ctrlPr>
                            </m:sSubSupPr>
                            <m:e>
                              <m:r>
                                <m:rPr>
                                  <m:sty m:val="p"/>
                                </m:rPr>
                                <a:rPr lang="en-US" sz="1600">
                                  <a:latin typeface="Cambria Math" panose="02040503050406030204" pitchFamily="18" charset="0"/>
                                </a:rPr>
                                <m:t>Ω</m:t>
                              </m:r>
                            </m:e>
                            <m:sub>
                              <m:r>
                                <a:rPr lang="en-US" sz="1600">
                                  <a:latin typeface="Cambria Math" panose="02040503050406030204" pitchFamily="18" charset="0"/>
                                </a:rPr>
                                <m:t>3</m:t>
                              </m:r>
                            </m:sub>
                            <m:sup>
                              <m:r>
                                <a:rPr lang="en-US" sz="1600">
                                  <a:latin typeface="Cambria Math" panose="02040503050406030204" pitchFamily="18" charset="0"/>
                                </a:rPr>
                                <m:t>2</m:t>
                              </m:r>
                            </m:sup>
                          </m:sSubSup>
                          <m:r>
                            <a:rPr lang="en-US" sz="1600">
                              <a:latin typeface="Cambria Math" panose="02040503050406030204" pitchFamily="18" charset="0"/>
                            </a:rPr>
                            <m:t>−</m:t>
                          </m:r>
                          <m:sSubSup>
                            <m:sSubSupPr>
                              <m:ctrlPr>
                                <a:rPr lang="en-US" sz="1600" i="1">
                                  <a:latin typeface="Cambria Math" panose="02040503050406030204" pitchFamily="18" charset="0"/>
                                </a:rPr>
                              </m:ctrlPr>
                            </m:sSubSupPr>
                            <m:e>
                              <m:r>
                                <m:rPr>
                                  <m:sty m:val="p"/>
                                </m:rPr>
                                <a:rPr lang="en-US" sz="1600">
                                  <a:latin typeface="Cambria Math" panose="02040503050406030204" pitchFamily="18" charset="0"/>
                                </a:rPr>
                                <m:t>Ω</m:t>
                              </m:r>
                            </m:e>
                            <m:sub>
                              <m:r>
                                <a:rPr lang="en-US" sz="1600">
                                  <a:latin typeface="Cambria Math" panose="02040503050406030204" pitchFamily="18" charset="0"/>
                                </a:rPr>
                                <m:t>1</m:t>
                              </m:r>
                            </m:sub>
                            <m:sup>
                              <m:r>
                                <a:rPr lang="en-US" sz="1600">
                                  <a:latin typeface="Cambria Math" panose="02040503050406030204" pitchFamily="18" charset="0"/>
                                </a:rPr>
                                <m:t>2</m:t>
                              </m:r>
                            </m:sup>
                          </m:sSubSup>
                        </m:e>
                      </m:d>
                      <m:r>
                        <a:rPr lang="en-US" sz="1600">
                          <a:latin typeface="Cambria Math" panose="02040503050406030204" pitchFamily="18" charset="0"/>
                        </a:rPr>
                        <m:t> </m:t>
                      </m:r>
                    </m:oMath>
                  </m:oMathPara>
                </a14:m>
                <a:endParaRPr lang="en-US" sz="1600" dirty="0"/>
              </a:p>
            </p:txBody>
          </p:sp>
        </mc:Choice>
        <mc:Fallback xmlns="">
          <p:sp>
            <p:nvSpPr>
              <p:cNvPr id="10" name="TextBox 9">
                <a:extLst>
                  <a:ext uri="{FF2B5EF4-FFF2-40B4-BE49-F238E27FC236}">
                    <a16:creationId xmlns:a16="http://schemas.microsoft.com/office/drawing/2014/main" id="{0A43E2FA-9E51-4FA6-963C-066AFF837CBC}"/>
                  </a:ext>
                </a:extLst>
              </p:cNvPr>
              <p:cNvSpPr txBox="1">
                <a:spLocks noRot="1" noChangeAspect="1" noMove="1" noResize="1" noEditPoints="1" noAdjustHandles="1" noChangeArrowheads="1" noChangeShapeType="1" noTextEdit="1"/>
              </p:cNvSpPr>
              <p:nvPr/>
            </p:nvSpPr>
            <p:spPr>
              <a:xfrm>
                <a:off x="9626600" y="2896271"/>
                <a:ext cx="1771650" cy="369268"/>
              </a:xfrm>
              <a:prstGeom prst="rect">
                <a:avLst/>
              </a:prstGeom>
              <a:blipFill>
                <a:blip r:embed="rId4"/>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14D26B6-19DF-4C87-B51E-FD949CB33FC0}"/>
                  </a:ext>
                </a:extLst>
              </p:cNvPr>
              <p:cNvSpPr txBox="1"/>
              <p:nvPr/>
            </p:nvSpPr>
            <p:spPr>
              <a:xfrm>
                <a:off x="9620250" y="4455125"/>
                <a:ext cx="1778000" cy="3692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𝜏</m:t>
                          </m:r>
                        </m:e>
                        <m:sub>
                          <m:r>
                            <a:rPr lang="en-US" sz="1600" i="1">
                              <a:latin typeface="Cambria Math" panose="02040503050406030204" pitchFamily="18" charset="0"/>
                            </a:rPr>
                            <m:t>𝜑</m:t>
                          </m:r>
                        </m:sub>
                      </m:sSub>
                      <m:r>
                        <a:rPr lang="en-US" sz="1600">
                          <a:latin typeface="Cambria Math" panose="02040503050406030204" pitchFamily="18" charset="0"/>
                        </a:rPr>
                        <m:t>=</m:t>
                      </m:r>
                      <m:r>
                        <a:rPr lang="en-US" sz="1600" i="1">
                          <a:latin typeface="Cambria Math" panose="02040503050406030204" pitchFamily="18" charset="0"/>
                        </a:rPr>
                        <m:t>𝑏𝑙</m:t>
                      </m:r>
                      <m:d>
                        <m:dPr>
                          <m:ctrlPr>
                            <a:rPr lang="en-US" sz="1600" i="1">
                              <a:latin typeface="Cambria Math" panose="02040503050406030204" pitchFamily="18" charset="0"/>
                            </a:rPr>
                          </m:ctrlPr>
                        </m:dPr>
                        <m:e>
                          <m:sSubSup>
                            <m:sSubSupPr>
                              <m:ctrlPr>
                                <a:rPr lang="en-US" sz="1600" i="1">
                                  <a:latin typeface="Cambria Math" panose="02040503050406030204" pitchFamily="18" charset="0"/>
                                </a:rPr>
                              </m:ctrlPr>
                            </m:sSubSupPr>
                            <m:e>
                              <m:r>
                                <m:rPr>
                                  <m:sty m:val="p"/>
                                </m:rPr>
                                <a:rPr lang="en-US" sz="1600">
                                  <a:latin typeface="Cambria Math" panose="02040503050406030204" pitchFamily="18" charset="0"/>
                                </a:rPr>
                                <m:t>Ω</m:t>
                              </m:r>
                            </m:e>
                            <m:sub>
                              <m:r>
                                <a:rPr lang="en-US" sz="1600">
                                  <a:latin typeface="Cambria Math" panose="02040503050406030204" pitchFamily="18" charset="0"/>
                                </a:rPr>
                                <m:t>4</m:t>
                              </m:r>
                            </m:sub>
                            <m:sup>
                              <m:r>
                                <a:rPr lang="en-US" sz="1600">
                                  <a:latin typeface="Cambria Math" panose="02040503050406030204" pitchFamily="18" charset="0"/>
                                </a:rPr>
                                <m:t>2</m:t>
                              </m:r>
                            </m:sup>
                          </m:sSubSup>
                          <m:r>
                            <a:rPr lang="en-US" sz="1600">
                              <a:latin typeface="Cambria Math" panose="02040503050406030204" pitchFamily="18" charset="0"/>
                            </a:rPr>
                            <m:t>−</m:t>
                          </m:r>
                          <m:sSubSup>
                            <m:sSubSupPr>
                              <m:ctrlPr>
                                <a:rPr lang="en-US" sz="1600" i="1">
                                  <a:latin typeface="Cambria Math" panose="02040503050406030204" pitchFamily="18" charset="0"/>
                                </a:rPr>
                              </m:ctrlPr>
                            </m:sSubSupPr>
                            <m:e>
                              <m:r>
                                <m:rPr>
                                  <m:sty m:val="p"/>
                                </m:rPr>
                                <a:rPr lang="en-US" sz="1600">
                                  <a:latin typeface="Cambria Math" panose="02040503050406030204" pitchFamily="18" charset="0"/>
                                </a:rPr>
                                <m:t>Ω</m:t>
                              </m:r>
                            </m:e>
                            <m:sub>
                              <m:r>
                                <a:rPr lang="en-US" sz="1600">
                                  <a:latin typeface="Cambria Math" panose="02040503050406030204" pitchFamily="18" charset="0"/>
                                </a:rPr>
                                <m:t>2</m:t>
                              </m:r>
                            </m:sub>
                            <m:sup>
                              <m:r>
                                <a:rPr lang="en-US" sz="1600">
                                  <a:latin typeface="Cambria Math" panose="02040503050406030204" pitchFamily="18" charset="0"/>
                                </a:rPr>
                                <m:t>2</m:t>
                              </m:r>
                            </m:sup>
                          </m:sSubSup>
                        </m:e>
                      </m:d>
                    </m:oMath>
                  </m:oMathPara>
                </a14:m>
                <a:endParaRPr lang="en-US" sz="1600" dirty="0"/>
              </a:p>
            </p:txBody>
          </p:sp>
        </mc:Choice>
        <mc:Fallback xmlns="">
          <p:sp>
            <p:nvSpPr>
              <p:cNvPr id="12" name="TextBox 11">
                <a:extLst>
                  <a:ext uri="{FF2B5EF4-FFF2-40B4-BE49-F238E27FC236}">
                    <a16:creationId xmlns:a16="http://schemas.microsoft.com/office/drawing/2014/main" id="{814D26B6-19DF-4C87-B51E-FD949CB33FC0}"/>
                  </a:ext>
                </a:extLst>
              </p:cNvPr>
              <p:cNvSpPr txBox="1">
                <a:spLocks noRot="1" noChangeAspect="1" noMove="1" noResize="1" noEditPoints="1" noAdjustHandles="1" noChangeArrowheads="1" noChangeShapeType="1" noTextEdit="1"/>
              </p:cNvSpPr>
              <p:nvPr/>
            </p:nvSpPr>
            <p:spPr>
              <a:xfrm>
                <a:off x="9620250" y="4455125"/>
                <a:ext cx="1778000" cy="369268"/>
              </a:xfrm>
              <a:prstGeom prst="rect">
                <a:avLst/>
              </a:prstGeom>
              <a:blipFill>
                <a:blip r:embed="rId5"/>
                <a:stretch>
                  <a:fillRect b="-1667"/>
                </a:stretch>
              </a:blipFill>
            </p:spPr>
            <p:txBody>
              <a:bodyPr/>
              <a:lstStyle/>
              <a:p>
                <a:r>
                  <a:rPr lang="en-US">
                    <a:noFill/>
                  </a:rPr>
                  <a:t> </a:t>
                </a:r>
              </a:p>
            </p:txBody>
          </p:sp>
        </mc:Fallback>
      </mc:AlternateContent>
    </p:spTree>
    <p:extLst>
      <p:ext uri="{BB962C8B-B14F-4D97-AF65-F5344CB8AC3E}">
        <p14:creationId xmlns:p14="http://schemas.microsoft.com/office/powerpoint/2010/main" val="1537589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pic>
        <p:nvPicPr>
          <p:cNvPr id="6" name="Picture 5">
            <a:extLst>
              <a:ext uri="{FF2B5EF4-FFF2-40B4-BE49-F238E27FC236}">
                <a16:creationId xmlns:a16="http://schemas.microsoft.com/office/drawing/2014/main" id="{78B4128F-028D-487B-B12F-6F32DEA3CBD9}"/>
              </a:ext>
            </a:extLst>
          </p:cNvPr>
          <p:cNvPicPr>
            <a:picLocks noChangeAspect="1"/>
          </p:cNvPicPr>
          <p:nvPr/>
        </p:nvPicPr>
        <p:blipFill>
          <a:blip r:embed="rId3"/>
          <a:stretch>
            <a:fillRect/>
          </a:stretch>
        </p:blipFill>
        <p:spPr>
          <a:xfrm>
            <a:off x="23750" y="1720593"/>
            <a:ext cx="12058183" cy="2838084"/>
          </a:xfrm>
          <a:prstGeom prst="rect">
            <a:avLst/>
          </a:prstGeom>
        </p:spPr>
      </p:pic>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en-US" dirty="0"/>
              <a:t>Roll</a:t>
            </a:r>
            <a:r>
              <a:rPr lang="tr-TR" dirty="0"/>
              <a:t> &amp; Pitch RL Agent</a:t>
            </a:r>
            <a:endParaRPr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dirty="0"/>
              <a:t>May</a:t>
            </a:r>
            <a:r>
              <a:rPr lang="en-US" dirty="0"/>
              <a:t> </a:t>
            </a:r>
            <a:r>
              <a:rPr lang="tr-TR" dirty="0"/>
              <a:t>9</a:t>
            </a:r>
            <a:r>
              <a:rPr lang="en-US" dirty="0"/>
              <a:t>,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a:t>
            </a:r>
            <a:r>
              <a:rPr lang="tr-TR" dirty="0"/>
              <a:t> </a:t>
            </a:r>
            <a:r>
              <a:rPr lang="en-US" dirty="0"/>
              <a:t>Pro</a:t>
            </a:r>
            <a:r>
              <a:rPr lang="tr-TR" dirty="0" err="1"/>
              <a:t>gress</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 name="TextBox 1">
            <a:extLst>
              <a:ext uri="{FF2B5EF4-FFF2-40B4-BE49-F238E27FC236}">
                <a16:creationId xmlns:a16="http://schemas.microsoft.com/office/drawing/2014/main" id="{802E848C-F4BB-4D86-B30E-0F5ADC8BDEC8}"/>
              </a:ext>
            </a:extLst>
          </p:cNvPr>
          <p:cNvSpPr txBox="1"/>
          <p:nvPr/>
        </p:nvSpPr>
        <p:spPr>
          <a:xfrm>
            <a:off x="655780" y="4454859"/>
            <a:ext cx="2927929" cy="1815882"/>
          </a:xfrm>
          <a:prstGeom prst="rect">
            <a:avLst/>
          </a:prstGeom>
          <a:noFill/>
        </p:spPr>
        <p:txBody>
          <a:bodyPr wrap="square" rtlCol="0">
            <a:spAutoFit/>
          </a:bodyPr>
          <a:lstStyle/>
          <a:p>
            <a:r>
              <a:rPr lang="en-US" sz="1600" b="1" dirty="0"/>
              <a:t>Observation States</a:t>
            </a:r>
          </a:p>
          <a:p>
            <a:pPr marL="285750" indent="-285750">
              <a:buFont typeface="Arial" panose="020B0604020202020204" pitchFamily="34" charset="0"/>
              <a:buChar char="•"/>
            </a:pPr>
            <a:r>
              <a:rPr lang="en-US" sz="1600" dirty="0"/>
              <a:t>Roll angle reference</a:t>
            </a:r>
          </a:p>
          <a:p>
            <a:pPr marL="285750" indent="-285750">
              <a:buFont typeface="Arial" panose="020B0604020202020204" pitchFamily="34" charset="0"/>
              <a:buChar char="•"/>
            </a:pPr>
            <a:r>
              <a:rPr lang="en-US" sz="1600" dirty="0"/>
              <a:t>Pitch angle reference</a:t>
            </a:r>
          </a:p>
          <a:p>
            <a:pPr marL="285750" indent="-285750">
              <a:buFont typeface="Arial" panose="020B0604020202020204" pitchFamily="34" charset="0"/>
              <a:buChar char="•"/>
            </a:pPr>
            <a:r>
              <a:rPr lang="en-US" sz="1600" dirty="0"/>
              <a:t>Estimated Roll angle</a:t>
            </a:r>
          </a:p>
          <a:p>
            <a:pPr marL="285750" indent="-285750">
              <a:buFont typeface="Arial" panose="020B0604020202020204" pitchFamily="34" charset="0"/>
              <a:buChar char="•"/>
            </a:pPr>
            <a:r>
              <a:rPr lang="en-US" sz="1600" dirty="0"/>
              <a:t>Estimated Pitch angle</a:t>
            </a:r>
          </a:p>
          <a:p>
            <a:pPr marL="285750" indent="-285750">
              <a:buFont typeface="Arial" panose="020B0604020202020204" pitchFamily="34" charset="0"/>
              <a:buChar char="•"/>
            </a:pPr>
            <a:r>
              <a:rPr lang="en-US" sz="1600" dirty="0"/>
              <a:t>Estimated Roll body rate</a:t>
            </a:r>
          </a:p>
          <a:p>
            <a:pPr marL="285750" indent="-285750">
              <a:buFont typeface="Arial" panose="020B0604020202020204" pitchFamily="34" charset="0"/>
              <a:buChar char="•"/>
            </a:pPr>
            <a:r>
              <a:rPr lang="en-US" sz="1600" dirty="0"/>
              <a:t>Estimated Pitch body rate</a:t>
            </a:r>
          </a:p>
        </p:txBody>
      </p:sp>
      <p:cxnSp>
        <p:nvCxnSpPr>
          <p:cNvPr id="5" name="Straight Arrow Connector 4">
            <a:extLst>
              <a:ext uri="{FF2B5EF4-FFF2-40B4-BE49-F238E27FC236}">
                <a16:creationId xmlns:a16="http://schemas.microsoft.com/office/drawing/2014/main" id="{AA926BE6-6CC1-424B-9BBA-64D6FD0624D6}"/>
              </a:ext>
            </a:extLst>
          </p:cNvPr>
          <p:cNvCxnSpPr>
            <a:cxnSpLocks/>
          </p:cNvCxnSpPr>
          <p:nvPr/>
        </p:nvCxnSpPr>
        <p:spPr>
          <a:xfrm flipH="1">
            <a:off x="960582" y="3260436"/>
            <a:ext cx="1062183" cy="119442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E859ACC-61E3-48F2-B85B-8D3DFE668C84}"/>
              </a:ext>
            </a:extLst>
          </p:cNvPr>
          <p:cNvSpPr txBox="1"/>
          <p:nvPr/>
        </p:nvSpPr>
        <p:spPr>
          <a:xfrm>
            <a:off x="8437415" y="4442966"/>
            <a:ext cx="1944257" cy="830997"/>
          </a:xfrm>
          <a:prstGeom prst="rect">
            <a:avLst/>
          </a:prstGeom>
          <a:noFill/>
        </p:spPr>
        <p:txBody>
          <a:bodyPr wrap="square" rtlCol="0">
            <a:spAutoFit/>
          </a:bodyPr>
          <a:lstStyle/>
          <a:p>
            <a:r>
              <a:rPr lang="tr-TR" sz="1600" b="1" dirty="0"/>
              <a:t>Action</a:t>
            </a:r>
            <a:r>
              <a:rPr lang="en-US" sz="1600" b="1" dirty="0"/>
              <a:t> States</a:t>
            </a:r>
          </a:p>
          <a:p>
            <a:pPr marL="285750" indent="-285750">
              <a:buFont typeface="Arial" panose="020B0604020202020204" pitchFamily="34" charset="0"/>
              <a:buChar char="•"/>
            </a:pPr>
            <a:r>
              <a:rPr lang="tr-TR" sz="1600" dirty="0"/>
              <a:t>Tau Pitch</a:t>
            </a:r>
            <a:endParaRPr lang="en-US" sz="1600" dirty="0"/>
          </a:p>
          <a:p>
            <a:pPr marL="285750" indent="-285750">
              <a:buFont typeface="Arial" panose="020B0604020202020204" pitchFamily="34" charset="0"/>
              <a:buChar char="•"/>
            </a:pPr>
            <a:r>
              <a:rPr lang="tr-TR" sz="1600" dirty="0"/>
              <a:t>Tau Roll</a:t>
            </a:r>
            <a:endParaRPr lang="en-US" sz="1600" dirty="0"/>
          </a:p>
        </p:txBody>
      </p:sp>
      <p:cxnSp>
        <p:nvCxnSpPr>
          <p:cNvPr id="16" name="Straight Arrow Connector 15">
            <a:extLst>
              <a:ext uri="{FF2B5EF4-FFF2-40B4-BE49-F238E27FC236}">
                <a16:creationId xmlns:a16="http://schemas.microsoft.com/office/drawing/2014/main" id="{7E1EFE73-253F-479E-898F-9A64453A3931}"/>
              </a:ext>
            </a:extLst>
          </p:cNvPr>
          <p:cNvCxnSpPr>
            <a:cxnSpLocks/>
          </p:cNvCxnSpPr>
          <p:nvPr/>
        </p:nvCxnSpPr>
        <p:spPr>
          <a:xfrm>
            <a:off x="8659094" y="3664055"/>
            <a:ext cx="411015" cy="7973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45823EB-B7FF-4C21-A4EF-F798DD6647E0}"/>
                  </a:ext>
                </a:extLst>
              </p:cNvPr>
              <p:cNvSpPr txBox="1"/>
              <p:nvPr/>
            </p:nvSpPr>
            <p:spPr>
              <a:xfrm>
                <a:off x="4157830" y="5518069"/>
                <a:ext cx="4507345" cy="404663"/>
              </a:xfrm>
              <a:prstGeom prst="rect">
                <a:avLst/>
              </a:prstGeom>
              <a:noFill/>
            </p:spPr>
            <p:txBody>
              <a:bodyPr wrap="square">
                <a:spAutoFit/>
              </a:bodyPr>
              <a:lstStyle/>
              <a:p>
                <a:pPr marL="457200" lvl="1" algn="ctr">
                  <a:lnSpc>
                    <a:spcPct val="110000"/>
                  </a:lnSpc>
                  <a:spcBef>
                    <a:spcPts val="600"/>
                  </a:spcBef>
                  <a:buClr>
                    <a:schemeClr val="accent1"/>
                  </a:buClr>
                  <a:buSzPct val="119999"/>
                </a:pPr>
                <a14:m>
                  <m:oMath xmlns:m="http://schemas.openxmlformats.org/officeDocument/2006/math">
                    <m:sSub>
                      <m:sSubPr>
                        <m:ctrlPr>
                          <a:rPr lang="ar-AE" sz="2000" i="1" smtClean="0">
                            <a:latin typeface="Cambria Math" panose="02040503050406030204" pitchFamily="18" charset="0"/>
                          </a:rPr>
                        </m:ctrlPr>
                      </m:sSubPr>
                      <m:e>
                        <m:r>
                          <m:rPr>
                            <m:nor/>
                          </m:rPr>
                          <a:rPr lang="en-US" sz="2000" i="1" smtClean="0">
                            <a:latin typeface="+mj-lt"/>
                          </a:rPr>
                          <m:t>r</m:t>
                        </m:r>
                      </m:e>
                      <m:sub>
                        <m:r>
                          <a:rPr lang="ar-AE" sz="2000" b="0" i="1" dirty="0" smtClean="0">
                            <a:latin typeface="Cambria Math" panose="02040503050406030204" pitchFamily="18" charset="0"/>
                          </a:rPr>
                          <m:t>𝑡</m:t>
                        </m:r>
                      </m:sub>
                    </m:sSub>
                  </m:oMath>
                </a14:m>
                <a:r>
                  <a:rPr lang="tr-TR" sz="2000" i="1" u="none" strike="noStrike" baseline="0" dirty="0">
                    <a:latin typeface="+mj-lt"/>
                  </a:rPr>
                  <a:t>= -</a:t>
                </a:r>
                <a:r>
                  <a:rPr lang="en-US" sz="2000" i="1" u="none" strike="noStrike" baseline="0" dirty="0">
                    <a:latin typeface="+mj-lt"/>
                  </a:rPr>
                  <a:t>clip(sum(|</a:t>
                </a:r>
                <a14:m>
                  <m:oMath xmlns:m="http://schemas.openxmlformats.org/officeDocument/2006/math">
                    <m:sSub>
                      <m:sSubPr>
                        <m:ctrlPr>
                          <a:rPr lang="ar-AE" sz="2000" i="1">
                            <a:latin typeface="Cambria Math" panose="02040503050406030204" pitchFamily="18" charset="0"/>
                          </a:rPr>
                        </m:ctrlPr>
                      </m:sSubPr>
                      <m:e>
                        <m:r>
                          <m:rPr>
                            <m:nor/>
                          </m:rPr>
                          <a:rPr lang="tr-TR" sz="2000" i="1" smtClean="0">
                            <a:latin typeface="+mj-lt"/>
                          </a:rPr>
                          <m:t>e</m:t>
                        </m:r>
                      </m:e>
                      <m:sub>
                        <m:r>
                          <a:rPr lang="ar-AE" sz="2000" b="0" i="1" dirty="0">
                            <a:latin typeface="Cambria Math" panose="02040503050406030204" pitchFamily="18" charset="0"/>
                          </a:rPr>
                          <m:t>𝑡</m:t>
                        </m:r>
                      </m:sub>
                    </m:sSub>
                  </m:oMath>
                </a14:m>
                <a:r>
                  <a:rPr lang="tr-TR" sz="2000" i="1" u="none" strike="noStrike" cap="none" dirty="0">
                    <a:solidFill>
                      <a:schemeClr val="dk1"/>
                    </a:solidFill>
                    <a:latin typeface="+mj-lt"/>
                    <a:sym typeface="Arial"/>
                  </a:rPr>
                  <a:t>|/3</a:t>
                </a:r>
                <a:r>
                  <a:rPr lang="ar-AE" sz="2000" dirty="0">
                    <a:latin typeface="+mj-lt"/>
                  </a:rPr>
                  <a:t> </a:t>
                </a:r>
                <a14:m>
                  <m:oMath xmlns:m="http://schemas.openxmlformats.org/officeDocument/2006/math">
                    <m:sSub>
                      <m:sSubPr>
                        <m:ctrlPr>
                          <a:rPr lang="ar-AE" sz="2000" i="1">
                            <a:latin typeface="Cambria Math" panose="02040503050406030204" pitchFamily="18" charset="0"/>
                          </a:rPr>
                        </m:ctrlPr>
                      </m:sSubPr>
                      <m:e>
                        <m:r>
                          <m:rPr>
                            <m:nor/>
                          </m:rPr>
                          <a:rPr lang="el-GR" sz="2000" i="1" dirty="0">
                            <a:latin typeface="+mj-lt"/>
                          </a:rPr>
                          <m:t>Ω</m:t>
                        </m:r>
                      </m:e>
                      <m:sub>
                        <m:r>
                          <a:rPr lang="ar-AE" sz="2000" b="0" i="1">
                            <a:latin typeface="Cambria Math" panose="02040503050406030204" pitchFamily="18" charset="0"/>
                          </a:rPr>
                          <m:t>𝑚𝑎𝑥</m:t>
                        </m:r>
                      </m:sub>
                    </m:sSub>
                  </m:oMath>
                </a14:m>
                <a:r>
                  <a:rPr lang="tr-TR" sz="2000" i="1" u="none" strike="noStrike" cap="none" dirty="0">
                    <a:solidFill>
                      <a:schemeClr val="dk1"/>
                    </a:solidFill>
                    <a:latin typeface="+mj-lt"/>
                    <a:sym typeface="Arial"/>
                  </a:rPr>
                  <a:t>,0,1)</a:t>
                </a:r>
                <a:endParaRPr lang="ar-AE" sz="2000" i="1" u="none" strike="noStrike" cap="none" dirty="0">
                  <a:solidFill>
                    <a:schemeClr val="dk1"/>
                  </a:solidFill>
                  <a:latin typeface="+mj-lt"/>
                  <a:sym typeface="Arial"/>
                </a:endParaRPr>
              </a:p>
            </p:txBody>
          </p:sp>
        </mc:Choice>
        <mc:Fallback xmlns="">
          <p:sp>
            <p:nvSpPr>
              <p:cNvPr id="19" name="TextBox 18">
                <a:extLst>
                  <a:ext uri="{FF2B5EF4-FFF2-40B4-BE49-F238E27FC236}">
                    <a16:creationId xmlns:a16="http://schemas.microsoft.com/office/drawing/2014/main" id="{245823EB-B7FF-4C21-A4EF-F798DD6647E0}"/>
                  </a:ext>
                </a:extLst>
              </p:cNvPr>
              <p:cNvSpPr txBox="1">
                <a:spLocks noRot="1" noChangeAspect="1" noMove="1" noResize="1" noEditPoints="1" noAdjustHandles="1" noChangeArrowheads="1" noChangeShapeType="1" noTextEdit="1"/>
              </p:cNvSpPr>
              <p:nvPr/>
            </p:nvSpPr>
            <p:spPr>
              <a:xfrm>
                <a:off x="4157830" y="5518069"/>
                <a:ext cx="4507345" cy="404663"/>
              </a:xfrm>
              <a:prstGeom prst="rect">
                <a:avLst/>
              </a:prstGeom>
              <a:blipFill>
                <a:blip r:embed="rId4"/>
                <a:stretch>
                  <a:fillRect t="-5970" b="-25373"/>
                </a:stretch>
              </a:blipFill>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7F5CB95E-DC55-443B-8C36-988130A40D48}"/>
              </a:ext>
            </a:extLst>
          </p:cNvPr>
          <p:cNvCxnSpPr>
            <a:cxnSpLocks/>
            <a:endCxn id="19" idx="0"/>
          </p:cNvCxnSpPr>
          <p:nvPr/>
        </p:nvCxnSpPr>
        <p:spPr>
          <a:xfrm>
            <a:off x="4309533" y="3742267"/>
            <a:ext cx="2101970" cy="17758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6CF73B8-DAD4-4C67-A5BA-0C11C3B86D07}"/>
                  </a:ext>
                </a:extLst>
              </p:cNvPr>
              <p:cNvSpPr txBox="1"/>
              <p:nvPr/>
            </p:nvSpPr>
            <p:spPr>
              <a:xfrm>
                <a:off x="10201755" y="2671384"/>
                <a:ext cx="1771650" cy="3692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𝜏</m:t>
                          </m:r>
                        </m:e>
                        <m:sub>
                          <m:r>
                            <a:rPr lang="en-US" sz="1600" i="1">
                              <a:latin typeface="Cambria Math" panose="02040503050406030204" pitchFamily="18" charset="0"/>
                            </a:rPr>
                            <m:t>𝜙</m:t>
                          </m:r>
                        </m:sub>
                      </m:sSub>
                      <m:r>
                        <a:rPr lang="en-US" sz="1600">
                          <a:latin typeface="Cambria Math" panose="02040503050406030204" pitchFamily="18" charset="0"/>
                        </a:rPr>
                        <m:t>=</m:t>
                      </m:r>
                      <m:r>
                        <a:rPr lang="en-US" sz="1600" i="1">
                          <a:latin typeface="Cambria Math" panose="02040503050406030204" pitchFamily="18" charset="0"/>
                        </a:rPr>
                        <m:t>𝑏𝑙</m:t>
                      </m:r>
                      <m:d>
                        <m:dPr>
                          <m:ctrlPr>
                            <a:rPr lang="en-US" sz="1600" i="1">
                              <a:latin typeface="Cambria Math" panose="02040503050406030204" pitchFamily="18" charset="0"/>
                            </a:rPr>
                          </m:ctrlPr>
                        </m:dPr>
                        <m:e>
                          <m:sSubSup>
                            <m:sSubSupPr>
                              <m:ctrlPr>
                                <a:rPr lang="en-US" sz="1600" i="1">
                                  <a:latin typeface="Cambria Math" panose="02040503050406030204" pitchFamily="18" charset="0"/>
                                </a:rPr>
                              </m:ctrlPr>
                            </m:sSubSupPr>
                            <m:e>
                              <m:r>
                                <m:rPr>
                                  <m:sty m:val="p"/>
                                </m:rPr>
                                <a:rPr lang="en-US" sz="1600">
                                  <a:latin typeface="Cambria Math" panose="02040503050406030204" pitchFamily="18" charset="0"/>
                                </a:rPr>
                                <m:t>Ω</m:t>
                              </m:r>
                            </m:e>
                            <m:sub>
                              <m:r>
                                <a:rPr lang="en-US" sz="1600">
                                  <a:latin typeface="Cambria Math" panose="02040503050406030204" pitchFamily="18" charset="0"/>
                                </a:rPr>
                                <m:t>3</m:t>
                              </m:r>
                            </m:sub>
                            <m:sup>
                              <m:r>
                                <a:rPr lang="en-US" sz="1600">
                                  <a:latin typeface="Cambria Math" panose="02040503050406030204" pitchFamily="18" charset="0"/>
                                </a:rPr>
                                <m:t>2</m:t>
                              </m:r>
                            </m:sup>
                          </m:sSubSup>
                          <m:r>
                            <a:rPr lang="en-US" sz="1600">
                              <a:latin typeface="Cambria Math" panose="02040503050406030204" pitchFamily="18" charset="0"/>
                            </a:rPr>
                            <m:t>−</m:t>
                          </m:r>
                          <m:sSubSup>
                            <m:sSubSupPr>
                              <m:ctrlPr>
                                <a:rPr lang="en-US" sz="1600" i="1">
                                  <a:latin typeface="Cambria Math" panose="02040503050406030204" pitchFamily="18" charset="0"/>
                                </a:rPr>
                              </m:ctrlPr>
                            </m:sSubSupPr>
                            <m:e>
                              <m:r>
                                <m:rPr>
                                  <m:sty m:val="p"/>
                                </m:rPr>
                                <a:rPr lang="en-US" sz="1600">
                                  <a:latin typeface="Cambria Math" panose="02040503050406030204" pitchFamily="18" charset="0"/>
                                </a:rPr>
                                <m:t>Ω</m:t>
                              </m:r>
                            </m:e>
                            <m:sub>
                              <m:r>
                                <a:rPr lang="en-US" sz="1600">
                                  <a:latin typeface="Cambria Math" panose="02040503050406030204" pitchFamily="18" charset="0"/>
                                </a:rPr>
                                <m:t>1</m:t>
                              </m:r>
                            </m:sub>
                            <m:sup>
                              <m:r>
                                <a:rPr lang="en-US" sz="1600">
                                  <a:latin typeface="Cambria Math" panose="02040503050406030204" pitchFamily="18" charset="0"/>
                                </a:rPr>
                                <m:t>2</m:t>
                              </m:r>
                            </m:sup>
                          </m:sSubSup>
                        </m:e>
                      </m:d>
                      <m:r>
                        <a:rPr lang="en-US" sz="1600">
                          <a:latin typeface="Cambria Math" panose="02040503050406030204" pitchFamily="18" charset="0"/>
                        </a:rPr>
                        <m:t> </m:t>
                      </m:r>
                    </m:oMath>
                  </m:oMathPara>
                </a14:m>
                <a:endParaRPr lang="en-US" sz="1600" dirty="0"/>
              </a:p>
            </p:txBody>
          </p:sp>
        </mc:Choice>
        <mc:Fallback xmlns="">
          <p:sp>
            <p:nvSpPr>
              <p:cNvPr id="13" name="TextBox 12">
                <a:extLst>
                  <a:ext uri="{FF2B5EF4-FFF2-40B4-BE49-F238E27FC236}">
                    <a16:creationId xmlns:a16="http://schemas.microsoft.com/office/drawing/2014/main" id="{F6CF73B8-DAD4-4C67-A5BA-0C11C3B86D07}"/>
                  </a:ext>
                </a:extLst>
              </p:cNvPr>
              <p:cNvSpPr txBox="1">
                <a:spLocks noRot="1" noChangeAspect="1" noMove="1" noResize="1" noEditPoints="1" noAdjustHandles="1" noChangeArrowheads="1" noChangeShapeType="1" noTextEdit="1"/>
              </p:cNvSpPr>
              <p:nvPr/>
            </p:nvSpPr>
            <p:spPr>
              <a:xfrm>
                <a:off x="10201755" y="2671384"/>
                <a:ext cx="1771650" cy="369268"/>
              </a:xfrm>
              <a:prstGeom prst="rect">
                <a:avLst/>
              </a:prstGeom>
              <a:blipFill>
                <a:blip r:embed="rId5"/>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88342D4-CDDA-49C2-8FFE-D820E4DE5B0A}"/>
                  </a:ext>
                </a:extLst>
              </p:cNvPr>
              <p:cNvSpPr txBox="1"/>
              <p:nvPr/>
            </p:nvSpPr>
            <p:spPr>
              <a:xfrm>
                <a:off x="10195405" y="4230238"/>
                <a:ext cx="1778000" cy="3692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𝜏</m:t>
                          </m:r>
                        </m:e>
                        <m:sub>
                          <m:r>
                            <a:rPr lang="en-US" sz="1600" i="1">
                              <a:latin typeface="Cambria Math" panose="02040503050406030204" pitchFamily="18" charset="0"/>
                            </a:rPr>
                            <m:t>𝜑</m:t>
                          </m:r>
                        </m:sub>
                      </m:sSub>
                      <m:r>
                        <a:rPr lang="en-US" sz="1600">
                          <a:latin typeface="Cambria Math" panose="02040503050406030204" pitchFamily="18" charset="0"/>
                        </a:rPr>
                        <m:t>=</m:t>
                      </m:r>
                      <m:r>
                        <a:rPr lang="en-US" sz="1600" i="1">
                          <a:latin typeface="Cambria Math" panose="02040503050406030204" pitchFamily="18" charset="0"/>
                        </a:rPr>
                        <m:t>𝑏𝑙</m:t>
                      </m:r>
                      <m:d>
                        <m:dPr>
                          <m:ctrlPr>
                            <a:rPr lang="en-US" sz="1600" i="1">
                              <a:latin typeface="Cambria Math" panose="02040503050406030204" pitchFamily="18" charset="0"/>
                            </a:rPr>
                          </m:ctrlPr>
                        </m:dPr>
                        <m:e>
                          <m:sSubSup>
                            <m:sSubSupPr>
                              <m:ctrlPr>
                                <a:rPr lang="en-US" sz="1600" i="1">
                                  <a:latin typeface="Cambria Math" panose="02040503050406030204" pitchFamily="18" charset="0"/>
                                </a:rPr>
                              </m:ctrlPr>
                            </m:sSubSupPr>
                            <m:e>
                              <m:r>
                                <m:rPr>
                                  <m:sty m:val="p"/>
                                </m:rPr>
                                <a:rPr lang="en-US" sz="1600">
                                  <a:latin typeface="Cambria Math" panose="02040503050406030204" pitchFamily="18" charset="0"/>
                                </a:rPr>
                                <m:t>Ω</m:t>
                              </m:r>
                            </m:e>
                            <m:sub>
                              <m:r>
                                <a:rPr lang="en-US" sz="1600">
                                  <a:latin typeface="Cambria Math" panose="02040503050406030204" pitchFamily="18" charset="0"/>
                                </a:rPr>
                                <m:t>4</m:t>
                              </m:r>
                            </m:sub>
                            <m:sup>
                              <m:r>
                                <a:rPr lang="en-US" sz="1600">
                                  <a:latin typeface="Cambria Math" panose="02040503050406030204" pitchFamily="18" charset="0"/>
                                </a:rPr>
                                <m:t>2</m:t>
                              </m:r>
                            </m:sup>
                          </m:sSubSup>
                          <m:r>
                            <a:rPr lang="en-US" sz="1600">
                              <a:latin typeface="Cambria Math" panose="02040503050406030204" pitchFamily="18" charset="0"/>
                            </a:rPr>
                            <m:t>−</m:t>
                          </m:r>
                          <m:sSubSup>
                            <m:sSubSupPr>
                              <m:ctrlPr>
                                <a:rPr lang="en-US" sz="1600" i="1">
                                  <a:latin typeface="Cambria Math" panose="02040503050406030204" pitchFamily="18" charset="0"/>
                                </a:rPr>
                              </m:ctrlPr>
                            </m:sSubSupPr>
                            <m:e>
                              <m:r>
                                <m:rPr>
                                  <m:sty m:val="p"/>
                                </m:rPr>
                                <a:rPr lang="en-US" sz="1600">
                                  <a:latin typeface="Cambria Math" panose="02040503050406030204" pitchFamily="18" charset="0"/>
                                </a:rPr>
                                <m:t>Ω</m:t>
                              </m:r>
                            </m:e>
                            <m:sub>
                              <m:r>
                                <a:rPr lang="en-US" sz="1600">
                                  <a:latin typeface="Cambria Math" panose="02040503050406030204" pitchFamily="18" charset="0"/>
                                </a:rPr>
                                <m:t>2</m:t>
                              </m:r>
                            </m:sub>
                            <m:sup>
                              <m:r>
                                <a:rPr lang="en-US" sz="1600">
                                  <a:latin typeface="Cambria Math" panose="02040503050406030204" pitchFamily="18" charset="0"/>
                                </a:rPr>
                                <m:t>2</m:t>
                              </m:r>
                            </m:sup>
                          </m:sSubSup>
                        </m:e>
                      </m:d>
                    </m:oMath>
                  </m:oMathPara>
                </a14:m>
                <a:endParaRPr lang="en-US" sz="1600" dirty="0"/>
              </a:p>
            </p:txBody>
          </p:sp>
        </mc:Choice>
        <mc:Fallback xmlns="">
          <p:sp>
            <p:nvSpPr>
              <p:cNvPr id="14" name="TextBox 13">
                <a:extLst>
                  <a:ext uri="{FF2B5EF4-FFF2-40B4-BE49-F238E27FC236}">
                    <a16:creationId xmlns:a16="http://schemas.microsoft.com/office/drawing/2014/main" id="{C88342D4-CDDA-49C2-8FFE-D820E4DE5B0A}"/>
                  </a:ext>
                </a:extLst>
              </p:cNvPr>
              <p:cNvSpPr txBox="1">
                <a:spLocks noRot="1" noChangeAspect="1" noMove="1" noResize="1" noEditPoints="1" noAdjustHandles="1" noChangeArrowheads="1" noChangeShapeType="1" noTextEdit="1"/>
              </p:cNvSpPr>
              <p:nvPr/>
            </p:nvSpPr>
            <p:spPr>
              <a:xfrm>
                <a:off x="10195405" y="4230238"/>
                <a:ext cx="1778000" cy="369268"/>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8152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fltVal val="0"/>
                                          </p:val>
                                        </p:tav>
                                        <p:tav tm="100000">
                                          <p:val>
                                            <p:strVal val="#ppt_w"/>
                                          </p:val>
                                        </p:tav>
                                      </p:tavLst>
                                    </p:anim>
                                    <p:anim calcmode="lin" valueType="num">
                                      <p:cBhvr>
                                        <p:cTn id="16" dur="500" fill="hold"/>
                                        <p:tgtEl>
                                          <p:spTgt spid="2"/>
                                        </p:tgtEl>
                                        <p:attrNameLst>
                                          <p:attrName>ppt_h</p:attrName>
                                        </p:attrNameLst>
                                      </p:cBhvr>
                                      <p:tavLst>
                                        <p:tav tm="0">
                                          <p:val>
                                            <p:fltVal val="0"/>
                                          </p:val>
                                        </p:tav>
                                        <p:tav tm="100000">
                                          <p:val>
                                            <p:strVal val="#ppt_h"/>
                                          </p:val>
                                        </p:tav>
                                      </p:tavLst>
                                    </p:anim>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1000"/>
                                        <p:tgtEl>
                                          <p:spTgt spid="20"/>
                                        </p:tgtEl>
                                      </p:cBhvr>
                                    </p:animEffect>
                                  </p:childTnLst>
                                </p:cTn>
                              </p:par>
                              <p:par>
                                <p:cTn id="33" presetID="2" presetClass="entr" presetSubtype="4"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1000" fill="hold"/>
                                        <p:tgtEl>
                                          <p:spTgt spid="19"/>
                                        </p:tgtEl>
                                        <p:attrNameLst>
                                          <p:attrName>ppt_x</p:attrName>
                                        </p:attrNameLst>
                                      </p:cBhvr>
                                      <p:tavLst>
                                        <p:tav tm="0">
                                          <p:val>
                                            <p:strVal val="#ppt_x"/>
                                          </p:val>
                                        </p:tav>
                                        <p:tav tm="100000">
                                          <p:val>
                                            <p:strVal val="#ppt_x"/>
                                          </p:val>
                                        </p:tav>
                                      </p:tavLst>
                                    </p:anim>
                                    <p:anim calcmode="lin" valueType="num">
                                      <p:cBhvr additive="base">
                                        <p:cTn id="36" dur="10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tr-TR" dirty="0" err="1"/>
              <a:t>Yaw</a:t>
            </a:r>
            <a:r>
              <a:rPr lang="tr-TR" dirty="0"/>
              <a:t> PD </a:t>
            </a:r>
            <a:r>
              <a:rPr lang="en-US" dirty="0"/>
              <a:t>Attitude</a:t>
            </a:r>
            <a:r>
              <a:rPr lang="tr-TR" dirty="0"/>
              <a:t> Controller</a:t>
            </a:r>
            <a:endParaRPr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dirty="0"/>
              <a:t>May</a:t>
            </a:r>
            <a:r>
              <a:rPr lang="en-US" dirty="0"/>
              <a:t> </a:t>
            </a:r>
            <a:r>
              <a:rPr lang="tr-TR" dirty="0"/>
              <a:t>9</a:t>
            </a:r>
            <a:r>
              <a:rPr lang="en-US" dirty="0"/>
              <a:t>,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a:t>
            </a:r>
            <a:r>
              <a:rPr lang="tr-TR" dirty="0"/>
              <a:t> </a:t>
            </a:r>
            <a:r>
              <a:rPr lang="en-US" dirty="0"/>
              <a:t>Pro</a:t>
            </a:r>
            <a:r>
              <a:rPr lang="tr-TR" dirty="0" err="1"/>
              <a:t>gress</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pic>
        <p:nvPicPr>
          <p:cNvPr id="4" name="Picture 3">
            <a:extLst>
              <a:ext uri="{FF2B5EF4-FFF2-40B4-BE49-F238E27FC236}">
                <a16:creationId xmlns:a16="http://schemas.microsoft.com/office/drawing/2014/main" id="{D8EDC12A-A214-4BA3-BDDC-105C7F204227}"/>
              </a:ext>
            </a:extLst>
          </p:cNvPr>
          <p:cNvPicPr>
            <a:picLocks noChangeAspect="1"/>
          </p:cNvPicPr>
          <p:nvPr/>
        </p:nvPicPr>
        <p:blipFill>
          <a:blip r:embed="rId3"/>
          <a:stretch>
            <a:fillRect/>
          </a:stretch>
        </p:blipFill>
        <p:spPr>
          <a:xfrm>
            <a:off x="2352905" y="1578768"/>
            <a:ext cx="7486190" cy="3700463"/>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7094B22-7160-4896-8505-6B6DED255DD7}"/>
                  </a:ext>
                </a:extLst>
              </p:cNvPr>
              <p:cNvSpPr txBox="1"/>
              <p:nvPr/>
            </p:nvSpPr>
            <p:spPr>
              <a:xfrm>
                <a:off x="8378042" y="4936893"/>
                <a:ext cx="3352799" cy="4138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en-US" sz="1800" i="1" smtClean="0">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𝜏</m:t>
                              </m:r>
                            </m:e>
                            <m:sub>
                              <m:r>
                                <a:rPr lang="en-US" sz="1800" i="1">
                                  <a:latin typeface="Cambria Math" panose="02040503050406030204" pitchFamily="18" charset="0"/>
                                </a:rPr>
                                <m:t>𝜓</m:t>
                              </m:r>
                            </m:sub>
                          </m:sSub>
                          <m:r>
                            <a:rPr lang="en-US" sz="1800">
                              <a:latin typeface="Cambria Math" panose="02040503050406030204" pitchFamily="18" charset="0"/>
                            </a:rPr>
                            <m:t>=</m:t>
                          </m:r>
                          <m:r>
                            <a:rPr lang="en-US" sz="1800" i="1">
                              <a:latin typeface="Cambria Math" panose="02040503050406030204" pitchFamily="18" charset="0"/>
                            </a:rPr>
                            <m:t>𝑑</m:t>
                          </m:r>
                          <m:r>
                            <a:rPr lang="en-US" sz="1800">
                              <a:latin typeface="Cambria Math" panose="02040503050406030204" pitchFamily="18" charset="0"/>
                            </a:rPr>
                            <m:t>(</m:t>
                          </m:r>
                          <m:sSubSup>
                            <m:sSubSupPr>
                              <m:ctrlPr>
                                <a:rPr lang="en-US" sz="1800" i="1">
                                  <a:latin typeface="Cambria Math" panose="02040503050406030204" pitchFamily="18" charset="0"/>
                                </a:rPr>
                              </m:ctrlPr>
                            </m:sSubSupPr>
                            <m:e>
                              <m:r>
                                <m:rPr>
                                  <m:sty m:val="p"/>
                                </m:rPr>
                                <a:rPr lang="en-US" sz="1800">
                                  <a:latin typeface="Cambria Math" panose="02040503050406030204" pitchFamily="18" charset="0"/>
                                </a:rPr>
                                <m:t>Ω</m:t>
                              </m:r>
                            </m:e>
                            <m:sub>
                              <m:r>
                                <a:rPr lang="en-US" sz="1800">
                                  <a:latin typeface="Cambria Math" panose="02040503050406030204" pitchFamily="18" charset="0"/>
                                </a:rPr>
                                <m:t>2</m:t>
                              </m:r>
                            </m:sub>
                            <m:sup>
                              <m:r>
                                <a:rPr lang="en-US" sz="1800">
                                  <a:latin typeface="Cambria Math" panose="02040503050406030204" pitchFamily="18" charset="0"/>
                                </a:rPr>
                                <m:t>2</m:t>
                              </m:r>
                            </m:sup>
                          </m:sSubSup>
                          <m:r>
                            <a:rPr lang="en-US" sz="1800">
                              <a:latin typeface="Cambria Math" panose="02040503050406030204" pitchFamily="18" charset="0"/>
                            </a:rPr>
                            <m:t>+</m:t>
                          </m:r>
                          <m:sSubSup>
                            <m:sSubSupPr>
                              <m:ctrlPr>
                                <a:rPr lang="en-US" sz="1800" i="1">
                                  <a:latin typeface="Cambria Math" panose="02040503050406030204" pitchFamily="18" charset="0"/>
                                </a:rPr>
                              </m:ctrlPr>
                            </m:sSubSupPr>
                            <m:e>
                              <m:r>
                                <m:rPr>
                                  <m:sty m:val="p"/>
                                </m:rPr>
                                <a:rPr lang="en-US" sz="1800">
                                  <a:latin typeface="Cambria Math" panose="02040503050406030204" pitchFamily="18" charset="0"/>
                                </a:rPr>
                                <m:t>Ω</m:t>
                              </m:r>
                            </m:e>
                            <m:sub>
                              <m:r>
                                <a:rPr lang="en-US" sz="1800">
                                  <a:latin typeface="Cambria Math" panose="02040503050406030204" pitchFamily="18" charset="0"/>
                                </a:rPr>
                                <m:t>4</m:t>
                              </m:r>
                            </m:sub>
                            <m:sup>
                              <m:r>
                                <a:rPr lang="en-US" sz="1800">
                                  <a:latin typeface="Cambria Math" panose="02040503050406030204" pitchFamily="18" charset="0"/>
                                </a:rPr>
                                <m:t>2</m:t>
                              </m:r>
                            </m:sup>
                          </m:sSubSup>
                          <m:r>
                            <a:rPr lang="en-US" sz="1800">
                              <a:latin typeface="Cambria Math" panose="02040503050406030204" pitchFamily="18" charset="0"/>
                            </a:rPr>
                            <m:t>−</m:t>
                          </m:r>
                          <m:sSubSup>
                            <m:sSubSupPr>
                              <m:ctrlPr>
                                <a:rPr lang="en-US" sz="1800" i="1">
                                  <a:latin typeface="Cambria Math" panose="02040503050406030204" pitchFamily="18" charset="0"/>
                                </a:rPr>
                              </m:ctrlPr>
                            </m:sSubSupPr>
                            <m:e>
                              <m:r>
                                <m:rPr>
                                  <m:sty m:val="p"/>
                                </m:rPr>
                                <a:rPr lang="en-US" sz="1800">
                                  <a:latin typeface="Cambria Math" panose="02040503050406030204" pitchFamily="18" charset="0"/>
                                </a:rPr>
                                <m:t>Ω</m:t>
                              </m:r>
                            </m:e>
                            <m:sub>
                              <m:r>
                                <a:rPr lang="en-US" sz="1800">
                                  <a:latin typeface="Cambria Math" panose="02040503050406030204" pitchFamily="18" charset="0"/>
                                </a:rPr>
                                <m:t>1</m:t>
                              </m:r>
                            </m:sub>
                            <m:sup>
                              <m:r>
                                <a:rPr lang="en-US" sz="1800">
                                  <a:latin typeface="Cambria Math" panose="02040503050406030204" pitchFamily="18" charset="0"/>
                                </a:rPr>
                                <m:t>2</m:t>
                              </m:r>
                            </m:sup>
                          </m:sSubSup>
                          <m:r>
                            <a:rPr lang="en-US" sz="1800">
                              <a:latin typeface="Cambria Math" panose="02040503050406030204" pitchFamily="18" charset="0"/>
                            </a:rPr>
                            <m:t>−</m:t>
                          </m:r>
                          <m:sSubSup>
                            <m:sSubSupPr>
                              <m:ctrlPr>
                                <a:rPr lang="en-US" sz="1800" i="1">
                                  <a:latin typeface="Cambria Math" panose="02040503050406030204" pitchFamily="18" charset="0"/>
                                </a:rPr>
                              </m:ctrlPr>
                            </m:sSubSupPr>
                            <m:e>
                              <m:r>
                                <m:rPr>
                                  <m:sty m:val="p"/>
                                </m:rPr>
                                <a:rPr lang="en-US" sz="1800">
                                  <a:latin typeface="Cambria Math" panose="02040503050406030204" pitchFamily="18" charset="0"/>
                                </a:rPr>
                                <m:t>Ω</m:t>
                              </m:r>
                            </m:e>
                            <m:sub>
                              <m:r>
                                <a:rPr lang="en-US" sz="1800">
                                  <a:latin typeface="Cambria Math" panose="02040503050406030204" pitchFamily="18" charset="0"/>
                                </a:rPr>
                                <m:t>3</m:t>
                              </m:r>
                            </m:sub>
                            <m:sup>
                              <m:r>
                                <a:rPr lang="en-US" sz="1800">
                                  <a:latin typeface="Cambria Math" panose="02040503050406030204" pitchFamily="18" charset="0"/>
                                </a:rPr>
                                <m:t>2</m:t>
                              </m:r>
                            </m:sup>
                          </m:sSubSup>
                        </m:e>
                      </m:d>
                    </m:oMath>
                  </m:oMathPara>
                </a14:m>
                <a:endParaRPr lang="en-US" sz="1800" dirty="0"/>
              </a:p>
            </p:txBody>
          </p:sp>
        </mc:Choice>
        <mc:Fallback xmlns="">
          <p:sp>
            <p:nvSpPr>
              <p:cNvPr id="8" name="TextBox 7">
                <a:extLst>
                  <a:ext uri="{FF2B5EF4-FFF2-40B4-BE49-F238E27FC236}">
                    <a16:creationId xmlns:a16="http://schemas.microsoft.com/office/drawing/2014/main" id="{B7094B22-7160-4896-8505-6B6DED255DD7}"/>
                  </a:ext>
                </a:extLst>
              </p:cNvPr>
              <p:cNvSpPr txBox="1">
                <a:spLocks noRot="1" noChangeAspect="1" noMove="1" noResize="1" noEditPoints="1" noAdjustHandles="1" noChangeArrowheads="1" noChangeShapeType="1" noTextEdit="1"/>
              </p:cNvSpPr>
              <p:nvPr/>
            </p:nvSpPr>
            <p:spPr>
              <a:xfrm>
                <a:off x="8378042" y="4936893"/>
                <a:ext cx="3352799" cy="413831"/>
              </a:xfrm>
              <a:prstGeom prst="rect">
                <a:avLst/>
              </a:prstGeom>
              <a:blipFill>
                <a:blip r:embed="rId4"/>
                <a:stretch>
                  <a:fillRect t="-151471" r="-13818" b="-223529"/>
                </a:stretch>
              </a:blipFill>
            </p:spPr>
            <p:txBody>
              <a:bodyPr/>
              <a:lstStyle/>
              <a:p>
                <a:r>
                  <a:rPr lang="en-US">
                    <a:noFill/>
                  </a:rPr>
                  <a:t> </a:t>
                </a:r>
              </a:p>
            </p:txBody>
          </p:sp>
        </mc:Fallback>
      </mc:AlternateContent>
    </p:spTree>
    <p:extLst>
      <p:ext uri="{BB962C8B-B14F-4D97-AF65-F5344CB8AC3E}">
        <p14:creationId xmlns:p14="http://schemas.microsoft.com/office/powerpoint/2010/main" val="4029887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pic>
        <p:nvPicPr>
          <p:cNvPr id="4" name="Picture 3">
            <a:extLst>
              <a:ext uri="{FF2B5EF4-FFF2-40B4-BE49-F238E27FC236}">
                <a16:creationId xmlns:a16="http://schemas.microsoft.com/office/drawing/2014/main" id="{7882A7C0-9AAC-4A43-82DC-A8A3A757F94F}"/>
              </a:ext>
            </a:extLst>
          </p:cNvPr>
          <p:cNvPicPr>
            <a:picLocks noChangeAspect="1"/>
          </p:cNvPicPr>
          <p:nvPr/>
        </p:nvPicPr>
        <p:blipFill>
          <a:blip r:embed="rId3"/>
          <a:stretch>
            <a:fillRect/>
          </a:stretch>
        </p:blipFill>
        <p:spPr>
          <a:xfrm>
            <a:off x="-10587" y="1581231"/>
            <a:ext cx="11838519" cy="3074090"/>
          </a:xfrm>
          <a:prstGeom prst="rect">
            <a:avLst/>
          </a:prstGeom>
        </p:spPr>
      </p:pic>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en-US" dirty="0"/>
              <a:t>Yaw RL Agent</a:t>
            </a:r>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dirty="0"/>
              <a:t>May</a:t>
            </a:r>
            <a:r>
              <a:rPr lang="en-US" dirty="0"/>
              <a:t> </a:t>
            </a:r>
            <a:r>
              <a:rPr lang="tr-TR" dirty="0"/>
              <a:t>9</a:t>
            </a:r>
            <a:r>
              <a:rPr lang="en-US" dirty="0"/>
              <a:t>,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a:t>
            </a:r>
            <a:r>
              <a:rPr lang="tr-TR" dirty="0"/>
              <a:t> </a:t>
            </a:r>
            <a:r>
              <a:rPr lang="en-US" dirty="0"/>
              <a:t>Pro</a:t>
            </a:r>
            <a:r>
              <a:rPr lang="tr-TR" dirty="0" err="1"/>
              <a:t>gress</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2" name="TextBox 1">
            <a:extLst>
              <a:ext uri="{FF2B5EF4-FFF2-40B4-BE49-F238E27FC236}">
                <a16:creationId xmlns:a16="http://schemas.microsoft.com/office/drawing/2014/main" id="{802E848C-F4BB-4D86-B30E-0F5ADC8BDEC8}"/>
              </a:ext>
            </a:extLst>
          </p:cNvPr>
          <p:cNvSpPr txBox="1"/>
          <p:nvPr/>
        </p:nvSpPr>
        <p:spPr>
          <a:xfrm>
            <a:off x="655780" y="4454859"/>
            <a:ext cx="2927929" cy="1077218"/>
          </a:xfrm>
          <a:prstGeom prst="rect">
            <a:avLst/>
          </a:prstGeom>
          <a:noFill/>
        </p:spPr>
        <p:txBody>
          <a:bodyPr wrap="square" rtlCol="0">
            <a:spAutoFit/>
          </a:bodyPr>
          <a:lstStyle/>
          <a:p>
            <a:r>
              <a:rPr lang="en-US" sz="1600" b="1" dirty="0"/>
              <a:t>Observation States</a:t>
            </a:r>
          </a:p>
          <a:p>
            <a:pPr marL="285750" indent="-285750">
              <a:buFont typeface="Arial" panose="020B0604020202020204" pitchFamily="34" charset="0"/>
              <a:buChar char="•"/>
            </a:pPr>
            <a:r>
              <a:rPr lang="tr-TR" sz="1600" dirty="0" err="1"/>
              <a:t>Yaw</a:t>
            </a:r>
            <a:r>
              <a:rPr lang="en-US" sz="1600" dirty="0"/>
              <a:t> angle reference</a:t>
            </a:r>
          </a:p>
          <a:p>
            <a:pPr marL="285750" indent="-285750">
              <a:buFont typeface="Arial" panose="020B0604020202020204" pitchFamily="34" charset="0"/>
              <a:buChar char="•"/>
            </a:pPr>
            <a:r>
              <a:rPr lang="en-US" sz="1600" dirty="0"/>
              <a:t>Estimated </a:t>
            </a:r>
            <a:r>
              <a:rPr lang="tr-TR" sz="1600" dirty="0" err="1"/>
              <a:t>Yaw</a:t>
            </a:r>
            <a:r>
              <a:rPr lang="en-US" sz="1600" dirty="0"/>
              <a:t> angle</a:t>
            </a:r>
          </a:p>
          <a:p>
            <a:pPr marL="285750" indent="-285750">
              <a:buFont typeface="Arial" panose="020B0604020202020204" pitchFamily="34" charset="0"/>
              <a:buChar char="•"/>
            </a:pPr>
            <a:r>
              <a:rPr lang="en-US" sz="1600" dirty="0"/>
              <a:t>Estimated </a:t>
            </a:r>
            <a:r>
              <a:rPr lang="tr-TR" sz="1600" dirty="0" err="1"/>
              <a:t>Yaw</a:t>
            </a:r>
            <a:r>
              <a:rPr lang="en-US" sz="1600" dirty="0"/>
              <a:t> body rate</a:t>
            </a:r>
          </a:p>
        </p:txBody>
      </p:sp>
      <p:cxnSp>
        <p:nvCxnSpPr>
          <p:cNvPr id="5" name="Straight Arrow Connector 4">
            <a:extLst>
              <a:ext uri="{FF2B5EF4-FFF2-40B4-BE49-F238E27FC236}">
                <a16:creationId xmlns:a16="http://schemas.microsoft.com/office/drawing/2014/main" id="{AA926BE6-6CC1-424B-9BBA-64D6FD0624D6}"/>
              </a:ext>
            </a:extLst>
          </p:cNvPr>
          <p:cNvCxnSpPr>
            <a:cxnSpLocks/>
            <a:endCxn id="2" idx="0"/>
          </p:cNvCxnSpPr>
          <p:nvPr/>
        </p:nvCxnSpPr>
        <p:spPr>
          <a:xfrm>
            <a:off x="2119745" y="3118276"/>
            <a:ext cx="0" cy="13365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E859ACC-61E3-48F2-B85B-8D3DFE668C84}"/>
              </a:ext>
            </a:extLst>
          </p:cNvPr>
          <p:cNvSpPr txBox="1"/>
          <p:nvPr/>
        </p:nvSpPr>
        <p:spPr>
          <a:xfrm>
            <a:off x="9741281" y="4467618"/>
            <a:ext cx="1944257" cy="584775"/>
          </a:xfrm>
          <a:prstGeom prst="rect">
            <a:avLst/>
          </a:prstGeom>
          <a:noFill/>
        </p:spPr>
        <p:txBody>
          <a:bodyPr wrap="square" rtlCol="0">
            <a:spAutoFit/>
          </a:bodyPr>
          <a:lstStyle/>
          <a:p>
            <a:r>
              <a:rPr lang="tr-TR" sz="1600" b="1" dirty="0"/>
              <a:t>Action</a:t>
            </a:r>
            <a:r>
              <a:rPr lang="en-US" sz="1600" b="1" dirty="0"/>
              <a:t> State</a:t>
            </a:r>
          </a:p>
          <a:p>
            <a:pPr marL="285750" indent="-285750">
              <a:buFont typeface="Arial" panose="020B0604020202020204" pitchFamily="34" charset="0"/>
              <a:buChar char="•"/>
            </a:pPr>
            <a:r>
              <a:rPr lang="tr-TR" sz="1600" dirty="0" err="1"/>
              <a:t>Tau</a:t>
            </a:r>
            <a:r>
              <a:rPr lang="tr-TR" sz="1600" dirty="0"/>
              <a:t> </a:t>
            </a:r>
            <a:r>
              <a:rPr lang="tr-TR" sz="1600" dirty="0" err="1"/>
              <a:t>Yaw</a:t>
            </a:r>
            <a:endParaRPr lang="en-US" sz="1600" dirty="0"/>
          </a:p>
        </p:txBody>
      </p:sp>
      <p:cxnSp>
        <p:nvCxnSpPr>
          <p:cNvPr id="16" name="Straight Arrow Connector 15">
            <a:extLst>
              <a:ext uri="{FF2B5EF4-FFF2-40B4-BE49-F238E27FC236}">
                <a16:creationId xmlns:a16="http://schemas.microsoft.com/office/drawing/2014/main" id="{7E1EFE73-253F-479E-898F-9A64453A3931}"/>
              </a:ext>
            </a:extLst>
          </p:cNvPr>
          <p:cNvCxnSpPr>
            <a:cxnSpLocks/>
            <a:endCxn id="15" idx="0"/>
          </p:cNvCxnSpPr>
          <p:nvPr/>
        </p:nvCxnSpPr>
        <p:spPr>
          <a:xfrm>
            <a:off x="9598887" y="3674533"/>
            <a:ext cx="1114523" cy="79308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45823EB-B7FF-4C21-A4EF-F798DD6647E0}"/>
                  </a:ext>
                </a:extLst>
              </p:cNvPr>
              <p:cNvSpPr txBox="1"/>
              <p:nvPr/>
            </p:nvSpPr>
            <p:spPr>
              <a:xfrm>
                <a:off x="4157830" y="5518069"/>
                <a:ext cx="4507345" cy="404663"/>
              </a:xfrm>
              <a:prstGeom prst="rect">
                <a:avLst/>
              </a:prstGeom>
              <a:noFill/>
            </p:spPr>
            <p:txBody>
              <a:bodyPr wrap="square">
                <a:spAutoFit/>
              </a:bodyPr>
              <a:lstStyle/>
              <a:p>
                <a:pPr marL="457200" lvl="1" algn="ctr">
                  <a:lnSpc>
                    <a:spcPct val="110000"/>
                  </a:lnSpc>
                  <a:spcBef>
                    <a:spcPts val="600"/>
                  </a:spcBef>
                  <a:buClr>
                    <a:schemeClr val="accent1"/>
                  </a:buClr>
                  <a:buSzPct val="119999"/>
                </a:pPr>
                <a14:m>
                  <m:oMath xmlns:m="http://schemas.openxmlformats.org/officeDocument/2006/math">
                    <m:sSub>
                      <m:sSubPr>
                        <m:ctrlPr>
                          <a:rPr lang="ar-AE" sz="2000" i="1" smtClean="0">
                            <a:latin typeface="Cambria Math" panose="02040503050406030204" pitchFamily="18" charset="0"/>
                          </a:rPr>
                        </m:ctrlPr>
                      </m:sSubPr>
                      <m:e>
                        <m:r>
                          <m:rPr>
                            <m:nor/>
                          </m:rPr>
                          <a:rPr lang="en-US" sz="2000" i="1" smtClean="0">
                            <a:latin typeface="+mj-lt"/>
                          </a:rPr>
                          <m:t>r</m:t>
                        </m:r>
                      </m:e>
                      <m:sub>
                        <m:r>
                          <a:rPr lang="ar-AE" sz="2000" b="0" i="1" dirty="0" smtClean="0">
                            <a:latin typeface="Cambria Math" panose="02040503050406030204" pitchFamily="18" charset="0"/>
                          </a:rPr>
                          <m:t>𝑡</m:t>
                        </m:r>
                      </m:sub>
                    </m:sSub>
                  </m:oMath>
                </a14:m>
                <a:r>
                  <a:rPr lang="tr-TR" sz="2000" i="1" u="none" strike="noStrike" baseline="0" dirty="0">
                    <a:latin typeface="+mj-lt"/>
                  </a:rPr>
                  <a:t>= -</a:t>
                </a:r>
                <a:r>
                  <a:rPr lang="en-US" sz="2000" i="1" u="none" strike="noStrike" baseline="0" dirty="0">
                    <a:latin typeface="+mj-lt"/>
                  </a:rPr>
                  <a:t>clip(sum(|</a:t>
                </a:r>
                <a14:m>
                  <m:oMath xmlns:m="http://schemas.openxmlformats.org/officeDocument/2006/math">
                    <m:sSub>
                      <m:sSubPr>
                        <m:ctrlPr>
                          <a:rPr lang="ar-AE" sz="2000" i="1">
                            <a:latin typeface="Cambria Math" panose="02040503050406030204" pitchFamily="18" charset="0"/>
                          </a:rPr>
                        </m:ctrlPr>
                      </m:sSubPr>
                      <m:e>
                        <m:r>
                          <m:rPr>
                            <m:nor/>
                          </m:rPr>
                          <a:rPr lang="tr-TR" sz="2000" i="1" smtClean="0">
                            <a:latin typeface="+mj-lt"/>
                          </a:rPr>
                          <m:t>e</m:t>
                        </m:r>
                      </m:e>
                      <m:sub>
                        <m:r>
                          <a:rPr lang="ar-AE" sz="2000" b="0" i="1" dirty="0">
                            <a:latin typeface="Cambria Math" panose="02040503050406030204" pitchFamily="18" charset="0"/>
                          </a:rPr>
                          <m:t>𝑡</m:t>
                        </m:r>
                      </m:sub>
                    </m:sSub>
                  </m:oMath>
                </a14:m>
                <a:r>
                  <a:rPr lang="tr-TR" sz="2000" i="1" u="none" strike="noStrike" cap="none" dirty="0">
                    <a:solidFill>
                      <a:schemeClr val="dk1"/>
                    </a:solidFill>
                    <a:latin typeface="+mj-lt"/>
                    <a:sym typeface="Arial"/>
                  </a:rPr>
                  <a:t>|/3</a:t>
                </a:r>
                <a:r>
                  <a:rPr lang="ar-AE" sz="2000" dirty="0">
                    <a:latin typeface="+mj-lt"/>
                  </a:rPr>
                  <a:t> </a:t>
                </a:r>
                <a14:m>
                  <m:oMath xmlns:m="http://schemas.openxmlformats.org/officeDocument/2006/math">
                    <m:sSub>
                      <m:sSubPr>
                        <m:ctrlPr>
                          <a:rPr lang="ar-AE" sz="2000" i="1">
                            <a:latin typeface="Cambria Math" panose="02040503050406030204" pitchFamily="18" charset="0"/>
                          </a:rPr>
                        </m:ctrlPr>
                      </m:sSubPr>
                      <m:e>
                        <m:r>
                          <m:rPr>
                            <m:nor/>
                          </m:rPr>
                          <a:rPr lang="el-GR" sz="2000" i="1" dirty="0">
                            <a:latin typeface="+mj-lt"/>
                          </a:rPr>
                          <m:t>Ω</m:t>
                        </m:r>
                      </m:e>
                      <m:sub>
                        <m:r>
                          <a:rPr lang="ar-AE" sz="2000" b="0" i="1">
                            <a:latin typeface="Cambria Math" panose="02040503050406030204" pitchFamily="18" charset="0"/>
                          </a:rPr>
                          <m:t>𝑚𝑎𝑥</m:t>
                        </m:r>
                      </m:sub>
                    </m:sSub>
                  </m:oMath>
                </a14:m>
                <a:r>
                  <a:rPr lang="tr-TR" sz="2000" i="1" u="none" strike="noStrike" cap="none" dirty="0">
                    <a:solidFill>
                      <a:schemeClr val="dk1"/>
                    </a:solidFill>
                    <a:latin typeface="+mj-lt"/>
                    <a:sym typeface="Arial"/>
                  </a:rPr>
                  <a:t>,0,1)</a:t>
                </a:r>
                <a:endParaRPr lang="ar-AE" sz="2000" i="1" u="none" strike="noStrike" cap="none" dirty="0">
                  <a:solidFill>
                    <a:schemeClr val="dk1"/>
                  </a:solidFill>
                  <a:latin typeface="+mj-lt"/>
                  <a:sym typeface="Arial"/>
                </a:endParaRPr>
              </a:p>
            </p:txBody>
          </p:sp>
        </mc:Choice>
        <mc:Fallback xmlns="">
          <p:sp>
            <p:nvSpPr>
              <p:cNvPr id="19" name="TextBox 18">
                <a:extLst>
                  <a:ext uri="{FF2B5EF4-FFF2-40B4-BE49-F238E27FC236}">
                    <a16:creationId xmlns:a16="http://schemas.microsoft.com/office/drawing/2014/main" id="{245823EB-B7FF-4C21-A4EF-F798DD6647E0}"/>
                  </a:ext>
                </a:extLst>
              </p:cNvPr>
              <p:cNvSpPr txBox="1">
                <a:spLocks noRot="1" noChangeAspect="1" noMove="1" noResize="1" noEditPoints="1" noAdjustHandles="1" noChangeArrowheads="1" noChangeShapeType="1" noTextEdit="1"/>
              </p:cNvSpPr>
              <p:nvPr/>
            </p:nvSpPr>
            <p:spPr>
              <a:xfrm>
                <a:off x="4157830" y="5518069"/>
                <a:ext cx="4507345" cy="404663"/>
              </a:xfrm>
              <a:prstGeom prst="rect">
                <a:avLst/>
              </a:prstGeom>
              <a:blipFill>
                <a:blip r:embed="rId4"/>
                <a:stretch>
                  <a:fillRect t="-5970" b="-25373"/>
                </a:stretch>
              </a:blipFill>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7F5CB95E-DC55-443B-8C36-988130A40D48}"/>
              </a:ext>
            </a:extLst>
          </p:cNvPr>
          <p:cNvCxnSpPr>
            <a:cxnSpLocks/>
            <a:endCxn id="19" idx="0"/>
          </p:cNvCxnSpPr>
          <p:nvPr/>
        </p:nvCxnSpPr>
        <p:spPr>
          <a:xfrm>
            <a:off x="4766733" y="3674533"/>
            <a:ext cx="1644770" cy="184353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6A2CB3A-8CA0-44BE-A5E5-B202CFD2CB5E}"/>
                  </a:ext>
                </a:extLst>
              </p:cNvPr>
              <p:cNvSpPr txBox="1"/>
              <p:nvPr/>
            </p:nvSpPr>
            <p:spPr>
              <a:xfrm>
                <a:off x="9037009" y="2216753"/>
                <a:ext cx="3352799" cy="4138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en-US" sz="1800" i="1" smtClean="0">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𝜏</m:t>
                              </m:r>
                            </m:e>
                            <m:sub>
                              <m:r>
                                <a:rPr lang="en-US" sz="1800" i="1">
                                  <a:latin typeface="Cambria Math" panose="02040503050406030204" pitchFamily="18" charset="0"/>
                                </a:rPr>
                                <m:t>𝜓</m:t>
                              </m:r>
                            </m:sub>
                          </m:sSub>
                          <m:r>
                            <a:rPr lang="en-US" sz="1800">
                              <a:latin typeface="Cambria Math" panose="02040503050406030204" pitchFamily="18" charset="0"/>
                            </a:rPr>
                            <m:t>=</m:t>
                          </m:r>
                          <m:r>
                            <a:rPr lang="en-US" sz="1800" i="1">
                              <a:latin typeface="Cambria Math" panose="02040503050406030204" pitchFamily="18" charset="0"/>
                            </a:rPr>
                            <m:t>𝑑</m:t>
                          </m:r>
                          <m:r>
                            <a:rPr lang="en-US" sz="1800">
                              <a:latin typeface="Cambria Math" panose="02040503050406030204" pitchFamily="18" charset="0"/>
                            </a:rPr>
                            <m:t>(</m:t>
                          </m:r>
                          <m:sSubSup>
                            <m:sSubSupPr>
                              <m:ctrlPr>
                                <a:rPr lang="en-US" sz="1800" i="1">
                                  <a:latin typeface="Cambria Math" panose="02040503050406030204" pitchFamily="18" charset="0"/>
                                </a:rPr>
                              </m:ctrlPr>
                            </m:sSubSupPr>
                            <m:e>
                              <m:r>
                                <m:rPr>
                                  <m:sty m:val="p"/>
                                </m:rPr>
                                <a:rPr lang="en-US" sz="1800">
                                  <a:latin typeface="Cambria Math" panose="02040503050406030204" pitchFamily="18" charset="0"/>
                                </a:rPr>
                                <m:t>Ω</m:t>
                              </m:r>
                            </m:e>
                            <m:sub>
                              <m:r>
                                <a:rPr lang="en-US" sz="1800">
                                  <a:latin typeface="Cambria Math" panose="02040503050406030204" pitchFamily="18" charset="0"/>
                                </a:rPr>
                                <m:t>2</m:t>
                              </m:r>
                            </m:sub>
                            <m:sup>
                              <m:r>
                                <a:rPr lang="en-US" sz="1800">
                                  <a:latin typeface="Cambria Math" panose="02040503050406030204" pitchFamily="18" charset="0"/>
                                </a:rPr>
                                <m:t>2</m:t>
                              </m:r>
                            </m:sup>
                          </m:sSubSup>
                          <m:r>
                            <a:rPr lang="en-US" sz="1800">
                              <a:latin typeface="Cambria Math" panose="02040503050406030204" pitchFamily="18" charset="0"/>
                            </a:rPr>
                            <m:t>+</m:t>
                          </m:r>
                          <m:sSubSup>
                            <m:sSubSupPr>
                              <m:ctrlPr>
                                <a:rPr lang="en-US" sz="1800" i="1">
                                  <a:latin typeface="Cambria Math" panose="02040503050406030204" pitchFamily="18" charset="0"/>
                                </a:rPr>
                              </m:ctrlPr>
                            </m:sSubSupPr>
                            <m:e>
                              <m:r>
                                <m:rPr>
                                  <m:sty m:val="p"/>
                                </m:rPr>
                                <a:rPr lang="en-US" sz="1800">
                                  <a:latin typeface="Cambria Math" panose="02040503050406030204" pitchFamily="18" charset="0"/>
                                </a:rPr>
                                <m:t>Ω</m:t>
                              </m:r>
                            </m:e>
                            <m:sub>
                              <m:r>
                                <a:rPr lang="en-US" sz="1800">
                                  <a:latin typeface="Cambria Math" panose="02040503050406030204" pitchFamily="18" charset="0"/>
                                </a:rPr>
                                <m:t>4</m:t>
                              </m:r>
                            </m:sub>
                            <m:sup>
                              <m:r>
                                <a:rPr lang="en-US" sz="1800">
                                  <a:latin typeface="Cambria Math" panose="02040503050406030204" pitchFamily="18" charset="0"/>
                                </a:rPr>
                                <m:t>2</m:t>
                              </m:r>
                            </m:sup>
                          </m:sSubSup>
                          <m:r>
                            <a:rPr lang="en-US" sz="1800">
                              <a:latin typeface="Cambria Math" panose="02040503050406030204" pitchFamily="18" charset="0"/>
                            </a:rPr>
                            <m:t>−</m:t>
                          </m:r>
                          <m:sSubSup>
                            <m:sSubSupPr>
                              <m:ctrlPr>
                                <a:rPr lang="en-US" sz="1800" i="1">
                                  <a:latin typeface="Cambria Math" panose="02040503050406030204" pitchFamily="18" charset="0"/>
                                </a:rPr>
                              </m:ctrlPr>
                            </m:sSubSupPr>
                            <m:e>
                              <m:r>
                                <m:rPr>
                                  <m:sty m:val="p"/>
                                </m:rPr>
                                <a:rPr lang="en-US" sz="1800">
                                  <a:latin typeface="Cambria Math" panose="02040503050406030204" pitchFamily="18" charset="0"/>
                                </a:rPr>
                                <m:t>Ω</m:t>
                              </m:r>
                            </m:e>
                            <m:sub>
                              <m:r>
                                <a:rPr lang="en-US" sz="1800">
                                  <a:latin typeface="Cambria Math" panose="02040503050406030204" pitchFamily="18" charset="0"/>
                                </a:rPr>
                                <m:t>1</m:t>
                              </m:r>
                            </m:sub>
                            <m:sup>
                              <m:r>
                                <a:rPr lang="en-US" sz="1800">
                                  <a:latin typeface="Cambria Math" panose="02040503050406030204" pitchFamily="18" charset="0"/>
                                </a:rPr>
                                <m:t>2</m:t>
                              </m:r>
                            </m:sup>
                          </m:sSubSup>
                          <m:r>
                            <a:rPr lang="en-US" sz="1800">
                              <a:latin typeface="Cambria Math" panose="02040503050406030204" pitchFamily="18" charset="0"/>
                            </a:rPr>
                            <m:t>−</m:t>
                          </m:r>
                          <m:sSubSup>
                            <m:sSubSupPr>
                              <m:ctrlPr>
                                <a:rPr lang="en-US" sz="1800" i="1">
                                  <a:latin typeface="Cambria Math" panose="02040503050406030204" pitchFamily="18" charset="0"/>
                                </a:rPr>
                              </m:ctrlPr>
                            </m:sSubSupPr>
                            <m:e>
                              <m:r>
                                <m:rPr>
                                  <m:sty m:val="p"/>
                                </m:rPr>
                                <a:rPr lang="en-US" sz="1800">
                                  <a:latin typeface="Cambria Math" panose="02040503050406030204" pitchFamily="18" charset="0"/>
                                </a:rPr>
                                <m:t>Ω</m:t>
                              </m:r>
                            </m:e>
                            <m:sub>
                              <m:r>
                                <a:rPr lang="en-US" sz="1800">
                                  <a:latin typeface="Cambria Math" panose="02040503050406030204" pitchFamily="18" charset="0"/>
                                </a:rPr>
                                <m:t>3</m:t>
                              </m:r>
                            </m:sub>
                            <m:sup>
                              <m:r>
                                <a:rPr lang="en-US" sz="1800">
                                  <a:latin typeface="Cambria Math" panose="02040503050406030204" pitchFamily="18" charset="0"/>
                                </a:rPr>
                                <m:t>2</m:t>
                              </m:r>
                            </m:sup>
                          </m:sSubSup>
                        </m:e>
                      </m:d>
                    </m:oMath>
                  </m:oMathPara>
                </a14:m>
                <a:endParaRPr lang="en-US" sz="1800" dirty="0"/>
              </a:p>
            </p:txBody>
          </p:sp>
        </mc:Choice>
        <mc:Fallback xmlns="">
          <p:sp>
            <p:nvSpPr>
              <p:cNvPr id="13" name="TextBox 12">
                <a:extLst>
                  <a:ext uri="{FF2B5EF4-FFF2-40B4-BE49-F238E27FC236}">
                    <a16:creationId xmlns:a16="http://schemas.microsoft.com/office/drawing/2014/main" id="{26A2CB3A-8CA0-44BE-A5E5-B202CFD2CB5E}"/>
                  </a:ext>
                </a:extLst>
              </p:cNvPr>
              <p:cNvSpPr txBox="1">
                <a:spLocks noRot="1" noChangeAspect="1" noMove="1" noResize="1" noEditPoints="1" noAdjustHandles="1" noChangeArrowheads="1" noChangeShapeType="1" noTextEdit="1"/>
              </p:cNvSpPr>
              <p:nvPr/>
            </p:nvSpPr>
            <p:spPr>
              <a:xfrm>
                <a:off x="9037009" y="2216753"/>
                <a:ext cx="3352799" cy="413831"/>
              </a:xfrm>
              <a:prstGeom prst="rect">
                <a:avLst/>
              </a:prstGeom>
              <a:blipFill>
                <a:blip r:embed="rId5"/>
                <a:stretch>
                  <a:fillRect t="-151471" r="-13818" b="-223529"/>
                </a:stretch>
              </a:blipFill>
            </p:spPr>
            <p:txBody>
              <a:bodyPr/>
              <a:lstStyle/>
              <a:p>
                <a:r>
                  <a:rPr lang="en-US">
                    <a:noFill/>
                  </a:rPr>
                  <a:t> </a:t>
                </a:r>
              </a:p>
            </p:txBody>
          </p:sp>
        </mc:Fallback>
      </mc:AlternateContent>
    </p:spTree>
    <p:extLst>
      <p:ext uri="{BB962C8B-B14F-4D97-AF65-F5344CB8AC3E}">
        <p14:creationId xmlns:p14="http://schemas.microsoft.com/office/powerpoint/2010/main" val="3394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p:cTn id="10" dur="500" fill="hold"/>
                                        <p:tgtEl>
                                          <p:spTgt spid="2"/>
                                        </p:tgtEl>
                                        <p:attrNameLst>
                                          <p:attrName>ppt_w</p:attrName>
                                        </p:attrNameLst>
                                      </p:cBhvr>
                                      <p:tavLst>
                                        <p:tav tm="0">
                                          <p:val>
                                            <p:fltVal val="0"/>
                                          </p:val>
                                        </p:tav>
                                        <p:tav tm="100000">
                                          <p:val>
                                            <p:strVal val="#ppt_w"/>
                                          </p:val>
                                        </p:tav>
                                      </p:tavLst>
                                    </p:anim>
                                    <p:anim calcmode="lin" valueType="num">
                                      <p:cBhvr>
                                        <p:cTn id="11" dur="500" fill="hold"/>
                                        <p:tgtEl>
                                          <p:spTgt spid="2"/>
                                        </p:tgtEl>
                                        <p:attrNameLst>
                                          <p:attrName>ppt_h</p:attrName>
                                        </p:attrNameLst>
                                      </p:cBhvr>
                                      <p:tavLst>
                                        <p:tav tm="0">
                                          <p:val>
                                            <p:fltVal val="0"/>
                                          </p:val>
                                        </p:tav>
                                        <p:tav tm="100000">
                                          <p:val>
                                            <p:strVal val="#ppt_h"/>
                                          </p:val>
                                        </p:tav>
                                      </p:tavLst>
                                    </p:anim>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p:cTn id="20" dur="500" fill="hold"/>
                                        <p:tgtEl>
                                          <p:spTgt spid="15"/>
                                        </p:tgtEl>
                                        <p:attrNameLst>
                                          <p:attrName>ppt_w</p:attrName>
                                        </p:attrNameLst>
                                      </p:cBhvr>
                                      <p:tavLst>
                                        <p:tav tm="0">
                                          <p:val>
                                            <p:fltVal val="0"/>
                                          </p:val>
                                        </p:tav>
                                        <p:tav tm="100000">
                                          <p:val>
                                            <p:strVal val="#ppt_w"/>
                                          </p:val>
                                        </p:tav>
                                      </p:tavLst>
                                    </p:anim>
                                    <p:anim calcmode="lin" valueType="num">
                                      <p:cBhvr>
                                        <p:cTn id="21" dur="500" fill="hold"/>
                                        <p:tgtEl>
                                          <p:spTgt spid="15"/>
                                        </p:tgtEl>
                                        <p:attrNameLst>
                                          <p:attrName>ppt_h</p:attrName>
                                        </p:attrNameLst>
                                      </p:cBhvr>
                                      <p:tavLst>
                                        <p:tav tm="0">
                                          <p:val>
                                            <p:fltVal val="0"/>
                                          </p:val>
                                        </p:tav>
                                        <p:tav tm="100000">
                                          <p:val>
                                            <p:strVal val="#ppt_h"/>
                                          </p:val>
                                        </p:tav>
                                      </p:tavLst>
                                    </p:anim>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1000"/>
                                        <p:tgtEl>
                                          <p:spTgt spid="20"/>
                                        </p:tgtEl>
                                      </p:cBhvr>
                                    </p:animEffect>
                                  </p:childTnLst>
                                </p:cTn>
                              </p:par>
                              <p:par>
                                <p:cTn id="28" presetID="2" presetClass="entr" presetSubtype="4"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additive="base">
                                        <p:cTn id="30" dur="1000" fill="hold"/>
                                        <p:tgtEl>
                                          <p:spTgt spid="19"/>
                                        </p:tgtEl>
                                        <p:attrNameLst>
                                          <p:attrName>ppt_x</p:attrName>
                                        </p:attrNameLst>
                                      </p:cBhvr>
                                      <p:tavLst>
                                        <p:tav tm="0">
                                          <p:val>
                                            <p:strVal val="#ppt_x"/>
                                          </p:val>
                                        </p:tav>
                                        <p:tav tm="100000">
                                          <p:val>
                                            <p:strVal val="#ppt_x"/>
                                          </p:val>
                                        </p:tav>
                                      </p:tavLst>
                                    </p:anim>
                                    <p:anim calcmode="lin" valueType="num">
                                      <p:cBhvr additive="base">
                                        <p:cTn id="31" dur="10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tr-TR" dirty="0"/>
              <a:t>Agent Training</a:t>
            </a:r>
            <a:endParaRPr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dirty="0"/>
              <a:t>May</a:t>
            </a:r>
            <a:r>
              <a:rPr lang="en-US" dirty="0"/>
              <a:t> </a:t>
            </a:r>
            <a:r>
              <a:rPr lang="tr-TR" dirty="0"/>
              <a:t>9</a:t>
            </a:r>
            <a:r>
              <a:rPr lang="en-US" dirty="0"/>
              <a:t>,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a:t>
            </a:r>
            <a:r>
              <a:rPr lang="tr-TR" dirty="0"/>
              <a:t> </a:t>
            </a:r>
            <a:r>
              <a:rPr lang="en-US" dirty="0"/>
              <a:t>Pro</a:t>
            </a:r>
            <a:r>
              <a:rPr lang="tr-TR" dirty="0" err="1"/>
              <a:t>gress</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pic>
        <p:nvPicPr>
          <p:cNvPr id="3" name="Picture 2">
            <a:extLst>
              <a:ext uri="{FF2B5EF4-FFF2-40B4-BE49-F238E27FC236}">
                <a16:creationId xmlns:a16="http://schemas.microsoft.com/office/drawing/2014/main" id="{048C3DE3-ADD3-4B27-98C6-27EF01273EE7}"/>
              </a:ext>
            </a:extLst>
          </p:cNvPr>
          <p:cNvPicPr>
            <a:picLocks noChangeAspect="1"/>
          </p:cNvPicPr>
          <p:nvPr/>
        </p:nvPicPr>
        <p:blipFill>
          <a:blip r:embed="rId3"/>
          <a:stretch>
            <a:fillRect/>
          </a:stretch>
        </p:blipFill>
        <p:spPr>
          <a:xfrm>
            <a:off x="1148085" y="1131828"/>
            <a:ext cx="7099988" cy="5212326"/>
          </a:xfrm>
          <a:prstGeom prst="rect">
            <a:avLst/>
          </a:prstGeom>
        </p:spPr>
      </p:pic>
      <p:pic>
        <p:nvPicPr>
          <p:cNvPr id="5" name="Picture 4">
            <a:extLst>
              <a:ext uri="{FF2B5EF4-FFF2-40B4-BE49-F238E27FC236}">
                <a16:creationId xmlns:a16="http://schemas.microsoft.com/office/drawing/2014/main" id="{C21475B9-E6B8-4458-AC08-5D966D33D221}"/>
              </a:ext>
            </a:extLst>
          </p:cNvPr>
          <p:cNvPicPr>
            <a:picLocks noChangeAspect="1"/>
          </p:cNvPicPr>
          <p:nvPr/>
        </p:nvPicPr>
        <p:blipFill>
          <a:blip r:embed="rId4"/>
          <a:stretch>
            <a:fillRect/>
          </a:stretch>
        </p:blipFill>
        <p:spPr>
          <a:xfrm>
            <a:off x="8617273" y="1830962"/>
            <a:ext cx="3197812" cy="3814057"/>
          </a:xfrm>
          <a:prstGeom prst="rect">
            <a:avLst/>
          </a:prstGeom>
        </p:spPr>
      </p:pic>
    </p:spTree>
    <p:extLst>
      <p:ext uri="{BB962C8B-B14F-4D97-AF65-F5344CB8AC3E}">
        <p14:creationId xmlns:p14="http://schemas.microsoft.com/office/powerpoint/2010/main" val="2064396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en-US" dirty="0"/>
              <a:t>Command Generation for Task</a:t>
            </a:r>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dirty="0"/>
              <a:t>May</a:t>
            </a:r>
            <a:r>
              <a:rPr lang="en-US" dirty="0"/>
              <a:t> </a:t>
            </a:r>
            <a:r>
              <a:rPr lang="tr-TR" dirty="0"/>
              <a:t>9</a:t>
            </a:r>
            <a:r>
              <a:rPr lang="en-US" dirty="0"/>
              <a:t>,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a:t>
            </a:r>
            <a:r>
              <a:rPr lang="tr-TR" dirty="0"/>
              <a:t> </a:t>
            </a:r>
            <a:r>
              <a:rPr lang="en-US" dirty="0"/>
              <a:t>Pro</a:t>
            </a:r>
            <a:r>
              <a:rPr lang="tr-TR" dirty="0" err="1"/>
              <a:t>gress</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pic>
        <p:nvPicPr>
          <p:cNvPr id="10" name="İçerik Yer Tutucusu 12">
            <a:extLst>
              <a:ext uri="{FF2B5EF4-FFF2-40B4-BE49-F238E27FC236}">
                <a16:creationId xmlns:a16="http://schemas.microsoft.com/office/drawing/2014/main" id="{19DF72D6-5567-418D-965A-FDE9B0D1C0D7}"/>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787055"/>
            <a:ext cx="5410200" cy="3616400"/>
          </a:xfrm>
          <a:prstGeom prst="rect">
            <a:avLst/>
          </a:prstGeom>
          <a:noFill/>
          <a:ln>
            <a:noFill/>
          </a:ln>
        </p:spPr>
      </p:pic>
      <p:pic>
        <p:nvPicPr>
          <p:cNvPr id="7" name="Picture 6">
            <a:extLst>
              <a:ext uri="{FF2B5EF4-FFF2-40B4-BE49-F238E27FC236}">
                <a16:creationId xmlns:a16="http://schemas.microsoft.com/office/drawing/2014/main" id="{F3A8BB37-DA64-47D8-9A6C-061570D720E3}"/>
              </a:ext>
            </a:extLst>
          </p:cNvPr>
          <p:cNvPicPr>
            <a:picLocks noChangeAspect="1"/>
          </p:cNvPicPr>
          <p:nvPr/>
        </p:nvPicPr>
        <p:blipFill>
          <a:blip r:embed="rId4"/>
          <a:stretch>
            <a:fillRect/>
          </a:stretch>
        </p:blipFill>
        <p:spPr>
          <a:xfrm>
            <a:off x="685800" y="1595005"/>
            <a:ext cx="5334000" cy="4000500"/>
          </a:xfrm>
          <a:prstGeom prst="rect">
            <a:avLst/>
          </a:prstGeom>
        </p:spPr>
      </p:pic>
    </p:spTree>
    <p:extLst>
      <p:ext uri="{BB962C8B-B14F-4D97-AF65-F5344CB8AC3E}">
        <p14:creationId xmlns:p14="http://schemas.microsoft.com/office/powerpoint/2010/main" val="3457037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en-US" dirty="0"/>
              <a:t>Introduction</a:t>
            </a:r>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dirty="0"/>
              <a:t>May</a:t>
            </a:r>
            <a:r>
              <a:rPr lang="en-US" dirty="0"/>
              <a:t> </a:t>
            </a:r>
            <a:r>
              <a:rPr lang="tr-TR" dirty="0"/>
              <a:t>9</a:t>
            </a:r>
            <a:r>
              <a:rPr lang="en-US" dirty="0"/>
              <a:t>,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Pro</a:t>
            </a:r>
            <a:r>
              <a:rPr lang="tr-TR" dirty="0" err="1"/>
              <a:t>gress</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344" name="Google Shape;344;p26"/>
          <p:cNvSpPr txBox="1"/>
          <p:nvPr/>
        </p:nvSpPr>
        <p:spPr>
          <a:xfrm>
            <a:off x="1073247" y="1201213"/>
            <a:ext cx="10045505" cy="5083277"/>
          </a:xfrm>
          <a:prstGeom prst="rect">
            <a:avLst/>
          </a:prstGeom>
          <a:noFill/>
          <a:ln>
            <a:noFill/>
          </a:ln>
        </p:spPr>
        <p:txBody>
          <a:bodyPr spcFirstLastPara="1" wrap="square" lIns="91425" tIns="45700" rIns="91425" bIns="45700" anchor="t" anchorCtr="0">
            <a:normAutofit/>
          </a:bodyPr>
          <a:lstStyle/>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r>
              <a:rPr lang="en-US" sz="2400" dirty="0">
                <a:solidFill>
                  <a:schemeClr val="dk1"/>
                </a:solidFill>
                <a:latin typeface="+mj-lt"/>
              </a:rPr>
              <a:t>Control algorithm of the quadcopter for roll - pitch and yaw angles are made by using the PID control systems.</a:t>
            </a: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r>
              <a:rPr lang="en-US" sz="2400" b="0" i="0" u="none" strike="noStrike" cap="none" dirty="0">
                <a:solidFill>
                  <a:schemeClr val="dk1"/>
                </a:solidFill>
                <a:latin typeface="+mj-lt"/>
                <a:ea typeface="Arial"/>
                <a:cs typeface="Arial"/>
                <a:sym typeface="Arial"/>
              </a:rPr>
              <a:t>PID contr</a:t>
            </a:r>
            <a:r>
              <a:rPr lang="en-US" sz="2400" dirty="0">
                <a:solidFill>
                  <a:schemeClr val="dk1"/>
                </a:solidFill>
                <a:latin typeface="+mj-lt"/>
              </a:rPr>
              <a:t>ol system dynamics is not stable for unknown environments</a:t>
            </a: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r>
              <a:rPr lang="en-US" sz="2400" b="0" i="0" u="none" strike="noStrike" cap="none" dirty="0">
                <a:solidFill>
                  <a:schemeClr val="dk1"/>
                </a:solidFill>
                <a:latin typeface="+mj-lt"/>
                <a:ea typeface="Arial"/>
                <a:cs typeface="Arial"/>
                <a:sym typeface="Arial"/>
              </a:rPr>
              <a:t>In this project RL al</a:t>
            </a:r>
            <a:r>
              <a:rPr lang="en-US" sz="2400" dirty="0">
                <a:solidFill>
                  <a:schemeClr val="dk1"/>
                </a:solidFill>
                <a:latin typeface="+mj-lt"/>
              </a:rPr>
              <a:t>gorithm approaches planned instead of the PID controller by using 2 different RL agents.</a:t>
            </a: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r>
              <a:rPr lang="en-US" sz="2400" dirty="0">
                <a:solidFill>
                  <a:schemeClr val="dk1"/>
                </a:solidFill>
                <a:latin typeface="+mj-lt"/>
              </a:rPr>
              <a:t>2 different agent will be used for xy controller and z controller for 2 stages</a:t>
            </a: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r>
              <a:rPr lang="en-US" sz="2400" dirty="0">
                <a:solidFill>
                  <a:schemeClr val="dk1"/>
                </a:solidFill>
                <a:latin typeface="+mj-lt"/>
              </a:rPr>
              <a:t>Creating a new reward function is harder than the implementing that agent.</a:t>
            </a: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lang="tr-TR" sz="2400" dirty="0">
              <a:solidFill>
                <a:schemeClr val="dk1"/>
              </a:solidFill>
              <a:latin typeface="+mj-lt"/>
            </a:endParaRP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lang="tr-TR" sz="2400" dirty="0">
              <a:solidFill>
                <a:schemeClr val="dk1"/>
              </a:solidFill>
              <a:latin typeface="+mj-lt"/>
            </a:endParaRP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sz="2400" b="0" i="0" u="none" strike="noStrike" cap="none" dirty="0">
              <a:solidFill>
                <a:schemeClr val="dk1"/>
              </a:solidFill>
              <a:latin typeface="+mj-lt"/>
              <a:ea typeface="Arial"/>
              <a:cs typeface="Arial"/>
              <a:sym typeface="Arial"/>
            </a:endParaRPr>
          </a:p>
        </p:txBody>
      </p:sp>
    </p:spTree>
    <p:extLst>
      <p:ext uri="{BB962C8B-B14F-4D97-AF65-F5344CB8AC3E}">
        <p14:creationId xmlns:p14="http://schemas.microsoft.com/office/powerpoint/2010/main" val="2838186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en-US" dirty="0"/>
              <a:t>Future Plans &amp; Progress</a:t>
            </a:r>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dirty="0"/>
              <a:t>May</a:t>
            </a:r>
            <a:r>
              <a:rPr lang="en-US" dirty="0"/>
              <a:t> </a:t>
            </a:r>
            <a:r>
              <a:rPr lang="tr-TR" dirty="0"/>
              <a:t>9</a:t>
            </a:r>
            <a:r>
              <a:rPr lang="en-US" dirty="0"/>
              <a:t>,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Pro</a:t>
            </a:r>
            <a:r>
              <a:rPr lang="tr-TR" dirty="0" err="1"/>
              <a:t>gress</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344" name="Google Shape;344;p26"/>
          <p:cNvSpPr txBox="1"/>
          <p:nvPr/>
        </p:nvSpPr>
        <p:spPr>
          <a:xfrm>
            <a:off x="1308294" y="1130710"/>
            <a:ext cx="10045505" cy="5083277"/>
          </a:xfrm>
          <a:prstGeom prst="rect">
            <a:avLst/>
          </a:prstGeom>
          <a:noFill/>
          <a:ln>
            <a:noFill/>
          </a:ln>
        </p:spPr>
        <p:txBody>
          <a:bodyPr spcFirstLastPara="1" wrap="square" lIns="91425" tIns="45700" rIns="91425" bIns="45700" anchor="t" anchorCtr="0">
            <a:normAutofit/>
          </a:bodyPr>
          <a:lstStyle/>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r>
              <a:rPr lang="en-US" sz="2400" dirty="0">
                <a:solidFill>
                  <a:schemeClr val="dk1"/>
                </a:solidFill>
                <a:latin typeface="+mj-lt"/>
              </a:rPr>
              <a:t>Solving training problems</a:t>
            </a: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r>
              <a:rPr lang="en-US" sz="2400" dirty="0">
                <a:solidFill>
                  <a:schemeClr val="dk1"/>
                </a:solidFill>
                <a:latin typeface="+mj-lt"/>
              </a:rPr>
              <a:t>Limiting the observation and action blocks </a:t>
            </a: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r>
              <a:rPr lang="en-US" sz="2400" b="0" i="0" u="none" strike="noStrike" cap="none" dirty="0">
                <a:solidFill>
                  <a:schemeClr val="dk1"/>
                </a:solidFill>
                <a:latin typeface="+mj-lt"/>
                <a:ea typeface="Arial"/>
                <a:cs typeface="Arial"/>
                <a:sym typeface="Arial"/>
              </a:rPr>
              <a:t>Implementing 2 different DDPG and PPO algorithms together</a:t>
            </a: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r>
              <a:rPr lang="en-US" sz="2400" b="0" i="0" u="none" strike="noStrike" cap="none" dirty="0">
                <a:solidFill>
                  <a:schemeClr val="dk1"/>
                </a:solidFill>
                <a:latin typeface="+mj-lt"/>
                <a:ea typeface="Arial"/>
                <a:cs typeface="Arial"/>
                <a:sym typeface="Arial"/>
              </a:rPr>
              <a:t>Agent configuration parameter values search </a:t>
            </a: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r>
              <a:rPr lang="en-US" sz="2400" b="0" i="0" u="none" strike="noStrike" cap="none" dirty="0">
                <a:solidFill>
                  <a:schemeClr val="dk1"/>
                </a:solidFill>
                <a:latin typeface="+mj-lt"/>
                <a:ea typeface="Arial"/>
                <a:cs typeface="Arial"/>
                <a:sym typeface="Arial"/>
              </a:rPr>
              <a:t>Searching and comparing layer affect</a:t>
            </a:r>
          </a:p>
          <a:p>
            <a:pPr marL="685800" marR="0" lvl="1" indent="-86868" algn="just" rtl="0">
              <a:lnSpc>
                <a:spcPct val="110000"/>
              </a:lnSpc>
              <a:spcBef>
                <a:spcPts val="600"/>
              </a:spcBef>
              <a:spcAft>
                <a:spcPts val="0"/>
              </a:spcAft>
              <a:buClr>
                <a:schemeClr val="accent1"/>
              </a:buClr>
              <a:buSzPct val="119999"/>
              <a:buFont typeface="Arial"/>
              <a:buNone/>
            </a:pPr>
            <a:endParaRPr lang="tr-TR" sz="2400" b="0" i="0" u="none" strike="noStrike" cap="none" dirty="0">
              <a:solidFill>
                <a:schemeClr val="dk1"/>
              </a:solidFill>
              <a:latin typeface="+mj-lt"/>
              <a:ea typeface="Arial"/>
              <a:cs typeface="Arial"/>
              <a:sym typeface="Arial"/>
            </a:endParaRPr>
          </a:p>
        </p:txBody>
      </p:sp>
    </p:spTree>
    <p:extLst>
      <p:ext uri="{BB962C8B-B14F-4D97-AF65-F5344CB8AC3E}">
        <p14:creationId xmlns:p14="http://schemas.microsoft.com/office/powerpoint/2010/main" val="2161234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29"/>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dirty="0"/>
              <a:t>May</a:t>
            </a:r>
            <a:r>
              <a:rPr lang="en-US" dirty="0"/>
              <a:t> </a:t>
            </a:r>
            <a:r>
              <a:rPr lang="tr-TR" dirty="0"/>
              <a:t>9</a:t>
            </a:r>
            <a:r>
              <a:rPr lang="en-US" dirty="0"/>
              <a:t>, 2024</a:t>
            </a:r>
            <a:endParaRPr dirty="0"/>
          </a:p>
        </p:txBody>
      </p:sp>
      <p:sp>
        <p:nvSpPr>
          <p:cNvPr id="369" name="Google Shape;369;p29"/>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Pro</a:t>
            </a:r>
            <a:r>
              <a:rPr lang="tr-TR" dirty="0" err="1"/>
              <a:t>gress</a:t>
            </a:r>
            <a:endParaRPr dirty="0"/>
          </a:p>
        </p:txBody>
      </p:sp>
      <p:sp>
        <p:nvSpPr>
          <p:cNvPr id="370" name="Google Shape;370;p29"/>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371" name="Google Shape;371;p29"/>
          <p:cNvSpPr txBox="1"/>
          <p:nvPr/>
        </p:nvSpPr>
        <p:spPr>
          <a:xfrm>
            <a:off x="3048000" y="3075057"/>
            <a:ext cx="6105832"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0" i="0" u="none" strike="noStrike" cap="none" dirty="0">
                <a:solidFill>
                  <a:schemeClr val="dk1"/>
                </a:solidFill>
                <a:latin typeface="+mj-lt"/>
                <a:ea typeface="Calibri"/>
                <a:cs typeface="Calibri"/>
                <a:sym typeface="Calibri"/>
              </a:rPr>
              <a:t>Thanks for listening.</a:t>
            </a:r>
            <a:endParaRPr sz="4000" b="0" i="0" u="none" strike="noStrike" cap="none" dirty="0">
              <a:solidFill>
                <a:schemeClr val="dk1"/>
              </a:solidFill>
              <a:latin typeface="+mj-lt"/>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153"/>
        <p:cNvGrpSpPr/>
        <p:nvPr/>
      </p:nvGrpSpPr>
      <p:grpSpPr>
        <a:xfrm>
          <a:off x="0" y="0"/>
          <a:ext cx="0" cy="0"/>
          <a:chOff x="0" y="0"/>
          <a:chExt cx="0" cy="0"/>
        </a:xfrm>
      </p:grpSpPr>
      <p:sp>
        <p:nvSpPr>
          <p:cNvPr id="154" name="Google Shape;154;p8"/>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sz="4400">
                <a:latin typeface="Calibri"/>
                <a:ea typeface="Calibri"/>
                <a:cs typeface="Calibri"/>
                <a:sym typeface="Calibri"/>
              </a:rPr>
              <a:t>Deep Deterministic Policy Gradient (DDPG) Algorithm</a:t>
            </a:r>
            <a:endParaRPr/>
          </a:p>
        </p:txBody>
      </p:sp>
      <p:sp>
        <p:nvSpPr>
          <p:cNvPr id="155" name="Google Shape;155;p8"/>
          <p:cNvSpPr txBox="1">
            <a:spLocks noGrp="1"/>
          </p:cNvSpPr>
          <p:nvPr>
            <p:ph type="body" idx="1"/>
          </p:nvPr>
        </p:nvSpPr>
        <p:spPr>
          <a:xfrm>
            <a:off x="789039" y="1383173"/>
            <a:ext cx="6815376" cy="4437524"/>
          </a:xfrm>
          <a:prstGeom prst="rect">
            <a:avLst/>
          </a:prstGeom>
          <a:noFill/>
          <a:ln>
            <a:noFill/>
          </a:ln>
        </p:spPr>
        <p:txBody>
          <a:bodyPr spcFirstLastPara="1" wrap="square" lIns="91425" tIns="45700" rIns="91425" bIns="45700" anchor="t" anchorCtr="0">
            <a:normAutofit lnSpcReduction="10000"/>
          </a:bodyPr>
          <a:lstStyle/>
          <a:p>
            <a:pPr marL="285750" lvl="0" indent="-285750" algn="l" rtl="0">
              <a:lnSpc>
                <a:spcPct val="110000"/>
              </a:lnSpc>
              <a:spcBef>
                <a:spcPts val="0"/>
              </a:spcBef>
              <a:spcAft>
                <a:spcPts val="0"/>
              </a:spcAft>
              <a:buSzPts val="3360"/>
              <a:buFont typeface="Arial"/>
              <a:buChar char="•"/>
            </a:pPr>
            <a:r>
              <a:rPr lang="en-US" b="0" i="0" dirty="0">
                <a:solidFill>
                  <a:srgbClr val="212121"/>
                </a:solidFill>
                <a:highlight>
                  <a:srgbClr val="FFFFFF"/>
                </a:highlight>
                <a:latin typeface="+mj-lt"/>
                <a:ea typeface="Calibri"/>
                <a:cs typeface="Calibri"/>
                <a:sym typeface="Calibri"/>
              </a:rPr>
              <a:t>M</a:t>
            </a:r>
            <a:r>
              <a:rPr lang="en-US" sz="2800" b="0" i="0" dirty="0">
                <a:solidFill>
                  <a:srgbClr val="212121"/>
                </a:solidFill>
                <a:highlight>
                  <a:srgbClr val="FFFFFF"/>
                </a:highlight>
                <a:latin typeface="+mj-lt"/>
                <a:ea typeface="Calibri"/>
                <a:cs typeface="Calibri"/>
                <a:sym typeface="Calibri"/>
              </a:rPr>
              <a:t>odel-free, online, off-policy reinforcement learning method</a:t>
            </a:r>
            <a:endParaRPr sz="2800" b="0" i="0" dirty="0">
              <a:solidFill>
                <a:srgbClr val="212121"/>
              </a:solidFill>
              <a:highlight>
                <a:srgbClr val="FFFFFF"/>
              </a:highlight>
              <a:latin typeface="+mj-lt"/>
              <a:ea typeface="Calibri"/>
              <a:cs typeface="Calibri"/>
              <a:sym typeface="Calibri"/>
            </a:endParaRPr>
          </a:p>
          <a:p>
            <a:pPr marL="285750" lvl="0" indent="-285750" algn="l" rtl="0">
              <a:lnSpc>
                <a:spcPct val="110000"/>
              </a:lnSpc>
              <a:spcBef>
                <a:spcPts val="1000"/>
              </a:spcBef>
              <a:spcAft>
                <a:spcPts val="0"/>
              </a:spcAft>
              <a:buSzPts val="3360"/>
              <a:buFont typeface="Arial"/>
              <a:buChar char="•"/>
            </a:pPr>
            <a:r>
              <a:rPr lang="en-US" sz="2800" b="0" i="0" dirty="0">
                <a:solidFill>
                  <a:srgbClr val="212121"/>
                </a:solidFill>
                <a:highlight>
                  <a:srgbClr val="FFFFFF"/>
                </a:highlight>
                <a:latin typeface="+mj-lt"/>
                <a:ea typeface="Calibri"/>
                <a:cs typeface="Calibri"/>
                <a:sym typeface="Calibri"/>
              </a:rPr>
              <a:t>DDPG agent is an actor-critic reinforcement learning agent</a:t>
            </a:r>
            <a:endParaRPr sz="2800" b="0" i="0" dirty="0">
              <a:solidFill>
                <a:srgbClr val="212121"/>
              </a:solidFill>
              <a:highlight>
                <a:srgbClr val="FFFFFF"/>
              </a:highlight>
              <a:latin typeface="+mj-lt"/>
              <a:ea typeface="Calibri"/>
              <a:cs typeface="Calibri"/>
              <a:sym typeface="Calibri"/>
            </a:endParaRPr>
          </a:p>
          <a:p>
            <a:pPr marL="285750" lvl="0" indent="-285750" algn="l" rtl="0">
              <a:lnSpc>
                <a:spcPct val="110000"/>
              </a:lnSpc>
              <a:spcBef>
                <a:spcPts val="1000"/>
              </a:spcBef>
              <a:spcAft>
                <a:spcPts val="0"/>
              </a:spcAft>
              <a:buSzPts val="3360"/>
              <a:buFont typeface="Arial"/>
              <a:buChar char="•"/>
            </a:pPr>
            <a:r>
              <a:rPr lang="en-US" sz="2800" b="1" i="0" dirty="0">
                <a:solidFill>
                  <a:srgbClr val="212121"/>
                </a:solidFill>
                <a:highlight>
                  <a:srgbClr val="FFFFFF"/>
                </a:highlight>
                <a:latin typeface="+mj-lt"/>
                <a:ea typeface="Calibri"/>
                <a:cs typeface="Calibri"/>
                <a:sym typeface="Calibri"/>
              </a:rPr>
              <a:t>Actor: </a:t>
            </a:r>
            <a:r>
              <a:rPr lang="en-US" sz="2800" b="0" i="0" dirty="0">
                <a:solidFill>
                  <a:srgbClr val="212121"/>
                </a:solidFill>
                <a:highlight>
                  <a:srgbClr val="FFFFFF"/>
                </a:highlight>
                <a:latin typeface="+mj-lt"/>
                <a:ea typeface="Calibri"/>
                <a:cs typeface="Calibri"/>
                <a:sym typeface="Calibri"/>
              </a:rPr>
              <a:t>takes state and returns corresponding actions </a:t>
            </a:r>
            <a:endParaRPr dirty="0">
              <a:latin typeface="+mj-lt"/>
            </a:endParaRPr>
          </a:p>
          <a:p>
            <a:pPr marL="285750" lvl="0" indent="-285750" algn="l" rtl="0">
              <a:lnSpc>
                <a:spcPct val="110000"/>
              </a:lnSpc>
              <a:spcBef>
                <a:spcPts val="1000"/>
              </a:spcBef>
              <a:spcAft>
                <a:spcPts val="0"/>
              </a:spcAft>
              <a:buSzPts val="3360"/>
              <a:buFont typeface="Arial"/>
              <a:buChar char="•"/>
            </a:pPr>
            <a:r>
              <a:rPr lang="en-US" sz="2800" b="1" dirty="0">
                <a:solidFill>
                  <a:srgbClr val="212121"/>
                </a:solidFill>
                <a:highlight>
                  <a:srgbClr val="FFFFFF"/>
                </a:highlight>
                <a:latin typeface="+mj-lt"/>
                <a:ea typeface="Calibri"/>
                <a:cs typeface="Calibri"/>
                <a:sym typeface="Calibri"/>
              </a:rPr>
              <a:t>Critic: </a:t>
            </a:r>
            <a:r>
              <a:rPr lang="en-US" sz="2800" dirty="0">
                <a:solidFill>
                  <a:srgbClr val="212121"/>
                </a:solidFill>
                <a:highlight>
                  <a:srgbClr val="FFFFFF"/>
                </a:highlight>
                <a:latin typeface="+mj-lt"/>
                <a:ea typeface="Calibri"/>
                <a:cs typeface="Calibri"/>
                <a:sym typeface="Calibri"/>
              </a:rPr>
              <a:t>takes observation and action as input and return corresponding expectation of the long term reward</a:t>
            </a:r>
            <a:endParaRPr sz="2800" b="0" i="0" dirty="0">
              <a:solidFill>
                <a:srgbClr val="212121"/>
              </a:solidFill>
              <a:highlight>
                <a:srgbClr val="FFFFFF"/>
              </a:highlight>
              <a:latin typeface="+mj-lt"/>
              <a:ea typeface="Calibri"/>
              <a:cs typeface="Calibri"/>
              <a:sym typeface="Calibri"/>
            </a:endParaRPr>
          </a:p>
        </p:txBody>
      </p:sp>
      <p:sp>
        <p:nvSpPr>
          <p:cNvPr id="156" name="Google Shape;156;p8"/>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April 25, 2024</a:t>
            </a:r>
            <a:endParaRPr dirty="0"/>
          </a:p>
        </p:txBody>
      </p:sp>
      <p:sp>
        <p:nvSpPr>
          <p:cNvPr id="157" name="Google Shape;157;p8"/>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CMP-620 Reinforcement Learning – Project Proposal</a:t>
            </a:r>
            <a:endParaRPr/>
          </a:p>
        </p:txBody>
      </p:sp>
      <p:sp>
        <p:nvSpPr>
          <p:cNvPr id="158" name="Google Shape;158;p8"/>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pic>
        <p:nvPicPr>
          <p:cNvPr id="159" name="Google Shape;159;p8"/>
          <p:cNvPicPr preferRelativeResize="0"/>
          <p:nvPr/>
        </p:nvPicPr>
        <p:blipFill rotWithShape="1">
          <a:blip r:embed="rId3">
            <a:alphaModFix/>
          </a:blip>
          <a:srcRect/>
          <a:stretch/>
        </p:blipFill>
        <p:spPr>
          <a:xfrm>
            <a:off x="7732231" y="2091821"/>
            <a:ext cx="3977985" cy="3292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164"/>
        <p:cNvGrpSpPr/>
        <p:nvPr/>
      </p:nvGrpSpPr>
      <p:grpSpPr>
        <a:xfrm>
          <a:off x="0" y="0"/>
          <a:ext cx="0" cy="0"/>
          <a:chOff x="0" y="0"/>
          <a:chExt cx="0" cy="0"/>
        </a:xfrm>
      </p:grpSpPr>
      <p:sp>
        <p:nvSpPr>
          <p:cNvPr id="165" name="Google Shape;165;p9"/>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a:bodyPr>
          <a:lstStyle/>
          <a:p>
            <a:pPr marL="0" lvl="0" indent="0" algn="l" rtl="0">
              <a:lnSpc>
                <a:spcPct val="90000"/>
              </a:lnSpc>
              <a:spcBef>
                <a:spcPts val="0"/>
              </a:spcBef>
              <a:spcAft>
                <a:spcPts val="0"/>
              </a:spcAft>
              <a:buClr>
                <a:schemeClr val="lt1"/>
              </a:buClr>
              <a:buSzPts val="4000"/>
              <a:buFont typeface="Calibri"/>
              <a:buNone/>
            </a:pPr>
            <a:r>
              <a:rPr lang="en-US" sz="4000">
                <a:latin typeface="Calibri"/>
                <a:ea typeface="Calibri"/>
                <a:cs typeface="Calibri"/>
                <a:sym typeface="Calibri"/>
              </a:rPr>
              <a:t>Trust Region Policy Optimization (TRPO) Algorithm</a:t>
            </a:r>
            <a:endParaRPr/>
          </a:p>
        </p:txBody>
      </p:sp>
      <p:sp>
        <p:nvSpPr>
          <p:cNvPr id="166" name="Google Shape;166;p9"/>
          <p:cNvSpPr txBox="1">
            <a:spLocks noGrp="1"/>
          </p:cNvSpPr>
          <p:nvPr>
            <p:ph type="body" idx="1"/>
          </p:nvPr>
        </p:nvSpPr>
        <p:spPr>
          <a:xfrm>
            <a:off x="789039" y="1383173"/>
            <a:ext cx="6815376" cy="4437524"/>
          </a:xfrm>
          <a:prstGeom prst="rect">
            <a:avLst/>
          </a:prstGeom>
          <a:noFill/>
          <a:ln>
            <a:noFill/>
          </a:ln>
        </p:spPr>
        <p:txBody>
          <a:bodyPr spcFirstLastPara="1" wrap="square" lIns="91425" tIns="45700" rIns="91425" bIns="45700" anchor="t" anchorCtr="0">
            <a:normAutofit lnSpcReduction="10000"/>
          </a:bodyPr>
          <a:lstStyle/>
          <a:p>
            <a:pPr marL="285750" lvl="0" indent="-285750" algn="l" rtl="0">
              <a:lnSpc>
                <a:spcPct val="110000"/>
              </a:lnSpc>
              <a:spcBef>
                <a:spcPts val="0"/>
              </a:spcBef>
              <a:spcAft>
                <a:spcPts val="0"/>
              </a:spcAft>
              <a:buSzPts val="3360"/>
              <a:buFont typeface="Arial"/>
              <a:buChar char="•"/>
            </a:pPr>
            <a:r>
              <a:rPr lang="en-US" dirty="0">
                <a:solidFill>
                  <a:srgbClr val="212121"/>
                </a:solidFill>
                <a:highlight>
                  <a:srgbClr val="FFFFFF"/>
                </a:highlight>
                <a:latin typeface="+mj-lt"/>
                <a:ea typeface="Roboto"/>
                <a:cs typeface="Roboto"/>
                <a:sym typeface="Roboto"/>
              </a:rPr>
              <a:t>M</a:t>
            </a:r>
            <a:r>
              <a:rPr lang="en-US" b="0" i="0" dirty="0">
                <a:solidFill>
                  <a:srgbClr val="212121"/>
                </a:solidFill>
                <a:highlight>
                  <a:srgbClr val="FFFFFF"/>
                </a:highlight>
                <a:latin typeface="+mj-lt"/>
                <a:ea typeface="Roboto"/>
                <a:cs typeface="Roboto"/>
                <a:sym typeface="Roboto"/>
              </a:rPr>
              <a:t>odel-free, online, on-policy, policy gradient reinforcement learning algorithm</a:t>
            </a:r>
            <a:endParaRPr b="0" i="0" dirty="0">
              <a:solidFill>
                <a:srgbClr val="212121"/>
              </a:solidFill>
              <a:highlight>
                <a:srgbClr val="FFFFFF"/>
              </a:highlight>
              <a:latin typeface="+mj-lt"/>
              <a:ea typeface="Roboto"/>
              <a:cs typeface="Roboto"/>
              <a:sym typeface="Roboto"/>
            </a:endParaRPr>
          </a:p>
          <a:p>
            <a:pPr marL="285750" lvl="0" indent="-285750" algn="l" rtl="0">
              <a:lnSpc>
                <a:spcPct val="110000"/>
              </a:lnSpc>
              <a:spcBef>
                <a:spcPts val="1000"/>
              </a:spcBef>
              <a:spcAft>
                <a:spcPts val="0"/>
              </a:spcAft>
              <a:buSzPts val="3360"/>
              <a:buFont typeface="Arial"/>
              <a:buChar char="•"/>
            </a:pPr>
            <a:r>
              <a:rPr lang="en-US" dirty="0">
                <a:solidFill>
                  <a:srgbClr val="212121"/>
                </a:solidFill>
                <a:highlight>
                  <a:srgbClr val="FFFFFF"/>
                </a:highlight>
                <a:latin typeface="+mj-lt"/>
                <a:ea typeface="Roboto"/>
                <a:cs typeface="Roboto"/>
                <a:sym typeface="Roboto"/>
              </a:rPr>
              <a:t>Working process is</a:t>
            </a:r>
            <a:endParaRPr dirty="0">
              <a:latin typeface="+mj-lt"/>
            </a:endParaRPr>
          </a:p>
          <a:p>
            <a:pPr marL="742950" lvl="1" indent="-285750" algn="just" rtl="0">
              <a:lnSpc>
                <a:spcPct val="110000"/>
              </a:lnSpc>
              <a:spcBef>
                <a:spcPts val="600"/>
              </a:spcBef>
              <a:spcAft>
                <a:spcPts val="0"/>
              </a:spcAft>
              <a:buSzPts val="2880"/>
              <a:buFont typeface="Noto Sans Symbols"/>
              <a:buChar char="⮚"/>
            </a:pPr>
            <a:r>
              <a:rPr lang="en-US" dirty="0">
                <a:solidFill>
                  <a:srgbClr val="212121"/>
                </a:solidFill>
                <a:highlight>
                  <a:srgbClr val="FFFFFF"/>
                </a:highlight>
                <a:latin typeface="+mj-lt"/>
                <a:ea typeface="Roboto"/>
                <a:cs typeface="Roboto"/>
                <a:sym typeface="Roboto"/>
              </a:rPr>
              <a:t>Decide</a:t>
            </a:r>
            <a:r>
              <a:rPr lang="tr-TR" dirty="0">
                <a:solidFill>
                  <a:srgbClr val="212121"/>
                </a:solidFill>
                <a:highlight>
                  <a:srgbClr val="FFFFFF"/>
                </a:highlight>
                <a:latin typeface="+mj-lt"/>
                <a:ea typeface="Roboto"/>
                <a:cs typeface="Roboto"/>
                <a:sym typeface="Roboto"/>
              </a:rPr>
              <a:t> step </a:t>
            </a:r>
            <a:r>
              <a:rPr lang="en-US" dirty="0">
                <a:solidFill>
                  <a:srgbClr val="212121"/>
                </a:solidFill>
                <a:highlight>
                  <a:srgbClr val="FFFFFF"/>
                </a:highlight>
                <a:latin typeface="+mj-lt"/>
                <a:ea typeface="Roboto"/>
                <a:cs typeface="Roboto"/>
                <a:sym typeface="Roboto"/>
              </a:rPr>
              <a:t>size </a:t>
            </a:r>
            <a:r>
              <a:rPr lang="en-US" b="0" i="1" dirty="0">
                <a:solidFill>
                  <a:srgbClr val="242424"/>
                </a:solidFill>
                <a:highlight>
                  <a:srgbClr val="FFFFFF"/>
                </a:highlight>
                <a:latin typeface="+mj-lt"/>
                <a:ea typeface="Arial"/>
                <a:cs typeface="Arial"/>
                <a:sym typeface="Arial"/>
              </a:rPr>
              <a:t>α</a:t>
            </a:r>
            <a:endParaRPr b="0" i="1" dirty="0">
              <a:solidFill>
                <a:srgbClr val="212121"/>
              </a:solidFill>
              <a:highlight>
                <a:srgbClr val="FFFFFF"/>
              </a:highlight>
              <a:latin typeface="+mj-lt"/>
              <a:ea typeface="Roboto"/>
              <a:cs typeface="Roboto"/>
              <a:sym typeface="Roboto"/>
            </a:endParaRPr>
          </a:p>
          <a:p>
            <a:pPr marL="742950" lvl="1" indent="-285750" algn="just" rtl="0">
              <a:lnSpc>
                <a:spcPct val="110000"/>
              </a:lnSpc>
              <a:spcBef>
                <a:spcPts val="600"/>
              </a:spcBef>
              <a:spcAft>
                <a:spcPts val="0"/>
              </a:spcAft>
              <a:buSzPts val="2880"/>
              <a:buFont typeface="Noto Sans Symbols"/>
              <a:buChar char="⮚"/>
            </a:pPr>
            <a:r>
              <a:rPr lang="en-US" i="1" dirty="0">
                <a:solidFill>
                  <a:srgbClr val="212121"/>
                </a:solidFill>
                <a:highlight>
                  <a:srgbClr val="FFFFFF"/>
                </a:highlight>
                <a:latin typeface="+mj-lt"/>
                <a:ea typeface="Roboto"/>
                <a:cs typeface="Roboto"/>
                <a:sym typeface="Roboto"/>
              </a:rPr>
              <a:t>Construct a circle with radius </a:t>
            </a:r>
            <a:r>
              <a:rPr lang="en-US" b="0" i="1" dirty="0">
                <a:solidFill>
                  <a:srgbClr val="242424"/>
                </a:solidFill>
                <a:highlight>
                  <a:srgbClr val="FFFFFF"/>
                </a:highlight>
                <a:latin typeface="+mj-lt"/>
                <a:ea typeface="Arial"/>
                <a:cs typeface="Arial"/>
                <a:sym typeface="Arial"/>
              </a:rPr>
              <a:t>α (trust region)</a:t>
            </a:r>
            <a:endParaRPr dirty="0">
              <a:latin typeface="+mj-lt"/>
            </a:endParaRPr>
          </a:p>
          <a:p>
            <a:pPr marL="742950" lvl="1" indent="-285750" algn="just" rtl="0">
              <a:lnSpc>
                <a:spcPct val="110000"/>
              </a:lnSpc>
              <a:spcBef>
                <a:spcPts val="600"/>
              </a:spcBef>
              <a:spcAft>
                <a:spcPts val="0"/>
              </a:spcAft>
              <a:buSzPts val="2880"/>
              <a:buFont typeface="Noto Sans Symbols"/>
              <a:buChar char="⮚"/>
            </a:pPr>
            <a:r>
              <a:rPr lang="en-US" i="1" dirty="0">
                <a:solidFill>
                  <a:srgbClr val="242424"/>
                </a:solidFill>
                <a:highlight>
                  <a:srgbClr val="FFFFFF"/>
                </a:highlight>
                <a:latin typeface="+mj-lt"/>
                <a:ea typeface="Arial"/>
                <a:cs typeface="Arial"/>
                <a:sym typeface="Arial"/>
              </a:rPr>
              <a:t>Once having the best point, determine the direction</a:t>
            </a:r>
            <a:endParaRPr i="1" dirty="0">
              <a:solidFill>
                <a:srgbClr val="242424"/>
              </a:solidFill>
              <a:highlight>
                <a:srgbClr val="FFFFFF"/>
              </a:highlight>
              <a:latin typeface="+mj-lt"/>
              <a:ea typeface="Arial"/>
              <a:cs typeface="Arial"/>
              <a:sym typeface="Arial"/>
            </a:endParaRPr>
          </a:p>
          <a:p>
            <a:pPr marL="742950" lvl="1" indent="-285750" algn="just" rtl="0">
              <a:lnSpc>
                <a:spcPct val="110000"/>
              </a:lnSpc>
              <a:spcBef>
                <a:spcPts val="600"/>
              </a:spcBef>
              <a:spcAft>
                <a:spcPts val="0"/>
              </a:spcAft>
              <a:buSzPts val="2880"/>
              <a:buFont typeface="Noto Sans Symbols"/>
              <a:buChar char="⮚"/>
            </a:pPr>
            <a:r>
              <a:rPr lang="en-US" i="1" dirty="0">
                <a:solidFill>
                  <a:srgbClr val="242424"/>
                </a:solidFill>
                <a:highlight>
                  <a:srgbClr val="FFFFFF"/>
                </a:highlight>
                <a:latin typeface="+mj-lt"/>
                <a:ea typeface="Arial"/>
                <a:cs typeface="Arial"/>
                <a:sym typeface="Arial"/>
              </a:rPr>
              <a:t>Repeat until the optimal point is reached</a:t>
            </a:r>
            <a:endParaRPr i="1" dirty="0">
              <a:solidFill>
                <a:srgbClr val="212121"/>
              </a:solidFill>
              <a:highlight>
                <a:srgbClr val="FFFFFF"/>
              </a:highlight>
              <a:latin typeface="+mj-lt"/>
              <a:ea typeface="Roboto"/>
              <a:cs typeface="Roboto"/>
              <a:sym typeface="Roboto"/>
            </a:endParaRPr>
          </a:p>
        </p:txBody>
      </p:sp>
      <p:sp>
        <p:nvSpPr>
          <p:cNvPr id="167" name="Google Shape;167;p9"/>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April 25, 2024</a:t>
            </a:r>
            <a:endParaRPr dirty="0"/>
          </a:p>
        </p:txBody>
      </p:sp>
      <p:sp>
        <p:nvSpPr>
          <p:cNvPr id="168" name="Google Shape;168;p9"/>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CMP-620 Reinforcement Learning – Project Proposal</a:t>
            </a:r>
            <a:endParaRPr/>
          </a:p>
        </p:txBody>
      </p:sp>
      <p:sp>
        <p:nvSpPr>
          <p:cNvPr id="169" name="Google Shape;169;p9"/>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pic>
        <p:nvPicPr>
          <p:cNvPr id="170" name="Google Shape;170;p9"/>
          <p:cNvPicPr preferRelativeResize="0"/>
          <p:nvPr/>
        </p:nvPicPr>
        <p:blipFill rotWithShape="1">
          <a:blip r:embed="rId3">
            <a:alphaModFix/>
          </a:blip>
          <a:srcRect/>
          <a:stretch/>
        </p:blipFill>
        <p:spPr>
          <a:xfrm>
            <a:off x="7861280" y="1787102"/>
            <a:ext cx="4016088" cy="390177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175"/>
        <p:cNvGrpSpPr/>
        <p:nvPr/>
      </p:nvGrpSpPr>
      <p:grpSpPr>
        <a:xfrm>
          <a:off x="0" y="0"/>
          <a:ext cx="0" cy="0"/>
          <a:chOff x="0" y="0"/>
          <a:chExt cx="0" cy="0"/>
        </a:xfrm>
      </p:grpSpPr>
      <p:sp>
        <p:nvSpPr>
          <p:cNvPr id="176" name="Google Shape;176;p10"/>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a:bodyPr>
          <a:lstStyle/>
          <a:p>
            <a:pPr marL="0" lvl="0" indent="0" algn="l" rtl="0">
              <a:lnSpc>
                <a:spcPct val="90000"/>
              </a:lnSpc>
              <a:spcBef>
                <a:spcPts val="0"/>
              </a:spcBef>
              <a:spcAft>
                <a:spcPts val="0"/>
              </a:spcAft>
              <a:buClr>
                <a:schemeClr val="lt1"/>
              </a:buClr>
              <a:buSzPts val="4000"/>
              <a:buFont typeface="Calibri"/>
              <a:buNone/>
            </a:pPr>
            <a:r>
              <a:rPr lang="en-US" sz="4000">
                <a:latin typeface="Calibri"/>
                <a:ea typeface="Calibri"/>
                <a:cs typeface="Calibri"/>
                <a:sym typeface="Calibri"/>
              </a:rPr>
              <a:t>Proximal Policy Optimization (PPO) Algorithm</a:t>
            </a:r>
            <a:endParaRPr sz="4000">
              <a:latin typeface="Calibri"/>
              <a:ea typeface="Calibri"/>
              <a:cs typeface="Calibri"/>
              <a:sym typeface="Calibri"/>
            </a:endParaRPr>
          </a:p>
        </p:txBody>
      </p:sp>
      <p:sp>
        <p:nvSpPr>
          <p:cNvPr id="177" name="Google Shape;177;p10"/>
          <p:cNvSpPr txBox="1">
            <a:spLocks noGrp="1"/>
          </p:cNvSpPr>
          <p:nvPr>
            <p:ph type="body" idx="1"/>
          </p:nvPr>
        </p:nvSpPr>
        <p:spPr>
          <a:xfrm>
            <a:off x="789039" y="1383173"/>
            <a:ext cx="5857567" cy="4437524"/>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110000"/>
              </a:lnSpc>
              <a:spcBef>
                <a:spcPts val="0"/>
              </a:spcBef>
              <a:spcAft>
                <a:spcPts val="0"/>
              </a:spcAft>
              <a:buSzPts val="3360"/>
              <a:buChar char="•"/>
            </a:pPr>
            <a:r>
              <a:rPr lang="en-US" dirty="0">
                <a:latin typeface="+mj-lt"/>
              </a:rPr>
              <a:t>3 main advantages:</a:t>
            </a:r>
            <a:endParaRPr dirty="0">
              <a:latin typeface="+mj-lt"/>
            </a:endParaRPr>
          </a:p>
          <a:p>
            <a:pPr marL="742950" lvl="1" indent="-285750" algn="just" rtl="0">
              <a:lnSpc>
                <a:spcPct val="110000"/>
              </a:lnSpc>
              <a:spcBef>
                <a:spcPts val="600"/>
              </a:spcBef>
              <a:spcAft>
                <a:spcPts val="0"/>
              </a:spcAft>
              <a:buSzPts val="2880"/>
              <a:buChar char="•"/>
            </a:pPr>
            <a:r>
              <a:rPr lang="en-US" dirty="0">
                <a:latin typeface="+mj-lt"/>
              </a:rPr>
              <a:t>Simplicity</a:t>
            </a:r>
            <a:endParaRPr dirty="0">
              <a:latin typeface="+mj-lt"/>
            </a:endParaRPr>
          </a:p>
          <a:p>
            <a:pPr marL="742950" lvl="1" indent="-285750" algn="just" rtl="0">
              <a:lnSpc>
                <a:spcPct val="110000"/>
              </a:lnSpc>
              <a:spcBef>
                <a:spcPts val="600"/>
              </a:spcBef>
              <a:spcAft>
                <a:spcPts val="0"/>
              </a:spcAft>
              <a:buSzPts val="2880"/>
              <a:buChar char="•"/>
            </a:pPr>
            <a:r>
              <a:rPr lang="en-US" dirty="0">
                <a:latin typeface="+mj-lt"/>
              </a:rPr>
              <a:t>Stability</a:t>
            </a:r>
            <a:endParaRPr dirty="0">
              <a:latin typeface="+mj-lt"/>
            </a:endParaRPr>
          </a:p>
          <a:p>
            <a:pPr marL="742950" lvl="1" indent="-285750" algn="just" rtl="0">
              <a:lnSpc>
                <a:spcPct val="110000"/>
              </a:lnSpc>
              <a:spcBef>
                <a:spcPts val="600"/>
              </a:spcBef>
              <a:spcAft>
                <a:spcPts val="0"/>
              </a:spcAft>
              <a:buSzPts val="2880"/>
              <a:buChar char="•"/>
            </a:pPr>
            <a:r>
              <a:rPr lang="en-US" dirty="0">
                <a:latin typeface="+mj-lt"/>
              </a:rPr>
              <a:t>Sample efficiency</a:t>
            </a:r>
            <a:endParaRPr dirty="0">
              <a:latin typeface="+mj-lt"/>
            </a:endParaRPr>
          </a:p>
          <a:p>
            <a:pPr marL="228600" lvl="0" indent="-228600" algn="l" rtl="0">
              <a:lnSpc>
                <a:spcPct val="110000"/>
              </a:lnSpc>
              <a:spcBef>
                <a:spcPts val="1000"/>
              </a:spcBef>
              <a:spcAft>
                <a:spcPts val="0"/>
              </a:spcAft>
              <a:buSzPts val="3360"/>
              <a:buChar char="•"/>
            </a:pPr>
            <a:r>
              <a:rPr lang="en-US" dirty="0">
                <a:latin typeface="+mj-lt"/>
                <a:ea typeface="Calibri"/>
                <a:cs typeface="Calibri"/>
                <a:sym typeface="Calibri"/>
              </a:rPr>
              <a:t>Easier to implement and tune while performing well in challenging environments.</a:t>
            </a:r>
            <a:endParaRPr lang="tr-TR" dirty="0">
              <a:latin typeface="+mj-lt"/>
              <a:ea typeface="Calibri"/>
              <a:cs typeface="Calibri"/>
              <a:sym typeface="Calibri"/>
            </a:endParaRPr>
          </a:p>
          <a:p>
            <a:pPr marL="228600" lvl="0" indent="-228600" algn="l" rtl="0">
              <a:lnSpc>
                <a:spcPct val="110000"/>
              </a:lnSpc>
              <a:spcBef>
                <a:spcPts val="1000"/>
              </a:spcBef>
              <a:spcAft>
                <a:spcPts val="0"/>
              </a:spcAft>
              <a:buSzPts val="3360"/>
              <a:buChar char="•"/>
            </a:pPr>
            <a:r>
              <a:rPr lang="en-US" b="0" i="0" dirty="0">
                <a:solidFill>
                  <a:srgbClr val="242424"/>
                </a:solidFill>
                <a:effectLst/>
                <a:highlight>
                  <a:srgbClr val="FFFFFF"/>
                </a:highlight>
                <a:latin typeface="+mj-lt"/>
              </a:rPr>
              <a:t>Instead of making big changes all at once, PPO encourages small and gradual improvements.</a:t>
            </a:r>
            <a:endParaRPr dirty="0">
              <a:latin typeface="+mj-lt"/>
            </a:endParaRPr>
          </a:p>
        </p:txBody>
      </p:sp>
      <p:sp>
        <p:nvSpPr>
          <p:cNvPr id="178" name="Google Shape;178;p10"/>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April 25, 2024</a:t>
            </a:r>
            <a:endParaRPr dirty="0"/>
          </a:p>
        </p:txBody>
      </p:sp>
      <p:sp>
        <p:nvSpPr>
          <p:cNvPr id="179" name="Google Shape;179;p10"/>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CMP-620 Reinforcement Learning – Project Proposal</a:t>
            </a:r>
            <a:endParaRPr/>
          </a:p>
        </p:txBody>
      </p:sp>
      <p:sp>
        <p:nvSpPr>
          <p:cNvPr id="180" name="Google Shape;180;p10"/>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3" name="Resim 2">
            <a:extLst>
              <a:ext uri="{FF2B5EF4-FFF2-40B4-BE49-F238E27FC236}">
                <a16:creationId xmlns:a16="http://schemas.microsoft.com/office/drawing/2014/main" id="{BF351D07-A5CA-BA69-2D07-0D211499B484}"/>
              </a:ext>
            </a:extLst>
          </p:cNvPr>
          <p:cNvPicPr>
            <a:picLocks noChangeAspect="1"/>
          </p:cNvPicPr>
          <p:nvPr/>
        </p:nvPicPr>
        <p:blipFill>
          <a:blip r:embed="rId3"/>
          <a:stretch>
            <a:fillRect/>
          </a:stretch>
        </p:blipFill>
        <p:spPr>
          <a:xfrm>
            <a:off x="6377354" y="2278280"/>
            <a:ext cx="5520678" cy="230143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214"/>
        <p:cNvGrpSpPr/>
        <p:nvPr/>
      </p:nvGrpSpPr>
      <p:grpSpPr>
        <a:xfrm>
          <a:off x="0" y="0"/>
          <a:ext cx="0" cy="0"/>
          <a:chOff x="0" y="0"/>
          <a:chExt cx="0" cy="0"/>
        </a:xfrm>
      </p:grpSpPr>
      <p:sp>
        <p:nvSpPr>
          <p:cNvPr id="215" name="Google Shape;215;p14"/>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en-US"/>
              <a:t>Article 1 – RL for UAV attitude control</a:t>
            </a:r>
            <a:endParaRPr/>
          </a:p>
        </p:txBody>
      </p:sp>
      <p:sp>
        <p:nvSpPr>
          <p:cNvPr id="216" name="Google Shape;216;p14"/>
          <p:cNvSpPr txBox="1">
            <a:spLocks noGrp="1"/>
          </p:cNvSpPr>
          <p:nvPr>
            <p:ph type="body" idx="1"/>
          </p:nvPr>
        </p:nvSpPr>
        <p:spPr>
          <a:xfrm>
            <a:off x="730044" y="1127534"/>
            <a:ext cx="11176820" cy="4657933"/>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Bef>
                <a:spcPts val="0"/>
              </a:spcBef>
              <a:spcAft>
                <a:spcPts val="0"/>
              </a:spcAft>
              <a:buSzPts val="3360"/>
              <a:buChar char="•"/>
            </a:pPr>
            <a:r>
              <a:rPr lang="en-US" dirty="0">
                <a:latin typeface="+mj-lt"/>
                <a:ea typeface="Calibri"/>
                <a:cs typeface="Calibri"/>
                <a:sym typeface="Calibri"/>
              </a:rPr>
              <a:t>Specific Focus</a:t>
            </a:r>
            <a:endParaRPr dirty="0">
              <a:latin typeface="+mj-lt"/>
              <a:ea typeface="Calibri"/>
              <a:cs typeface="Calibri"/>
              <a:sym typeface="Calibri"/>
            </a:endParaRPr>
          </a:p>
          <a:p>
            <a:pPr marL="685800" lvl="1" indent="-228600" algn="just" rtl="0">
              <a:lnSpc>
                <a:spcPct val="110000"/>
              </a:lnSpc>
              <a:spcBef>
                <a:spcPts val="600"/>
              </a:spcBef>
              <a:spcAft>
                <a:spcPts val="0"/>
              </a:spcAft>
              <a:buSzPts val="2880"/>
              <a:buChar char="•"/>
            </a:pPr>
            <a:r>
              <a:rPr lang="en-US" dirty="0">
                <a:latin typeface="+mj-lt"/>
                <a:ea typeface="Calibri"/>
                <a:cs typeface="Calibri"/>
                <a:sym typeface="Calibri"/>
              </a:rPr>
              <a:t>Deep dive into the accuracy and precision of attitude control using intelligent flight controllers trained with RL.</a:t>
            </a:r>
            <a:endParaRPr dirty="0">
              <a:latin typeface="+mj-lt"/>
              <a:ea typeface="Calibri"/>
              <a:cs typeface="Calibri"/>
              <a:sym typeface="Calibri"/>
            </a:endParaRPr>
          </a:p>
          <a:p>
            <a:pPr marL="228600" lvl="0" indent="-228600" algn="l" rtl="0">
              <a:lnSpc>
                <a:spcPct val="110000"/>
              </a:lnSpc>
              <a:spcBef>
                <a:spcPts val="1000"/>
              </a:spcBef>
              <a:spcAft>
                <a:spcPts val="0"/>
              </a:spcAft>
              <a:buSzPts val="3360"/>
              <a:buChar char="•"/>
            </a:pPr>
            <a:r>
              <a:rPr lang="en-US" dirty="0">
                <a:latin typeface="+mj-lt"/>
                <a:ea typeface="Calibri"/>
                <a:cs typeface="Calibri"/>
                <a:sym typeface="Calibri"/>
              </a:rPr>
              <a:t>Training Environment</a:t>
            </a:r>
            <a:endParaRPr dirty="0">
              <a:latin typeface="+mj-lt"/>
            </a:endParaRPr>
          </a:p>
          <a:p>
            <a:pPr marL="685800" lvl="1" indent="-228600" algn="just" rtl="0">
              <a:lnSpc>
                <a:spcPct val="110000"/>
              </a:lnSpc>
              <a:spcBef>
                <a:spcPts val="600"/>
              </a:spcBef>
              <a:spcAft>
                <a:spcPts val="0"/>
              </a:spcAft>
              <a:buSzPts val="2880"/>
              <a:buChar char="•"/>
            </a:pPr>
            <a:r>
              <a:rPr lang="en-US" dirty="0">
                <a:latin typeface="+mj-lt"/>
                <a:ea typeface="Calibri"/>
                <a:cs typeface="Calibri"/>
                <a:sym typeface="Calibri"/>
              </a:rPr>
              <a:t>Introduction of </a:t>
            </a:r>
            <a:r>
              <a:rPr lang="en-US" dirty="0" err="1">
                <a:latin typeface="+mj-lt"/>
                <a:ea typeface="Calibri"/>
                <a:cs typeface="Calibri"/>
                <a:sym typeface="Calibri"/>
              </a:rPr>
              <a:t>GymFC</a:t>
            </a:r>
            <a:r>
              <a:rPr lang="en-US" dirty="0">
                <a:latin typeface="+mj-lt"/>
                <a:ea typeface="Calibri"/>
                <a:cs typeface="Calibri"/>
                <a:sym typeface="Calibri"/>
              </a:rPr>
              <a:t>, an </a:t>
            </a:r>
            <a:r>
              <a:rPr lang="en-US" dirty="0" err="1">
                <a:latin typeface="+mj-lt"/>
                <a:ea typeface="Calibri"/>
                <a:cs typeface="Calibri"/>
                <a:sym typeface="Calibri"/>
              </a:rPr>
              <a:t>OpenAI</a:t>
            </a:r>
            <a:r>
              <a:rPr lang="en-US" dirty="0">
                <a:latin typeface="+mj-lt"/>
                <a:ea typeface="Calibri"/>
                <a:cs typeface="Calibri"/>
                <a:sym typeface="Calibri"/>
              </a:rPr>
              <a:t> Environment, designed for training intelligent flight control systems.</a:t>
            </a:r>
            <a:endParaRPr dirty="0">
              <a:latin typeface="+mj-lt"/>
            </a:endParaRPr>
          </a:p>
          <a:p>
            <a:pPr marL="228600" lvl="0" indent="-228600" algn="l" rtl="0">
              <a:lnSpc>
                <a:spcPct val="110000"/>
              </a:lnSpc>
              <a:spcBef>
                <a:spcPts val="1000"/>
              </a:spcBef>
              <a:spcAft>
                <a:spcPts val="0"/>
              </a:spcAft>
              <a:buSzPts val="3360"/>
              <a:buChar char="•"/>
            </a:pPr>
            <a:r>
              <a:rPr lang="en-US" dirty="0">
                <a:latin typeface="+mj-lt"/>
                <a:ea typeface="Calibri"/>
                <a:cs typeface="Calibri"/>
                <a:sym typeface="Calibri"/>
              </a:rPr>
              <a:t>RL Application</a:t>
            </a:r>
            <a:endParaRPr dirty="0">
              <a:latin typeface="+mj-lt"/>
            </a:endParaRPr>
          </a:p>
          <a:p>
            <a:pPr marL="685800" lvl="1" indent="-228600" algn="just" rtl="0">
              <a:lnSpc>
                <a:spcPct val="110000"/>
              </a:lnSpc>
              <a:spcBef>
                <a:spcPts val="600"/>
              </a:spcBef>
              <a:spcAft>
                <a:spcPts val="0"/>
              </a:spcAft>
              <a:buSzPts val="2880"/>
              <a:buChar char="•"/>
            </a:pPr>
            <a:r>
              <a:rPr lang="en-US" dirty="0">
                <a:latin typeface="+mj-lt"/>
                <a:ea typeface="Calibri"/>
                <a:cs typeface="Calibri"/>
                <a:sym typeface="Calibri"/>
              </a:rPr>
              <a:t>Application of RL algorithms for attitude control and their potential transfer to physical hardware.</a:t>
            </a:r>
            <a:endParaRPr dirty="0">
              <a:latin typeface="+mj-lt"/>
            </a:endParaRPr>
          </a:p>
        </p:txBody>
      </p:sp>
      <p:sp>
        <p:nvSpPr>
          <p:cNvPr id="217" name="Google Shape;217;p14"/>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April 25, 2024</a:t>
            </a:r>
            <a:endParaRPr dirty="0"/>
          </a:p>
        </p:txBody>
      </p:sp>
      <p:sp>
        <p:nvSpPr>
          <p:cNvPr id="218" name="Google Shape;218;p14"/>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CMP-620 Reinforcement Learning – Project Proposal</a:t>
            </a:r>
            <a:endParaRPr/>
          </a:p>
        </p:txBody>
      </p:sp>
      <p:sp>
        <p:nvSpPr>
          <p:cNvPr id="219" name="Google Shape;219;p14"/>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220" name="Google Shape;220;p14"/>
          <p:cNvSpPr txBox="1"/>
          <p:nvPr/>
        </p:nvSpPr>
        <p:spPr>
          <a:xfrm>
            <a:off x="436921" y="5853797"/>
            <a:ext cx="1139128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222222"/>
              </a:buClr>
              <a:buSzPts val="1800"/>
              <a:buFont typeface="Arial"/>
              <a:buNone/>
            </a:pPr>
            <a:r>
              <a:rPr lang="en-US" sz="1800" b="0" i="0" u="none" strike="noStrike" cap="none" dirty="0">
                <a:solidFill>
                  <a:srgbClr val="222222"/>
                </a:solidFill>
                <a:latin typeface="Arial"/>
                <a:ea typeface="Arial"/>
                <a:cs typeface="Arial"/>
                <a:sym typeface="Arial"/>
              </a:rPr>
              <a:t>Koch, William, et al. "Reinforcement learning for UAV attitude control." </a:t>
            </a:r>
            <a:r>
              <a:rPr lang="en-US" sz="1800" b="0" i="1" u="none" strike="noStrike" cap="none" dirty="0">
                <a:solidFill>
                  <a:srgbClr val="222222"/>
                </a:solidFill>
                <a:latin typeface="Arial"/>
                <a:ea typeface="Arial"/>
                <a:cs typeface="Arial"/>
                <a:sym typeface="Arial"/>
              </a:rPr>
              <a:t>ACM Transactions on Cyber-Physical Systems</a:t>
            </a:r>
            <a:r>
              <a:rPr lang="en-US" sz="1800" b="0" i="0" u="none" strike="noStrike" cap="none" dirty="0">
                <a:solidFill>
                  <a:srgbClr val="222222"/>
                </a:solidFill>
                <a:latin typeface="Arial"/>
                <a:ea typeface="Arial"/>
                <a:cs typeface="Arial"/>
                <a:sym typeface="Arial"/>
              </a:rPr>
              <a:t> 3.2 (2019): 1-21.</a:t>
            </a:r>
            <a:endParaRPr sz="1800" b="0" i="0" u="none" strike="noStrike" cap="none" dirty="0">
              <a:solidFill>
                <a:srgbClr val="22222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225"/>
        <p:cNvGrpSpPr/>
        <p:nvPr/>
      </p:nvGrpSpPr>
      <p:grpSpPr>
        <a:xfrm>
          <a:off x="0" y="0"/>
          <a:ext cx="0" cy="0"/>
          <a:chOff x="0" y="0"/>
          <a:chExt cx="0" cy="0"/>
        </a:xfrm>
      </p:grpSpPr>
      <p:sp>
        <p:nvSpPr>
          <p:cNvPr id="226" name="Google Shape;226;p15"/>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a:bodyPr>
          <a:lstStyle/>
          <a:p>
            <a:pPr marL="0" lvl="0" indent="0" algn="l" rtl="0">
              <a:lnSpc>
                <a:spcPct val="90000"/>
              </a:lnSpc>
              <a:spcBef>
                <a:spcPts val="0"/>
              </a:spcBef>
              <a:spcAft>
                <a:spcPts val="0"/>
              </a:spcAft>
              <a:buClr>
                <a:schemeClr val="lt1"/>
              </a:buClr>
              <a:buSzPts val="4000"/>
              <a:buFont typeface="Calibri"/>
              <a:buNone/>
            </a:pPr>
            <a:r>
              <a:rPr lang="en-US" sz="4000">
                <a:latin typeface="Calibri"/>
                <a:ea typeface="Calibri"/>
                <a:cs typeface="Calibri"/>
                <a:sym typeface="Calibri"/>
              </a:rPr>
              <a:t>Environment</a:t>
            </a:r>
            <a:endParaRPr sz="4000">
              <a:latin typeface="Calibri"/>
              <a:ea typeface="Calibri"/>
              <a:cs typeface="Calibri"/>
              <a:sym typeface="Calibri"/>
            </a:endParaRPr>
          </a:p>
        </p:txBody>
      </p:sp>
      <p:sp>
        <p:nvSpPr>
          <p:cNvPr id="227" name="Google Shape;227;p15"/>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April 25, 2024</a:t>
            </a:r>
            <a:endParaRPr dirty="0"/>
          </a:p>
        </p:txBody>
      </p:sp>
      <p:sp>
        <p:nvSpPr>
          <p:cNvPr id="228" name="Google Shape;228;p15"/>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CMP-620 Reinforcement Learning – Project Proposal</a:t>
            </a:r>
            <a:endParaRPr/>
          </a:p>
        </p:txBody>
      </p:sp>
      <p:sp>
        <p:nvSpPr>
          <p:cNvPr id="229" name="Google Shape;229;p15"/>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pic>
        <p:nvPicPr>
          <p:cNvPr id="230" name="Google Shape;230;p15"/>
          <p:cNvPicPr preferRelativeResize="0"/>
          <p:nvPr/>
        </p:nvPicPr>
        <p:blipFill rotWithShape="1">
          <a:blip r:embed="rId3">
            <a:alphaModFix/>
          </a:blip>
          <a:srcRect/>
          <a:stretch/>
        </p:blipFill>
        <p:spPr>
          <a:xfrm>
            <a:off x="1649344" y="1344749"/>
            <a:ext cx="8893311" cy="4168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a:bodyPr>
          <a:lstStyle/>
          <a:p>
            <a:pPr marL="0" lvl="0" indent="0" algn="l" rtl="0">
              <a:lnSpc>
                <a:spcPct val="90000"/>
              </a:lnSpc>
              <a:spcBef>
                <a:spcPts val="0"/>
              </a:spcBef>
              <a:spcAft>
                <a:spcPts val="0"/>
              </a:spcAft>
              <a:buClr>
                <a:schemeClr val="lt1"/>
              </a:buClr>
              <a:buSzPts val="4000"/>
              <a:buFont typeface="Calibri"/>
              <a:buNone/>
            </a:pPr>
            <a:r>
              <a:rPr lang="en-US" sz="4000">
                <a:latin typeface="Calibri"/>
                <a:ea typeface="Calibri"/>
                <a:cs typeface="Calibri"/>
                <a:sym typeface="Calibri"/>
              </a:rPr>
              <a:t>Results</a:t>
            </a:r>
            <a:endParaRPr sz="4000">
              <a:latin typeface="Calibri"/>
              <a:ea typeface="Calibri"/>
              <a:cs typeface="Calibri"/>
              <a:sym typeface="Calibri"/>
            </a:endParaRPr>
          </a:p>
        </p:txBody>
      </p:sp>
      <p:sp>
        <p:nvSpPr>
          <p:cNvPr id="237" name="Google Shape;237;p1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April 25, 2024</a:t>
            </a:r>
            <a:endParaRPr dirty="0"/>
          </a:p>
        </p:txBody>
      </p:sp>
      <p:sp>
        <p:nvSpPr>
          <p:cNvPr id="238" name="Google Shape;238;p1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CMP-620 Reinforcement Learning – Project Proposal</a:t>
            </a:r>
            <a:endParaRPr/>
          </a:p>
        </p:txBody>
      </p:sp>
      <p:sp>
        <p:nvSpPr>
          <p:cNvPr id="239" name="Google Shape;239;p1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pic>
        <p:nvPicPr>
          <p:cNvPr id="240" name="Google Shape;240;p16"/>
          <p:cNvPicPr preferRelativeResize="0"/>
          <p:nvPr/>
        </p:nvPicPr>
        <p:blipFill rotWithShape="1">
          <a:blip r:embed="rId3">
            <a:alphaModFix/>
          </a:blip>
          <a:srcRect/>
          <a:stretch/>
        </p:blipFill>
        <p:spPr>
          <a:xfrm>
            <a:off x="1272687" y="1037537"/>
            <a:ext cx="9646625" cy="511271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245"/>
        <p:cNvGrpSpPr/>
        <p:nvPr/>
      </p:nvGrpSpPr>
      <p:grpSpPr>
        <a:xfrm>
          <a:off x="0" y="0"/>
          <a:ext cx="0" cy="0"/>
          <a:chOff x="0" y="0"/>
          <a:chExt cx="0" cy="0"/>
        </a:xfrm>
      </p:grpSpPr>
      <p:sp>
        <p:nvSpPr>
          <p:cNvPr id="246" name="Google Shape;246;p17"/>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Autofit/>
          </a:bodyPr>
          <a:lstStyle/>
          <a:p>
            <a:pPr marL="0" lvl="0" indent="0" algn="l" rtl="0">
              <a:lnSpc>
                <a:spcPct val="90000"/>
              </a:lnSpc>
              <a:spcBef>
                <a:spcPts val="0"/>
              </a:spcBef>
              <a:spcAft>
                <a:spcPts val="0"/>
              </a:spcAft>
              <a:buClr>
                <a:schemeClr val="lt1"/>
              </a:buClr>
              <a:buSzPct val="100000"/>
              <a:buFont typeface="Arial"/>
              <a:buNone/>
            </a:pPr>
            <a:r>
              <a:rPr lang="en-US" sz="3600" dirty="0"/>
              <a:t>Article 2 – Attitude Control of Quad-copter using DPGA</a:t>
            </a:r>
            <a:endParaRPr sz="3600" dirty="0"/>
          </a:p>
        </p:txBody>
      </p:sp>
      <p:sp>
        <p:nvSpPr>
          <p:cNvPr id="247" name="Google Shape;247;p17"/>
          <p:cNvSpPr txBox="1">
            <a:spLocks noGrp="1"/>
          </p:cNvSpPr>
          <p:nvPr>
            <p:ph type="body" idx="1"/>
          </p:nvPr>
        </p:nvSpPr>
        <p:spPr>
          <a:xfrm>
            <a:off x="730044" y="1127535"/>
            <a:ext cx="11176820" cy="4208554"/>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Bef>
                <a:spcPts val="0"/>
              </a:spcBef>
              <a:spcAft>
                <a:spcPts val="0"/>
              </a:spcAft>
              <a:buSzPts val="3360"/>
              <a:buChar char="•"/>
            </a:pPr>
            <a:r>
              <a:rPr lang="en-US" dirty="0">
                <a:latin typeface="+mj-lt"/>
                <a:ea typeface="Calibri"/>
                <a:cs typeface="Calibri"/>
                <a:sym typeface="Calibri"/>
              </a:rPr>
              <a:t>Specific Focus</a:t>
            </a:r>
          </a:p>
          <a:p>
            <a:pPr marL="685800" lvl="1" indent="-228600" algn="just" rtl="0">
              <a:lnSpc>
                <a:spcPct val="110000"/>
              </a:lnSpc>
              <a:spcBef>
                <a:spcPts val="600"/>
              </a:spcBef>
              <a:spcAft>
                <a:spcPts val="0"/>
              </a:spcAft>
              <a:buSzPts val="2880"/>
              <a:buChar char="•"/>
            </a:pPr>
            <a:r>
              <a:rPr lang="en-US" dirty="0">
                <a:latin typeface="+mj-lt"/>
              </a:rPr>
              <a:t>Controlling the quadcopter by using DDPG &amp; D4PG RL algorithms.</a:t>
            </a:r>
          </a:p>
          <a:p>
            <a:pPr marL="228600" lvl="0" indent="-228600" algn="l" rtl="0">
              <a:lnSpc>
                <a:spcPct val="110000"/>
              </a:lnSpc>
              <a:spcBef>
                <a:spcPts val="1000"/>
              </a:spcBef>
              <a:spcAft>
                <a:spcPts val="0"/>
              </a:spcAft>
              <a:buSzPts val="3360"/>
              <a:buChar char="•"/>
            </a:pPr>
            <a:r>
              <a:rPr lang="en-US" dirty="0">
                <a:latin typeface="+mj-lt"/>
                <a:ea typeface="Calibri"/>
                <a:cs typeface="Calibri"/>
                <a:sym typeface="Calibri"/>
              </a:rPr>
              <a:t>Training Environment</a:t>
            </a:r>
            <a:endParaRPr lang="en-US" dirty="0">
              <a:latin typeface="+mj-lt"/>
            </a:endParaRPr>
          </a:p>
          <a:p>
            <a:pPr marL="685800" lvl="1" indent="-228600" algn="just" rtl="0">
              <a:lnSpc>
                <a:spcPct val="110000"/>
              </a:lnSpc>
              <a:spcBef>
                <a:spcPts val="600"/>
              </a:spcBef>
              <a:spcAft>
                <a:spcPts val="0"/>
              </a:spcAft>
              <a:buSzPts val="2880"/>
              <a:buChar char="•"/>
            </a:pPr>
            <a:r>
              <a:rPr lang="en-US" dirty="0" err="1">
                <a:latin typeface="+mj-lt"/>
                <a:ea typeface="Calibri"/>
                <a:cs typeface="Calibri"/>
                <a:sym typeface="Calibri"/>
              </a:rPr>
              <a:t>GymFC</a:t>
            </a:r>
            <a:r>
              <a:rPr lang="en-US" dirty="0">
                <a:latin typeface="+mj-lt"/>
                <a:ea typeface="Calibri"/>
                <a:cs typeface="Calibri"/>
                <a:sym typeface="Calibri"/>
              </a:rPr>
              <a:t> for training intelligent flight control of quadcopter.</a:t>
            </a:r>
          </a:p>
          <a:p>
            <a:pPr marL="228600" lvl="0" indent="-228600" algn="l" rtl="0">
              <a:lnSpc>
                <a:spcPct val="110000"/>
              </a:lnSpc>
              <a:spcBef>
                <a:spcPts val="1000"/>
              </a:spcBef>
              <a:spcAft>
                <a:spcPts val="0"/>
              </a:spcAft>
              <a:buSzPts val="3360"/>
              <a:buChar char="•"/>
            </a:pPr>
            <a:r>
              <a:rPr lang="en-US" dirty="0">
                <a:latin typeface="+mj-lt"/>
                <a:ea typeface="Calibri"/>
                <a:cs typeface="Calibri"/>
                <a:sym typeface="Calibri"/>
              </a:rPr>
              <a:t>RL Application</a:t>
            </a:r>
            <a:endParaRPr lang="en-US" dirty="0">
              <a:latin typeface="+mj-lt"/>
            </a:endParaRPr>
          </a:p>
          <a:p>
            <a:pPr marL="685800" lvl="1" indent="-228600" algn="just" rtl="0">
              <a:lnSpc>
                <a:spcPct val="110000"/>
              </a:lnSpc>
              <a:spcBef>
                <a:spcPts val="600"/>
              </a:spcBef>
              <a:spcAft>
                <a:spcPts val="0"/>
              </a:spcAft>
              <a:buSzPts val="2880"/>
              <a:buChar char="•"/>
            </a:pPr>
            <a:r>
              <a:rPr lang="en-US" dirty="0">
                <a:latin typeface="+mj-lt"/>
                <a:ea typeface="Calibri"/>
                <a:cs typeface="Calibri"/>
                <a:sym typeface="Calibri"/>
              </a:rPr>
              <a:t>Comparative analysis of the performance of DDPG &amp;D4PG algorithms in terms of reward generation, actor loss, and critic performance.</a:t>
            </a:r>
          </a:p>
        </p:txBody>
      </p:sp>
      <p:sp>
        <p:nvSpPr>
          <p:cNvPr id="248" name="Google Shape;248;p17"/>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April 25, 2024</a:t>
            </a:r>
            <a:endParaRPr dirty="0"/>
          </a:p>
        </p:txBody>
      </p:sp>
      <p:sp>
        <p:nvSpPr>
          <p:cNvPr id="249" name="Google Shape;249;p17"/>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CMP-620 Reinforcement Learning – Project Proposal</a:t>
            </a:r>
            <a:endParaRPr/>
          </a:p>
        </p:txBody>
      </p:sp>
      <p:sp>
        <p:nvSpPr>
          <p:cNvPr id="250" name="Google Shape;250;p17"/>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251" name="Google Shape;251;p17"/>
          <p:cNvSpPr txBox="1"/>
          <p:nvPr/>
        </p:nvSpPr>
        <p:spPr>
          <a:xfrm>
            <a:off x="436921" y="5706317"/>
            <a:ext cx="11391286"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222222"/>
              </a:buClr>
              <a:buSzPts val="1800"/>
              <a:buFont typeface="Arial"/>
              <a:buNone/>
            </a:pPr>
            <a:r>
              <a:rPr lang="en-US" sz="1800" b="0" i="0" u="none" strike="noStrike" cap="none" dirty="0" err="1">
                <a:solidFill>
                  <a:srgbClr val="222222"/>
                </a:solidFill>
                <a:latin typeface="Arial"/>
                <a:ea typeface="Arial"/>
                <a:cs typeface="Arial"/>
                <a:sym typeface="Arial"/>
              </a:rPr>
              <a:t>Ghouri</a:t>
            </a:r>
            <a:r>
              <a:rPr lang="en-US" sz="1800" b="0" i="0" u="none" strike="noStrike" cap="none" dirty="0">
                <a:solidFill>
                  <a:srgbClr val="222222"/>
                </a:solidFill>
                <a:latin typeface="Arial"/>
                <a:ea typeface="Arial"/>
                <a:cs typeface="Arial"/>
                <a:sym typeface="Arial"/>
              </a:rPr>
              <a:t>, Usama </a:t>
            </a:r>
            <a:r>
              <a:rPr lang="en-US" sz="1800" b="0" i="0" u="none" strike="noStrike" cap="none" dirty="0" err="1">
                <a:solidFill>
                  <a:srgbClr val="222222"/>
                </a:solidFill>
                <a:latin typeface="Arial"/>
                <a:ea typeface="Arial"/>
                <a:cs typeface="Arial"/>
                <a:sym typeface="Arial"/>
              </a:rPr>
              <a:t>Hamayun</a:t>
            </a:r>
            <a:r>
              <a:rPr lang="en-US" sz="1800" b="0" i="0" u="none" strike="noStrike" cap="none" dirty="0">
                <a:solidFill>
                  <a:srgbClr val="222222"/>
                </a:solidFill>
                <a:latin typeface="Arial"/>
                <a:ea typeface="Arial"/>
                <a:cs typeface="Arial"/>
                <a:sym typeface="Arial"/>
              </a:rPr>
              <a:t>, et al. "Attitude control of quad-copter using deterministic policy gradient algorithms (DPGA)." </a:t>
            </a:r>
            <a:r>
              <a:rPr lang="en-US" sz="1800" b="0" i="1" u="none" strike="noStrike" cap="none" dirty="0">
                <a:solidFill>
                  <a:srgbClr val="222222"/>
                </a:solidFill>
                <a:latin typeface="Arial"/>
                <a:ea typeface="Arial"/>
                <a:cs typeface="Arial"/>
                <a:sym typeface="Arial"/>
              </a:rPr>
              <a:t>2019 2nd International Conference on Communication, Computing and Digital systems (C-CODE)</a:t>
            </a:r>
            <a:r>
              <a:rPr lang="en-US" sz="1800" b="0" i="0" u="none" strike="noStrike" cap="none" dirty="0">
                <a:solidFill>
                  <a:srgbClr val="222222"/>
                </a:solidFill>
                <a:latin typeface="Arial"/>
                <a:ea typeface="Arial"/>
                <a:cs typeface="Arial"/>
                <a:sym typeface="Arial"/>
              </a:rPr>
              <a:t>. IEEE, 2019.</a:t>
            </a:r>
            <a:endParaRPr sz="1800" b="0" i="0" u="none" strike="noStrike" cap="none" dirty="0">
              <a:solidFill>
                <a:srgbClr val="22222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beamer">
  <a:themeElements>
    <a:clrScheme name="BeamerBlue">
      <a:dk1>
        <a:srgbClr val="000000"/>
      </a:dk1>
      <a:lt1>
        <a:srgbClr val="FFFFFF"/>
      </a:lt1>
      <a:dk2>
        <a:srgbClr val="44546A"/>
      </a:dk2>
      <a:lt2>
        <a:srgbClr val="E7E6E6"/>
      </a:lt2>
      <a:accent1>
        <a:srgbClr val="3331B4"/>
      </a:accent1>
      <a:accent2>
        <a:srgbClr val="26268C"/>
      </a:accent2>
      <a:accent3>
        <a:srgbClr val="1C1B67"/>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866</TotalTime>
  <Words>1816</Words>
  <Application>Microsoft Office PowerPoint</Application>
  <PresentationFormat>Widescreen</PresentationFormat>
  <Paragraphs>232</Paragraphs>
  <Slides>21</Slides>
  <Notes>21</Notes>
  <HiddenSlides>9</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Noto Sans Symbols</vt:lpstr>
      <vt:lpstr>Cambria Math</vt:lpstr>
      <vt:lpstr>Calibri</vt:lpstr>
      <vt:lpstr>beamer</vt:lpstr>
      <vt:lpstr>Reinforcement Learning for Parrot Mambo Minidrone Attitude Control</vt:lpstr>
      <vt:lpstr>Introduction</vt:lpstr>
      <vt:lpstr>Deep Deterministic Policy Gradient (DDPG) Algorithm</vt:lpstr>
      <vt:lpstr>Trust Region Policy Optimization (TRPO) Algorithm</vt:lpstr>
      <vt:lpstr>Proximal Policy Optimization (PPO) Algorithm</vt:lpstr>
      <vt:lpstr>Article 1 – RL for UAV attitude control</vt:lpstr>
      <vt:lpstr>Environment</vt:lpstr>
      <vt:lpstr>Results</vt:lpstr>
      <vt:lpstr>Article 2 – Attitude Control of Quad-copter using DPGA</vt:lpstr>
      <vt:lpstr> DDPG &amp; D4PG Algorithms </vt:lpstr>
      <vt:lpstr>Angle Stabilization Performances</vt:lpstr>
      <vt:lpstr>Simulink Environment of Project</vt:lpstr>
      <vt:lpstr>Flight Control System Block</vt:lpstr>
      <vt:lpstr>Roll &amp; Pitch PID Attitude Controller</vt:lpstr>
      <vt:lpstr>Roll &amp; Pitch RL Agent</vt:lpstr>
      <vt:lpstr>Yaw PD Attitude Controller</vt:lpstr>
      <vt:lpstr>Yaw RL Agent</vt:lpstr>
      <vt:lpstr>Agent Training</vt:lpstr>
      <vt:lpstr>Command Generation for Task</vt:lpstr>
      <vt:lpstr>Future Plans &amp; Progress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Reinforcement Learning for Parrot Mambo Minidrone Attitude Control</dc:title>
  <dc:creator>Bryngelson, Spencer H.</dc:creator>
  <cp:keywords>Gizlilik Derecesini Seçiniz</cp:keywords>
  <cp:lastModifiedBy>Mücahid Rıdvan</cp:lastModifiedBy>
  <cp:revision>52</cp:revision>
  <dcterms:created xsi:type="dcterms:W3CDTF">2022-05-01T20:51:21Z</dcterms:created>
  <dcterms:modified xsi:type="dcterms:W3CDTF">2024-05-08T19:58:27Z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8cc40769-153f-4bfc-ac7b-ee3f2e254c45</vt:lpwstr>
  </property>
  <property fmtid="{D5CDD505-2E9C-101B-9397-08002B2CF9AE}" pid="3" name="LANGUAGE">
    <vt:lpwstr>EN</vt:lpwstr>
  </property>
  <property fmtid="{D5CDD505-2E9C-101B-9397-08002B2CF9AE}" pid="4" name="CATEGORY">
    <vt:lpwstr>CT1</vt:lpwstr>
  </property>
  <property fmtid="{D5CDD505-2E9C-101B-9397-08002B2CF9AE}" pid="5" name="MILLICLASSIFICATION">
    <vt:lpwstr>AHc2n3B9s</vt:lpwstr>
  </property>
  <property fmtid="{D5CDD505-2E9C-101B-9397-08002B2CF9AE}" pid="6" name="KVKK">
    <vt:lpwstr>Azkd5nx11</vt:lpwstr>
  </property>
  <property fmtid="{D5CDD505-2E9C-101B-9397-08002B2CF9AE}" pid="7" name="LABELING">
    <vt:lpwstr>Labeling2</vt:lpwstr>
  </property>
</Properties>
</file>