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63" r:id="rId4"/>
    <p:sldId id="264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94" r:id="rId13"/>
    <p:sldId id="286" r:id="rId14"/>
    <p:sldId id="293" r:id="rId15"/>
    <p:sldId id="295" r:id="rId16"/>
    <p:sldId id="297" r:id="rId17"/>
    <p:sldId id="298" r:id="rId18"/>
    <p:sldId id="296" r:id="rId19"/>
    <p:sldId id="299" r:id="rId20"/>
    <p:sldId id="292" r:id="rId21"/>
    <p:sldId id="284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Noto Sans Symbols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7A09AD-BDB1-412F-8C08-A78853C61C4E}">
          <p14:sldIdLst>
            <p14:sldId id="256"/>
            <p14:sldId id="285"/>
          </p14:sldIdLst>
        </p14:section>
        <p14:section name="Article" id="{35E97FFD-F117-450D-91EF-9C2F84C3E07D}">
          <p14:sldIdLst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Progress" id="{A4946016-8B7E-4E46-B46B-480D71380626}">
          <p14:sldIdLst>
            <p14:sldId id="294"/>
            <p14:sldId id="286"/>
            <p14:sldId id="293"/>
            <p14:sldId id="295"/>
            <p14:sldId id="297"/>
            <p14:sldId id="298"/>
            <p14:sldId id="296"/>
            <p14:sldId id="299"/>
            <p14:sldId id="29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96" autoAdjust="0"/>
  </p:normalViewPr>
  <p:slideViewPr>
    <p:cSldViewPr snapToGrid="0">
      <p:cViewPr varScale="1">
        <p:scale>
          <a:sx n="81" d="100"/>
          <a:sy n="81" d="100"/>
        </p:scale>
        <p:origin x="1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maresh.dm/how-ddpg-deep-deterministic-policy-gradient-algorithms-works-in-reinforcement-learning-117e6a932e6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Project </a:t>
            </a:r>
            <a:r>
              <a:rPr lang="tr-TR" dirty="0" err="1"/>
              <a:t>environment</a:t>
            </a:r>
            <a:r>
              <a:rPr lang="tr-TR" dirty="0"/>
              <a:t> at </a:t>
            </a:r>
            <a:r>
              <a:rPr lang="tr-TR" dirty="0" err="1"/>
              <a:t>Simulink</a:t>
            </a:r>
            <a:r>
              <a:rPr lang="tr-TR" dirty="0"/>
              <a:t> platform.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Signal</a:t>
            </a:r>
            <a:r>
              <a:rPr lang="tr-TR" dirty="0"/>
              <a:t> Editor               :  AC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creted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Sensors</a:t>
            </a:r>
            <a:r>
              <a:rPr lang="tr-TR" dirty="0"/>
              <a:t>                       : ……………………………….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Flight Control </a:t>
            </a:r>
            <a:r>
              <a:rPr lang="tr-TR" dirty="0" err="1"/>
              <a:t>System</a:t>
            </a:r>
            <a:r>
              <a:rPr lang="tr-TR" dirty="0"/>
              <a:t> : ………………………………….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Environment               : ………………………………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Airframe</a:t>
            </a:r>
            <a:r>
              <a:rPr lang="tr-TR" dirty="0"/>
              <a:t>                      : ………………………………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 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6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flight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orange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normally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controller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inside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RL </a:t>
            </a:r>
            <a:r>
              <a:rPr lang="tr-TR" dirty="0" err="1"/>
              <a:t>agents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plan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controling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fine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.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it is done </a:t>
            </a:r>
            <a:r>
              <a:rPr lang="tr-TR" dirty="0" err="1"/>
              <a:t>simultaneously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 </a:t>
            </a:r>
            <a:r>
              <a:rPr lang="tr-TR" dirty="0" err="1"/>
              <a:t>wrongly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struct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89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PID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…………………………………….</a:t>
            </a: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82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observation</a:t>
            </a:r>
            <a:r>
              <a:rPr lang="tr-TR" dirty="0"/>
              <a:t>,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PD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yaw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…………………………………….</a:t>
            </a: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50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This is the agent and its environment block.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Input parameters are observation, reward Function and flag.  the output is the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539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trained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not an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6 </a:t>
            </a:r>
            <a:r>
              <a:rPr lang="tr-TR" dirty="0" err="1"/>
              <a:t>episodes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not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episodes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multiplied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-1.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,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around</a:t>
            </a:r>
            <a:r>
              <a:rPr lang="tr-TR" dirty="0"/>
              <a:t>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171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84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Our Project is the controlling of quadcopter angles with RL agent instead of PID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Because PID system is not stable for unknown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planned to use the DDPG and PPO agents for xy controller and z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Why we chose these two agents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Before the Project proposal presentation we searched related literatures and noticed these two agent performance is better than other agents. Therefore we focused these.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are planning to new reward function that is unlike the literature ones to find an better performance, if possible.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958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problem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Agent </a:t>
            </a: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optimizing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trials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but has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soon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Observation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limited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DDPG </a:t>
            </a:r>
            <a:r>
              <a:rPr lang="tr-TR" dirty="0" err="1"/>
              <a:t>and</a:t>
            </a:r>
            <a:r>
              <a:rPr lang="tr-TR" dirty="0"/>
              <a:t> PPO </a:t>
            </a:r>
            <a:r>
              <a:rPr lang="tr-TR" dirty="0" err="1"/>
              <a:t>algorithms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Whatever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configuration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configured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configure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affects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searched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128? </a:t>
            </a:r>
            <a:r>
              <a:rPr lang="tr-TR" dirty="0" err="1"/>
              <a:t>layer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471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Actor-critic 🡪 </a:t>
            </a:r>
            <a:r>
              <a:rPr lang="en-US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searches for an optimal policy that maximizes the expected cumulative long-term reward.</a:t>
            </a:r>
            <a:endParaRPr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+mj-lt"/>
                <a:hlinkClick r:id="rId3"/>
              </a:rPr>
              <a:t>How DDPG (Deep Deterministic Policy Gradient) Algorithms works in reinforcement learning ? | by </a:t>
            </a:r>
            <a:r>
              <a:rPr lang="en-US" u="sng" dirty="0" err="1">
                <a:solidFill>
                  <a:schemeClr val="hlink"/>
                </a:solidFill>
                <a:latin typeface="+mj-lt"/>
                <a:hlinkClick r:id="rId3"/>
              </a:rPr>
              <a:t>Amaresh</a:t>
            </a:r>
            <a:r>
              <a:rPr lang="en-US" u="sng" dirty="0">
                <a:solidFill>
                  <a:schemeClr val="hlink"/>
                </a:solidFill>
                <a:latin typeface="+mj-lt"/>
                <a:hlinkClick r:id="rId3"/>
              </a:rPr>
              <a:t> </a:t>
            </a:r>
            <a:r>
              <a:rPr lang="en-US" u="sng" dirty="0" err="1">
                <a:solidFill>
                  <a:schemeClr val="hlink"/>
                </a:solidFill>
                <a:latin typeface="+mj-lt"/>
                <a:hlinkClick r:id="rId3"/>
              </a:rPr>
              <a:t>Marekar</a:t>
            </a:r>
            <a:r>
              <a:rPr lang="en-US" u="sng" dirty="0">
                <a:solidFill>
                  <a:schemeClr val="hlink"/>
                </a:solidFill>
                <a:latin typeface="+mj-lt"/>
                <a:hlinkClick r:id="rId3"/>
              </a:rPr>
              <a:t> | Medium</a:t>
            </a:r>
            <a:endParaRPr lang="tr-TR" u="sng" dirty="0">
              <a:solidFill>
                <a:schemeClr val="hlink"/>
              </a:solidFill>
              <a:latin typeface="+mj-lt"/>
            </a:endParaRP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noProof="0" dirty="0">
                <a:solidFill>
                  <a:schemeClr val="hlink"/>
                </a:solidFill>
                <a:latin typeface="+mj-lt"/>
                <a:ea typeface="Calibri"/>
                <a:cs typeface="Calibri"/>
                <a:sym typeface="Calibri"/>
              </a:rPr>
              <a:t>Actor       : decides by selecting actions based on the current policy  (policy is modelled)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noProof="0" dirty="0">
                <a:solidFill>
                  <a:schemeClr val="hlink"/>
                </a:solidFill>
                <a:latin typeface="+mj-lt"/>
                <a:ea typeface="Calibri"/>
                <a:cs typeface="Calibri"/>
                <a:sym typeface="Calibri"/>
              </a:rPr>
              <a:t>                 explores the action space to maximize reward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noProof="0" dirty="0">
                <a:solidFill>
                  <a:schemeClr val="hlink"/>
                </a:solidFill>
                <a:latin typeface="+mj-lt"/>
                <a:ea typeface="Calibri"/>
                <a:cs typeface="Calibri"/>
                <a:sym typeface="Calibri"/>
              </a:rPr>
              <a:t>Critic       :   value function , evaluates the actions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noProof="0" dirty="0">
                <a:solidFill>
                  <a:schemeClr val="hlink"/>
                </a:solidFill>
                <a:latin typeface="+mj-lt"/>
                <a:ea typeface="Calibri"/>
                <a:cs typeface="Calibri"/>
                <a:sym typeface="Calibri"/>
              </a:rPr>
              <a:t>	estimates the value of actions by providing feedback on their performance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“Proximal” means staying close to the original style</a:t>
            </a:r>
            <a:endParaRPr lang="tr-TR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“Policy Optimization” is about finding better strategies. </a:t>
            </a:r>
            <a:endParaRPr lang="tr-TR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As an alternative way to the supervised learning method to make intelligent flight  control system is using the RL algorithms as this projects main aim.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This Project focuses on intelligent flight controller with RL algorithms to make better accuracy and precision of attitude control.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1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Mücahid Rıdvan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09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D8102E82-B09F-4BB2-BA0E-98C70B5DF1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8346" b="20919"/>
          <a:stretch/>
        </p:blipFill>
        <p:spPr>
          <a:xfrm>
            <a:off x="644011" y="3574910"/>
            <a:ext cx="2599290" cy="1366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0505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DDPG &amp; D4PG Algorithms 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"/>
          <p:cNvSpPr txBox="1">
            <a:spLocks noGrp="1"/>
          </p:cNvSpPr>
          <p:nvPr>
            <p:ph type="body" idx="1"/>
          </p:nvPr>
        </p:nvSpPr>
        <p:spPr>
          <a:xfrm>
            <a:off x="730044" y="1127534"/>
            <a:ext cx="11176820" cy="465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DDPG: Deep Deterministic Policy Gradient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D4PG : Distributed Distributional Deterministic Policy Gradient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Extended and enhanced algorithm of DDPG for improving :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Stability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Sample efficiency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Performance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9" name="Google Shape;259;p1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60" name="Google Shape;260;p1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0505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Angle Stabilization Performances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69" name="Google Shape;269;p1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914" y="920328"/>
            <a:ext cx="3142787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1253" y="920328"/>
            <a:ext cx="3109494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9299" y="920328"/>
            <a:ext cx="3083824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Simulink</a:t>
            </a:r>
            <a:r>
              <a:rPr lang="tr-TR" dirty="0"/>
              <a:t> Environment of Project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82334-686A-4C35-9F78-A7E8E273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77" y="907525"/>
            <a:ext cx="9485046" cy="5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0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Flight Control System Block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Progress</a:t>
            </a:r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11F24-EEB6-42D7-88D7-192E4CDB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536"/>
            <a:ext cx="12192000" cy="4110928"/>
          </a:xfrm>
          <a:prstGeom prst="rect">
            <a:avLst/>
          </a:prstGeom>
        </p:spPr>
      </p:pic>
      <p:pic>
        <p:nvPicPr>
          <p:cNvPr id="10" name="Resim 14">
            <a:extLst>
              <a:ext uri="{FF2B5EF4-FFF2-40B4-BE49-F238E27FC236}">
                <a16:creationId xmlns:a16="http://schemas.microsoft.com/office/drawing/2014/main" id="{7DE066D8-6897-45BF-B3FC-12991CB06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93" r="32472"/>
          <a:stretch/>
        </p:blipFill>
        <p:spPr>
          <a:xfrm>
            <a:off x="207628" y="892349"/>
            <a:ext cx="2591199" cy="2198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C54400-047E-4871-93C5-76F381E5A753}"/>
                  </a:ext>
                </a:extLst>
              </p:cNvPr>
              <p:cNvSpPr txBox="1"/>
              <p:nvPr/>
            </p:nvSpPr>
            <p:spPr>
              <a:xfrm>
                <a:off x="1160528" y="4089359"/>
                <a:ext cx="3107266" cy="1162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𝑟𝑢𝑠𝑡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         </m:t>
                          </m:r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         </m:t>
                          </m:r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C54400-047E-4871-93C5-76F381E5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28" y="4089359"/>
                <a:ext cx="3107266" cy="1162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E022D-2E64-4A0A-AEF8-F5E66C5CF67F}"/>
                  </a:ext>
                </a:extLst>
              </p:cNvPr>
              <p:cNvSpPr txBox="1"/>
              <p:nvPr/>
            </p:nvSpPr>
            <p:spPr>
              <a:xfrm>
                <a:off x="948861" y="5345921"/>
                <a:ext cx="3318933" cy="1058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E022D-2E64-4A0A-AEF8-F5E66C5C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1" y="5345921"/>
                <a:ext cx="3318933" cy="10580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FAC81-9D21-4100-B7EE-9AEDC0D41817}"/>
              </a:ext>
            </a:extLst>
          </p:cNvPr>
          <p:cNvCxnSpPr>
            <a:endCxn id="12" idx="3"/>
          </p:cNvCxnSpPr>
          <p:nvPr/>
        </p:nvCxnSpPr>
        <p:spPr>
          <a:xfrm flipH="1">
            <a:off x="4267794" y="3953933"/>
            <a:ext cx="4901606" cy="716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PID </a:t>
            </a:r>
            <a:r>
              <a:rPr lang="en-US" dirty="0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E68C1-F375-4BB3-B064-225E15B5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8" y="1522051"/>
            <a:ext cx="10268184" cy="38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B4128F-028D-487B-B12F-6F32DEA3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" y="1720593"/>
            <a:ext cx="12058183" cy="2838084"/>
          </a:xfrm>
          <a:prstGeom prst="rect">
            <a:avLst/>
          </a:prstGeom>
        </p:spPr>
      </p:pic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body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</p:cNvCxnSpPr>
          <p:nvPr/>
        </p:nvCxnSpPr>
        <p:spPr>
          <a:xfrm flipH="1">
            <a:off x="960582" y="3260436"/>
            <a:ext cx="1062183" cy="1194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8437415" y="4442966"/>
            <a:ext cx="194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Pitch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Roll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</p:cNvCxnSpPr>
          <p:nvPr/>
        </p:nvCxnSpPr>
        <p:spPr>
          <a:xfrm>
            <a:off x="8659094" y="3664055"/>
            <a:ext cx="411015" cy="797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09533" y="3742267"/>
            <a:ext cx="2101970" cy="1775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Yaw</a:t>
            </a:r>
            <a:r>
              <a:rPr lang="tr-TR" dirty="0"/>
              <a:t> PD </a:t>
            </a:r>
            <a:r>
              <a:rPr lang="en-US" dirty="0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C12A-A214-4BA3-BDDC-105C7F20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05" y="1578768"/>
            <a:ext cx="748619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8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2A7C0-9AAC-4A43-82DC-A8A3A757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7" y="1581231"/>
            <a:ext cx="11838519" cy="3074090"/>
          </a:xfrm>
          <a:prstGeom prst="rect">
            <a:avLst/>
          </a:prstGeom>
        </p:spPr>
      </p:pic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Yaw RL Agent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Yaw</a:t>
            </a:r>
            <a:r>
              <a:rPr lang="en-US" sz="1600" dirty="0"/>
              <a:t>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</a:t>
            </a:r>
            <a:r>
              <a:rPr lang="tr-TR" sz="1600" dirty="0" err="1"/>
              <a:t>Yaw</a:t>
            </a:r>
            <a:r>
              <a:rPr lang="en-US" sz="1600" dirty="0"/>
              <a:t>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</a:t>
            </a:r>
            <a:r>
              <a:rPr lang="tr-TR" sz="1600" dirty="0" err="1"/>
              <a:t>Yaw</a:t>
            </a:r>
            <a:r>
              <a:rPr lang="en-US" sz="1600" dirty="0"/>
              <a:t>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119745" y="3118276"/>
            <a:ext cx="0" cy="1336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9741281" y="4467618"/>
            <a:ext cx="194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Tau</a:t>
            </a:r>
            <a:r>
              <a:rPr lang="tr-TR" sz="1600" dirty="0"/>
              <a:t> </a:t>
            </a:r>
            <a:r>
              <a:rPr lang="tr-TR" sz="1600" dirty="0" err="1"/>
              <a:t>Yaw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598887" y="3674533"/>
            <a:ext cx="1114523" cy="793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766733" y="3674533"/>
            <a:ext cx="1644770" cy="1843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Agent Training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C3DE3-ADD3-4B27-98C6-27EF0127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5" y="1131828"/>
            <a:ext cx="7099988" cy="5212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475B9-E6B8-4458-AC08-5D966D33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273" y="1830962"/>
            <a:ext cx="3197812" cy="38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Command Generation for Task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10" name="İçerik Yer Tutucusu 12">
            <a:extLst>
              <a:ext uri="{FF2B5EF4-FFF2-40B4-BE49-F238E27FC236}">
                <a16:creationId xmlns:a16="http://schemas.microsoft.com/office/drawing/2014/main" id="{19DF72D6-5567-418D-965A-FDE9B0D1C0D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7055"/>
            <a:ext cx="5410200" cy="36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8BB37-DA64-47D8-9A6C-061570D72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9500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Control algorithm of the quadcopter for roll - pitch and yaw angles are made by using the PID control systems.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PID contr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ol system dynamics is not stable for unknown environments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 this project RL al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gorithm approaches planned instead of the PID controller by using 2 different RL agents.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2 different agent will be used for xy controller and z controller for 2 stages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Creating a new reward function is harder than the implementing that agent.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Future Plans &amp; Progress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Solving training problems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Limiting the observation and action blocks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Implementing 2 different DDPG and PPO algorithms together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Agent configuration parameter values search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Searching and comparing layer affect</a:t>
            </a: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3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3048000" y="3075057"/>
            <a:ext cx="61058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listening.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Deep Deterministic Policy Gradient (DDPG) Algorithm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789039" y="1383173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M</a:t>
            </a:r>
            <a:r>
              <a:rPr lang="en-US" sz="2800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odel-free, online, off-policy reinforcement learning method</a:t>
            </a:r>
            <a:endParaRPr sz="2800"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sz="2800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DDPG agent is an actor-critic reinforcement learning agent</a:t>
            </a:r>
            <a:endParaRPr sz="2800"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sz="2800" b="1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Actor: </a:t>
            </a:r>
            <a:r>
              <a:rPr lang="en-US" sz="2800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takes state and returns corresponding actions </a:t>
            </a:r>
            <a:endParaRPr dirty="0">
              <a:latin typeface="+mj-lt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sz="2800" b="1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Critic: </a:t>
            </a:r>
            <a:r>
              <a:rPr lang="en-US" sz="28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takes observation and action as input and return corresponding expectation of the long term reward</a:t>
            </a:r>
            <a:endParaRPr sz="2800"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157" name="Google Shape;157;p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231" y="2091821"/>
            <a:ext cx="3977985" cy="32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Trust Region Policy Optimization (TRPO) Algorithm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789039" y="1383173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</a:t>
            </a:r>
            <a:r>
              <a:rPr lang="en-US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odel-free, online, on-policy, policy gradient reinforcement learning algorithm</a:t>
            </a:r>
            <a:endParaRPr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Working process is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Decide</a:t>
            </a:r>
            <a:r>
              <a:rPr lang="tr-TR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step 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size </a:t>
            </a:r>
            <a:r>
              <a:rPr lang="en-US" b="0" i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α</a:t>
            </a:r>
            <a:endParaRPr b="0" i="1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i="1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Construct a circle with radius </a:t>
            </a:r>
            <a:r>
              <a:rPr lang="en-US" b="0" i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α (trust region)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Once having the best point, determine the direction</a:t>
            </a:r>
            <a:endParaRPr i="1" dirty="0">
              <a:solidFill>
                <a:srgbClr val="242424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Repeat until the optimal point is reached</a:t>
            </a:r>
            <a:endParaRPr i="1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168" name="Google Shape;168;p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280" y="1787102"/>
            <a:ext cx="4016088" cy="390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Proximal Policy Optimization (PPO) Algorithm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1"/>
          </p:nvPr>
        </p:nvSpPr>
        <p:spPr>
          <a:xfrm>
            <a:off x="789039" y="1383173"/>
            <a:ext cx="5857567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</a:rPr>
              <a:t>3 main advantages: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</a:rPr>
              <a:t>Simplicity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</a:rPr>
              <a:t>Stability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</a:rPr>
              <a:t>Sample efficiency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Easier to implement and tune while performing well in challenging environments.</a:t>
            </a:r>
            <a:endParaRPr lang="tr-TR" dirty="0">
              <a:latin typeface="+mj-lt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Instead of making big changes all at once, PPO encourages small and gradual improvements.</a:t>
            </a:r>
            <a:endParaRPr dirty="0">
              <a:latin typeface="+mj-lt"/>
            </a:endParaRPr>
          </a:p>
        </p:txBody>
      </p:sp>
      <p:sp>
        <p:nvSpPr>
          <p:cNvPr id="178" name="Google Shape;178;p1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179" name="Google Shape;179;p1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F351D07-A5CA-BA69-2D07-0D211499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54" y="2278280"/>
            <a:ext cx="5520678" cy="23014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Article 1 – RL for UAV attitude control</a:t>
            </a: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730044" y="1127534"/>
            <a:ext cx="11176820" cy="465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Specific Focus</a:t>
            </a:r>
            <a:endParaRPr dirty="0">
              <a:latin typeface="+mj-lt"/>
              <a:ea typeface="Calibri"/>
              <a:cs typeface="Calibri"/>
              <a:sym typeface="Calibri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Deep dive into the accuracy and precision of attitude control using intelligent flight controllers trained with RL.</a:t>
            </a:r>
            <a:endParaRPr dirty="0">
              <a:latin typeface="+mj-lt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Training Environment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Introduction of </a:t>
            </a:r>
            <a:r>
              <a:rPr lang="en-US" dirty="0" err="1">
                <a:latin typeface="+mj-lt"/>
                <a:ea typeface="Calibri"/>
                <a:cs typeface="Calibri"/>
                <a:sym typeface="Calibri"/>
              </a:rPr>
              <a:t>GymFC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, an </a:t>
            </a:r>
            <a:r>
              <a:rPr lang="en-US" dirty="0" err="1">
                <a:latin typeface="+mj-lt"/>
                <a:ea typeface="Calibri"/>
                <a:cs typeface="Calibri"/>
                <a:sym typeface="Calibri"/>
              </a:rPr>
              <a:t>OpenAI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 Environment, designed for training intelligent flight control systems.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RL Application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Application of RL algorithms for attitude control and their potential transfer to physical hardware.</a:t>
            </a:r>
            <a:endParaRPr dirty="0">
              <a:latin typeface="+mj-lt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18" name="Google Shape;218;p1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436921" y="5853797"/>
            <a:ext cx="11391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Koch, William, et al. "Reinforcement learning for UAV attitude control."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ACM Transactions on Cyber-Physical Systems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3.2 (2019): 1-21.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28" name="Google Shape;228;p15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344" y="1344749"/>
            <a:ext cx="8893311" cy="41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687" y="1037537"/>
            <a:ext cx="9646625" cy="511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3600" dirty="0"/>
              <a:t>Article 2 – Attitude Control of Quad-copter using DPGA</a:t>
            </a:r>
            <a:endParaRPr sz="3600" dirty="0"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730044" y="1127535"/>
            <a:ext cx="11176820" cy="420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Specific Focus</a:t>
            </a: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</a:rPr>
              <a:t>Controlling the quadcopter by using DDPG &amp; D4PG RL algorithms.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Training Environment</a:t>
            </a:r>
            <a:endParaRPr lang="en-US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 err="1">
                <a:latin typeface="+mj-lt"/>
                <a:ea typeface="Calibri"/>
                <a:cs typeface="Calibri"/>
                <a:sym typeface="Calibri"/>
              </a:rPr>
              <a:t>GymFC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 for training intelligent flight control of quadcopter.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RL Application</a:t>
            </a:r>
            <a:endParaRPr lang="en-US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Comparative analysis of the performance of DDPG &amp;D4PG algorithms in terms of reward generation, actor loss, and critic performance.</a:t>
            </a:r>
          </a:p>
        </p:txBody>
      </p:sp>
      <p:sp>
        <p:nvSpPr>
          <p:cNvPr id="248" name="Google Shape;248;p1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49" name="Google Shape;249;p1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1" name="Google Shape;251;p17"/>
          <p:cNvSpPr txBox="1"/>
          <p:nvPr/>
        </p:nvSpPr>
        <p:spPr>
          <a:xfrm>
            <a:off x="436921" y="5706317"/>
            <a:ext cx="113912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Ghouri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Usama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Hamayun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et al. "Attitude control of quad-copter using deterministic policy gradient algorithms (DPGA)."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2019 2nd International Conference on Communication, Computing and Digital systems (C-CODE)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IEEE, 2019.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1520</Words>
  <Application>Microsoft Office PowerPoint</Application>
  <PresentationFormat>Widescreen</PresentationFormat>
  <Paragraphs>224</Paragraphs>
  <Slides>21</Slides>
  <Notes>21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Cambria Math</vt:lpstr>
      <vt:lpstr>Noto Sans Symbols</vt:lpstr>
      <vt:lpstr>Calibri</vt:lpstr>
      <vt:lpstr>Arial</vt:lpstr>
      <vt:lpstr>beamer</vt:lpstr>
      <vt:lpstr>Reinforcement Learning for Parrot Mambo Minidrone Attitude Control</vt:lpstr>
      <vt:lpstr>Introduction</vt:lpstr>
      <vt:lpstr>Deep Deterministic Policy Gradient (DDPG) Algorithm</vt:lpstr>
      <vt:lpstr>Trust Region Policy Optimization (TRPO) Algorithm</vt:lpstr>
      <vt:lpstr>Proximal Policy Optimization (PPO) Algorithm</vt:lpstr>
      <vt:lpstr>Article 1 – RL for UAV attitude control</vt:lpstr>
      <vt:lpstr>Environment</vt:lpstr>
      <vt:lpstr>Results</vt:lpstr>
      <vt:lpstr>Article 2 – Attitude Control of Quad-copter using DPGA</vt:lpstr>
      <vt:lpstr> DDPG &amp; D4PG Algorithms </vt:lpstr>
      <vt:lpstr>Angle Stabilization Performances</vt:lpstr>
      <vt:lpstr>Simulink Environment of Project</vt:lpstr>
      <vt:lpstr>Flight Control System Block</vt:lpstr>
      <vt:lpstr>Roll &amp; Pitch PID Attitude Controller</vt:lpstr>
      <vt:lpstr>Roll &amp; Pitch RL Agent</vt:lpstr>
      <vt:lpstr>Yaw PD Attitude Controller</vt:lpstr>
      <vt:lpstr>Yaw RL Agent</vt:lpstr>
      <vt:lpstr>Agent Training</vt:lpstr>
      <vt:lpstr>Command Generation for Task</vt:lpstr>
      <vt:lpstr>Future Plans &amp;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Mücahid Rıdvan</cp:lastModifiedBy>
  <cp:revision>45</cp:revision>
  <dcterms:created xsi:type="dcterms:W3CDTF">2022-05-01T20:51:21Z</dcterms:created>
  <dcterms:modified xsi:type="dcterms:W3CDTF">2024-05-08T19:30:06Z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