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305" r:id="rId3"/>
    <p:sldId id="306" r:id="rId4"/>
    <p:sldId id="307" r:id="rId5"/>
    <p:sldId id="308" r:id="rId6"/>
    <p:sldId id="313" r:id="rId7"/>
    <p:sldId id="314" r:id="rId8"/>
    <p:sldId id="309" r:id="rId9"/>
    <p:sldId id="310" r:id="rId10"/>
    <p:sldId id="311" r:id="rId11"/>
    <p:sldId id="312" r:id="rId12"/>
    <p:sldId id="315" r:id="rId13"/>
    <p:sldId id="316" r:id="rId14"/>
    <p:sldId id="317" r:id="rId15"/>
    <p:sldId id="301" r:id="rId16"/>
    <p:sldId id="302" r:id="rId17"/>
    <p:sldId id="303" r:id="rId18"/>
    <p:sldId id="304" r:id="rId19"/>
    <p:sldId id="321" r:id="rId20"/>
    <p:sldId id="318" r:id="rId21"/>
    <p:sldId id="319" r:id="rId22"/>
    <p:sldId id="320" r:id="rId23"/>
    <p:sldId id="322" r:id="rId24"/>
  </p:sldIdLst>
  <p:sldSz cx="12192000" cy="6858000"/>
  <p:notesSz cx="6858000" cy="9144000"/>
  <p:embeddedFontLst>
    <p:embeddedFont>
      <p:font typeface="Noto Sans Symbols" panose="020B0604020202020204" charset="0"/>
      <p:regular r:id="rId26"/>
      <p:bold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957A09AD-BDB1-412F-8C08-A78853C61C4E}">
          <p14:sldIdLst>
            <p14:sldId id="256"/>
            <p14:sldId id="305"/>
          </p14:sldIdLst>
        </p14:section>
        <p14:section name="Introduction" id="{B167EC93-9CC8-4C10-A0CD-650C21815008}">
          <p14:sldIdLst>
            <p14:sldId id="306"/>
            <p14:sldId id="307"/>
            <p14:sldId id="308"/>
          </p14:sldIdLst>
        </p14:section>
        <p14:section name="Training Algorithms" id="{B1893223-A602-4F5E-8D4A-117EEEA4548D}">
          <p14:sldIdLst>
            <p14:sldId id="313"/>
            <p14:sldId id="314"/>
          </p14:sldIdLst>
        </p14:section>
        <p14:section name="Related Work" id="{3ED16331-D574-4C65-AB94-463CC0241A82}">
          <p14:sldIdLst>
            <p14:sldId id="309"/>
            <p14:sldId id="310"/>
            <p14:sldId id="311"/>
            <p14:sldId id="312"/>
          </p14:sldIdLst>
        </p14:section>
        <p14:section name="Project Overview" id="{C4E2A496-96C7-46E2-BB3B-3FDCCBF78035}">
          <p14:sldIdLst>
            <p14:sldId id="315"/>
            <p14:sldId id="316"/>
            <p14:sldId id="317"/>
          </p14:sldIdLst>
        </p14:section>
        <p14:section name="Results" id="{C514DBA8-2612-46A3-AFBD-08C455E732E6}">
          <p14:sldIdLst>
            <p14:sldId id="301"/>
            <p14:sldId id="302"/>
            <p14:sldId id="303"/>
            <p14:sldId id="304"/>
          </p14:sldIdLst>
        </p14:section>
        <p14:section name="Conclusions" id="{8DFAE975-7BC6-452D-A748-078E79C2D86A}">
          <p14:sldIdLst>
            <p14:sldId id="321"/>
            <p14:sldId id="318"/>
            <p14:sldId id="319"/>
            <p14:sldId id="320"/>
            <p14:sldId id="322"/>
          </p14:sldIdLst>
        </p14:section>
      </p14:sectionLst>
    </p:ex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4" roundtripDataSignature="AMtx7mg5uORYicMT0MeaOpO/20tnanoKV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1696" autoAdjust="0"/>
  </p:normalViewPr>
  <p:slideViewPr>
    <p:cSldViewPr snapToGrid="0">
      <p:cViewPr varScale="1">
        <p:scale>
          <a:sx n="68" d="100"/>
          <a:sy n="68" d="100"/>
        </p:scale>
        <p:origin x="123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4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7" name="Google Shape;337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noProof="0" dirty="0"/>
          </a:p>
        </p:txBody>
      </p:sp>
      <p:sp>
        <p:nvSpPr>
          <p:cNvPr id="338" name="Google Shape;338;p2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342393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7" name="Google Shape;337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noProof="0" dirty="0"/>
          </a:p>
        </p:txBody>
      </p:sp>
      <p:sp>
        <p:nvSpPr>
          <p:cNvPr id="338" name="Google Shape;338;p2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340225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7" name="Google Shape;337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noProof="0" dirty="0"/>
          </a:p>
        </p:txBody>
      </p:sp>
      <p:sp>
        <p:nvSpPr>
          <p:cNvPr id="338" name="Google Shape;338;p2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356057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7" name="Google Shape;337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noProof="0" dirty="0"/>
          </a:p>
        </p:txBody>
      </p:sp>
      <p:sp>
        <p:nvSpPr>
          <p:cNvPr id="338" name="Google Shape;338;p2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496853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7" name="Google Shape;337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noProof="0" dirty="0"/>
          </a:p>
        </p:txBody>
      </p:sp>
      <p:sp>
        <p:nvSpPr>
          <p:cNvPr id="338" name="Google Shape;338;p2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346778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7" name="Google Shape;337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noProof="0" dirty="0"/>
          </a:p>
        </p:txBody>
      </p:sp>
      <p:sp>
        <p:nvSpPr>
          <p:cNvPr id="338" name="Google Shape;338;p2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349869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7" name="Google Shape;337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noProof="0" dirty="0"/>
          </a:p>
        </p:txBody>
      </p:sp>
      <p:sp>
        <p:nvSpPr>
          <p:cNvPr id="338" name="Google Shape;338;p2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536812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7" name="Google Shape;337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noProof="0" dirty="0"/>
          </a:p>
        </p:txBody>
      </p:sp>
      <p:sp>
        <p:nvSpPr>
          <p:cNvPr id="338" name="Google Shape;338;p2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422205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7" name="Google Shape;337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noProof="0" dirty="0"/>
          </a:p>
        </p:txBody>
      </p:sp>
      <p:sp>
        <p:nvSpPr>
          <p:cNvPr id="338" name="Google Shape;338;p2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8419381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7" name="Google Shape;337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noProof="0" dirty="0"/>
          </a:p>
        </p:txBody>
      </p:sp>
      <p:sp>
        <p:nvSpPr>
          <p:cNvPr id="338" name="Google Shape;338;p2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486203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7" name="Google Shape;337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noProof="0" dirty="0"/>
              <a:t>Our Project is the controlling of quadcopter angles with RL agent instead of PID controller.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noProof="0" dirty="0"/>
              <a:t>Because PID system is not stable for unknown environment.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noProof="0" dirty="0"/>
              <a:t>We planned to use the DDPG and PPO agents for xy controller and z controller.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noProof="0" dirty="0"/>
              <a:t>Why we chose these two agents ?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noProof="0" dirty="0"/>
              <a:t>Before the Project proposal presentation we searched related literatures and noticed these two agent performance is better than other agents. Therefore we focused these.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noProof="0" dirty="0"/>
              <a:t>We are planning to new reward function that is unlike the literature ones to find an better performance, if possible.</a:t>
            </a:r>
          </a:p>
        </p:txBody>
      </p:sp>
      <p:sp>
        <p:nvSpPr>
          <p:cNvPr id="338" name="Google Shape;338;p2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4238735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7" name="Google Shape;337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noProof="0" dirty="0"/>
          </a:p>
        </p:txBody>
      </p:sp>
      <p:sp>
        <p:nvSpPr>
          <p:cNvPr id="338" name="Google Shape;338;p2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7184810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7" name="Google Shape;337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noProof="0" dirty="0"/>
          </a:p>
        </p:txBody>
      </p:sp>
      <p:sp>
        <p:nvSpPr>
          <p:cNvPr id="338" name="Google Shape;338;p2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9394228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7" name="Google Shape;337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noProof="0" dirty="0"/>
          </a:p>
        </p:txBody>
      </p:sp>
      <p:sp>
        <p:nvSpPr>
          <p:cNvPr id="338" name="Google Shape;338;p2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9605264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7" name="Google Shape;337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noProof="0" dirty="0"/>
          </a:p>
        </p:txBody>
      </p:sp>
      <p:sp>
        <p:nvSpPr>
          <p:cNvPr id="338" name="Google Shape;338;p2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602107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7" name="Google Shape;337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noProof="0" dirty="0"/>
          </a:p>
        </p:txBody>
      </p:sp>
      <p:sp>
        <p:nvSpPr>
          <p:cNvPr id="338" name="Google Shape;338;p2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20384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7" name="Google Shape;337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noProof="0" dirty="0"/>
          </a:p>
        </p:txBody>
      </p:sp>
      <p:sp>
        <p:nvSpPr>
          <p:cNvPr id="338" name="Google Shape;338;p2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657284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7" name="Google Shape;337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noProof="0" dirty="0"/>
          </a:p>
        </p:txBody>
      </p:sp>
      <p:sp>
        <p:nvSpPr>
          <p:cNvPr id="338" name="Google Shape;338;p2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793498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7" name="Google Shape;337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noProof="0" dirty="0"/>
          </a:p>
        </p:txBody>
      </p:sp>
      <p:sp>
        <p:nvSpPr>
          <p:cNvPr id="338" name="Google Shape;338;p2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74675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7" name="Google Shape;337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noProof="0" dirty="0"/>
          </a:p>
        </p:txBody>
      </p:sp>
      <p:sp>
        <p:nvSpPr>
          <p:cNvPr id="338" name="Google Shape;338;p2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251534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7" name="Google Shape;337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noProof="0" dirty="0"/>
          </a:p>
        </p:txBody>
      </p:sp>
      <p:sp>
        <p:nvSpPr>
          <p:cNvPr id="338" name="Google Shape;338;p2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68802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7" name="Google Shape;337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noProof="0" dirty="0"/>
          </a:p>
        </p:txBody>
      </p:sp>
      <p:sp>
        <p:nvSpPr>
          <p:cNvPr id="338" name="Google Shape;338;p2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197289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>
  <p:cSld name="Title Slid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1"/>
          <p:cNvSpPr txBox="1"/>
          <p:nvPr/>
        </p:nvSpPr>
        <p:spPr>
          <a:xfrm>
            <a:off x="1523999" y="3556001"/>
            <a:ext cx="9144000" cy="576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Noto Sans Symbols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31"/>
          <p:cNvSpPr>
            <a:spLocks noGrp="1"/>
          </p:cNvSpPr>
          <p:nvPr>
            <p:ph type="title"/>
          </p:nvPr>
        </p:nvSpPr>
        <p:spPr>
          <a:xfrm>
            <a:off x="644011" y="779558"/>
            <a:ext cx="10903974" cy="156393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  <a:effectLst>
            <a:outerShdw blurRad="152400" dist="177800" dir="2700000" algn="tl" rotWithShape="0">
              <a:srgbClr val="000000">
                <a:alpha val="27843"/>
              </a:srgbClr>
            </a:outerShdw>
          </a:effectLst>
        </p:spPr>
        <p:txBody>
          <a:bodyPr spcFirstLastPara="1" wrap="square" lIns="91425" tIns="2743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1"/>
          <p:cNvSpPr txBox="1">
            <a:spLocks noGrp="1"/>
          </p:cNvSpPr>
          <p:nvPr>
            <p:ph type="body" idx="1"/>
          </p:nvPr>
        </p:nvSpPr>
        <p:spPr>
          <a:xfrm>
            <a:off x="2081211" y="2875826"/>
            <a:ext cx="8029575" cy="888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3360"/>
              <a:buNone/>
              <a:defRPr/>
            </a:lvl1pPr>
            <a:lvl2pPr marL="914400" lvl="1" indent="-365760" algn="just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160"/>
              <a:buChar char="•"/>
              <a:defRPr/>
            </a:lvl2pPr>
            <a:lvl3pPr marL="1371600" lvl="2" indent="-36576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160"/>
              <a:buChar char="•"/>
              <a:defRPr/>
            </a:lvl3pPr>
            <a:lvl4pPr marL="1828800" lvl="3" indent="-36576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160"/>
              <a:buChar char="•"/>
              <a:defRPr/>
            </a:lvl4pPr>
            <a:lvl5pPr marL="2286000" lvl="4" indent="-36576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16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31"/>
          <p:cNvSpPr txBox="1">
            <a:spLocks noGrp="1"/>
          </p:cNvSpPr>
          <p:nvPr>
            <p:ph type="body" idx="2"/>
          </p:nvPr>
        </p:nvSpPr>
        <p:spPr>
          <a:xfrm>
            <a:off x="2081211" y="4016919"/>
            <a:ext cx="8029574" cy="11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2000"/>
            </a:lvl1pPr>
            <a:lvl2pPr marL="914400" lvl="1" indent="-365760" algn="just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160"/>
              <a:buChar char="•"/>
              <a:defRPr/>
            </a:lvl2pPr>
            <a:lvl3pPr marL="1371600" lvl="2" indent="-36576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160"/>
              <a:buChar char="•"/>
              <a:defRPr/>
            </a:lvl3pPr>
            <a:lvl4pPr marL="1828800" lvl="3" indent="-36576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160"/>
              <a:buChar char="•"/>
              <a:defRPr/>
            </a:lvl4pPr>
            <a:lvl5pPr marL="2286000" lvl="4" indent="-36576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16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" name="Google Shape;21;p31"/>
          <p:cNvSpPr txBox="1">
            <a:spLocks noGrp="1"/>
          </p:cNvSpPr>
          <p:nvPr>
            <p:ph type="body" idx="3"/>
          </p:nvPr>
        </p:nvSpPr>
        <p:spPr>
          <a:xfrm>
            <a:off x="2081211" y="5446367"/>
            <a:ext cx="8029574" cy="807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3360"/>
              <a:buNone/>
              <a:defRPr/>
            </a:lvl1pPr>
            <a:lvl2pPr marL="914400" lvl="1" indent="-365760" algn="just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160"/>
              <a:buChar char="•"/>
              <a:defRPr/>
            </a:lvl2pPr>
            <a:lvl3pPr marL="1371600" lvl="2" indent="-36576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160"/>
              <a:buChar char="•"/>
              <a:defRPr/>
            </a:lvl3pPr>
            <a:lvl4pPr marL="1828800" lvl="3" indent="-36576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160"/>
              <a:buChar char="•"/>
              <a:defRPr/>
            </a:lvl4pPr>
            <a:lvl5pPr marL="2286000" lvl="4" indent="-36576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16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31"/>
          <p:cNvSpPr txBox="1"/>
          <p:nvPr/>
        </p:nvSpPr>
        <p:spPr>
          <a:xfrm>
            <a:off x="1523999" y="3556001"/>
            <a:ext cx="9144000" cy="576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Noto Sans Symbols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4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9075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2743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34"/>
          <p:cNvSpPr txBox="1">
            <a:spLocks noGrp="1"/>
          </p:cNvSpPr>
          <p:nvPr>
            <p:ph type="dt" idx="10"/>
          </p:nvPr>
        </p:nvSpPr>
        <p:spPr>
          <a:xfrm>
            <a:off x="6096000" y="6568457"/>
            <a:ext cx="2743200" cy="28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tr-TR"/>
              <a:t>Jun 7, 2024</a:t>
            </a:r>
            <a:endParaRPr/>
          </a:p>
        </p:txBody>
      </p:sp>
      <p:sp>
        <p:nvSpPr>
          <p:cNvPr id="39" name="Google Shape;39;p34"/>
          <p:cNvSpPr txBox="1">
            <a:spLocks noGrp="1"/>
          </p:cNvSpPr>
          <p:nvPr>
            <p:ph type="ftr" idx="11"/>
          </p:nvPr>
        </p:nvSpPr>
        <p:spPr>
          <a:xfrm>
            <a:off x="0" y="6568457"/>
            <a:ext cx="6096000" cy="28954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CMP-620 Reinforcement Learning – Project Progress</a:t>
            </a:r>
            <a:endParaRPr/>
          </a:p>
        </p:txBody>
      </p:sp>
      <p:sp>
        <p:nvSpPr>
          <p:cNvPr id="40" name="Google Shape;40;p34"/>
          <p:cNvSpPr txBox="1">
            <a:spLocks noGrp="1"/>
          </p:cNvSpPr>
          <p:nvPr>
            <p:ph type="sldNum" idx="12"/>
          </p:nvPr>
        </p:nvSpPr>
        <p:spPr>
          <a:xfrm>
            <a:off x="8839200" y="6568457"/>
            <a:ext cx="3352800" cy="28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7"/>
          <p:cNvSpPr txBox="1">
            <a:spLocks noGrp="1"/>
          </p:cNvSpPr>
          <p:nvPr>
            <p:ph type="body" idx="1"/>
          </p:nvPr>
        </p:nvSpPr>
        <p:spPr>
          <a:xfrm>
            <a:off x="839788" y="1309205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3360"/>
              <a:buNone/>
              <a:defRPr sz="2800" b="1"/>
            </a:lvl1pPr>
            <a:lvl2pPr marL="914400" lvl="1" indent="-228600" algn="just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  <a:defRPr sz="2000" b="1"/>
            </a:lvl2pPr>
            <a:lvl3pPr marL="1371600" lvl="2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160"/>
              <a:buNone/>
              <a:defRPr sz="1800" b="1"/>
            </a:lvl3pPr>
            <a:lvl4pPr marL="1828800" lvl="3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920"/>
              <a:buNone/>
              <a:defRPr sz="1600" b="1"/>
            </a:lvl4pPr>
            <a:lvl5pPr marL="2286000" lvl="4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92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2" name="Google Shape;52;p37"/>
          <p:cNvSpPr txBox="1">
            <a:spLocks noGrp="1"/>
          </p:cNvSpPr>
          <p:nvPr>
            <p:ph type="body" idx="2"/>
          </p:nvPr>
        </p:nvSpPr>
        <p:spPr>
          <a:xfrm>
            <a:off x="839788" y="2133117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576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2160"/>
              <a:buChar char="•"/>
              <a:defRPr/>
            </a:lvl1pPr>
            <a:lvl2pPr marL="914400" lvl="1" indent="-365760" algn="just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160"/>
              <a:buChar char="•"/>
              <a:defRPr/>
            </a:lvl2pPr>
            <a:lvl3pPr marL="1371600" lvl="2" indent="-36576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160"/>
              <a:buChar char="•"/>
              <a:defRPr/>
            </a:lvl3pPr>
            <a:lvl4pPr marL="1828800" lvl="3" indent="-36576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160"/>
              <a:buChar char="•"/>
              <a:defRPr/>
            </a:lvl4pPr>
            <a:lvl5pPr marL="2286000" lvl="4" indent="-36576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16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37"/>
          <p:cNvSpPr txBox="1">
            <a:spLocks noGrp="1"/>
          </p:cNvSpPr>
          <p:nvPr>
            <p:ph type="body" idx="3"/>
          </p:nvPr>
        </p:nvSpPr>
        <p:spPr>
          <a:xfrm>
            <a:off x="6172200" y="1309205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3360"/>
              <a:buNone/>
              <a:defRPr sz="2800" b="1"/>
            </a:lvl1pPr>
            <a:lvl2pPr marL="914400" lvl="1" indent="-228600" algn="just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  <a:defRPr sz="2000" b="1"/>
            </a:lvl2pPr>
            <a:lvl3pPr marL="1371600" lvl="2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160"/>
              <a:buNone/>
              <a:defRPr sz="1800" b="1"/>
            </a:lvl3pPr>
            <a:lvl4pPr marL="1828800" lvl="3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920"/>
              <a:buNone/>
              <a:defRPr sz="1600" b="1"/>
            </a:lvl4pPr>
            <a:lvl5pPr marL="2286000" lvl="4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92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4" name="Google Shape;54;p37"/>
          <p:cNvSpPr txBox="1">
            <a:spLocks noGrp="1"/>
          </p:cNvSpPr>
          <p:nvPr>
            <p:ph type="body" idx="4"/>
          </p:nvPr>
        </p:nvSpPr>
        <p:spPr>
          <a:xfrm>
            <a:off x="6172200" y="2133117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576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2160"/>
              <a:buChar char="•"/>
              <a:defRPr/>
            </a:lvl1pPr>
            <a:lvl2pPr marL="914400" lvl="1" indent="-365760" algn="just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160"/>
              <a:buChar char="•"/>
              <a:defRPr/>
            </a:lvl2pPr>
            <a:lvl3pPr marL="1371600" lvl="2" indent="-36576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160"/>
              <a:buChar char="•"/>
              <a:defRPr/>
            </a:lvl3pPr>
            <a:lvl4pPr marL="1828800" lvl="3" indent="-36576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160"/>
              <a:buChar char="•"/>
              <a:defRPr/>
            </a:lvl4pPr>
            <a:lvl5pPr marL="2286000" lvl="4" indent="-36576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16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5" name="Google Shape;55;p37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9075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2743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37"/>
          <p:cNvSpPr txBox="1">
            <a:spLocks noGrp="1"/>
          </p:cNvSpPr>
          <p:nvPr>
            <p:ph type="dt" idx="10"/>
          </p:nvPr>
        </p:nvSpPr>
        <p:spPr>
          <a:xfrm>
            <a:off x="6096000" y="6568457"/>
            <a:ext cx="2743200" cy="28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tr-TR"/>
              <a:t>Jun 7, 2024</a:t>
            </a:r>
            <a:endParaRPr/>
          </a:p>
        </p:txBody>
      </p:sp>
      <p:sp>
        <p:nvSpPr>
          <p:cNvPr id="57" name="Google Shape;57;p37"/>
          <p:cNvSpPr txBox="1">
            <a:spLocks noGrp="1"/>
          </p:cNvSpPr>
          <p:nvPr>
            <p:ph type="ftr" idx="11"/>
          </p:nvPr>
        </p:nvSpPr>
        <p:spPr>
          <a:xfrm>
            <a:off x="0" y="6568457"/>
            <a:ext cx="6096000" cy="28954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CMP-620 Reinforcement Learning – Project Progress</a:t>
            </a:r>
            <a:endParaRPr/>
          </a:p>
        </p:txBody>
      </p:sp>
      <p:sp>
        <p:nvSpPr>
          <p:cNvPr id="58" name="Google Shape;58;p37"/>
          <p:cNvSpPr txBox="1">
            <a:spLocks noGrp="1"/>
          </p:cNvSpPr>
          <p:nvPr>
            <p:ph type="sldNum" idx="12"/>
          </p:nvPr>
        </p:nvSpPr>
        <p:spPr>
          <a:xfrm>
            <a:off x="8839200" y="6568457"/>
            <a:ext cx="3352800" cy="28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38"/>
          <p:cNvSpPr txBox="1">
            <a:spLocks noGrp="1"/>
          </p:cNvSpPr>
          <p:nvPr>
            <p:ph type="dt" idx="10"/>
          </p:nvPr>
        </p:nvSpPr>
        <p:spPr>
          <a:xfrm>
            <a:off x="6096000" y="6568457"/>
            <a:ext cx="2743200" cy="28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tr-TR"/>
              <a:t>Jun 7, 2024</a:t>
            </a:r>
            <a:endParaRPr/>
          </a:p>
        </p:txBody>
      </p:sp>
      <p:sp>
        <p:nvSpPr>
          <p:cNvPr id="61" name="Google Shape;61;p38"/>
          <p:cNvSpPr txBox="1">
            <a:spLocks noGrp="1"/>
          </p:cNvSpPr>
          <p:nvPr>
            <p:ph type="ftr" idx="11"/>
          </p:nvPr>
        </p:nvSpPr>
        <p:spPr>
          <a:xfrm>
            <a:off x="0" y="6568457"/>
            <a:ext cx="6096000" cy="28954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CMP-620 Reinforcement Learning – Project Progress</a:t>
            </a:r>
            <a:endParaRPr/>
          </a:p>
        </p:txBody>
      </p:sp>
      <p:sp>
        <p:nvSpPr>
          <p:cNvPr id="62" name="Google Shape;62;p38"/>
          <p:cNvSpPr txBox="1">
            <a:spLocks noGrp="1"/>
          </p:cNvSpPr>
          <p:nvPr>
            <p:ph type="sldNum" idx="12"/>
          </p:nvPr>
        </p:nvSpPr>
        <p:spPr>
          <a:xfrm>
            <a:off x="8839200" y="6568457"/>
            <a:ext cx="3352800" cy="28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9"/>
          <p:cNvSpPr txBox="1"/>
          <p:nvPr/>
        </p:nvSpPr>
        <p:spPr>
          <a:xfrm>
            <a:off x="1523999" y="3556001"/>
            <a:ext cx="9144000" cy="576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Noto Sans Symbols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39"/>
          <p:cNvSpPr>
            <a:spLocks noGrp="1"/>
          </p:cNvSpPr>
          <p:nvPr>
            <p:ph type="title"/>
          </p:nvPr>
        </p:nvSpPr>
        <p:spPr>
          <a:xfrm>
            <a:off x="644011" y="779558"/>
            <a:ext cx="10903974" cy="156393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  <a:effectLst>
            <a:outerShdw blurRad="152400" dist="177800" dir="2700000" algn="tl" rotWithShape="0">
              <a:srgbClr val="000000">
                <a:alpha val="27843"/>
              </a:srgbClr>
            </a:outerShdw>
          </a:effectLst>
        </p:spPr>
        <p:txBody>
          <a:bodyPr spcFirstLastPara="1" wrap="square" lIns="91425" tIns="2743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39"/>
          <p:cNvSpPr txBox="1">
            <a:spLocks noGrp="1"/>
          </p:cNvSpPr>
          <p:nvPr>
            <p:ph type="body" idx="1"/>
          </p:nvPr>
        </p:nvSpPr>
        <p:spPr>
          <a:xfrm>
            <a:off x="2081211" y="2875826"/>
            <a:ext cx="8029575" cy="888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3360"/>
              <a:buNone/>
              <a:defRPr/>
            </a:lvl1pPr>
            <a:lvl2pPr marL="914400" lvl="1" indent="-365760" algn="just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160"/>
              <a:buChar char="•"/>
              <a:defRPr/>
            </a:lvl2pPr>
            <a:lvl3pPr marL="1371600" lvl="2" indent="-36576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160"/>
              <a:buChar char="•"/>
              <a:defRPr/>
            </a:lvl3pPr>
            <a:lvl4pPr marL="1828800" lvl="3" indent="-36576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160"/>
              <a:buChar char="•"/>
              <a:defRPr/>
            </a:lvl4pPr>
            <a:lvl5pPr marL="2286000" lvl="4" indent="-36576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16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7" name="Google Shape;67;p39"/>
          <p:cNvSpPr txBox="1">
            <a:spLocks noGrp="1"/>
          </p:cNvSpPr>
          <p:nvPr>
            <p:ph type="body" idx="2"/>
          </p:nvPr>
        </p:nvSpPr>
        <p:spPr>
          <a:xfrm>
            <a:off x="2081211" y="4016919"/>
            <a:ext cx="8029574" cy="11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2000"/>
            </a:lvl1pPr>
            <a:lvl2pPr marL="914400" lvl="1" indent="-365760" algn="just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160"/>
              <a:buChar char="•"/>
              <a:defRPr/>
            </a:lvl2pPr>
            <a:lvl3pPr marL="1371600" lvl="2" indent="-36576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160"/>
              <a:buChar char="•"/>
              <a:defRPr/>
            </a:lvl3pPr>
            <a:lvl4pPr marL="1828800" lvl="3" indent="-36576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160"/>
              <a:buChar char="•"/>
              <a:defRPr/>
            </a:lvl4pPr>
            <a:lvl5pPr marL="2286000" lvl="4" indent="-36576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16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39"/>
          <p:cNvSpPr txBox="1">
            <a:spLocks noGrp="1"/>
          </p:cNvSpPr>
          <p:nvPr>
            <p:ph type="body" idx="3"/>
          </p:nvPr>
        </p:nvSpPr>
        <p:spPr>
          <a:xfrm>
            <a:off x="2081211" y="5446367"/>
            <a:ext cx="8029574" cy="807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3360"/>
              <a:buNone/>
              <a:defRPr/>
            </a:lvl1pPr>
            <a:lvl2pPr marL="914400" lvl="1" indent="-365760" algn="just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160"/>
              <a:buChar char="•"/>
              <a:defRPr/>
            </a:lvl2pPr>
            <a:lvl3pPr marL="1371600" lvl="2" indent="-36576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160"/>
              <a:buChar char="•"/>
              <a:defRPr/>
            </a:lvl3pPr>
            <a:lvl4pPr marL="1828800" lvl="3" indent="-36576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160"/>
              <a:buChar char="•"/>
              <a:defRPr/>
            </a:lvl4pPr>
            <a:lvl5pPr marL="2286000" lvl="4" indent="-36576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16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omparison">
  <p:cSld name="1_Comparison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0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3360"/>
              <a:buNone/>
              <a:defRPr sz="2800" b="1"/>
            </a:lvl1pPr>
            <a:lvl2pPr marL="914400" lvl="1" indent="-228600" algn="just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  <a:defRPr sz="2000" b="1"/>
            </a:lvl2pPr>
            <a:lvl3pPr marL="1371600" lvl="2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160"/>
              <a:buNone/>
              <a:defRPr sz="1800" b="1"/>
            </a:lvl3pPr>
            <a:lvl4pPr marL="1828800" lvl="3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920"/>
              <a:buNone/>
              <a:defRPr sz="1600" b="1"/>
            </a:lvl4pPr>
            <a:lvl5pPr marL="2286000" lvl="4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92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71" name="Google Shape;71;p40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576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2160"/>
              <a:buChar char="•"/>
              <a:defRPr/>
            </a:lvl1pPr>
            <a:lvl2pPr marL="914400" lvl="1" indent="-365760" algn="just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160"/>
              <a:buChar char="•"/>
              <a:defRPr/>
            </a:lvl2pPr>
            <a:lvl3pPr marL="1371600" lvl="2" indent="-36576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160"/>
              <a:buChar char="•"/>
              <a:defRPr/>
            </a:lvl3pPr>
            <a:lvl4pPr marL="1828800" lvl="3" indent="-36576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160"/>
              <a:buChar char="•"/>
              <a:defRPr/>
            </a:lvl4pPr>
            <a:lvl5pPr marL="2286000" lvl="4" indent="-36576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16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2" name="Google Shape;72;p40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3360"/>
              <a:buNone/>
              <a:defRPr sz="2800" b="1"/>
            </a:lvl1pPr>
            <a:lvl2pPr marL="914400" lvl="1" indent="-228600" algn="just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  <a:defRPr sz="2000" b="1"/>
            </a:lvl2pPr>
            <a:lvl3pPr marL="1371600" lvl="2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160"/>
              <a:buNone/>
              <a:defRPr sz="1800" b="1"/>
            </a:lvl3pPr>
            <a:lvl4pPr marL="1828800" lvl="3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920"/>
              <a:buNone/>
              <a:defRPr sz="1600" b="1"/>
            </a:lvl4pPr>
            <a:lvl5pPr marL="2286000" lvl="4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92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73" name="Google Shape;73;p40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576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2160"/>
              <a:buChar char="•"/>
              <a:defRPr/>
            </a:lvl1pPr>
            <a:lvl2pPr marL="914400" lvl="1" indent="-365760" algn="just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160"/>
              <a:buChar char="•"/>
              <a:defRPr/>
            </a:lvl2pPr>
            <a:lvl3pPr marL="1371600" lvl="2" indent="-36576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160"/>
              <a:buChar char="•"/>
              <a:defRPr/>
            </a:lvl3pPr>
            <a:lvl4pPr marL="1828800" lvl="3" indent="-36576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160"/>
              <a:buChar char="•"/>
              <a:defRPr/>
            </a:lvl4pPr>
            <a:lvl5pPr marL="2286000" lvl="4" indent="-36576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16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40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9075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2743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40"/>
          <p:cNvSpPr txBox="1">
            <a:spLocks noGrp="1"/>
          </p:cNvSpPr>
          <p:nvPr>
            <p:ph type="dt" idx="10"/>
          </p:nvPr>
        </p:nvSpPr>
        <p:spPr>
          <a:xfrm>
            <a:off x="6096000" y="6568457"/>
            <a:ext cx="2743200" cy="28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tr-TR"/>
              <a:t>Jun 7, 2024</a:t>
            </a:r>
            <a:endParaRPr/>
          </a:p>
        </p:txBody>
      </p:sp>
      <p:sp>
        <p:nvSpPr>
          <p:cNvPr id="76" name="Google Shape;76;p40"/>
          <p:cNvSpPr txBox="1">
            <a:spLocks noGrp="1"/>
          </p:cNvSpPr>
          <p:nvPr>
            <p:ph type="ftr" idx="11"/>
          </p:nvPr>
        </p:nvSpPr>
        <p:spPr>
          <a:xfrm>
            <a:off x="0" y="6568457"/>
            <a:ext cx="6096000" cy="28954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CMP-620 Reinforcement Learning – Project Progress</a:t>
            </a:r>
            <a:endParaRPr/>
          </a:p>
        </p:txBody>
      </p:sp>
      <p:sp>
        <p:nvSpPr>
          <p:cNvPr id="77" name="Google Shape;77;p40"/>
          <p:cNvSpPr txBox="1">
            <a:spLocks noGrp="1"/>
          </p:cNvSpPr>
          <p:nvPr>
            <p:ph type="sldNum" idx="12"/>
          </p:nvPr>
        </p:nvSpPr>
        <p:spPr>
          <a:xfrm>
            <a:off x="8839200" y="6568457"/>
            <a:ext cx="3352800" cy="28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1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9075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2743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41"/>
          <p:cNvSpPr txBox="1">
            <a:spLocks noGrp="1"/>
          </p:cNvSpPr>
          <p:nvPr>
            <p:ph type="ftr" idx="11"/>
          </p:nvPr>
        </p:nvSpPr>
        <p:spPr>
          <a:xfrm>
            <a:off x="0" y="6568457"/>
            <a:ext cx="6096000" cy="28954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CMP-620 Reinforcement Learning – Project Progress</a:t>
            </a:r>
            <a:endParaRPr/>
          </a:p>
        </p:txBody>
      </p:sp>
      <p:sp>
        <p:nvSpPr>
          <p:cNvPr id="81" name="Google Shape;81;p41"/>
          <p:cNvSpPr txBox="1">
            <a:spLocks noGrp="1"/>
          </p:cNvSpPr>
          <p:nvPr>
            <p:ph type="dt" idx="10"/>
          </p:nvPr>
        </p:nvSpPr>
        <p:spPr>
          <a:xfrm>
            <a:off x="6096000" y="6568457"/>
            <a:ext cx="2743200" cy="28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tr-TR"/>
              <a:t>Jun 7, 2024</a:t>
            </a:r>
            <a:endParaRPr/>
          </a:p>
        </p:txBody>
      </p:sp>
      <p:sp>
        <p:nvSpPr>
          <p:cNvPr id="82" name="Google Shape;82;p41"/>
          <p:cNvSpPr txBox="1">
            <a:spLocks noGrp="1"/>
          </p:cNvSpPr>
          <p:nvPr>
            <p:ph type="sldNum" idx="12"/>
          </p:nvPr>
        </p:nvSpPr>
        <p:spPr>
          <a:xfrm>
            <a:off x="8839200" y="6568457"/>
            <a:ext cx="3352800" cy="28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0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9075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2743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30"/>
          <p:cNvSpPr txBox="1">
            <a:spLocks noGrp="1"/>
          </p:cNvSpPr>
          <p:nvPr>
            <p:ph type="body" idx="1"/>
          </p:nvPr>
        </p:nvSpPr>
        <p:spPr>
          <a:xfrm>
            <a:off x="1308294" y="1519311"/>
            <a:ext cx="10045505" cy="2863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4196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336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11480" algn="just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88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6576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6576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30"/>
          <p:cNvSpPr txBox="1">
            <a:spLocks noGrp="1"/>
          </p:cNvSpPr>
          <p:nvPr>
            <p:ph type="ftr" idx="11"/>
          </p:nvPr>
        </p:nvSpPr>
        <p:spPr>
          <a:xfrm>
            <a:off x="0" y="6568457"/>
            <a:ext cx="6096000" cy="28954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CMP-620 Reinforcement Learning – Project Progress</a:t>
            </a:r>
            <a:endParaRPr/>
          </a:p>
        </p:txBody>
      </p:sp>
      <p:sp>
        <p:nvSpPr>
          <p:cNvPr id="13" name="Google Shape;13;p30"/>
          <p:cNvSpPr txBox="1">
            <a:spLocks noGrp="1"/>
          </p:cNvSpPr>
          <p:nvPr>
            <p:ph type="dt" idx="10"/>
          </p:nvPr>
        </p:nvSpPr>
        <p:spPr>
          <a:xfrm>
            <a:off x="6096000" y="6568457"/>
            <a:ext cx="2743200" cy="28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tr-TR"/>
              <a:t>Jun 7, 2024</a:t>
            </a:r>
            <a:endParaRPr/>
          </a:p>
        </p:txBody>
      </p:sp>
      <p:sp>
        <p:nvSpPr>
          <p:cNvPr id="14" name="Google Shape;14;p30"/>
          <p:cNvSpPr txBox="1">
            <a:spLocks noGrp="1"/>
          </p:cNvSpPr>
          <p:nvPr>
            <p:ph type="sldNum" idx="12"/>
          </p:nvPr>
        </p:nvSpPr>
        <p:spPr>
          <a:xfrm>
            <a:off x="8839200" y="6568457"/>
            <a:ext cx="3352800" cy="28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5" name="Google Shape;15;p30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8201925" y="6331058"/>
            <a:ext cx="3946453" cy="217521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5" r:id="rId3"/>
    <p:sldLayoutId id="2147483656" r:id="rId4"/>
    <p:sldLayoutId id="2147483657" r:id="rId5"/>
    <p:sldLayoutId id="2147483658" r:id="rId6"/>
    <p:sldLayoutId id="2147483659" r:id="rId7"/>
  </p:sldLayoutIdLst>
  <p:hf hd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"/>
          <p:cNvSpPr>
            <a:spLocks noGrp="1"/>
          </p:cNvSpPr>
          <p:nvPr>
            <p:ph type="title"/>
          </p:nvPr>
        </p:nvSpPr>
        <p:spPr>
          <a:xfrm>
            <a:off x="644011" y="779558"/>
            <a:ext cx="10903974" cy="156393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  <a:effectLst>
            <a:outerShdw blurRad="152400" dist="177800" dir="2700000" algn="tl" rotWithShape="0">
              <a:srgbClr val="000000">
                <a:alpha val="27843"/>
              </a:srgbClr>
            </a:outerShdw>
          </a:effectLst>
        </p:spPr>
        <p:txBody>
          <a:bodyPr spcFirstLastPara="1" wrap="square" lIns="91425" tIns="2743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59"/>
              <a:buFont typeface="Arial"/>
              <a:buNone/>
            </a:pPr>
            <a:r>
              <a:rPr lang="en-US" sz="3959" dirty="0"/>
              <a:t>Reinforcement Learning for Parrot Mambo Minidrone Attitude Control</a:t>
            </a:r>
            <a:endParaRPr sz="3959" dirty="0"/>
          </a:p>
        </p:txBody>
      </p:sp>
      <p:sp>
        <p:nvSpPr>
          <p:cNvPr id="88" name="Google Shape;88;p1"/>
          <p:cNvSpPr txBox="1">
            <a:spLocks noGrp="1"/>
          </p:cNvSpPr>
          <p:nvPr>
            <p:ph type="body" idx="1"/>
          </p:nvPr>
        </p:nvSpPr>
        <p:spPr>
          <a:xfrm>
            <a:off x="2081211" y="2875826"/>
            <a:ext cx="8029575" cy="11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3360"/>
              <a:buNone/>
            </a:pPr>
            <a:r>
              <a:rPr lang="en-US" dirty="0"/>
              <a:t>Mücahid Rıdvan K</a:t>
            </a:r>
            <a:r>
              <a:rPr lang="tr-TR" dirty="0"/>
              <a:t>APLAN</a:t>
            </a:r>
          </a:p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3360"/>
              <a:buNone/>
            </a:pPr>
            <a:r>
              <a:rPr lang="en-US" dirty="0"/>
              <a:t>Mehmet </a:t>
            </a:r>
            <a:r>
              <a:rPr lang="tr-TR" dirty="0"/>
              <a:t>SAKARYA</a:t>
            </a:r>
            <a:endParaRPr dirty="0"/>
          </a:p>
          <a:p>
            <a:pPr marL="0" lvl="0" indent="0" algn="ctr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3360"/>
              <a:buNone/>
            </a:pPr>
            <a:endParaRPr dirty="0"/>
          </a:p>
        </p:txBody>
      </p:sp>
      <p:sp>
        <p:nvSpPr>
          <p:cNvPr id="89" name="Google Shape;89;p1"/>
          <p:cNvSpPr txBox="1">
            <a:spLocks noGrp="1"/>
          </p:cNvSpPr>
          <p:nvPr>
            <p:ph type="body" idx="2"/>
          </p:nvPr>
        </p:nvSpPr>
        <p:spPr>
          <a:xfrm>
            <a:off x="2081211" y="4542885"/>
            <a:ext cx="8029574" cy="903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Computer Engineering &amp; Hacettepe University</a:t>
            </a:r>
            <a:endParaRPr dirty="0"/>
          </a:p>
        </p:txBody>
      </p:sp>
      <p:sp>
        <p:nvSpPr>
          <p:cNvPr id="90" name="Google Shape;90;p1"/>
          <p:cNvSpPr txBox="1">
            <a:spLocks noGrp="1"/>
          </p:cNvSpPr>
          <p:nvPr>
            <p:ph type="body" idx="3"/>
          </p:nvPr>
        </p:nvSpPr>
        <p:spPr>
          <a:xfrm>
            <a:off x="2081211" y="5446367"/>
            <a:ext cx="8029574" cy="807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3360"/>
              <a:buNone/>
            </a:pPr>
            <a:r>
              <a:rPr lang="tr-TR" dirty="0"/>
              <a:t>07</a:t>
            </a:r>
            <a:r>
              <a:rPr lang="en-US" dirty="0"/>
              <a:t> </a:t>
            </a:r>
            <a:r>
              <a:rPr lang="tr-TR" dirty="0" err="1"/>
              <a:t>Jun</a:t>
            </a:r>
            <a:r>
              <a:rPr lang="en-US" dirty="0"/>
              <a:t>, 2024</a:t>
            </a:r>
            <a:endParaRPr dirty="0"/>
          </a:p>
        </p:txBody>
      </p:sp>
      <p:pic>
        <p:nvPicPr>
          <p:cNvPr id="91" name="Google Shape;91;p1" descr="Parrot MAMBO Fly Mini Drone ONLY DRONE AND CABLE / Like New/ No Battery |  eBay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98469" y="2875826"/>
            <a:ext cx="2639569" cy="263956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Resim 9">
            <a:extLst>
              <a:ext uri="{FF2B5EF4-FFF2-40B4-BE49-F238E27FC236}">
                <a16:creationId xmlns:a16="http://schemas.microsoft.com/office/drawing/2014/main" id="{D8102E82-B09F-4BB2-BA0E-98C70B5DF117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99" r="8346" b="20919"/>
          <a:stretch/>
        </p:blipFill>
        <p:spPr>
          <a:xfrm>
            <a:off x="644011" y="3574910"/>
            <a:ext cx="2599290" cy="136669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6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9075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2743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lang="tr-TR" dirty="0"/>
              <a:t>Literature-2 </a:t>
            </a:r>
            <a:r>
              <a:rPr lang="tr-TR" dirty="0" err="1"/>
              <a:t>Overview</a:t>
            </a:r>
            <a:endParaRPr lang="en-US" dirty="0"/>
          </a:p>
        </p:txBody>
      </p:sp>
      <p:sp>
        <p:nvSpPr>
          <p:cNvPr id="341" name="Google Shape;341;p26"/>
          <p:cNvSpPr txBox="1">
            <a:spLocks noGrp="1"/>
          </p:cNvSpPr>
          <p:nvPr>
            <p:ph type="dt" idx="10"/>
          </p:nvPr>
        </p:nvSpPr>
        <p:spPr>
          <a:xfrm>
            <a:off x="6096000" y="6568457"/>
            <a:ext cx="2743200" cy="28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/>
              <a:t>Jun 7, 2024</a:t>
            </a:r>
            <a:endParaRPr dirty="0"/>
          </a:p>
        </p:txBody>
      </p:sp>
      <p:sp>
        <p:nvSpPr>
          <p:cNvPr id="342" name="Google Shape;342;p26"/>
          <p:cNvSpPr txBox="1">
            <a:spLocks noGrp="1"/>
          </p:cNvSpPr>
          <p:nvPr>
            <p:ph type="ftr" idx="11"/>
          </p:nvPr>
        </p:nvSpPr>
        <p:spPr>
          <a:xfrm>
            <a:off x="0" y="6568457"/>
            <a:ext cx="6096000" cy="28954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CMP-620 Reinforcement Learning – Project Pro</a:t>
            </a:r>
            <a:r>
              <a:rPr lang="tr-TR" dirty="0" err="1"/>
              <a:t>gress</a:t>
            </a:r>
            <a:endParaRPr dirty="0"/>
          </a:p>
        </p:txBody>
      </p:sp>
      <p:sp>
        <p:nvSpPr>
          <p:cNvPr id="343" name="Google Shape;343;p26"/>
          <p:cNvSpPr txBox="1">
            <a:spLocks noGrp="1"/>
          </p:cNvSpPr>
          <p:nvPr>
            <p:ph type="sldNum" idx="12"/>
          </p:nvPr>
        </p:nvSpPr>
        <p:spPr>
          <a:xfrm>
            <a:off x="8839200" y="6568457"/>
            <a:ext cx="3352800" cy="28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sp>
        <p:nvSpPr>
          <p:cNvPr id="344" name="Google Shape;344;p26"/>
          <p:cNvSpPr txBox="1"/>
          <p:nvPr/>
        </p:nvSpPr>
        <p:spPr>
          <a:xfrm>
            <a:off x="1073247" y="1201213"/>
            <a:ext cx="10045505" cy="5083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941832" marR="0" lvl="1" indent="-342900" algn="just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19999"/>
              <a:buFont typeface="Arial" panose="020B0604020202020204" pitchFamily="34" charset="0"/>
              <a:buChar char="•"/>
            </a:pPr>
            <a:endParaRPr lang="tr-TR" sz="2400" dirty="0">
              <a:solidFill>
                <a:schemeClr val="dk1"/>
              </a:solidFill>
              <a:latin typeface="+mj-lt"/>
            </a:endParaRPr>
          </a:p>
          <a:p>
            <a:pPr marL="941832" marR="0" lvl="1" indent="-342900" algn="just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19999"/>
              <a:buFont typeface="Arial" panose="020B0604020202020204" pitchFamily="34" charset="0"/>
              <a:buChar char="•"/>
            </a:pPr>
            <a:endParaRPr lang="tr-TR" sz="2400" dirty="0">
              <a:solidFill>
                <a:schemeClr val="dk1"/>
              </a:solidFill>
              <a:latin typeface="+mj-lt"/>
            </a:endParaRPr>
          </a:p>
          <a:p>
            <a:pPr marL="941832" marR="0" lvl="1" indent="-342900" algn="just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19999"/>
              <a:buFont typeface="Arial" panose="020B0604020202020204" pitchFamily="34" charset="0"/>
              <a:buChar char="•"/>
            </a:pPr>
            <a:endParaRPr sz="2400" b="0" i="0" u="none" strike="noStrike" cap="none" dirty="0">
              <a:solidFill>
                <a:schemeClr val="dk1"/>
              </a:solidFill>
              <a:latin typeface="+mj-lt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699347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6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9075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2743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lang="tr-TR" dirty="0"/>
              <a:t>Literature-2 </a:t>
            </a:r>
            <a:r>
              <a:rPr lang="tr-TR" dirty="0" err="1"/>
              <a:t>Results</a:t>
            </a:r>
            <a:endParaRPr lang="en-US" dirty="0"/>
          </a:p>
        </p:txBody>
      </p:sp>
      <p:sp>
        <p:nvSpPr>
          <p:cNvPr id="341" name="Google Shape;341;p26"/>
          <p:cNvSpPr txBox="1">
            <a:spLocks noGrp="1"/>
          </p:cNvSpPr>
          <p:nvPr>
            <p:ph type="dt" idx="10"/>
          </p:nvPr>
        </p:nvSpPr>
        <p:spPr>
          <a:xfrm>
            <a:off x="6096000" y="6568457"/>
            <a:ext cx="2743200" cy="28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/>
              <a:t>Jun 7, 2024</a:t>
            </a:r>
            <a:endParaRPr dirty="0"/>
          </a:p>
        </p:txBody>
      </p:sp>
      <p:sp>
        <p:nvSpPr>
          <p:cNvPr id="342" name="Google Shape;342;p26"/>
          <p:cNvSpPr txBox="1">
            <a:spLocks noGrp="1"/>
          </p:cNvSpPr>
          <p:nvPr>
            <p:ph type="ftr" idx="11"/>
          </p:nvPr>
        </p:nvSpPr>
        <p:spPr>
          <a:xfrm>
            <a:off x="0" y="6568457"/>
            <a:ext cx="6096000" cy="28954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CMP-620 Reinforcement Learning – Project Pro</a:t>
            </a:r>
            <a:r>
              <a:rPr lang="tr-TR" dirty="0" err="1"/>
              <a:t>gress</a:t>
            </a:r>
            <a:endParaRPr dirty="0"/>
          </a:p>
        </p:txBody>
      </p:sp>
      <p:sp>
        <p:nvSpPr>
          <p:cNvPr id="343" name="Google Shape;343;p26"/>
          <p:cNvSpPr txBox="1">
            <a:spLocks noGrp="1"/>
          </p:cNvSpPr>
          <p:nvPr>
            <p:ph type="sldNum" idx="12"/>
          </p:nvPr>
        </p:nvSpPr>
        <p:spPr>
          <a:xfrm>
            <a:off x="8839200" y="6568457"/>
            <a:ext cx="3352800" cy="28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sp>
        <p:nvSpPr>
          <p:cNvPr id="344" name="Google Shape;344;p26"/>
          <p:cNvSpPr txBox="1"/>
          <p:nvPr/>
        </p:nvSpPr>
        <p:spPr>
          <a:xfrm>
            <a:off x="1073247" y="1201213"/>
            <a:ext cx="10045505" cy="5083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941832" marR="0" lvl="1" indent="-342900" algn="just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19999"/>
              <a:buFont typeface="Arial" panose="020B0604020202020204" pitchFamily="34" charset="0"/>
              <a:buChar char="•"/>
            </a:pPr>
            <a:endParaRPr lang="tr-TR" sz="2400" dirty="0">
              <a:solidFill>
                <a:schemeClr val="dk1"/>
              </a:solidFill>
              <a:latin typeface="+mj-lt"/>
            </a:endParaRPr>
          </a:p>
          <a:p>
            <a:pPr marL="941832" marR="0" lvl="1" indent="-342900" algn="just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19999"/>
              <a:buFont typeface="Arial" panose="020B0604020202020204" pitchFamily="34" charset="0"/>
              <a:buChar char="•"/>
            </a:pPr>
            <a:endParaRPr lang="tr-TR" sz="2400" dirty="0">
              <a:solidFill>
                <a:schemeClr val="dk1"/>
              </a:solidFill>
              <a:latin typeface="+mj-lt"/>
            </a:endParaRPr>
          </a:p>
          <a:p>
            <a:pPr marL="941832" marR="0" lvl="1" indent="-342900" algn="just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19999"/>
              <a:buFont typeface="Arial" panose="020B0604020202020204" pitchFamily="34" charset="0"/>
              <a:buChar char="•"/>
            </a:pPr>
            <a:endParaRPr sz="2400" b="0" i="0" u="none" strike="noStrike" cap="none" dirty="0">
              <a:solidFill>
                <a:schemeClr val="dk1"/>
              </a:solidFill>
              <a:latin typeface="+mj-lt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219579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6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9075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2743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lang="tr-TR" dirty="0" err="1"/>
              <a:t>Simulink</a:t>
            </a:r>
            <a:r>
              <a:rPr lang="tr-TR" dirty="0"/>
              <a:t> Environment of Project</a:t>
            </a:r>
            <a:endParaRPr lang="en-US" dirty="0"/>
          </a:p>
        </p:txBody>
      </p:sp>
      <p:sp>
        <p:nvSpPr>
          <p:cNvPr id="341" name="Google Shape;341;p26"/>
          <p:cNvSpPr txBox="1">
            <a:spLocks noGrp="1"/>
          </p:cNvSpPr>
          <p:nvPr>
            <p:ph type="dt" idx="10"/>
          </p:nvPr>
        </p:nvSpPr>
        <p:spPr>
          <a:xfrm>
            <a:off x="6096000" y="6568457"/>
            <a:ext cx="2743200" cy="28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/>
              <a:t>Jun 7, 2024</a:t>
            </a:r>
            <a:endParaRPr dirty="0"/>
          </a:p>
        </p:txBody>
      </p:sp>
      <p:sp>
        <p:nvSpPr>
          <p:cNvPr id="342" name="Google Shape;342;p26"/>
          <p:cNvSpPr txBox="1">
            <a:spLocks noGrp="1"/>
          </p:cNvSpPr>
          <p:nvPr>
            <p:ph type="ftr" idx="11"/>
          </p:nvPr>
        </p:nvSpPr>
        <p:spPr>
          <a:xfrm>
            <a:off x="0" y="6568457"/>
            <a:ext cx="6096000" cy="28954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CMP-620 Reinforcement Learning – Project Pro</a:t>
            </a:r>
            <a:r>
              <a:rPr lang="tr-TR" dirty="0" err="1"/>
              <a:t>gress</a:t>
            </a:r>
            <a:endParaRPr dirty="0"/>
          </a:p>
        </p:txBody>
      </p:sp>
      <p:sp>
        <p:nvSpPr>
          <p:cNvPr id="343" name="Google Shape;343;p26"/>
          <p:cNvSpPr txBox="1">
            <a:spLocks noGrp="1"/>
          </p:cNvSpPr>
          <p:nvPr>
            <p:ph type="sldNum" idx="12"/>
          </p:nvPr>
        </p:nvSpPr>
        <p:spPr>
          <a:xfrm>
            <a:off x="8839200" y="6568457"/>
            <a:ext cx="3352800" cy="28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sp>
        <p:nvSpPr>
          <p:cNvPr id="344" name="Google Shape;344;p26"/>
          <p:cNvSpPr txBox="1"/>
          <p:nvPr/>
        </p:nvSpPr>
        <p:spPr>
          <a:xfrm>
            <a:off x="1073247" y="1201213"/>
            <a:ext cx="10045505" cy="5083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941832" marR="0" lvl="1" indent="-342900" algn="just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19999"/>
              <a:buFont typeface="Arial" panose="020B0604020202020204" pitchFamily="34" charset="0"/>
              <a:buChar char="•"/>
            </a:pPr>
            <a:endParaRPr lang="tr-TR" sz="2400" dirty="0">
              <a:solidFill>
                <a:schemeClr val="dk1"/>
              </a:solidFill>
              <a:latin typeface="+mj-lt"/>
            </a:endParaRPr>
          </a:p>
          <a:p>
            <a:pPr marL="941832" marR="0" lvl="1" indent="-342900" algn="just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19999"/>
              <a:buFont typeface="Arial" panose="020B0604020202020204" pitchFamily="34" charset="0"/>
              <a:buChar char="•"/>
            </a:pPr>
            <a:endParaRPr lang="tr-TR" sz="2400" dirty="0">
              <a:solidFill>
                <a:schemeClr val="dk1"/>
              </a:solidFill>
              <a:latin typeface="+mj-lt"/>
            </a:endParaRPr>
          </a:p>
          <a:p>
            <a:pPr marL="941832" marR="0" lvl="1" indent="-342900" algn="just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19999"/>
              <a:buFont typeface="Arial" panose="020B0604020202020204" pitchFamily="34" charset="0"/>
              <a:buChar char="•"/>
            </a:pPr>
            <a:endParaRPr sz="2400" b="0" i="0" u="none" strike="noStrike" cap="none" dirty="0">
              <a:solidFill>
                <a:schemeClr val="dk1"/>
              </a:solidFill>
              <a:latin typeface="+mj-lt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633928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6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9075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2743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lang="tr-TR" dirty="0"/>
              <a:t>Flight Control </a:t>
            </a:r>
            <a:r>
              <a:rPr lang="tr-TR" dirty="0" err="1"/>
              <a:t>System</a:t>
            </a:r>
            <a:r>
              <a:rPr lang="tr-TR" dirty="0"/>
              <a:t> </a:t>
            </a:r>
            <a:r>
              <a:rPr lang="tr-TR" dirty="0" err="1"/>
              <a:t>Block</a:t>
            </a:r>
            <a:endParaRPr lang="en-US" dirty="0"/>
          </a:p>
        </p:txBody>
      </p:sp>
      <p:sp>
        <p:nvSpPr>
          <p:cNvPr id="341" name="Google Shape;341;p26"/>
          <p:cNvSpPr txBox="1">
            <a:spLocks noGrp="1"/>
          </p:cNvSpPr>
          <p:nvPr>
            <p:ph type="dt" idx="10"/>
          </p:nvPr>
        </p:nvSpPr>
        <p:spPr>
          <a:xfrm>
            <a:off x="6096000" y="6568457"/>
            <a:ext cx="2743200" cy="28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/>
              <a:t>Jun 7, 2024</a:t>
            </a:r>
            <a:endParaRPr dirty="0"/>
          </a:p>
        </p:txBody>
      </p:sp>
      <p:sp>
        <p:nvSpPr>
          <p:cNvPr id="342" name="Google Shape;342;p26"/>
          <p:cNvSpPr txBox="1">
            <a:spLocks noGrp="1"/>
          </p:cNvSpPr>
          <p:nvPr>
            <p:ph type="ftr" idx="11"/>
          </p:nvPr>
        </p:nvSpPr>
        <p:spPr>
          <a:xfrm>
            <a:off x="0" y="6568457"/>
            <a:ext cx="6096000" cy="28954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CMP-620 Reinforcement Learning – Project Pro</a:t>
            </a:r>
            <a:r>
              <a:rPr lang="tr-TR" dirty="0" err="1"/>
              <a:t>gress</a:t>
            </a:r>
            <a:endParaRPr dirty="0"/>
          </a:p>
        </p:txBody>
      </p:sp>
      <p:sp>
        <p:nvSpPr>
          <p:cNvPr id="343" name="Google Shape;343;p26"/>
          <p:cNvSpPr txBox="1">
            <a:spLocks noGrp="1"/>
          </p:cNvSpPr>
          <p:nvPr>
            <p:ph type="sldNum" idx="12"/>
          </p:nvPr>
        </p:nvSpPr>
        <p:spPr>
          <a:xfrm>
            <a:off x="8839200" y="6568457"/>
            <a:ext cx="3352800" cy="28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sp>
        <p:nvSpPr>
          <p:cNvPr id="344" name="Google Shape;344;p26"/>
          <p:cNvSpPr txBox="1"/>
          <p:nvPr/>
        </p:nvSpPr>
        <p:spPr>
          <a:xfrm>
            <a:off x="1073247" y="1201213"/>
            <a:ext cx="10045505" cy="5083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941832" marR="0" lvl="1" indent="-342900" algn="just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19999"/>
              <a:buFont typeface="Arial" panose="020B0604020202020204" pitchFamily="34" charset="0"/>
              <a:buChar char="•"/>
            </a:pPr>
            <a:endParaRPr lang="tr-TR" sz="2400" dirty="0">
              <a:solidFill>
                <a:schemeClr val="dk1"/>
              </a:solidFill>
              <a:latin typeface="+mj-lt"/>
            </a:endParaRPr>
          </a:p>
          <a:p>
            <a:pPr marL="941832" marR="0" lvl="1" indent="-342900" algn="just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19999"/>
              <a:buFont typeface="Arial" panose="020B0604020202020204" pitchFamily="34" charset="0"/>
              <a:buChar char="•"/>
            </a:pPr>
            <a:endParaRPr lang="tr-TR" sz="2400" dirty="0">
              <a:solidFill>
                <a:schemeClr val="dk1"/>
              </a:solidFill>
              <a:latin typeface="+mj-lt"/>
            </a:endParaRPr>
          </a:p>
          <a:p>
            <a:pPr marL="941832" marR="0" lvl="1" indent="-342900" algn="just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19999"/>
              <a:buFont typeface="Arial" panose="020B0604020202020204" pitchFamily="34" charset="0"/>
              <a:buChar char="•"/>
            </a:pPr>
            <a:endParaRPr sz="2400" b="0" i="0" u="none" strike="noStrike" cap="none" dirty="0">
              <a:solidFill>
                <a:schemeClr val="dk1"/>
              </a:solidFill>
              <a:latin typeface="+mj-lt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140525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6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9075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2743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lang="tr-TR" dirty="0" err="1"/>
              <a:t>Roll</a:t>
            </a:r>
            <a:r>
              <a:rPr lang="tr-TR" dirty="0"/>
              <a:t>-Pitch RL Agent</a:t>
            </a:r>
            <a:endParaRPr lang="en-US" dirty="0"/>
          </a:p>
        </p:txBody>
      </p:sp>
      <p:sp>
        <p:nvSpPr>
          <p:cNvPr id="341" name="Google Shape;341;p26"/>
          <p:cNvSpPr txBox="1">
            <a:spLocks noGrp="1"/>
          </p:cNvSpPr>
          <p:nvPr>
            <p:ph type="dt" idx="10"/>
          </p:nvPr>
        </p:nvSpPr>
        <p:spPr>
          <a:xfrm>
            <a:off x="6096000" y="6568457"/>
            <a:ext cx="2743200" cy="28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/>
              <a:t>Jun 7, 2024</a:t>
            </a:r>
            <a:endParaRPr dirty="0"/>
          </a:p>
        </p:txBody>
      </p:sp>
      <p:sp>
        <p:nvSpPr>
          <p:cNvPr id="342" name="Google Shape;342;p26"/>
          <p:cNvSpPr txBox="1">
            <a:spLocks noGrp="1"/>
          </p:cNvSpPr>
          <p:nvPr>
            <p:ph type="ftr" idx="11"/>
          </p:nvPr>
        </p:nvSpPr>
        <p:spPr>
          <a:xfrm>
            <a:off x="0" y="6568457"/>
            <a:ext cx="6096000" cy="28954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CMP-620 Reinforcement Learning – Project Pro</a:t>
            </a:r>
            <a:r>
              <a:rPr lang="tr-TR" dirty="0" err="1"/>
              <a:t>gress</a:t>
            </a:r>
            <a:endParaRPr dirty="0"/>
          </a:p>
        </p:txBody>
      </p:sp>
      <p:sp>
        <p:nvSpPr>
          <p:cNvPr id="343" name="Google Shape;343;p26"/>
          <p:cNvSpPr txBox="1">
            <a:spLocks noGrp="1"/>
          </p:cNvSpPr>
          <p:nvPr>
            <p:ph type="sldNum" idx="12"/>
          </p:nvPr>
        </p:nvSpPr>
        <p:spPr>
          <a:xfrm>
            <a:off x="8839200" y="6568457"/>
            <a:ext cx="3352800" cy="28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sp>
        <p:nvSpPr>
          <p:cNvPr id="344" name="Google Shape;344;p26"/>
          <p:cNvSpPr txBox="1"/>
          <p:nvPr/>
        </p:nvSpPr>
        <p:spPr>
          <a:xfrm>
            <a:off x="1073247" y="1201213"/>
            <a:ext cx="10045505" cy="5083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941832" marR="0" lvl="1" indent="-342900" algn="just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19999"/>
              <a:buFont typeface="Arial" panose="020B0604020202020204" pitchFamily="34" charset="0"/>
              <a:buChar char="•"/>
            </a:pPr>
            <a:endParaRPr lang="tr-TR" sz="2400" dirty="0">
              <a:solidFill>
                <a:schemeClr val="dk1"/>
              </a:solidFill>
              <a:latin typeface="+mj-lt"/>
            </a:endParaRPr>
          </a:p>
          <a:p>
            <a:pPr marL="941832" marR="0" lvl="1" indent="-342900" algn="just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19999"/>
              <a:buFont typeface="Arial" panose="020B0604020202020204" pitchFamily="34" charset="0"/>
              <a:buChar char="•"/>
            </a:pPr>
            <a:endParaRPr lang="tr-TR" sz="2400" dirty="0">
              <a:solidFill>
                <a:schemeClr val="dk1"/>
              </a:solidFill>
              <a:latin typeface="+mj-lt"/>
            </a:endParaRPr>
          </a:p>
          <a:p>
            <a:pPr marL="941832" marR="0" lvl="1" indent="-342900" algn="just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19999"/>
              <a:buFont typeface="Arial" panose="020B0604020202020204" pitchFamily="34" charset="0"/>
              <a:buChar char="•"/>
            </a:pPr>
            <a:endParaRPr sz="2400" b="0" i="0" u="none" strike="noStrike" cap="none" dirty="0">
              <a:solidFill>
                <a:schemeClr val="dk1"/>
              </a:solidFill>
              <a:latin typeface="+mj-lt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608133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6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9075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2743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lang="tr-TR" dirty="0" err="1"/>
              <a:t>Trainig</a:t>
            </a:r>
            <a:r>
              <a:rPr lang="tr-TR" dirty="0"/>
              <a:t> </a:t>
            </a:r>
            <a:r>
              <a:rPr lang="tr-TR" dirty="0" err="1"/>
              <a:t>Results</a:t>
            </a:r>
            <a:endParaRPr lang="en-US" dirty="0"/>
          </a:p>
        </p:txBody>
      </p:sp>
      <p:sp>
        <p:nvSpPr>
          <p:cNvPr id="341" name="Google Shape;341;p26"/>
          <p:cNvSpPr txBox="1">
            <a:spLocks noGrp="1"/>
          </p:cNvSpPr>
          <p:nvPr>
            <p:ph type="dt" idx="10"/>
          </p:nvPr>
        </p:nvSpPr>
        <p:spPr>
          <a:xfrm>
            <a:off x="6096000" y="6568457"/>
            <a:ext cx="2743200" cy="28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/>
              <a:t>Jun 7, 2024</a:t>
            </a:r>
            <a:endParaRPr dirty="0"/>
          </a:p>
        </p:txBody>
      </p:sp>
      <p:sp>
        <p:nvSpPr>
          <p:cNvPr id="342" name="Google Shape;342;p26"/>
          <p:cNvSpPr txBox="1">
            <a:spLocks noGrp="1"/>
          </p:cNvSpPr>
          <p:nvPr>
            <p:ph type="ftr" idx="11"/>
          </p:nvPr>
        </p:nvSpPr>
        <p:spPr>
          <a:xfrm>
            <a:off x="0" y="6568457"/>
            <a:ext cx="6096000" cy="28954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CMP-620 Reinforcement Learning – Project Pro</a:t>
            </a:r>
            <a:r>
              <a:rPr lang="tr-TR" dirty="0" err="1"/>
              <a:t>gress</a:t>
            </a:r>
            <a:endParaRPr dirty="0"/>
          </a:p>
        </p:txBody>
      </p:sp>
      <p:sp>
        <p:nvSpPr>
          <p:cNvPr id="343" name="Google Shape;343;p26"/>
          <p:cNvSpPr txBox="1">
            <a:spLocks noGrp="1"/>
          </p:cNvSpPr>
          <p:nvPr>
            <p:ph type="sldNum" idx="12"/>
          </p:nvPr>
        </p:nvSpPr>
        <p:spPr>
          <a:xfrm>
            <a:off x="8839200" y="6568457"/>
            <a:ext cx="3352800" cy="28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  <p:sp>
        <p:nvSpPr>
          <p:cNvPr id="344" name="Google Shape;344;p26"/>
          <p:cNvSpPr txBox="1"/>
          <p:nvPr/>
        </p:nvSpPr>
        <p:spPr>
          <a:xfrm>
            <a:off x="1073247" y="1201213"/>
            <a:ext cx="10045505" cy="5083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941832" marR="0" lvl="1" indent="-342900" algn="just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19999"/>
              <a:buFont typeface="Arial" panose="020B0604020202020204" pitchFamily="34" charset="0"/>
              <a:buChar char="•"/>
            </a:pPr>
            <a:endParaRPr lang="tr-TR" sz="2400" dirty="0">
              <a:solidFill>
                <a:schemeClr val="dk1"/>
              </a:solidFill>
              <a:latin typeface="+mj-lt"/>
            </a:endParaRPr>
          </a:p>
          <a:p>
            <a:pPr marL="941832" marR="0" lvl="1" indent="-342900" algn="just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19999"/>
              <a:buFont typeface="Arial" panose="020B0604020202020204" pitchFamily="34" charset="0"/>
              <a:buChar char="•"/>
            </a:pPr>
            <a:endParaRPr lang="tr-TR" sz="2400" dirty="0">
              <a:solidFill>
                <a:schemeClr val="dk1"/>
              </a:solidFill>
              <a:latin typeface="+mj-lt"/>
            </a:endParaRPr>
          </a:p>
          <a:p>
            <a:pPr marL="941832" marR="0" lvl="1" indent="-342900" algn="just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19999"/>
              <a:buFont typeface="Arial" panose="020B0604020202020204" pitchFamily="34" charset="0"/>
              <a:buChar char="•"/>
            </a:pPr>
            <a:endParaRPr sz="2400" b="0" i="0" u="none" strike="noStrike" cap="none" dirty="0">
              <a:solidFill>
                <a:schemeClr val="dk1"/>
              </a:solidFill>
              <a:latin typeface="+mj-lt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024389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6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9075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2743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lang="tr-TR" dirty="0"/>
              <a:t> </a:t>
            </a:r>
            <a:endParaRPr lang="en-US" dirty="0"/>
          </a:p>
        </p:txBody>
      </p:sp>
      <p:sp>
        <p:nvSpPr>
          <p:cNvPr id="341" name="Google Shape;341;p26"/>
          <p:cNvSpPr txBox="1">
            <a:spLocks noGrp="1"/>
          </p:cNvSpPr>
          <p:nvPr>
            <p:ph type="dt" idx="10"/>
          </p:nvPr>
        </p:nvSpPr>
        <p:spPr>
          <a:xfrm>
            <a:off x="6096000" y="6568457"/>
            <a:ext cx="2743200" cy="28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/>
              <a:t>Jun 7, 2024</a:t>
            </a:r>
            <a:endParaRPr dirty="0"/>
          </a:p>
        </p:txBody>
      </p:sp>
      <p:sp>
        <p:nvSpPr>
          <p:cNvPr id="342" name="Google Shape;342;p26"/>
          <p:cNvSpPr txBox="1">
            <a:spLocks noGrp="1"/>
          </p:cNvSpPr>
          <p:nvPr>
            <p:ph type="ftr" idx="11"/>
          </p:nvPr>
        </p:nvSpPr>
        <p:spPr>
          <a:xfrm>
            <a:off x="0" y="6568457"/>
            <a:ext cx="6096000" cy="28954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CMP-620 Reinforcement Learning – Project Pro</a:t>
            </a:r>
            <a:r>
              <a:rPr lang="tr-TR" dirty="0" err="1"/>
              <a:t>gress</a:t>
            </a:r>
            <a:endParaRPr dirty="0"/>
          </a:p>
        </p:txBody>
      </p:sp>
      <p:sp>
        <p:nvSpPr>
          <p:cNvPr id="343" name="Google Shape;343;p26"/>
          <p:cNvSpPr txBox="1">
            <a:spLocks noGrp="1"/>
          </p:cNvSpPr>
          <p:nvPr>
            <p:ph type="sldNum" idx="12"/>
          </p:nvPr>
        </p:nvSpPr>
        <p:spPr>
          <a:xfrm>
            <a:off x="8839200" y="6568457"/>
            <a:ext cx="3352800" cy="28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  <p:sp>
        <p:nvSpPr>
          <p:cNvPr id="344" name="Google Shape;344;p26"/>
          <p:cNvSpPr txBox="1"/>
          <p:nvPr/>
        </p:nvSpPr>
        <p:spPr>
          <a:xfrm>
            <a:off x="1073247" y="1201213"/>
            <a:ext cx="10045505" cy="5083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941832" marR="0" lvl="1" indent="-342900" algn="just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19999"/>
              <a:buFont typeface="Arial" panose="020B0604020202020204" pitchFamily="34" charset="0"/>
              <a:buChar char="•"/>
            </a:pPr>
            <a:endParaRPr lang="tr-TR" sz="2400" dirty="0">
              <a:solidFill>
                <a:schemeClr val="dk1"/>
              </a:solidFill>
              <a:latin typeface="+mj-lt"/>
            </a:endParaRPr>
          </a:p>
          <a:p>
            <a:pPr marL="941832" marR="0" lvl="1" indent="-342900" algn="just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19999"/>
              <a:buFont typeface="Arial" panose="020B0604020202020204" pitchFamily="34" charset="0"/>
              <a:buChar char="•"/>
            </a:pPr>
            <a:endParaRPr lang="tr-TR" sz="2400" dirty="0">
              <a:solidFill>
                <a:schemeClr val="dk1"/>
              </a:solidFill>
              <a:latin typeface="+mj-lt"/>
            </a:endParaRPr>
          </a:p>
          <a:p>
            <a:pPr marL="941832" marR="0" lvl="1" indent="-342900" algn="just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19999"/>
              <a:buFont typeface="Arial" panose="020B0604020202020204" pitchFamily="34" charset="0"/>
              <a:buChar char="•"/>
            </a:pPr>
            <a:endParaRPr sz="2400" b="0" i="0" u="none" strike="noStrike" cap="none" dirty="0">
              <a:solidFill>
                <a:schemeClr val="dk1"/>
              </a:solidFill>
              <a:latin typeface="+mj-lt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124482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6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9075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2743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lang="tr-TR" dirty="0"/>
              <a:t> </a:t>
            </a:r>
            <a:endParaRPr lang="en-US" dirty="0"/>
          </a:p>
        </p:txBody>
      </p:sp>
      <p:sp>
        <p:nvSpPr>
          <p:cNvPr id="341" name="Google Shape;341;p26"/>
          <p:cNvSpPr txBox="1">
            <a:spLocks noGrp="1"/>
          </p:cNvSpPr>
          <p:nvPr>
            <p:ph type="dt" idx="10"/>
          </p:nvPr>
        </p:nvSpPr>
        <p:spPr>
          <a:xfrm>
            <a:off x="6096000" y="6568457"/>
            <a:ext cx="2743200" cy="28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/>
              <a:t>Jun 7, 2024</a:t>
            </a:r>
            <a:endParaRPr dirty="0"/>
          </a:p>
        </p:txBody>
      </p:sp>
      <p:sp>
        <p:nvSpPr>
          <p:cNvPr id="342" name="Google Shape;342;p26"/>
          <p:cNvSpPr txBox="1">
            <a:spLocks noGrp="1"/>
          </p:cNvSpPr>
          <p:nvPr>
            <p:ph type="ftr" idx="11"/>
          </p:nvPr>
        </p:nvSpPr>
        <p:spPr>
          <a:xfrm>
            <a:off x="0" y="6568457"/>
            <a:ext cx="6096000" cy="28954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CMP-620 Reinforcement Learning – Project Pro</a:t>
            </a:r>
            <a:r>
              <a:rPr lang="tr-TR" dirty="0" err="1"/>
              <a:t>gress</a:t>
            </a:r>
            <a:endParaRPr dirty="0"/>
          </a:p>
        </p:txBody>
      </p:sp>
      <p:sp>
        <p:nvSpPr>
          <p:cNvPr id="343" name="Google Shape;343;p26"/>
          <p:cNvSpPr txBox="1">
            <a:spLocks noGrp="1"/>
          </p:cNvSpPr>
          <p:nvPr>
            <p:ph type="sldNum" idx="12"/>
          </p:nvPr>
        </p:nvSpPr>
        <p:spPr>
          <a:xfrm>
            <a:off x="8839200" y="6568457"/>
            <a:ext cx="3352800" cy="28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  <p:sp>
        <p:nvSpPr>
          <p:cNvPr id="344" name="Google Shape;344;p26"/>
          <p:cNvSpPr txBox="1"/>
          <p:nvPr/>
        </p:nvSpPr>
        <p:spPr>
          <a:xfrm>
            <a:off x="1073247" y="1201213"/>
            <a:ext cx="10045505" cy="5083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941832" marR="0" lvl="1" indent="-342900" algn="just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19999"/>
              <a:buFont typeface="Arial" panose="020B0604020202020204" pitchFamily="34" charset="0"/>
              <a:buChar char="•"/>
            </a:pPr>
            <a:endParaRPr lang="tr-TR" sz="2400" dirty="0">
              <a:solidFill>
                <a:schemeClr val="dk1"/>
              </a:solidFill>
              <a:latin typeface="+mj-lt"/>
            </a:endParaRPr>
          </a:p>
          <a:p>
            <a:pPr marL="941832" marR="0" lvl="1" indent="-342900" algn="just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19999"/>
              <a:buFont typeface="Arial" panose="020B0604020202020204" pitchFamily="34" charset="0"/>
              <a:buChar char="•"/>
            </a:pPr>
            <a:endParaRPr lang="tr-TR" sz="2400" dirty="0">
              <a:solidFill>
                <a:schemeClr val="dk1"/>
              </a:solidFill>
              <a:latin typeface="+mj-lt"/>
            </a:endParaRPr>
          </a:p>
          <a:p>
            <a:pPr marL="941832" marR="0" lvl="1" indent="-342900" algn="just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19999"/>
              <a:buFont typeface="Arial" panose="020B0604020202020204" pitchFamily="34" charset="0"/>
              <a:buChar char="•"/>
            </a:pPr>
            <a:endParaRPr sz="2400" b="0" i="0" u="none" strike="noStrike" cap="none" dirty="0">
              <a:solidFill>
                <a:schemeClr val="dk1"/>
              </a:solidFill>
              <a:latin typeface="+mj-lt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096567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6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9075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2743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lang="tr-TR" dirty="0"/>
              <a:t> </a:t>
            </a:r>
            <a:endParaRPr lang="en-US" dirty="0"/>
          </a:p>
        </p:txBody>
      </p:sp>
      <p:sp>
        <p:nvSpPr>
          <p:cNvPr id="341" name="Google Shape;341;p26"/>
          <p:cNvSpPr txBox="1">
            <a:spLocks noGrp="1"/>
          </p:cNvSpPr>
          <p:nvPr>
            <p:ph type="dt" idx="10"/>
          </p:nvPr>
        </p:nvSpPr>
        <p:spPr>
          <a:xfrm>
            <a:off x="6096000" y="6568457"/>
            <a:ext cx="2743200" cy="28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/>
              <a:t>Jun 7, 2024</a:t>
            </a:r>
            <a:endParaRPr dirty="0"/>
          </a:p>
        </p:txBody>
      </p:sp>
      <p:sp>
        <p:nvSpPr>
          <p:cNvPr id="342" name="Google Shape;342;p26"/>
          <p:cNvSpPr txBox="1">
            <a:spLocks noGrp="1"/>
          </p:cNvSpPr>
          <p:nvPr>
            <p:ph type="ftr" idx="11"/>
          </p:nvPr>
        </p:nvSpPr>
        <p:spPr>
          <a:xfrm>
            <a:off x="0" y="6568457"/>
            <a:ext cx="6096000" cy="28954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CMP-620 Reinforcement Learning – Project Pro</a:t>
            </a:r>
            <a:r>
              <a:rPr lang="tr-TR" dirty="0" err="1"/>
              <a:t>gress</a:t>
            </a:r>
            <a:endParaRPr dirty="0"/>
          </a:p>
        </p:txBody>
      </p:sp>
      <p:sp>
        <p:nvSpPr>
          <p:cNvPr id="343" name="Google Shape;343;p26"/>
          <p:cNvSpPr txBox="1">
            <a:spLocks noGrp="1"/>
          </p:cNvSpPr>
          <p:nvPr>
            <p:ph type="sldNum" idx="12"/>
          </p:nvPr>
        </p:nvSpPr>
        <p:spPr>
          <a:xfrm>
            <a:off x="8839200" y="6568457"/>
            <a:ext cx="3352800" cy="28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  <p:sp>
        <p:nvSpPr>
          <p:cNvPr id="344" name="Google Shape;344;p26"/>
          <p:cNvSpPr txBox="1"/>
          <p:nvPr/>
        </p:nvSpPr>
        <p:spPr>
          <a:xfrm>
            <a:off x="1073247" y="1201213"/>
            <a:ext cx="10045505" cy="5083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941832" marR="0" lvl="1" indent="-342900" algn="just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19999"/>
              <a:buFont typeface="Arial" panose="020B0604020202020204" pitchFamily="34" charset="0"/>
              <a:buChar char="•"/>
            </a:pPr>
            <a:endParaRPr lang="tr-TR" sz="2400" dirty="0">
              <a:solidFill>
                <a:schemeClr val="dk1"/>
              </a:solidFill>
              <a:latin typeface="+mj-lt"/>
            </a:endParaRPr>
          </a:p>
          <a:p>
            <a:pPr marL="941832" marR="0" lvl="1" indent="-342900" algn="just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19999"/>
              <a:buFont typeface="Arial" panose="020B0604020202020204" pitchFamily="34" charset="0"/>
              <a:buChar char="•"/>
            </a:pPr>
            <a:endParaRPr lang="tr-TR" sz="2400" dirty="0">
              <a:solidFill>
                <a:schemeClr val="dk1"/>
              </a:solidFill>
              <a:latin typeface="+mj-lt"/>
            </a:endParaRPr>
          </a:p>
          <a:p>
            <a:pPr marL="941832" marR="0" lvl="1" indent="-342900" algn="just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19999"/>
              <a:buFont typeface="Arial" panose="020B0604020202020204" pitchFamily="34" charset="0"/>
              <a:buChar char="•"/>
            </a:pPr>
            <a:endParaRPr sz="2400" b="0" i="0" u="none" strike="noStrike" cap="none" dirty="0">
              <a:solidFill>
                <a:schemeClr val="dk1"/>
              </a:solidFill>
              <a:latin typeface="+mj-lt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106014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6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9075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2743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lang="tr-TR" dirty="0"/>
              <a:t> </a:t>
            </a:r>
            <a:endParaRPr lang="en-US" dirty="0"/>
          </a:p>
        </p:txBody>
      </p:sp>
      <p:sp>
        <p:nvSpPr>
          <p:cNvPr id="341" name="Google Shape;341;p26"/>
          <p:cNvSpPr txBox="1">
            <a:spLocks noGrp="1"/>
          </p:cNvSpPr>
          <p:nvPr>
            <p:ph type="dt" idx="10"/>
          </p:nvPr>
        </p:nvSpPr>
        <p:spPr>
          <a:xfrm>
            <a:off x="6096000" y="6568457"/>
            <a:ext cx="2743200" cy="28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/>
              <a:t>Jun 7, 2024</a:t>
            </a:r>
            <a:endParaRPr dirty="0"/>
          </a:p>
        </p:txBody>
      </p:sp>
      <p:sp>
        <p:nvSpPr>
          <p:cNvPr id="342" name="Google Shape;342;p26"/>
          <p:cNvSpPr txBox="1">
            <a:spLocks noGrp="1"/>
          </p:cNvSpPr>
          <p:nvPr>
            <p:ph type="ftr" idx="11"/>
          </p:nvPr>
        </p:nvSpPr>
        <p:spPr>
          <a:xfrm>
            <a:off x="0" y="6568457"/>
            <a:ext cx="6096000" cy="28954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CMP-620 Reinforcement Learning – Project Pro</a:t>
            </a:r>
            <a:r>
              <a:rPr lang="tr-TR" dirty="0" err="1"/>
              <a:t>gress</a:t>
            </a:r>
            <a:endParaRPr dirty="0"/>
          </a:p>
        </p:txBody>
      </p:sp>
      <p:sp>
        <p:nvSpPr>
          <p:cNvPr id="343" name="Google Shape;343;p26"/>
          <p:cNvSpPr txBox="1">
            <a:spLocks noGrp="1"/>
          </p:cNvSpPr>
          <p:nvPr>
            <p:ph type="sldNum" idx="12"/>
          </p:nvPr>
        </p:nvSpPr>
        <p:spPr>
          <a:xfrm>
            <a:off x="8839200" y="6568457"/>
            <a:ext cx="3352800" cy="28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  <p:sp>
        <p:nvSpPr>
          <p:cNvPr id="344" name="Google Shape;344;p26"/>
          <p:cNvSpPr txBox="1"/>
          <p:nvPr/>
        </p:nvSpPr>
        <p:spPr>
          <a:xfrm>
            <a:off x="1073247" y="1201213"/>
            <a:ext cx="10045505" cy="5083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941832" marR="0" lvl="1" indent="-342900" algn="just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19999"/>
              <a:buFont typeface="Arial" panose="020B0604020202020204" pitchFamily="34" charset="0"/>
              <a:buChar char="•"/>
            </a:pPr>
            <a:endParaRPr lang="tr-TR" sz="2400" dirty="0">
              <a:solidFill>
                <a:schemeClr val="dk1"/>
              </a:solidFill>
              <a:latin typeface="+mj-lt"/>
            </a:endParaRPr>
          </a:p>
          <a:p>
            <a:pPr marL="941832" marR="0" lvl="1" indent="-342900" algn="just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19999"/>
              <a:buFont typeface="Arial" panose="020B0604020202020204" pitchFamily="34" charset="0"/>
              <a:buChar char="•"/>
            </a:pPr>
            <a:endParaRPr lang="tr-TR" sz="2400" dirty="0">
              <a:solidFill>
                <a:schemeClr val="dk1"/>
              </a:solidFill>
              <a:latin typeface="+mj-lt"/>
            </a:endParaRPr>
          </a:p>
          <a:p>
            <a:pPr marL="941832" marR="0" lvl="1" indent="-342900" algn="just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19999"/>
              <a:buFont typeface="Arial" panose="020B0604020202020204" pitchFamily="34" charset="0"/>
              <a:buChar char="•"/>
            </a:pPr>
            <a:endParaRPr sz="2400" b="0" i="0" u="none" strike="noStrike" cap="none" dirty="0">
              <a:solidFill>
                <a:schemeClr val="dk1"/>
              </a:solidFill>
              <a:latin typeface="+mj-lt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42287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6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9075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2743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lang="en-US" dirty="0"/>
              <a:t>Introduction</a:t>
            </a:r>
          </a:p>
        </p:txBody>
      </p:sp>
      <p:sp>
        <p:nvSpPr>
          <p:cNvPr id="341" name="Google Shape;341;p26"/>
          <p:cNvSpPr txBox="1">
            <a:spLocks noGrp="1"/>
          </p:cNvSpPr>
          <p:nvPr>
            <p:ph type="dt" idx="10"/>
          </p:nvPr>
        </p:nvSpPr>
        <p:spPr>
          <a:xfrm>
            <a:off x="6096000" y="6568457"/>
            <a:ext cx="2743200" cy="28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/>
              <a:t>Jun 7, 2024</a:t>
            </a:r>
            <a:endParaRPr dirty="0"/>
          </a:p>
        </p:txBody>
      </p:sp>
      <p:sp>
        <p:nvSpPr>
          <p:cNvPr id="342" name="Google Shape;342;p26"/>
          <p:cNvSpPr txBox="1">
            <a:spLocks noGrp="1"/>
          </p:cNvSpPr>
          <p:nvPr>
            <p:ph type="ftr" idx="11"/>
          </p:nvPr>
        </p:nvSpPr>
        <p:spPr>
          <a:xfrm>
            <a:off x="0" y="6568457"/>
            <a:ext cx="6096000" cy="28954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CMP-620 Reinforcement Learning – Project Pro</a:t>
            </a:r>
            <a:r>
              <a:rPr lang="tr-TR" dirty="0" err="1"/>
              <a:t>gress</a:t>
            </a:r>
            <a:endParaRPr dirty="0"/>
          </a:p>
        </p:txBody>
      </p:sp>
      <p:sp>
        <p:nvSpPr>
          <p:cNvPr id="343" name="Google Shape;343;p26"/>
          <p:cNvSpPr txBox="1">
            <a:spLocks noGrp="1"/>
          </p:cNvSpPr>
          <p:nvPr>
            <p:ph type="sldNum" idx="12"/>
          </p:nvPr>
        </p:nvSpPr>
        <p:spPr>
          <a:xfrm>
            <a:off x="8839200" y="6568457"/>
            <a:ext cx="3352800" cy="28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344" name="Google Shape;344;p26"/>
          <p:cNvSpPr txBox="1"/>
          <p:nvPr/>
        </p:nvSpPr>
        <p:spPr>
          <a:xfrm>
            <a:off x="1073247" y="1201213"/>
            <a:ext cx="10045505" cy="5083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941832" marR="0" lvl="1" indent="-342900" algn="just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19999"/>
              <a:buFont typeface="Arial" panose="020B0604020202020204" pitchFamily="34" charset="0"/>
              <a:buChar char="•"/>
            </a:pPr>
            <a:endParaRPr lang="tr-TR" sz="2400" dirty="0">
              <a:solidFill>
                <a:schemeClr val="dk1"/>
              </a:solidFill>
              <a:latin typeface="+mj-lt"/>
            </a:endParaRPr>
          </a:p>
          <a:p>
            <a:pPr marL="941832" marR="0" lvl="1" indent="-342900" algn="just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19999"/>
              <a:buFont typeface="Arial" panose="020B0604020202020204" pitchFamily="34" charset="0"/>
              <a:buChar char="•"/>
            </a:pPr>
            <a:r>
              <a:rPr lang="tr-TR" sz="2400" dirty="0" err="1">
                <a:solidFill>
                  <a:schemeClr val="dk1"/>
                </a:solidFill>
                <a:latin typeface="+mj-lt"/>
              </a:rPr>
              <a:t>Quadcopter</a:t>
            </a:r>
            <a:r>
              <a:rPr lang="tr-TR" sz="2400" dirty="0">
                <a:solidFill>
                  <a:schemeClr val="dk1"/>
                </a:solidFill>
                <a:latin typeface="+mj-lt"/>
              </a:rPr>
              <a:t> </a:t>
            </a:r>
            <a:r>
              <a:rPr lang="tr-TR" sz="2400" dirty="0" err="1">
                <a:solidFill>
                  <a:schemeClr val="dk1"/>
                </a:solidFill>
                <a:latin typeface="+mj-lt"/>
              </a:rPr>
              <a:t>Overview</a:t>
            </a:r>
            <a:endParaRPr lang="tr-TR" sz="2400" dirty="0">
              <a:solidFill>
                <a:schemeClr val="dk1"/>
              </a:solidFill>
              <a:latin typeface="+mj-lt"/>
            </a:endParaRPr>
          </a:p>
          <a:p>
            <a:pPr marL="941832" marR="0" lvl="1" indent="-342900" algn="just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19999"/>
              <a:buFont typeface="Arial" panose="020B0604020202020204" pitchFamily="34" charset="0"/>
              <a:buChar char="•"/>
            </a:pPr>
            <a:r>
              <a:rPr lang="tr-TR" sz="2400" dirty="0">
                <a:solidFill>
                  <a:schemeClr val="dk1"/>
                </a:solidFill>
                <a:latin typeface="+mj-lt"/>
              </a:rPr>
              <a:t>PID </a:t>
            </a:r>
            <a:r>
              <a:rPr lang="tr-TR" sz="2400" dirty="0" err="1">
                <a:solidFill>
                  <a:schemeClr val="dk1"/>
                </a:solidFill>
                <a:latin typeface="+mj-lt"/>
              </a:rPr>
              <a:t>Algorithms</a:t>
            </a:r>
            <a:endParaRPr lang="tr-TR" sz="2400" dirty="0">
              <a:solidFill>
                <a:schemeClr val="dk1"/>
              </a:solidFill>
              <a:latin typeface="+mj-lt"/>
            </a:endParaRPr>
          </a:p>
          <a:p>
            <a:pPr marL="941832" marR="0" lvl="1" indent="-342900" algn="just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19999"/>
              <a:buFont typeface="Arial" panose="020B0604020202020204" pitchFamily="34" charset="0"/>
              <a:buChar char="•"/>
            </a:pPr>
            <a:r>
              <a:rPr lang="tr-TR" sz="2400" dirty="0" err="1">
                <a:solidFill>
                  <a:schemeClr val="dk1"/>
                </a:solidFill>
                <a:latin typeface="+mj-lt"/>
              </a:rPr>
              <a:t>Why</a:t>
            </a:r>
            <a:r>
              <a:rPr lang="tr-TR" sz="2400" dirty="0">
                <a:solidFill>
                  <a:schemeClr val="dk1"/>
                </a:solidFill>
                <a:latin typeface="+mj-lt"/>
              </a:rPr>
              <a:t> RL </a:t>
            </a:r>
            <a:r>
              <a:rPr lang="tr-TR" sz="2400" dirty="0" err="1">
                <a:solidFill>
                  <a:schemeClr val="dk1"/>
                </a:solidFill>
                <a:latin typeface="+mj-lt"/>
              </a:rPr>
              <a:t>Algorithms</a:t>
            </a:r>
            <a:r>
              <a:rPr lang="tr-TR" sz="2400" dirty="0">
                <a:solidFill>
                  <a:schemeClr val="dk1"/>
                </a:solidFill>
                <a:latin typeface="+mj-lt"/>
              </a:rPr>
              <a:t> </a:t>
            </a:r>
            <a:r>
              <a:rPr lang="tr-TR" sz="2400" dirty="0" err="1">
                <a:solidFill>
                  <a:schemeClr val="dk1"/>
                </a:solidFill>
                <a:latin typeface="+mj-lt"/>
              </a:rPr>
              <a:t>Used</a:t>
            </a:r>
            <a:endParaRPr lang="tr-TR" sz="2400" dirty="0">
              <a:solidFill>
                <a:schemeClr val="dk1"/>
              </a:solidFill>
              <a:latin typeface="+mj-lt"/>
            </a:endParaRPr>
          </a:p>
          <a:p>
            <a:pPr marL="941832" lvl="1" indent="-342900" algn="just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119999"/>
              <a:buFont typeface="Arial" panose="020B0604020202020204" pitchFamily="34" charset="0"/>
              <a:buChar char="•"/>
            </a:pPr>
            <a:r>
              <a:rPr lang="tr-TR" sz="2400" dirty="0">
                <a:solidFill>
                  <a:schemeClr val="dk1"/>
                </a:solidFill>
                <a:latin typeface="+mj-lt"/>
              </a:rPr>
              <a:t>Training </a:t>
            </a:r>
            <a:r>
              <a:rPr lang="tr-TR" sz="2400" dirty="0" err="1">
                <a:solidFill>
                  <a:schemeClr val="dk1"/>
                </a:solidFill>
                <a:latin typeface="+mj-lt"/>
              </a:rPr>
              <a:t>Algorithms</a:t>
            </a:r>
            <a:endParaRPr lang="tr-TR" sz="2400" dirty="0">
              <a:solidFill>
                <a:schemeClr val="dk1"/>
              </a:solidFill>
              <a:latin typeface="+mj-lt"/>
            </a:endParaRPr>
          </a:p>
          <a:p>
            <a:pPr marL="941832" marR="0" lvl="1" indent="-342900" algn="just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19999"/>
              <a:buFont typeface="Arial" panose="020B0604020202020204" pitchFamily="34" charset="0"/>
              <a:buChar char="•"/>
            </a:pPr>
            <a:r>
              <a:rPr lang="tr-TR" sz="2400" dirty="0" err="1">
                <a:solidFill>
                  <a:schemeClr val="dk1"/>
                </a:solidFill>
                <a:latin typeface="+mj-lt"/>
              </a:rPr>
              <a:t>Overview</a:t>
            </a:r>
            <a:r>
              <a:rPr lang="tr-TR" sz="2400" dirty="0">
                <a:solidFill>
                  <a:schemeClr val="dk1"/>
                </a:solidFill>
                <a:latin typeface="+mj-lt"/>
              </a:rPr>
              <a:t> of </a:t>
            </a:r>
            <a:r>
              <a:rPr lang="tr-TR" sz="2400" dirty="0" err="1">
                <a:solidFill>
                  <a:schemeClr val="dk1"/>
                </a:solidFill>
                <a:latin typeface="+mj-lt"/>
              </a:rPr>
              <a:t>Related</a:t>
            </a:r>
            <a:r>
              <a:rPr lang="tr-TR" sz="2400" dirty="0">
                <a:solidFill>
                  <a:schemeClr val="dk1"/>
                </a:solidFill>
                <a:latin typeface="+mj-lt"/>
              </a:rPr>
              <a:t> Works</a:t>
            </a:r>
          </a:p>
          <a:p>
            <a:pPr marL="941832" marR="0" lvl="1" indent="-342900" algn="just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19999"/>
              <a:buFont typeface="Arial" panose="020B0604020202020204" pitchFamily="34" charset="0"/>
              <a:buChar char="•"/>
            </a:pPr>
            <a:r>
              <a:rPr lang="tr-TR" sz="2400" dirty="0">
                <a:solidFill>
                  <a:schemeClr val="dk1"/>
                </a:solidFill>
                <a:latin typeface="+mj-lt"/>
              </a:rPr>
              <a:t>Project </a:t>
            </a:r>
            <a:r>
              <a:rPr lang="tr-TR" sz="2400" dirty="0" err="1">
                <a:solidFill>
                  <a:schemeClr val="dk1"/>
                </a:solidFill>
                <a:latin typeface="+mj-lt"/>
              </a:rPr>
              <a:t>Overview</a:t>
            </a:r>
            <a:endParaRPr lang="tr-TR" sz="2400" dirty="0">
              <a:solidFill>
                <a:schemeClr val="dk1"/>
              </a:solidFill>
              <a:latin typeface="+mj-lt"/>
            </a:endParaRPr>
          </a:p>
          <a:p>
            <a:pPr marL="941832" marR="0" lvl="1" indent="-342900" algn="just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19999"/>
              <a:buFont typeface="Arial" panose="020B0604020202020204" pitchFamily="34" charset="0"/>
              <a:buChar char="•"/>
            </a:pPr>
            <a:r>
              <a:rPr lang="tr-TR" sz="2400" dirty="0">
                <a:solidFill>
                  <a:schemeClr val="dk1"/>
                </a:solidFill>
                <a:latin typeface="+mj-lt"/>
              </a:rPr>
              <a:t>Training </a:t>
            </a:r>
            <a:r>
              <a:rPr lang="tr-TR" sz="2400" dirty="0" err="1">
                <a:solidFill>
                  <a:schemeClr val="dk1"/>
                </a:solidFill>
                <a:latin typeface="+mj-lt"/>
              </a:rPr>
              <a:t>Results</a:t>
            </a:r>
            <a:r>
              <a:rPr lang="tr-TR" sz="2400" dirty="0">
                <a:solidFill>
                  <a:schemeClr val="dk1"/>
                </a:solidFill>
                <a:latin typeface="+mj-lt"/>
              </a:rPr>
              <a:t> &amp; </a:t>
            </a:r>
            <a:r>
              <a:rPr lang="tr-TR" sz="2400" dirty="0" err="1">
                <a:solidFill>
                  <a:schemeClr val="dk1"/>
                </a:solidFill>
                <a:latin typeface="+mj-lt"/>
              </a:rPr>
              <a:t>Analyzes</a:t>
            </a:r>
            <a:endParaRPr lang="tr-TR" sz="2400" dirty="0">
              <a:solidFill>
                <a:schemeClr val="dk1"/>
              </a:solidFill>
              <a:latin typeface="+mj-lt"/>
            </a:endParaRPr>
          </a:p>
          <a:p>
            <a:pPr marL="941832" marR="0" lvl="1" indent="-342900" algn="just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19999"/>
              <a:buFont typeface="Arial" panose="020B0604020202020204" pitchFamily="34" charset="0"/>
              <a:buChar char="•"/>
            </a:pPr>
            <a:endParaRPr lang="tr-TR" sz="2400" dirty="0">
              <a:solidFill>
                <a:schemeClr val="dk1"/>
              </a:solidFill>
              <a:latin typeface="+mj-lt"/>
            </a:endParaRPr>
          </a:p>
          <a:p>
            <a:pPr marL="941832" marR="0" lvl="1" indent="-342900" algn="just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19999"/>
              <a:buFont typeface="Arial" panose="020B0604020202020204" pitchFamily="34" charset="0"/>
              <a:buChar char="•"/>
            </a:pPr>
            <a:endParaRPr lang="tr-TR" sz="2400" dirty="0">
              <a:solidFill>
                <a:schemeClr val="dk1"/>
              </a:solidFill>
              <a:latin typeface="+mj-lt"/>
            </a:endParaRPr>
          </a:p>
          <a:p>
            <a:pPr marL="941832" marR="0" lvl="1" indent="-342900" algn="just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19999"/>
              <a:buFont typeface="Arial" panose="020B0604020202020204" pitchFamily="34" charset="0"/>
              <a:buChar char="•"/>
            </a:pPr>
            <a:endParaRPr sz="2400" b="0" i="0" u="none" strike="noStrike" cap="none" dirty="0">
              <a:solidFill>
                <a:schemeClr val="dk1"/>
              </a:solidFill>
              <a:latin typeface="+mj-lt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054746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6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9075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2743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lang="tr-TR" dirty="0"/>
              <a:t> Analysis of </a:t>
            </a:r>
            <a:r>
              <a:rPr lang="tr-TR" dirty="0" err="1"/>
              <a:t>Results</a:t>
            </a:r>
            <a:endParaRPr lang="en-US" dirty="0"/>
          </a:p>
        </p:txBody>
      </p:sp>
      <p:sp>
        <p:nvSpPr>
          <p:cNvPr id="341" name="Google Shape;341;p26"/>
          <p:cNvSpPr txBox="1">
            <a:spLocks noGrp="1"/>
          </p:cNvSpPr>
          <p:nvPr>
            <p:ph type="dt" idx="10"/>
          </p:nvPr>
        </p:nvSpPr>
        <p:spPr>
          <a:xfrm>
            <a:off x="6096000" y="6568457"/>
            <a:ext cx="2743200" cy="28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/>
              <a:t>Jun 7, 2024</a:t>
            </a:r>
            <a:endParaRPr dirty="0"/>
          </a:p>
        </p:txBody>
      </p:sp>
      <p:sp>
        <p:nvSpPr>
          <p:cNvPr id="342" name="Google Shape;342;p26"/>
          <p:cNvSpPr txBox="1">
            <a:spLocks noGrp="1"/>
          </p:cNvSpPr>
          <p:nvPr>
            <p:ph type="ftr" idx="11"/>
          </p:nvPr>
        </p:nvSpPr>
        <p:spPr>
          <a:xfrm>
            <a:off x="0" y="6568457"/>
            <a:ext cx="6096000" cy="28954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CMP-620 Reinforcement Learning – Project Pro</a:t>
            </a:r>
            <a:r>
              <a:rPr lang="tr-TR" dirty="0" err="1"/>
              <a:t>gress</a:t>
            </a:r>
            <a:endParaRPr dirty="0"/>
          </a:p>
        </p:txBody>
      </p:sp>
      <p:sp>
        <p:nvSpPr>
          <p:cNvPr id="343" name="Google Shape;343;p26"/>
          <p:cNvSpPr txBox="1">
            <a:spLocks noGrp="1"/>
          </p:cNvSpPr>
          <p:nvPr>
            <p:ph type="sldNum" idx="12"/>
          </p:nvPr>
        </p:nvSpPr>
        <p:spPr>
          <a:xfrm>
            <a:off x="8839200" y="6568457"/>
            <a:ext cx="3352800" cy="28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  <p:sp>
        <p:nvSpPr>
          <p:cNvPr id="344" name="Google Shape;344;p26"/>
          <p:cNvSpPr txBox="1"/>
          <p:nvPr/>
        </p:nvSpPr>
        <p:spPr>
          <a:xfrm>
            <a:off x="1073247" y="1201213"/>
            <a:ext cx="10045505" cy="5083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941832" marR="0" lvl="1" indent="-342900" algn="just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19999"/>
              <a:buFont typeface="Arial" panose="020B0604020202020204" pitchFamily="34" charset="0"/>
              <a:buChar char="•"/>
            </a:pPr>
            <a:endParaRPr lang="tr-TR" sz="2400" dirty="0">
              <a:solidFill>
                <a:schemeClr val="dk1"/>
              </a:solidFill>
              <a:latin typeface="+mj-lt"/>
            </a:endParaRPr>
          </a:p>
          <a:p>
            <a:pPr marL="941832" marR="0" lvl="1" indent="-342900" algn="just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19999"/>
              <a:buFont typeface="Arial" panose="020B0604020202020204" pitchFamily="34" charset="0"/>
              <a:buChar char="•"/>
            </a:pPr>
            <a:endParaRPr lang="tr-TR" sz="2400" dirty="0">
              <a:solidFill>
                <a:schemeClr val="dk1"/>
              </a:solidFill>
              <a:latin typeface="+mj-lt"/>
            </a:endParaRPr>
          </a:p>
          <a:p>
            <a:pPr marL="941832" marR="0" lvl="1" indent="-342900" algn="just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19999"/>
              <a:buFont typeface="Arial" panose="020B0604020202020204" pitchFamily="34" charset="0"/>
              <a:buChar char="•"/>
            </a:pPr>
            <a:endParaRPr sz="2400" b="0" i="0" u="none" strike="noStrike" cap="none" dirty="0">
              <a:solidFill>
                <a:schemeClr val="dk1"/>
              </a:solidFill>
              <a:latin typeface="+mj-lt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223407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6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9075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2743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lang="tr-TR" dirty="0"/>
              <a:t> </a:t>
            </a:r>
            <a:r>
              <a:rPr lang="tr-TR" dirty="0" err="1"/>
              <a:t>Conclusions</a:t>
            </a:r>
            <a:endParaRPr lang="en-US" dirty="0"/>
          </a:p>
        </p:txBody>
      </p:sp>
      <p:sp>
        <p:nvSpPr>
          <p:cNvPr id="341" name="Google Shape;341;p26"/>
          <p:cNvSpPr txBox="1">
            <a:spLocks noGrp="1"/>
          </p:cNvSpPr>
          <p:nvPr>
            <p:ph type="dt" idx="10"/>
          </p:nvPr>
        </p:nvSpPr>
        <p:spPr>
          <a:xfrm>
            <a:off x="6096000" y="6568457"/>
            <a:ext cx="2743200" cy="28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/>
              <a:t>Jun 7, 2024</a:t>
            </a:r>
            <a:endParaRPr dirty="0"/>
          </a:p>
        </p:txBody>
      </p:sp>
      <p:sp>
        <p:nvSpPr>
          <p:cNvPr id="342" name="Google Shape;342;p26"/>
          <p:cNvSpPr txBox="1">
            <a:spLocks noGrp="1"/>
          </p:cNvSpPr>
          <p:nvPr>
            <p:ph type="ftr" idx="11"/>
          </p:nvPr>
        </p:nvSpPr>
        <p:spPr>
          <a:xfrm>
            <a:off x="0" y="6568457"/>
            <a:ext cx="6096000" cy="28954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CMP-620 Reinforcement Learning – Project Pro</a:t>
            </a:r>
            <a:r>
              <a:rPr lang="tr-TR" dirty="0" err="1"/>
              <a:t>gress</a:t>
            </a:r>
            <a:endParaRPr dirty="0"/>
          </a:p>
        </p:txBody>
      </p:sp>
      <p:sp>
        <p:nvSpPr>
          <p:cNvPr id="343" name="Google Shape;343;p26"/>
          <p:cNvSpPr txBox="1">
            <a:spLocks noGrp="1"/>
          </p:cNvSpPr>
          <p:nvPr>
            <p:ph type="sldNum" idx="12"/>
          </p:nvPr>
        </p:nvSpPr>
        <p:spPr>
          <a:xfrm>
            <a:off x="8839200" y="6568457"/>
            <a:ext cx="3352800" cy="28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  <p:sp>
        <p:nvSpPr>
          <p:cNvPr id="344" name="Google Shape;344;p26"/>
          <p:cNvSpPr txBox="1"/>
          <p:nvPr/>
        </p:nvSpPr>
        <p:spPr>
          <a:xfrm>
            <a:off x="1073247" y="1201213"/>
            <a:ext cx="10045505" cy="5083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941832" marR="0" lvl="1" indent="-342900" algn="just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19999"/>
              <a:buFont typeface="Arial" panose="020B0604020202020204" pitchFamily="34" charset="0"/>
              <a:buChar char="•"/>
            </a:pPr>
            <a:endParaRPr lang="tr-TR" sz="2400" dirty="0">
              <a:solidFill>
                <a:schemeClr val="dk1"/>
              </a:solidFill>
              <a:latin typeface="+mj-lt"/>
            </a:endParaRPr>
          </a:p>
          <a:p>
            <a:pPr marL="941832" marR="0" lvl="1" indent="-342900" algn="just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19999"/>
              <a:buFont typeface="Arial" panose="020B0604020202020204" pitchFamily="34" charset="0"/>
              <a:buChar char="•"/>
            </a:pPr>
            <a:endParaRPr lang="tr-TR" sz="2400" dirty="0">
              <a:solidFill>
                <a:schemeClr val="dk1"/>
              </a:solidFill>
              <a:latin typeface="+mj-lt"/>
            </a:endParaRPr>
          </a:p>
          <a:p>
            <a:pPr marL="941832" marR="0" lvl="1" indent="-342900" algn="just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19999"/>
              <a:buFont typeface="Arial" panose="020B0604020202020204" pitchFamily="34" charset="0"/>
              <a:buChar char="•"/>
            </a:pPr>
            <a:endParaRPr sz="2400" b="0" i="0" u="none" strike="noStrike" cap="none" dirty="0">
              <a:solidFill>
                <a:schemeClr val="dk1"/>
              </a:solidFill>
              <a:latin typeface="+mj-lt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599977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6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9075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2743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lang="tr-TR" dirty="0"/>
              <a:t> </a:t>
            </a:r>
            <a:r>
              <a:rPr lang="tr-TR" dirty="0" err="1"/>
              <a:t>References</a:t>
            </a:r>
            <a:endParaRPr lang="en-US" dirty="0"/>
          </a:p>
        </p:txBody>
      </p:sp>
      <p:sp>
        <p:nvSpPr>
          <p:cNvPr id="341" name="Google Shape;341;p26"/>
          <p:cNvSpPr txBox="1">
            <a:spLocks noGrp="1"/>
          </p:cNvSpPr>
          <p:nvPr>
            <p:ph type="dt" idx="10"/>
          </p:nvPr>
        </p:nvSpPr>
        <p:spPr>
          <a:xfrm>
            <a:off x="6096000" y="6568457"/>
            <a:ext cx="2743200" cy="28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/>
              <a:t>Jun 7, 2024</a:t>
            </a:r>
            <a:endParaRPr dirty="0"/>
          </a:p>
        </p:txBody>
      </p:sp>
      <p:sp>
        <p:nvSpPr>
          <p:cNvPr id="342" name="Google Shape;342;p26"/>
          <p:cNvSpPr txBox="1">
            <a:spLocks noGrp="1"/>
          </p:cNvSpPr>
          <p:nvPr>
            <p:ph type="ftr" idx="11"/>
          </p:nvPr>
        </p:nvSpPr>
        <p:spPr>
          <a:xfrm>
            <a:off x="0" y="6568457"/>
            <a:ext cx="6096000" cy="28954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CMP-620 Reinforcement Learning – Project Pro</a:t>
            </a:r>
            <a:r>
              <a:rPr lang="tr-TR" dirty="0" err="1"/>
              <a:t>gress</a:t>
            </a:r>
            <a:endParaRPr dirty="0"/>
          </a:p>
        </p:txBody>
      </p:sp>
      <p:sp>
        <p:nvSpPr>
          <p:cNvPr id="343" name="Google Shape;343;p26"/>
          <p:cNvSpPr txBox="1">
            <a:spLocks noGrp="1"/>
          </p:cNvSpPr>
          <p:nvPr>
            <p:ph type="sldNum" idx="12"/>
          </p:nvPr>
        </p:nvSpPr>
        <p:spPr>
          <a:xfrm>
            <a:off x="8839200" y="6568457"/>
            <a:ext cx="3352800" cy="28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  <p:sp>
        <p:nvSpPr>
          <p:cNvPr id="344" name="Google Shape;344;p26"/>
          <p:cNvSpPr txBox="1"/>
          <p:nvPr/>
        </p:nvSpPr>
        <p:spPr>
          <a:xfrm>
            <a:off x="1073247" y="1201213"/>
            <a:ext cx="10045505" cy="5083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941832" marR="0" lvl="1" indent="-342900" algn="just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19999"/>
              <a:buFont typeface="Arial" panose="020B0604020202020204" pitchFamily="34" charset="0"/>
              <a:buChar char="•"/>
            </a:pPr>
            <a:endParaRPr lang="tr-TR" sz="2400" dirty="0">
              <a:solidFill>
                <a:schemeClr val="dk1"/>
              </a:solidFill>
              <a:latin typeface="+mj-lt"/>
            </a:endParaRPr>
          </a:p>
          <a:p>
            <a:pPr marL="941832" marR="0" lvl="1" indent="-342900" algn="just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19999"/>
              <a:buFont typeface="Arial" panose="020B0604020202020204" pitchFamily="34" charset="0"/>
              <a:buChar char="•"/>
            </a:pPr>
            <a:endParaRPr lang="tr-TR" sz="2400" dirty="0">
              <a:solidFill>
                <a:schemeClr val="dk1"/>
              </a:solidFill>
              <a:latin typeface="+mj-lt"/>
            </a:endParaRPr>
          </a:p>
          <a:p>
            <a:pPr marL="941832" marR="0" lvl="1" indent="-342900" algn="just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19999"/>
              <a:buFont typeface="Arial" panose="020B0604020202020204" pitchFamily="34" charset="0"/>
              <a:buChar char="•"/>
            </a:pPr>
            <a:endParaRPr sz="2400" b="0" i="0" u="none" strike="noStrike" cap="none" dirty="0">
              <a:solidFill>
                <a:schemeClr val="dk1"/>
              </a:solidFill>
              <a:latin typeface="+mj-lt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346234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6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9075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2743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lang="tr-TR" dirty="0"/>
              <a:t> </a:t>
            </a:r>
            <a:endParaRPr lang="en-US" dirty="0"/>
          </a:p>
        </p:txBody>
      </p:sp>
      <p:sp>
        <p:nvSpPr>
          <p:cNvPr id="341" name="Google Shape;341;p26"/>
          <p:cNvSpPr txBox="1">
            <a:spLocks noGrp="1"/>
          </p:cNvSpPr>
          <p:nvPr>
            <p:ph type="dt" idx="10"/>
          </p:nvPr>
        </p:nvSpPr>
        <p:spPr>
          <a:xfrm>
            <a:off x="6096000" y="6568457"/>
            <a:ext cx="2743200" cy="28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/>
              <a:t>Jun 7, 2024</a:t>
            </a:r>
            <a:endParaRPr dirty="0"/>
          </a:p>
        </p:txBody>
      </p:sp>
      <p:sp>
        <p:nvSpPr>
          <p:cNvPr id="342" name="Google Shape;342;p26"/>
          <p:cNvSpPr txBox="1">
            <a:spLocks noGrp="1"/>
          </p:cNvSpPr>
          <p:nvPr>
            <p:ph type="ftr" idx="11"/>
          </p:nvPr>
        </p:nvSpPr>
        <p:spPr>
          <a:xfrm>
            <a:off x="0" y="6568457"/>
            <a:ext cx="6096000" cy="28954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CMP-620 Reinforcement Learning – Project Pro</a:t>
            </a:r>
            <a:r>
              <a:rPr lang="tr-TR" dirty="0" err="1"/>
              <a:t>gress</a:t>
            </a:r>
            <a:endParaRPr dirty="0"/>
          </a:p>
        </p:txBody>
      </p:sp>
      <p:sp>
        <p:nvSpPr>
          <p:cNvPr id="343" name="Google Shape;343;p26"/>
          <p:cNvSpPr txBox="1">
            <a:spLocks noGrp="1"/>
          </p:cNvSpPr>
          <p:nvPr>
            <p:ph type="sldNum" idx="12"/>
          </p:nvPr>
        </p:nvSpPr>
        <p:spPr>
          <a:xfrm>
            <a:off x="8839200" y="6568457"/>
            <a:ext cx="3352800" cy="28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  <p:sp>
        <p:nvSpPr>
          <p:cNvPr id="2" name="Google Shape;371;p29">
            <a:extLst>
              <a:ext uri="{FF2B5EF4-FFF2-40B4-BE49-F238E27FC236}">
                <a16:creationId xmlns:a16="http://schemas.microsoft.com/office/drawing/2014/main" id="{3C174644-1A2F-007C-6032-475A5BF94FBA}"/>
              </a:ext>
            </a:extLst>
          </p:cNvPr>
          <p:cNvSpPr txBox="1"/>
          <p:nvPr/>
        </p:nvSpPr>
        <p:spPr>
          <a:xfrm>
            <a:off x="3048000" y="3075057"/>
            <a:ext cx="6105832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0" i="0" u="none" strike="noStrike" cap="none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Thanks for </a:t>
            </a:r>
            <a:r>
              <a:rPr lang="tr-TR" sz="4800" b="0" i="0" u="none" strike="noStrike" cap="none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L</a:t>
            </a:r>
            <a:r>
              <a:rPr lang="en-US" sz="4800" b="0" i="0" u="none" strike="noStrike" cap="none" dirty="0" err="1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istening</a:t>
            </a:r>
            <a:r>
              <a:rPr lang="en-US" sz="4800" b="0" i="0" u="none" strike="noStrike" cap="none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.</a:t>
            </a:r>
            <a:endParaRPr sz="4800" b="0" i="0" u="none" strike="noStrike" cap="none" dirty="0">
              <a:solidFill>
                <a:schemeClr val="dk1"/>
              </a:solidFill>
              <a:latin typeface="+mj-lt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76172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6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9075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2743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lang="tr-TR" dirty="0" err="1"/>
              <a:t>Quadcopter</a:t>
            </a:r>
            <a:r>
              <a:rPr lang="tr-TR" dirty="0"/>
              <a:t> </a:t>
            </a:r>
            <a:r>
              <a:rPr lang="tr-TR" dirty="0" err="1"/>
              <a:t>Overview</a:t>
            </a:r>
            <a:endParaRPr lang="en-US" dirty="0"/>
          </a:p>
        </p:txBody>
      </p:sp>
      <p:sp>
        <p:nvSpPr>
          <p:cNvPr id="341" name="Google Shape;341;p26"/>
          <p:cNvSpPr txBox="1">
            <a:spLocks noGrp="1"/>
          </p:cNvSpPr>
          <p:nvPr>
            <p:ph type="dt" idx="10"/>
          </p:nvPr>
        </p:nvSpPr>
        <p:spPr>
          <a:xfrm>
            <a:off x="6096000" y="6568457"/>
            <a:ext cx="2743200" cy="28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/>
              <a:t>Jun 7, 2024</a:t>
            </a:r>
            <a:endParaRPr dirty="0"/>
          </a:p>
        </p:txBody>
      </p:sp>
      <p:sp>
        <p:nvSpPr>
          <p:cNvPr id="342" name="Google Shape;342;p26"/>
          <p:cNvSpPr txBox="1">
            <a:spLocks noGrp="1"/>
          </p:cNvSpPr>
          <p:nvPr>
            <p:ph type="ftr" idx="11"/>
          </p:nvPr>
        </p:nvSpPr>
        <p:spPr>
          <a:xfrm>
            <a:off x="0" y="6568457"/>
            <a:ext cx="6096000" cy="28954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CMP-620 Reinforcement Learning – Project Pro</a:t>
            </a:r>
            <a:r>
              <a:rPr lang="tr-TR" dirty="0" err="1"/>
              <a:t>gress</a:t>
            </a:r>
            <a:endParaRPr dirty="0"/>
          </a:p>
        </p:txBody>
      </p:sp>
      <p:sp>
        <p:nvSpPr>
          <p:cNvPr id="343" name="Google Shape;343;p26"/>
          <p:cNvSpPr txBox="1">
            <a:spLocks noGrp="1"/>
          </p:cNvSpPr>
          <p:nvPr>
            <p:ph type="sldNum" idx="12"/>
          </p:nvPr>
        </p:nvSpPr>
        <p:spPr>
          <a:xfrm>
            <a:off x="8839200" y="6568457"/>
            <a:ext cx="3352800" cy="28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344" name="Google Shape;344;p26"/>
          <p:cNvSpPr txBox="1"/>
          <p:nvPr/>
        </p:nvSpPr>
        <p:spPr>
          <a:xfrm>
            <a:off x="1073247" y="1201213"/>
            <a:ext cx="10045505" cy="5083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941832" marR="0" lvl="1" indent="-342900" algn="just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19999"/>
              <a:buFont typeface="Arial" panose="020B0604020202020204" pitchFamily="34" charset="0"/>
              <a:buChar char="•"/>
            </a:pPr>
            <a:endParaRPr lang="tr-TR" sz="2400" dirty="0">
              <a:solidFill>
                <a:schemeClr val="dk1"/>
              </a:solidFill>
              <a:latin typeface="+mj-lt"/>
            </a:endParaRPr>
          </a:p>
          <a:p>
            <a:pPr marL="941832" marR="0" lvl="1" indent="-342900" algn="just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19999"/>
              <a:buFont typeface="Arial" panose="020B0604020202020204" pitchFamily="34" charset="0"/>
              <a:buChar char="•"/>
            </a:pPr>
            <a:endParaRPr lang="tr-TR" sz="2400" dirty="0">
              <a:solidFill>
                <a:schemeClr val="dk1"/>
              </a:solidFill>
              <a:latin typeface="+mj-lt"/>
            </a:endParaRPr>
          </a:p>
          <a:p>
            <a:pPr marL="941832" marR="0" lvl="1" indent="-342900" algn="just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19999"/>
              <a:buFont typeface="Arial" panose="020B0604020202020204" pitchFamily="34" charset="0"/>
              <a:buChar char="•"/>
            </a:pPr>
            <a:endParaRPr sz="2400" b="0" i="0" u="none" strike="noStrike" cap="none" dirty="0">
              <a:solidFill>
                <a:schemeClr val="dk1"/>
              </a:solidFill>
              <a:latin typeface="+mj-lt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49683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6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9075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2743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lang="tr-TR" dirty="0"/>
              <a:t>PID </a:t>
            </a:r>
            <a:r>
              <a:rPr lang="tr-TR" dirty="0" err="1"/>
              <a:t>Algorithms</a:t>
            </a:r>
            <a:endParaRPr lang="en-US" dirty="0"/>
          </a:p>
        </p:txBody>
      </p:sp>
      <p:sp>
        <p:nvSpPr>
          <p:cNvPr id="341" name="Google Shape;341;p26"/>
          <p:cNvSpPr txBox="1">
            <a:spLocks noGrp="1"/>
          </p:cNvSpPr>
          <p:nvPr>
            <p:ph type="dt" idx="10"/>
          </p:nvPr>
        </p:nvSpPr>
        <p:spPr>
          <a:xfrm>
            <a:off x="6096000" y="6568457"/>
            <a:ext cx="2743200" cy="28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/>
              <a:t>Jun 7, 2024</a:t>
            </a:r>
            <a:endParaRPr dirty="0"/>
          </a:p>
        </p:txBody>
      </p:sp>
      <p:sp>
        <p:nvSpPr>
          <p:cNvPr id="342" name="Google Shape;342;p26"/>
          <p:cNvSpPr txBox="1">
            <a:spLocks noGrp="1"/>
          </p:cNvSpPr>
          <p:nvPr>
            <p:ph type="ftr" idx="11"/>
          </p:nvPr>
        </p:nvSpPr>
        <p:spPr>
          <a:xfrm>
            <a:off x="0" y="6568457"/>
            <a:ext cx="6096000" cy="28954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CMP-620 Reinforcement Learning – Project Pro</a:t>
            </a:r>
            <a:r>
              <a:rPr lang="tr-TR" dirty="0" err="1"/>
              <a:t>gress</a:t>
            </a:r>
            <a:endParaRPr dirty="0"/>
          </a:p>
        </p:txBody>
      </p:sp>
      <p:sp>
        <p:nvSpPr>
          <p:cNvPr id="343" name="Google Shape;343;p26"/>
          <p:cNvSpPr txBox="1">
            <a:spLocks noGrp="1"/>
          </p:cNvSpPr>
          <p:nvPr>
            <p:ph type="sldNum" idx="12"/>
          </p:nvPr>
        </p:nvSpPr>
        <p:spPr>
          <a:xfrm>
            <a:off x="8839200" y="6568457"/>
            <a:ext cx="3352800" cy="28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344" name="Google Shape;344;p26"/>
          <p:cNvSpPr txBox="1"/>
          <p:nvPr/>
        </p:nvSpPr>
        <p:spPr>
          <a:xfrm>
            <a:off x="1073247" y="1201213"/>
            <a:ext cx="10045505" cy="5083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941832" marR="0" lvl="1" indent="-342900" algn="just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19999"/>
              <a:buFont typeface="Arial" panose="020B0604020202020204" pitchFamily="34" charset="0"/>
              <a:buChar char="•"/>
            </a:pPr>
            <a:endParaRPr lang="tr-TR" sz="2400" dirty="0">
              <a:solidFill>
                <a:schemeClr val="dk1"/>
              </a:solidFill>
              <a:latin typeface="+mj-lt"/>
            </a:endParaRPr>
          </a:p>
          <a:p>
            <a:pPr marL="941832" marR="0" lvl="1" indent="-342900" algn="just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19999"/>
              <a:buFont typeface="Arial" panose="020B0604020202020204" pitchFamily="34" charset="0"/>
              <a:buChar char="•"/>
            </a:pPr>
            <a:endParaRPr lang="tr-TR" sz="2400" dirty="0">
              <a:solidFill>
                <a:schemeClr val="dk1"/>
              </a:solidFill>
              <a:latin typeface="+mj-lt"/>
            </a:endParaRPr>
          </a:p>
          <a:p>
            <a:pPr marL="941832" marR="0" lvl="1" indent="-342900" algn="just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19999"/>
              <a:buFont typeface="Arial" panose="020B0604020202020204" pitchFamily="34" charset="0"/>
              <a:buChar char="•"/>
            </a:pPr>
            <a:endParaRPr sz="2400" b="0" i="0" u="none" strike="noStrike" cap="none" dirty="0">
              <a:solidFill>
                <a:schemeClr val="dk1"/>
              </a:solidFill>
              <a:latin typeface="+mj-lt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33709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6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9075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2743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lang="tr-TR" dirty="0" err="1"/>
              <a:t>Why</a:t>
            </a:r>
            <a:r>
              <a:rPr lang="tr-TR" dirty="0"/>
              <a:t> RL </a:t>
            </a:r>
            <a:r>
              <a:rPr lang="tr-TR" dirty="0" err="1"/>
              <a:t>Algorithms</a:t>
            </a:r>
            <a:r>
              <a:rPr lang="tr-TR" dirty="0"/>
              <a:t> </a:t>
            </a:r>
            <a:r>
              <a:rPr lang="tr-TR" dirty="0" err="1"/>
              <a:t>Used</a:t>
            </a:r>
            <a:endParaRPr lang="en-US" dirty="0"/>
          </a:p>
        </p:txBody>
      </p:sp>
      <p:sp>
        <p:nvSpPr>
          <p:cNvPr id="341" name="Google Shape;341;p26"/>
          <p:cNvSpPr txBox="1">
            <a:spLocks noGrp="1"/>
          </p:cNvSpPr>
          <p:nvPr>
            <p:ph type="dt" idx="10"/>
          </p:nvPr>
        </p:nvSpPr>
        <p:spPr>
          <a:xfrm>
            <a:off x="6096000" y="6568457"/>
            <a:ext cx="2743200" cy="28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/>
              <a:t>Jun 7, 2024</a:t>
            </a:r>
            <a:endParaRPr dirty="0"/>
          </a:p>
        </p:txBody>
      </p:sp>
      <p:sp>
        <p:nvSpPr>
          <p:cNvPr id="342" name="Google Shape;342;p26"/>
          <p:cNvSpPr txBox="1">
            <a:spLocks noGrp="1"/>
          </p:cNvSpPr>
          <p:nvPr>
            <p:ph type="ftr" idx="11"/>
          </p:nvPr>
        </p:nvSpPr>
        <p:spPr>
          <a:xfrm>
            <a:off x="0" y="6568457"/>
            <a:ext cx="6096000" cy="28954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CMP-620 Reinforcement Learning – Project Pro</a:t>
            </a:r>
            <a:r>
              <a:rPr lang="tr-TR" dirty="0" err="1"/>
              <a:t>gress</a:t>
            </a:r>
            <a:endParaRPr dirty="0"/>
          </a:p>
        </p:txBody>
      </p:sp>
      <p:sp>
        <p:nvSpPr>
          <p:cNvPr id="343" name="Google Shape;343;p26"/>
          <p:cNvSpPr txBox="1">
            <a:spLocks noGrp="1"/>
          </p:cNvSpPr>
          <p:nvPr>
            <p:ph type="sldNum" idx="12"/>
          </p:nvPr>
        </p:nvSpPr>
        <p:spPr>
          <a:xfrm>
            <a:off x="8839200" y="6568457"/>
            <a:ext cx="3352800" cy="28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344" name="Google Shape;344;p26"/>
          <p:cNvSpPr txBox="1"/>
          <p:nvPr/>
        </p:nvSpPr>
        <p:spPr>
          <a:xfrm>
            <a:off x="1073247" y="1201213"/>
            <a:ext cx="10045505" cy="5083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941832" marR="0" lvl="1" indent="-342900" algn="just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19999"/>
              <a:buFont typeface="Arial" panose="020B0604020202020204" pitchFamily="34" charset="0"/>
              <a:buChar char="•"/>
            </a:pPr>
            <a:endParaRPr lang="tr-TR" sz="2400" dirty="0">
              <a:solidFill>
                <a:schemeClr val="dk1"/>
              </a:solidFill>
              <a:latin typeface="+mj-lt"/>
            </a:endParaRPr>
          </a:p>
          <a:p>
            <a:pPr marL="941832" marR="0" lvl="1" indent="-342900" algn="just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19999"/>
              <a:buFont typeface="Arial" panose="020B0604020202020204" pitchFamily="34" charset="0"/>
              <a:buChar char="•"/>
            </a:pPr>
            <a:endParaRPr lang="tr-TR" sz="2400" dirty="0">
              <a:solidFill>
                <a:schemeClr val="dk1"/>
              </a:solidFill>
              <a:latin typeface="+mj-lt"/>
            </a:endParaRPr>
          </a:p>
          <a:p>
            <a:pPr marL="941832" marR="0" lvl="1" indent="-342900" algn="just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19999"/>
              <a:buFont typeface="Arial" panose="020B0604020202020204" pitchFamily="34" charset="0"/>
              <a:buChar char="•"/>
            </a:pPr>
            <a:endParaRPr sz="2400" b="0" i="0" u="none" strike="noStrike" cap="none" dirty="0">
              <a:solidFill>
                <a:schemeClr val="dk1"/>
              </a:solidFill>
              <a:latin typeface="+mj-lt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6003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6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9075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2743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lang="tr-TR" dirty="0"/>
              <a:t>Training </a:t>
            </a:r>
            <a:r>
              <a:rPr lang="tr-TR" dirty="0" err="1"/>
              <a:t>Algorithms</a:t>
            </a:r>
            <a:endParaRPr lang="en-US" dirty="0"/>
          </a:p>
        </p:txBody>
      </p:sp>
      <p:sp>
        <p:nvSpPr>
          <p:cNvPr id="341" name="Google Shape;341;p26"/>
          <p:cNvSpPr txBox="1">
            <a:spLocks noGrp="1"/>
          </p:cNvSpPr>
          <p:nvPr>
            <p:ph type="dt" idx="10"/>
          </p:nvPr>
        </p:nvSpPr>
        <p:spPr>
          <a:xfrm>
            <a:off x="6096000" y="6568457"/>
            <a:ext cx="2743200" cy="28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/>
              <a:t>Jun 7, 2024</a:t>
            </a:r>
            <a:endParaRPr dirty="0"/>
          </a:p>
        </p:txBody>
      </p:sp>
      <p:sp>
        <p:nvSpPr>
          <p:cNvPr id="342" name="Google Shape;342;p26"/>
          <p:cNvSpPr txBox="1">
            <a:spLocks noGrp="1"/>
          </p:cNvSpPr>
          <p:nvPr>
            <p:ph type="ftr" idx="11"/>
          </p:nvPr>
        </p:nvSpPr>
        <p:spPr>
          <a:xfrm>
            <a:off x="0" y="6568457"/>
            <a:ext cx="6096000" cy="28954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CMP-620 Reinforcement Learning – Project Pro</a:t>
            </a:r>
            <a:r>
              <a:rPr lang="tr-TR" dirty="0" err="1"/>
              <a:t>gress</a:t>
            </a:r>
            <a:endParaRPr dirty="0"/>
          </a:p>
        </p:txBody>
      </p:sp>
      <p:sp>
        <p:nvSpPr>
          <p:cNvPr id="343" name="Google Shape;343;p26"/>
          <p:cNvSpPr txBox="1">
            <a:spLocks noGrp="1"/>
          </p:cNvSpPr>
          <p:nvPr>
            <p:ph type="sldNum" idx="12"/>
          </p:nvPr>
        </p:nvSpPr>
        <p:spPr>
          <a:xfrm>
            <a:off x="8839200" y="6568457"/>
            <a:ext cx="3352800" cy="28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344" name="Google Shape;344;p26"/>
          <p:cNvSpPr txBox="1"/>
          <p:nvPr/>
        </p:nvSpPr>
        <p:spPr>
          <a:xfrm>
            <a:off x="1073247" y="1201213"/>
            <a:ext cx="10045505" cy="5083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941832" marR="0" lvl="1" indent="-342900" algn="just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19999"/>
              <a:buFont typeface="Arial" panose="020B0604020202020204" pitchFamily="34" charset="0"/>
              <a:buChar char="•"/>
            </a:pPr>
            <a:endParaRPr lang="tr-TR" sz="2400" dirty="0">
              <a:solidFill>
                <a:schemeClr val="dk1"/>
              </a:solidFill>
              <a:latin typeface="+mj-lt"/>
            </a:endParaRPr>
          </a:p>
          <a:p>
            <a:pPr marL="941832" marR="0" lvl="1" indent="-342900" algn="just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19999"/>
              <a:buFont typeface="Arial" panose="020B0604020202020204" pitchFamily="34" charset="0"/>
              <a:buChar char="•"/>
            </a:pPr>
            <a:endParaRPr lang="tr-TR" sz="2400" dirty="0">
              <a:solidFill>
                <a:schemeClr val="dk1"/>
              </a:solidFill>
              <a:latin typeface="+mj-lt"/>
            </a:endParaRPr>
          </a:p>
          <a:p>
            <a:pPr marL="941832" marR="0" lvl="1" indent="-342900" algn="just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19999"/>
              <a:buFont typeface="Arial" panose="020B0604020202020204" pitchFamily="34" charset="0"/>
              <a:buChar char="•"/>
            </a:pPr>
            <a:endParaRPr sz="2400" b="0" i="0" u="none" strike="noStrike" cap="none" dirty="0">
              <a:solidFill>
                <a:schemeClr val="dk1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2" name="Metin kutusu 1">
            <a:extLst>
              <a:ext uri="{FF2B5EF4-FFF2-40B4-BE49-F238E27FC236}">
                <a16:creationId xmlns:a16="http://schemas.microsoft.com/office/drawing/2014/main" id="{BF9F02A6-1A11-07D5-70A1-2C012FDB3138}"/>
              </a:ext>
            </a:extLst>
          </p:cNvPr>
          <p:cNvSpPr txBox="1"/>
          <p:nvPr/>
        </p:nvSpPr>
        <p:spPr>
          <a:xfrm>
            <a:off x="-2" y="917246"/>
            <a:ext cx="68297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dirty="0"/>
              <a:t>1- </a:t>
            </a:r>
            <a:r>
              <a:rPr lang="tr-TR" sz="2000" dirty="0" err="1"/>
              <a:t>Deep</a:t>
            </a:r>
            <a:r>
              <a:rPr lang="tr-TR" sz="2000" dirty="0"/>
              <a:t> </a:t>
            </a:r>
            <a:r>
              <a:rPr lang="tr-TR" sz="2000" dirty="0" err="1"/>
              <a:t>Deterministic</a:t>
            </a:r>
            <a:r>
              <a:rPr lang="tr-TR" sz="2000" dirty="0"/>
              <a:t> </a:t>
            </a:r>
            <a:r>
              <a:rPr lang="tr-TR" sz="2000" dirty="0" err="1"/>
              <a:t>Policy</a:t>
            </a:r>
            <a:r>
              <a:rPr lang="tr-TR" sz="2000" dirty="0"/>
              <a:t> </a:t>
            </a:r>
            <a:r>
              <a:rPr lang="tr-TR" sz="2000" dirty="0" err="1"/>
              <a:t>Gradient</a:t>
            </a:r>
            <a:r>
              <a:rPr lang="tr-TR" sz="2000" dirty="0"/>
              <a:t> </a:t>
            </a:r>
            <a:r>
              <a:rPr lang="tr-TR" sz="2000" dirty="0" err="1"/>
              <a:t>Algorithm</a:t>
            </a:r>
            <a:r>
              <a:rPr lang="tr-TR" sz="2000" dirty="0"/>
              <a:t> (DDPG)</a:t>
            </a:r>
          </a:p>
        </p:txBody>
      </p:sp>
    </p:spTree>
    <p:extLst>
      <p:ext uri="{BB962C8B-B14F-4D97-AF65-F5344CB8AC3E}">
        <p14:creationId xmlns:p14="http://schemas.microsoft.com/office/powerpoint/2010/main" val="21065861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6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9075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2743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lang="tr-TR" dirty="0"/>
              <a:t> </a:t>
            </a:r>
            <a:endParaRPr lang="en-US" dirty="0"/>
          </a:p>
        </p:txBody>
      </p:sp>
      <p:sp>
        <p:nvSpPr>
          <p:cNvPr id="341" name="Google Shape;341;p26"/>
          <p:cNvSpPr txBox="1">
            <a:spLocks noGrp="1"/>
          </p:cNvSpPr>
          <p:nvPr>
            <p:ph type="dt" idx="10"/>
          </p:nvPr>
        </p:nvSpPr>
        <p:spPr>
          <a:xfrm>
            <a:off x="6096000" y="6568457"/>
            <a:ext cx="2743200" cy="28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/>
              <a:t>Jun 7, 2024</a:t>
            </a:r>
            <a:endParaRPr dirty="0"/>
          </a:p>
        </p:txBody>
      </p:sp>
      <p:sp>
        <p:nvSpPr>
          <p:cNvPr id="342" name="Google Shape;342;p26"/>
          <p:cNvSpPr txBox="1">
            <a:spLocks noGrp="1"/>
          </p:cNvSpPr>
          <p:nvPr>
            <p:ph type="ftr" idx="11"/>
          </p:nvPr>
        </p:nvSpPr>
        <p:spPr>
          <a:xfrm>
            <a:off x="0" y="6568457"/>
            <a:ext cx="6096000" cy="28954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CMP-620 Reinforcement Learning – Project Pro</a:t>
            </a:r>
            <a:r>
              <a:rPr lang="tr-TR" dirty="0" err="1"/>
              <a:t>gress</a:t>
            </a:r>
            <a:endParaRPr dirty="0"/>
          </a:p>
        </p:txBody>
      </p:sp>
      <p:sp>
        <p:nvSpPr>
          <p:cNvPr id="343" name="Google Shape;343;p26"/>
          <p:cNvSpPr txBox="1">
            <a:spLocks noGrp="1"/>
          </p:cNvSpPr>
          <p:nvPr>
            <p:ph type="sldNum" idx="12"/>
          </p:nvPr>
        </p:nvSpPr>
        <p:spPr>
          <a:xfrm>
            <a:off x="8839200" y="6568457"/>
            <a:ext cx="3352800" cy="28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344" name="Google Shape;344;p26"/>
          <p:cNvSpPr txBox="1"/>
          <p:nvPr/>
        </p:nvSpPr>
        <p:spPr>
          <a:xfrm>
            <a:off x="1073247" y="1201213"/>
            <a:ext cx="10045505" cy="5083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941832" marR="0" lvl="1" indent="-342900" algn="just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19999"/>
              <a:buFont typeface="Arial" panose="020B0604020202020204" pitchFamily="34" charset="0"/>
              <a:buChar char="•"/>
            </a:pPr>
            <a:endParaRPr lang="tr-TR" sz="2400" dirty="0">
              <a:solidFill>
                <a:schemeClr val="dk1"/>
              </a:solidFill>
              <a:latin typeface="+mj-lt"/>
            </a:endParaRPr>
          </a:p>
          <a:p>
            <a:pPr marL="941832" marR="0" lvl="1" indent="-342900" algn="just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19999"/>
              <a:buFont typeface="Arial" panose="020B0604020202020204" pitchFamily="34" charset="0"/>
              <a:buChar char="•"/>
            </a:pPr>
            <a:endParaRPr lang="tr-TR" sz="2400" dirty="0">
              <a:solidFill>
                <a:schemeClr val="dk1"/>
              </a:solidFill>
              <a:latin typeface="+mj-lt"/>
            </a:endParaRPr>
          </a:p>
          <a:p>
            <a:pPr marL="941832" marR="0" lvl="1" indent="-342900" algn="just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19999"/>
              <a:buFont typeface="Arial" panose="020B0604020202020204" pitchFamily="34" charset="0"/>
              <a:buChar char="•"/>
            </a:pPr>
            <a:endParaRPr sz="2400" b="0" i="0" u="none" strike="noStrike" cap="none" dirty="0">
              <a:solidFill>
                <a:schemeClr val="dk1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2" name="Metin kutusu 1">
            <a:extLst>
              <a:ext uri="{FF2B5EF4-FFF2-40B4-BE49-F238E27FC236}">
                <a16:creationId xmlns:a16="http://schemas.microsoft.com/office/drawing/2014/main" id="{F650A61C-3B21-2FCB-9C85-76584AD05DD5}"/>
              </a:ext>
            </a:extLst>
          </p:cNvPr>
          <p:cNvSpPr txBox="1"/>
          <p:nvPr/>
        </p:nvSpPr>
        <p:spPr>
          <a:xfrm>
            <a:off x="-2" y="917246"/>
            <a:ext cx="68297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dirty="0"/>
              <a:t>2- </a:t>
            </a:r>
            <a:r>
              <a:rPr lang="tr-TR" sz="2000" dirty="0" err="1"/>
              <a:t>Proximal</a:t>
            </a:r>
            <a:r>
              <a:rPr lang="tr-TR" sz="2000" dirty="0"/>
              <a:t> </a:t>
            </a:r>
            <a:r>
              <a:rPr lang="tr-TR" sz="2000" dirty="0" err="1"/>
              <a:t>Policy</a:t>
            </a:r>
            <a:r>
              <a:rPr lang="tr-TR" sz="2000" dirty="0"/>
              <a:t> </a:t>
            </a:r>
            <a:r>
              <a:rPr lang="tr-TR" sz="2000" dirty="0" err="1"/>
              <a:t>Optimization</a:t>
            </a:r>
            <a:r>
              <a:rPr lang="tr-TR" sz="2000" dirty="0"/>
              <a:t> (PPO)</a:t>
            </a:r>
          </a:p>
        </p:txBody>
      </p:sp>
    </p:spTree>
    <p:extLst>
      <p:ext uri="{BB962C8B-B14F-4D97-AF65-F5344CB8AC3E}">
        <p14:creationId xmlns:p14="http://schemas.microsoft.com/office/powerpoint/2010/main" val="2243890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6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9075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2743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lang="tr-TR" dirty="0"/>
              <a:t>Literature-1 </a:t>
            </a:r>
            <a:r>
              <a:rPr lang="tr-TR" dirty="0" err="1"/>
              <a:t>Overview</a:t>
            </a:r>
            <a:endParaRPr lang="en-US" dirty="0"/>
          </a:p>
        </p:txBody>
      </p:sp>
      <p:sp>
        <p:nvSpPr>
          <p:cNvPr id="341" name="Google Shape;341;p26"/>
          <p:cNvSpPr txBox="1">
            <a:spLocks noGrp="1"/>
          </p:cNvSpPr>
          <p:nvPr>
            <p:ph type="dt" idx="10"/>
          </p:nvPr>
        </p:nvSpPr>
        <p:spPr>
          <a:xfrm>
            <a:off x="6096000" y="6568457"/>
            <a:ext cx="2743200" cy="28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/>
              <a:t>Jun 7, 2024</a:t>
            </a:r>
            <a:endParaRPr dirty="0"/>
          </a:p>
        </p:txBody>
      </p:sp>
      <p:sp>
        <p:nvSpPr>
          <p:cNvPr id="342" name="Google Shape;342;p26"/>
          <p:cNvSpPr txBox="1">
            <a:spLocks noGrp="1"/>
          </p:cNvSpPr>
          <p:nvPr>
            <p:ph type="ftr" idx="11"/>
          </p:nvPr>
        </p:nvSpPr>
        <p:spPr>
          <a:xfrm>
            <a:off x="0" y="6568457"/>
            <a:ext cx="6096000" cy="28954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CMP-620 Reinforcement Learning – Project Pro</a:t>
            </a:r>
            <a:r>
              <a:rPr lang="tr-TR" dirty="0" err="1"/>
              <a:t>gress</a:t>
            </a:r>
            <a:endParaRPr dirty="0"/>
          </a:p>
        </p:txBody>
      </p:sp>
      <p:sp>
        <p:nvSpPr>
          <p:cNvPr id="343" name="Google Shape;343;p26"/>
          <p:cNvSpPr txBox="1">
            <a:spLocks noGrp="1"/>
          </p:cNvSpPr>
          <p:nvPr>
            <p:ph type="sldNum" idx="12"/>
          </p:nvPr>
        </p:nvSpPr>
        <p:spPr>
          <a:xfrm>
            <a:off x="8839200" y="6568457"/>
            <a:ext cx="3352800" cy="28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344" name="Google Shape;344;p26"/>
          <p:cNvSpPr txBox="1"/>
          <p:nvPr/>
        </p:nvSpPr>
        <p:spPr>
          <a:xfrm>
            <a:off x="1073247" y="1201213"/>
            <a:ext cx="10045505" cy="5083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941832" marR="0" lvl="1" indent="-342900" algn="just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19999"/>
              <a:buFont typeface="Arial" panose="020B0604020202020204" pitchFamily="34" charset="0"/>
              <a:buChar char="•"/>
            </a:pPr>
            <a:endParaRPr lang="tr-TR" sz="2400" dirty="0">
              <a:solidFill>
                <a:schemeClr val="dk1"/>
              </a:solidFill>
              <a:latin typeface="+mj-lt"/>
            </a:endParaRPr>
          </a:p>
          <a:p>
            <a:pPr marL="941832" marR="0" lvl="1" indent="-342900" algn="just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19999"/>
              <a:buFont typeface="Arial" panose="020B0604020202020204" pitchFamily="34" charset="0"/>
              <a:buChar char="•"/>
            </a:pPr>
            <a:endParaRPr lang="tr-TR" sz="2400" dirty="0">
              <a:solidFill>
                <a:schemeClr val="dk1"/>
              </a:solidFill>
              <a:latin typeface="+mj-lt"/>
            </a:endParaRPr>
          </a:p>
          <a:p>
            <a:pPr marL="941832" marR="0" lvl="1" indent="-342900" algn="just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19999"/>
              <a:buFont typeface="Arial" panose="020B0604020202020204" pitchFamily="34" charset="0"/>
              <a:buChar char="•"/>
            </a:pPr>
            <a:endParaRPr sz="2400" b="0" i="0" u="none" strike="noStrike" cap="none" dirty="0">
              <a:solidFill>
                <a:schemeClr val="dk1"/>
              </a:solidFill>
              <a:latin typeface="+mj-lt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12121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6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9075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2743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lang="tr-TR" dirty="0"/>
              <a:t>Literature-1 </a:t>
            </a:r>
            <a:r>
              <a:rPr lang="tr-TR" dirty="0" err="1"/>
              <a:t>Results</a:t>
            </a:r>
            <a:endParaRPr lang="en-US" dirty="0"/>
          </a:p>
        </p:txBody>
      </p:sp>
      <p:sp>
        <p:nvSpPr>
          <p:cNvPr id="341" name="Google Shape;341;p26"/>
          <p:cNvSpPr txBox="1">
            <a:spLocks noGrp="1"/>
          </p:cNvSpPr>
          <p:nvPr>
            <p:ph type="dt" idx="10"/>
          </p:nvPr>
        </p:nvSpPr>
        <p:spPr>
          <a:xfrm>
            <a:off x="6096000" y="6568457"/>
            <a:ext cx="2743200" cy="28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/>
              <a:t>Jun 7, 2024</a:t>
            </a:r>
            <a:endParaRPr dirty="0"/>
          </a:p>
        </p:txBody>
      </p:sp>
      <p:sp>
        <p:nvSpPr>
          <p:cNvPr id="342" name="Google Shape;342;p26"/>
          <p:cNvSpPr txBox="1">
            <a:spLocks noGrp="1"/>
          </p:cNvSpPr>
          <p:nvPr>
            <p:ph type="ftr" idx="11"/>
          </p:nvPr>
        </p:nvSpPr>
        <p:spPr>
          <a:xfrm>
            <a:off x="0" y="6568457"/>
            <a:ext cx="6096000" cy="28954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CMP-620 Reinforcement Learning – Project Pro</a:t>
            </a:r>
            <a:r>
              <a:rPr lang="tr-TR" dirty="0" err="1"/>
              <a:t>gress</a:t>
            </a:r>
            <a:endParaRPr dirty="0"/>
          </a:p>
        </p:txBody>
      </p:sp>
      <p:sp>
        <p:nvSpPr>
          <p:cNvPr id="343" name="Google Shape;343;p26"/>
          <p:cNvSpPr txBox="1">
            <a:spLocks noGrp="1"/>
          </p:cNvSpPr>
          <p:nvPr>
            <p:ph type="sldNum" idx="12"/>
          </p:nvPr>
        </p:nvSpPr>
        <p:spPr>
          <a:xfrm>
            <a:off x="8839200" y="6568457"/>
            <a:ext cx="3352800" cy="28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344" name="Google Shape;344;p26"/>
          <p:cNvSpPr txBox="1"/>
          <p:nvPr/>
        </p:nvSpPr>
        <p:spPr>
          <a:xfrm>
            <a:off x="1073247" y="1201213"/>
            <a:ext cx="10045505" cy="5083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941832" marR="0" lvl="1" indent="-342900" algn="just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19999"/>
              <a:buFont typeface="Arial" panose="020B0604020202020204" pitchFamily="34" charset="0"/>
              <a:buChar char="•"/>
            </a:pPr>
            <a:endParaRPr lang="tr-TR" sz="2400" dirty="0">
              <a:solidFill>
                <a:schemeClr val="dk1"/>
              </a:solidFill>
              <a:latin typeface="+mj-lt"/>
            </a:endParaRPr>
          </a:p>
          <a:p>
            <a:pPr marL="941832" marR="0" lvl="1" indent="-342900" algn="just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19999"/>
              <a:buFont typeface="Arial" panose="020B0604020202020204" pitchFamily="34" charset="0"/>
              <a:buChar char="•"/>
            </a:pPr>
            <a:endParaRPr lang="tr-TR" sz="2400" dirty="0">
              <a:solidFill>
                <a:schemeClr val="dk1"/>
              </a:solidFill>
              <a:latin typeface="+mj-lt"/>
            </a:endParaRPr>
          </a:p>
          <a:p>
            <a:pPr marL="941832" marR="0" lvl="1" indent="-342900" algn="just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19999"/>
              <a:buFont typeface="Arial" panose="020B0604020202020204" pitchFamily="34" charset="0"/>
              <a:buChar char="•"/>
            </a:pPr>
            <a:endParaRPr sz="2400" b="0" i="0" u="none" strike="noStrike" cap="none" dirty="0">
              <a:solidFill>
                <a:schemeClr val="dk1"/>
              </a:solidFill>
              <a:latin typeface="+mj-lt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49533696"/>
      </p:ext>
    </p:extLst>
  </p:cSld>
  <p:clrMapOvr>
    <a:masterClrMapping/>
  </p:clrMapOvr>
</p:sld>
</file>

<file path=ppt/theme/theme1.xml><?xml version="1.0" encoding="utf-8"?>
<a:theme xmlns:a="http://schemas.openxmlformats.org/drawingml/2006/main" name="beamer">
  <a:themeElements>
    <a:clrScheme name="BeamerBlu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3331B4"/>
      </a:accent1>
      <a:accent2>
        <a:srgbClr val="26268C"/>
      </a:accent2>
      <a:accent3>
        <a:srgbClr val="1C1B67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904</TotalTime>
  <Words>493</Words>
  <Application>Microsoft Office PowerPoint</Application>
  <PresentationFormat>Geniş ekran</PresentationFormat>
  <Paragraphs>153</Paragraphs>
  <Slides>23</Slides>
  <Notes>23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23</vt:i4>
      </vt:variant>
    </vt:vector>
  </HeadingPairs>
  <TitlesOfParts>
    <vt:vector size="27" baseType="lpstr">
      <vt:lpstr>Arial</vt:lpstr>
      <vt:lpstr>Calibri</vt:lpstr>
      <vt:lpstr>Noto Sans Symbols</vt:lpstr>
      <vt:lpstr>beamer</vt:lpstr>
      <vt:lpstr>Reinforcement Learning for Parrot Mambo Minidrone Attitude Control</vt:lpstr>
      <vt:lpstr>Introduction</vt:lpstr>
      <vt:lpstr>Quadcopter Overview</vt:lpstr>
      <vt:lpstr>PID Algorithms</vt:lpstr>
      <vt:lpstr>Why RL Algorithms Used</vt:lpstr>
      <vt:lpstr>Training Algorithms</vt:lpstr>
      <vt:lpstr> </vt:lpstr>
      <vt:lpstr>Literature-1 Overview</vt:lpstr>
      <vt:lpstr>Literature-1 Results</vt:lpstr>
      <vt:lpstr>Literature-2 Overview</vt:lpstr>
      <vt:lpstr>Literature-2 Results</vt:lpstr>
      <vt:lpstr>Simulink Environment of Project</vt:lpstr>
      <vt:lpstr>Flight Control System Block</vt:lpstr>
      <vt:lpstr>Roll-Pitch RL Agent</vt:lpstr>
      <vt:lpstr>Trainig Results</vt:lpstr>
      <vt:lpstr> </vt:lpstr>
      <vt:lpstr> </vt:lpstr>
      <vt:lpstr> </vt:lpstr>
      <vt:lpstr> </vt:lpstr>
      <vt:lpstr> Analysis of Results</vt:lpstr>
      <vt:lpstr> Conclusions</vt:lpstr>
      <vt:lpstr> References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Reinforcement Learning for Parrot Mambo Minidrone Attitude Control</dc:title>
  <dc:creator>Bryngelson, Spencer H.</dc:creator>
  <cp:keywords>Gizlilik Derecesini Seçiniz</cp:keywords>
  <cp:lastModifiedBy>mehmet sakarya</cp:lastModifiedBy>
  <cp:revision>56</cp:revision>
  <dcterms:created xsi:type="dcterms:W3CDTF">2022-05-01T20:51:21Z</dcterms:created>
  <dcterms:modified xsi:type="dcterms:W3CDTF">2024-06-05T18:51:04Z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8cc40769-153f-4bfc-ac7b-ee3f2e254c45</vt:lpwstr>
  </property>
  <property fmtid="{D5CDD505-2E9C-101B-9397-08002B2CF9AE}" pid="3" name="LANGUAGE">
    <vt:lpwstr>EN</vt:lpwstr>
  </property>
  <property fmtid="{D5CDD505-2E9C-101B-9397-08002B2CF9AE}" pid="4" name="CATEGORY">
    <vt:lpwstr>CT1</vt:lpwstr>
  </property>
  <property fmtid="{D5CDD505-2E9C-101B-9397-08002B2CF9AE}" pid="5" name="MILLICLASSIFICATION">
    <vt:lpwstr>AHc2n3B9s</vt:lpwstr>
  </property>
  <property fmtid="{D5CDD505-2E9C-101B-9397-08002B2CF9AE}" pid="6" name="KVKK">
    <vt:lpwstr>Azkd5nx11</vt:lpwstr>
  </property>
  <property fmtid="{D5CDD505-2E9C-101B-9397-08002B2CF9AE}" pid="7" name="LABELING">
    <vt:lpwstr>Labeling2</vt:lpwstr>
  </property>
</Properties>
</file>