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5" r:id="rId3"/>
    <p:sldId id="306" r:id="rId4"/>
    <p:sldId id="307" r:id="rId5"/>
    <p:sldId id="308" r:id="rId6"/>
    <p:sldId id="313" r:id="rId7"/>
    <p:sldId id="314" r:id="rId8"/>
    <p:sldId id="309" r:id="rId9"/>
    <p:sldId id="310" r:id="rId10"/>
    <p:sldId id="311" r:id="rId11"/>
    <p:sldId id="312" r:id="rId12"/>
    <p:sldId id="315" r:id="rId13"/>
    <p:sldId id="316" r:id="rId14"/>
    <p:sldId id="317" r:id="rId15"/>
    <p:sldId id="301" r:id="rId16"/>
    <p:sldId id="302" r:id="rId17"/>
    <p:sldId id="303" r:id="rId18"/>
    <p:sldId id="304" r:id="rId19"/>
    <p:sldId id="321" r:id="rId20"/>
    <p:sldId id="318" r:id="rId21"/>
    <p:sldId id="319" r:id="rId22"/>
    <p:sldId id="320" r:id="rId23"/>
    <p:sldId id="322" r:id="rId24"/>
  </p:sldIdLst>
  <p:sldSz cx="12192000" cy="6858000"/>
  <p:notesSz cx="6858000" cy="9144000"/>
  <p:embeddedFontLst>
    <p:embeddedFont>
      <p:font typeface="Noto Sans Symbols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57A09AD-BDB1-412F-8C08-A78853C61C4E}">
          <p14:sldIdLst>
            <p14:sldId id="256"/>
            <p14:sldId id="305"/>
          </p14:sldIdLst>
        </p14:section>
        <p14:section name="Introduction" id="{B167EC93-9CC8-4C10-A0CD-650C21815008}">
          <p14:sldIdLst>
            <p14:sldId id="306"/>
            <p14:sldId id="307"/>
            <p14:sldId id="308"/>
          </p14:sldIdLst>
        </p14:section>
        <p14:section name="Training Algorithms" id="{B1893223-A602-4F5E-8D4A-117EEEA4548D}">
          <p14:sldIdLst>
            <p14:sldId id="313"/>
            <p14:sldId id="314"/>
          </p14:sldIdLst>
        </p14:section>
        <p14:section name="Related Work" id="{3ED16331-D574-4C65-AB94-463CC0241A82}">
          <p14:sldIdLst>
            <p14:sldId id="309"/>
            <p14:sldId id="310"/>
            <p14:sldId id="311"/>
            <p14:sldId id="312"/>
          </p14:sldIdLst>
        </p14:section>
        <p14:section name="Project Overview" id="{C4E2A496-96C7-46E2-BB3B-3FDCCBF78035}">
          <p14:sldIdLst>
            <p14:sldId id="315"/>
            <p14:sldId id="316"/>
            <p14:sldId id="317"/>
          </p14:sldIdLst>
        </p14:section>
        <p14:section name="Results" id="{C514DBA8-2612-46A3-AFBD-08C455E732E6}">
          <p14:sldIdLst>
            <p14:sldId id="301"/>
            <p14:sldId id="302"/>
            <p14:sldId id="303"/>
            <p14:sldId id="304"/>
          </p14:sldIdLst>
        </p14:section>
        <p14:section name="Conclusions" id="{8DFAE975-7BC6-452D-A748-078E79C2D86A}">
          <p14:sldIdLst>
            <p14:sldId id="321"/>
            <p14:sldId id="318"/>
            <p14:sldId id="319"/>
            <p14:sldId id="320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96" autoAdjust="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23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4022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60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68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67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986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681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220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193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62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Our Project is the controlling of quadcopter angles with RL agent instead of PID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Because PID system is not stable for unknown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planned to use the DDPG and PPO agents for xy controller and z controller.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Why we chose these two agents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Before the Project proposal presentation we searched related literatures and noticed these two agent performance is better than other agents. Therefore we focused these.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We are planning to new reward function that is unlike the literature ones to find an better performance, if possible.</a:t>
            </a:r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387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848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942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052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21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03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72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4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46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15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8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7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CMP-620 Reinforcement Learning – Project Progress</a:t>
            </a:r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tr-TR"/>
              <a:t>Jun 7, 2024</a:t>
            </a:r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Mücahid Rıdvan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07</a:t>
            </a:r>
            <a:r>
              <a:rPr lang="en-US" dirty="0"/>
              <a:t> </a:t>
            </a:r>
            <a:r>
              <a:rPr lang="tr-TR" dirty="0" err="1"/>
              <a:t>Jun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id="{D8102E82-B09F-4BB2-BA0E-98C70B5DF1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8346" b="20919"/>
          <a:stretch/>
        </p:blipFill>
        <p:spPr>
          <a:xfrm>
            <a:off x="644011" y="3574910"/>
            <a:ext cx="2599290" cy="13666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Literature-2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93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Literature-2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95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Simulink</a:t>
            </a:r>
            <a:r>
              <a:rPr lang="tr-TR" dirty="0"/>
              <a:t> Environment of Project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39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Flight Control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Block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05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Roll</a:t>
            </a:r>
            <a:r>
              <a:rPr lang="tr-TR" dirty="0"/>
              <a:t>-Pitch RL Agent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81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Trainig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43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448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65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60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28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Introduction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Quadcopter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Overview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PID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Algorithms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Why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RL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Algorithms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Used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lvl="1" indent="-34290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Training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Algorithms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Overview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of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Related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Works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Project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Overview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dk1"/>
                </a:solidFill>
                <a:latin typeface="+mj-lt"/>
              </a:rPr>
              <a:t>Training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Results</a:t>
            </a:r>
            <a:r>
              <a:rPr lang="tr-TR" sz="2400" dirty="0">
                <a:solidFill>
                  <a:schemeClr val="dk1"/>
                </a:solidFill>
                <a:latin typeface="+mj-lt"/>
              </a:rPr>
              <a:t> &amp; </a:t>
            </a:r>
            <a:r>
              <a:rPr lang="tr-TR" sz="2400" dirty="0" err="1">
                <a:solidFill>
                  <a:schemeClr val="dk1"/>
                </a:solidFill>
                <a:latin typeface="+mj-lt"/>
              </a:rPr>
              <a:t>Analyzes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47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Analysis of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34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r>
              <a:rPr lang="tr-TR" dirty="0" err="1"/>
              <a:t>Conclusions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99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62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" name="Google Shape;371;p29">
            <a:extLst>
              <a:ext uri="{FF2B5EF4-FFF2-40B4-BE49-F238E27FC236}">
                <a16:creationId xmlns:a16="http://schemas.microsoft.com/office/drawing/2014/main" id="{3C174644-1A2F-007C-6032-475A5BF94FBA}"/>
              </a:ext>
            </a:extLst>
          </p:cNvPr>
          <p:cNvSpPr txBox="1"/>
          <p:nvPr/>
        </p:nvSpPr>
        <p:spPr>
          <a:xfrm>
            <a:off x="3048000" y="3075057"/>
            <a:ext cx="610583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</a:t>
            </a:r>
            <a:r>
              <a:rPr lang="tr-TR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istening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sz="48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17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Quadcopter</a:t>
            </a:r>
            <a:r>
              <a:rPr lang="tr-TR" dirty="0"/>
              <a:t>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DB7D488-A409-AEFF-A7E1-78EACB94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2" y="907525"/>
            <a:ext cx="108407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8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PID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Limitations in Varying Environments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PID controllers struggle with unknown dynamics such as wind and voltage sag.</a:t>
            </a:r>
            <a:endParaRPr lang="en-US" sz="2400" dirty="0">
              <a:latin typeface="+mj-lt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Adaptability Requirement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Next-gen systems need to adapt to mutable dynamics and varying environments.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Performance in Stable Environments</a:t>
            </a:r>
            <a:endParaRPr lang="en-US" sz="2400" dirty="0">
              <a:latin typeface="+mj-lt"/>
            </a:endParaRPr>
          </a:p>
          <a:p>
            <a:pPr marL="685800" lvl="1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>
                <a:latin typeface="+mj-lt"/>
                <a:ea typeface="Calibri"/>
                <a:cs typeface="Calibri"/>
                <a:sym typeface="Calibri"/>
              </a:rPr>
              <a:t>PID controllers perform close to ideally in stable conditions.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370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 err="1"/>
              <a:t>Why</a:t>
            </a:r>
            <a:r>
              <a:rPr lang="tr-TR" dirty="0"/>
              <a:t> RL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Used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dk1"/>
                </a:solidFill>
                <a:latin typeface="+mj-lt"/>
              </a:rPr>
              <a:t>Advantages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Self-Learning: RL agents learn control strategies through trial and error in a simulated environment, reducing manual tuning.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Adaptability: RL agents can adapt to changing environments and new tasks by continuously learning from experience.</a:t>
            </a: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598932" marR="0" lvl="1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</a:pPr>
            <a:endParaRPr lang="tr-TR" sz="2400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00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Training </a:t>
            </a:r>
            <a:r>
              <a:rPr lang="tr-TR" dirty="0" err="1"/>
              <a:t>Algorithms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F9F02A6-1A11-07D5-70A1-2C012FDB3138}"/>
              </a:ext>
            </a:extLst>
          </p:cNvPr>
          <p:cNvSpPr txBox="1"/>
          <p:nvPr/>
        </p:nvSpPr>
        <p:spPr>
          <a:xfrm>
            <a:off x="-3" y="917246"/>
            <a:ext cx="92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1- </a:t>
            </a:r>
            <a:r>
              <a:rPr lang="tr-TR" sz="2800" dirty="0" err="1"/>
              <a:t>Deep</a:t>
            </a:r>
            <a:r>
              <a:rPr lang="tr-TR" sz="2800" dirty="0"/>
              <a:t> </a:t>
            </a:r>
            <a:r>
              <a:rPr lang="tr-TR" sz="2800" dirty="0" err="1"/>
              <a:t>Deterministic</a:t>
            </a:r>
            <a:r>
              <a:rPr lang="tr-TR" sz="2800" dirty="0"/>
              <a:t> </a:t>
            </a:r>
            <a:r>
              <a:rPr lang="tr-TR" sz="2800" dirty="0" err="1"/>
              <a:t>Policy</a:t>
            </a:r>
            <a:r>
              <a:rPr lang="tr-TR" sz="2800" dirty="0"/>
              <a:t> </a:t>
            </a:r>
            <a:r>
              <a:rPr lang="tr-TR" sz="2800" dirty="0" err="1"/>
              <a:t>Gradient</a:t>
            </a:r>
            <a:r>
              <a:rPr lang="tr-TR" sz="2800" dirty="0"/>
              <a:t> </a:t>
            </a:r>
            <a:r>
              <a:rPr lang="tr-TR" sz="2800" dirty="0" err="1"/>
              <a:t>Algorithm</a:t>
            </a:r>
            <a:r>
              <a:rPr lang="tr-TR" sz="2800" dirty="0"/>
              <a:t> (DDPG)</a:t>
            </a:r>
          </a:p>
        </p:txBody>
      </p:sp>
      <p:sp>
        <p:nvSpPr>
          <p:cNvPr id="4" name="Google Shape;155;p8">
            <a:extLst>
              <a:ext uri="{FF2B5EF4-FFF2-40B4-BE49-F238E27FC236}">
                <a16:creationId xmlns:a16="http://schemas.microsoft.com/office/drawing/2014/main" id="{9E19A522-8897-AF72-4512-CA59D59E36C2}"/>
              </a:ext>
            </a:extLst>
          </p:cNvPr>
          <p:cNvSpPr txBox="1">
            <a:spLocks/>
          </p:cNvSpPr>
          <p:nvPr/>
        </p:nvSpPr>
        <p:spPr>
          <a:xfrm>
            <a:off x="834195" y="1519229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0000"/>
              </a:lnSpc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Model-free, online, off-policy reinforcement learning method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DDPG agent is an actor-critic reinforcement learning agent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b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Actor: 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takes state and returns corresponding actions </a:t>
            </a:r>
            <a:endParaRPr lang="en-US" sz="2400" dirty="0">
              <a:latin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b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Critic: 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Calibri"/>
                <a:cs typeface="Calibri"/>
                <a:sym typeface="Calibri"/>
              </a:rPr>
              <a:t>takes observation and action as input and return corresponding expectation of the long term reward</a:t>
            </a:r>
          </a:p>
        </p:txBody>
      </p:sp>
      <p:pic>
        <p:nvPicPr>
          <p:cNvPr id="5" name="Google Shape;159;p8">
            <a:extLst>
              <a:ext uri="{FF2B5EF4-FFF2-40B4-BE49-F238E27FC236}">
                <a16:creationId xmlns:a16="http://schemas.microsoft.com/office/drawing/2014/main" id="{8B9AAA07-96E6-6C68-C946-D03F902DF5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2231" y="1856235"/>
            <a:ext cx="3977985" cy="329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58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 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650A61C-3B21-2FCB-9C85-76584AD05DD5}"/>
              </a:ext>
            </a:extLst>
          </p:cNvPr>
          <p:cNvSpPr txBox="1"/>
          <p:nvPr/>
        </p:nvSpPr>
        <p:spPr>
          <a:xfrm>
            <a:off x="-2" y="917246"/>
            <a:ext cx="682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2- </a:t>
            </a:r>
            <a:r>
              <a:rPr lang="tr-TR" sz="2800" dirty="0" err="1"/>
              <a:t>Proximal</a:t>
            </a:r>
            <a:r>
              <a:rPr lang="tr-TR" sz="2800" dirty="0"/>
              <a:t> </a:t>
            </a:r>
            <a:r>
              <a:rPr lang="tr-TR" sz="2800" dirty="0" err="1"/>
              <a:t>Policy</a:t>
            </a:r>
            <a:r>
              <a:rPr lang="tr-TR" sz="2800" dirty="0"/>
              <a:t> </a:t>
            </a:r>
            <a:r>
              <a:rPr lang="tr-TR" sz="2800" dirty="0" err="1"/>
              <a:t>Optimization</a:t>
            </a:r>
            <a:r>
              <a:rPr lang="tr-TR" sz="2800" dirty="0"/>
              <a:t> (PPO)</a:t>
            </a:r>
          </a:p>
        </p:txBody>
      </p:sp>
      <p:sp>
        <p:nvSpPr>
          <p:cNvPr id="5" name="Google Shape;166;p9">
            <a:extLst>
              <a:ext uri="{FF2B5EF4-FFF2-40B4-BE49-F238E27FC236}">
                <a16:creationId xmlns:a16="http://schemas.microsoft.com/office/drawing/2014/main" id="{11DEF098-ABCE-7E18-A465-F63D8C8DA27F}"/>
              </a:ext>
            </a:extLst>
          </p:cNvPr>
          <p:cNvSpPr txBox="1">
            <a:spLocks/>
          </p:cNvSpPr>
          <p:nvPr/>
        </p:nvSpPr>
        <p:spPr>
          <a:xfrm>
            <a:off x="777750" y="1519229"/>
            <a:ext cx="6815376" cy="44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0000"/>
              </a:lnSpc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Model-free, online, on-policy, policy gradient reinforcement learning algorithm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SzPts val="336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Working process is</a:t>
            </a:r>
            <a:endParaRPr lang="en-US" sz="2400" dirty="0">
              <a:latin typeface="+mn-lt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Decide step size </a:t>
            </a: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α</a:t>
            </a:r>
            <a:endParaRPr lang="en-US" sz="2400" i="1" dirty="0">
              <a:solidFill>
                <a:srgbClr val="21212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12121"/>
                </a:solidFill>
                <a:highlight>
                  <a:srgbClr val="FFFFFF"/>
                </a:highlight>
                <a:latin typeface="+mn-lt"/>
                <a:ea typeface="Roboto"/>
                <a:cs typeface="Roboto"/>
                <a:sym typeface="Roboto"/>
              </a:rPr>
              <a:t>Construct a circle with radius </a:t>
            </a: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α (trust region)</a:t>
            </a:r>
            <a:endParaRPr lang="en-US" sz="2400" dirty="0">
              <a:latin typeface="+mn-lt"/>
            </a:endParaRP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Once having the best point, determine the direction</a:t>
            </a:r>
          </a:p>
          <a:p>
            <a:pPr marL="742950" lvl="1" indent="-285750" algn="just">
              <a:lnSpc>
                <a:spcPct val="110000"/>
              </a:lnSpc>
              <a:spcBef>
                <a:spcPts val="600"/>
              </a:spcBef>
              <a:buSzPts val="2880"/>
              <a:buFont typeface="Noto Sans Symbols"/>
              <a:buChar char="⮚"/>
            </a:pPr>
            <a:r>
              <a:rPr lang="en-US" sz="2400" i="1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Repeat until the optimal point is reached</a:t>
            </a:r>
            <a:endParaRPr lang="en-US" sz="2400" i="1" dirty="0">
              <a:solidFill>
                <a:srgbClr val="212121"/>
              </a:solidFill>
              <a:highlight>
                <a:srgbClr val="FFFFFF"/>
              </a:highlight>
              <a:latin typeface="+mn-lt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70;p9">
            <a:extLst>
              <a:ext uri="{FF2B5EF4-FFF2-40B4-BE49-F238E27FC236}">
                <a16:creationId xmlns:a16="http://schemas.microsoft.com/office/drawing/2014/main" id="{43524E10-4A74-0EE5-6052-5A7E14D56C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280" y="1787102"/>
            <a:ext cx="4016088" cy="3901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8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Literature-1 </a:t>
            </a:r>
            <a:r>
              <a:rPr lang="tr-TR" dirty="0" err="1"/>
              <a:t>Overview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1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Literature-1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Jun 7,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533696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662</Words>
  <Application>Microsoft Office PowerPoint</Application>
  <PresentationFormat>Geniş ekran</PresentationFormat>
  <Paragraphs>169</Paragraphs>
  <Slides>23</Slides>
  <Notes>23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Noto Sans Symbols</vt:lpstr>
      <vt:lpstr>beamer</vt:lpstr>
      <vt:lpstr>Reinforcement Learning for Parrot Mambo Minidrone Attitude Control</vt:lpstr>
      <vt:lpstr>Introduction</vt:lpstr>
      <vt:lpstr>Quadcopter Overview</vt:lpstr>
      <vt:lpstr>PID Algorithms</vt:lpstr>
      <vt:lpstr>Why RL Algorithms Used</vt:lpstr>
      <vt:lpstr>Training Algorithms</vt:lpstr>
      <vt:lpstr> </vt:lpstr>
      <vt:lpstr>Literature-1 Overview</vt:lpstr>
      <vt:lpstr>Literature-1 Results</vt:lpstr>
      <vt:lpstr>Literature-2 Overview</vt:lpstr>
      <vt:lpstr>Literature-2 Results</vt:lpstr>
      <vt:lpstr>Simulink Environment of Project</vt:lpstr>
      <vt:lpstr>Flight Control System Block</vt:lpstr>
      <vt:lpstr>Roll-Pitch RL Agent</vt:lpstr>
      <vt:lpstr>Trainig Results</vt:lpstr>
      <vt:lpstr> </vt:lpstr>
      <vt:lpstr> </vt:lpstr>
      <vt:lpstr> </vt:lpstr>
      <vt:lpstr> </vt:lpstr>
      <vt:lpstr> Analysis of Results</vt:lpstr>
      <vt:lpstr> Conclusions</vt:lpstr>
      <vt:lpstr> 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mehmet sakarya</cp:lastModifiedBy>
  <cp:revision>58</cp:revision>
  <dcterms:created xsi:type="dcterms:W3CDTF">2022-05-01T20:51:21Z</dcterms:created>
  <dcterms:modified xsi:type="dcterms:W3CDTF">2024-06-05T19:24:39Z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