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85" r:id="rId3"/>
    <p:sldId id="294" r:id="rId4"/>
    <p:sldId id="286" r:id="rId5"/>
    <p:sldId id="287" r:id="rId6"/>
    <p:sldId id="293" r:id="rId7"/>
    <p:sldId id="295" r:id="rId8"/>
    <p:sldId id="296" r:id="rId9"/>
    <p:sldId id="292" r:id="rId10"/>
    <p:sldId id="284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Noto Sans Symbols" pitchFamily="2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4" roundtripDataSignature="AMtx7mg5uORYicMT0MeaOpO/20tnanoK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711" autoAdjust="0"/>
  </p:normalViewPr>
  <p:slideViewPr>
    <p:cSldViewPr snapToGrid="0">
      <p:cViewPr varScale="1">
        <p:scale>
          <a:sx n="104" d="100"/>
          <a:sy n="104" d="100"/>
        </p:scale>
        <p:origin x="14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1958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8260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0896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1614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3822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0456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9171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5471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1"/>
          <p:cNvSpPr txBox="1"/>
          <p:nvPr/>
        </p:nvSpPr>
        <p:spPr>
          <a:xfrm>
            <a:off x="1523999" y="3556001"/>
            <a:ext cx="9144000" cy="576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1"/>
          <p:cNvSpPr>
            <a:spLocks noGrp="1"/>
          </p:cNvSpPr>
          <p:nvPr>
            <p:ph type="title"/>
          </p:nvPr>
        </p:nvSpPr>
        <p:spPr>
          <a:xfrm>
            <a:off x="644011" y="779558"/>
            <a:ext cx="10903974" cy="15639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ffectLst>
            <a:outerShdw blurRad="152400" dist="177800" dir="2700000" algn="tl" rotWithShape="0">
              <a:srgbClr val="000000">
                <a:alpha val="27843"/>
              </a:srgbClr>
            </a:outerShdw>
          </a:effectLst>
        </p:spPr>
        <p:txBody>
          <a:bodyPr spcFirstLastPara="1" wrap="square" lIns="91425" tIns="2743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1"/>
          <p:cNvSpPr txBox="1">
            <a:spLocks noGrp="1"/>
          </p:cNvSpPr>
          <p:nvPr>
            <p:ph type="body" idx="1"/>
          </p:nvPr>
        </p:nvSpPr>
        <p:spPr>
          <a:xfrm>
            <a:off x="2081211" y="2875826"/>
            <a:ext cx="8029575" cy="888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1"/>
          <p:cNvSpPr txBox="1">
            <a:spLocks noGrp="1"/>
          </p:cNvSpPr>
          <p:nvPr>
            <p:ph type="body" idx="2"/>
          </p:nvPr>
        </p:nvSpPr>
        <p:spPr>
          <a:xfrm>
            <a:off x="2081211" y="4016919"/>
            <a:ext cx="8029574" cy="1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000"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31"/>
          <p:cNvSpPr txBox="1">
            <a:spLocks noGrp="1"/>
          </p:cNvSpPr>
          <p:nvPr>
            <p:ph type="body" idx="3"/>
          </p:nvPr>
        </p:nvSpPr>
        <p:spPr>
          <a:xfrm>
            <a:off x="2081211" y="5446367"/>
            <a:ext cx="8029574" cy="8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1"/>
          <p:cNvSpPr txBox="1"/>
          <p:nvPr/>
        </p:nvSpPr>
        <p:spPr>
          <a:xfrm>
            <a:off x="1523999" y="3556001"/>
            <a:ext cx="9144000" cy="576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4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4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4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7"/>
          <p:cNvSpPr txBox="1">
            <a:spLocks noGrp="1"/>
          </p:cNvSpPr>
          <p:nvPr>
            <p:ph type="body" idx="1"/>
          </p:nvPr>
        </p:nvSpPr>
        <p:spPr>
          <a:xfrm>
            <a:off x="839788" y="1309205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 sz="2800" b="1"/>
            </a:lvl1pPr>
            <a:lvl2pPr marL="914400" lvl="1" indent="-22860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37"/>
          <p:cNvSpPr txBox="1">
            <a:spLocks noGrp="1"/>
          </p:cNvSpPr>
          <p:nvPr>
            <p:ph type="body" idx="2"/>
          </p:nvPr>
        </p:nvSpPr>
        <p:spPr>
          <a:xfrm>
            <a:off x="839788" y="2133117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7"/>
          <p:cNvSpPr txBox="1">
            <a:spLocks noGrp="1"/>
          </p:cNvSpPr>
          <p:nvPr>
            <p:ph type="body" idx="3"/>
          </p:nvPr>
        </p:nvSpPr>
        <p:spPr>
          <a:xfrm>
            <a:off x="6172200" y="1309205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 sz="2800" b="1"/>
            </a:lvl1pPr>
            <a:lvl2pPr marL="914400" lvl="1" indent="-22860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37"/>
          <p:cNvSpPr txBox="1">
            <a:spLocks noGrp="1"/>
          </p:cNvSpPr>
          <p:nvPr>
            <p:ph type="body" idx="4"/>
          </p:nvPr>
        </p:nvSpPr>
        <p:spPr>
          <a:xfrm>
            <a:off x="6172200" y="2133117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7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7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7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8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8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8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9"/>
          <p:cNvSpPr txBox="1"/>
          <p:nvPr/>
        </p:nvSpPr>
        <p:spPr>
          <a:xfrm>
            <a:off x="1523999" y="3556001"/>
            <a:ext cx="9144000" cy="576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9"/>
          <p:cNvSpPr>
            <a:spLocks noGrp="1"/>
          </p:cNvSpPr>
          <p:nvPr>
            <p:ph type="title"/>
          </p:nvPr>
        </p:nvSpPr>
        <p:spPr>
          <a:xfrm>
            <a:off x="644011" y="779558"/>
            <a:ext cx="10903974" cy="15639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ffectLst>
            <a:outerShdw blurRad="152400" dist="177800" dir="2700000" algn="tl" rotWithShape="0">
              <a:srgbClr val="000000">
                <a:alpha val="27843"/>
              </a:srgbClr>
            </a:outerShdw>
          </a:effectLst>
        </p:spPr>
        <p:txBody>
          <a:bodyPr spcFirstLastPara="1" wrap="square" lIns="91425" tIns="2743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9"/>
          <p:cNvSpPr txBox="1">
            <a:spLocks noGrp="1"/>
          </p:cNvSpPr>
          <p:nvPr>
            <p:ph type="body" idx="1"/>
          </p:nvPr>
        </p:nvSpPr>
        <p:spPr>
          <a:xfrm>
            <a:off x="2081211" y="2875826"/>
            <a:ext cx="8029575" cy="888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39"/>
          <p:cNvSpPr txBox="1">
            <a:spLocks noGrp="1"/>
          </p:cNvSpPr>
          <p:nvPr>
            <p:ph type="body" idx="2"/>
          </p:nvPr>
        </p:nvSpPr>
        <p:spPr>
          <a:xfrm>
            <a:off x="2081211" y="4016919"/>
            <a:ext cx="8029574" cy="1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000"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9"/>
          <p:cNvSpPr txBox="1">
            <a:spLocks noGrp="1"/>
          </p:cNvSpPr>
          <p:nvPr>
            <p:ph type="body" idx="3"/>
          </p:nvPr>
        </p:nvSpPr>
        <p:spPr>
          <a:xfrm>
            <a:off x="2081211" y="5446367"/>
            <a:ext cx="8029574" cy="8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">
  <p:cSld name="1_Comparis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 sz="2800" b="1"/>
            </a:lvl1pPr>
            <a:lvl2pPr marL="914400" lvl="1" indent="-22860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1" name="Google Shape;71;p4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  <a:defRPr sz="2800" b="1"/>
            </a:lvl1pPr>
            <a:lvl2pPr marL="914400" lvl="1" indent="-22860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3" name="Google Shape;73;p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2pPr>
            <a:lvl3pPr marL="1371600" lvl="2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4pPr>
            <a:lvl5pPr marL="2286000" lvl="4" indent="-36576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40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40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0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0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1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1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1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body" idx="1"/>
          </p:nvPr>
        </p:nvSpPr>
        <p:spPr>
          <a:xfrm>
            <a:off x="1308294" y="1519311"/>
            <a:ext cx="10045505" cy="2863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4196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36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1148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576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576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0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0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0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3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201925" y="6331058"/>
            <a:ext cx="3946453" cy="21752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>
            <a:spLocks noGrp="1"/>
          </p:cNvSpPr>
          <p:nvPr>
            <p:ph type="title"/>
          </p:nvPr>
        </p:nvSpPr>
        <p:spPr>
          <a:xfrm>
            <a:off x="644011" y="779558"/>
            <a:ext cx="10903974" cy="15639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ffectLst>
            <a:outerShdw blurRad="152400" dist="177800" dir="2700000" algn="tl" rotWithShape="0">
              <a:srgbClr val="000000">
                <a:alpha val="27843"/>
              </a:srgbClr>
            </a:outerShdw>
          </a:effectLst>
        </p:spPr>
        <p:txBody>
          <a:bodyPr spcFirstLastPara="1" wrap="square" lIns="91425" tIns="2743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Arial"/>
              <a:buNone/>
            </a:pPr>
            <a:r>
              <a:rPr lang="en-US" sz="3959" dirty="0"/>
              <a:t>Reinforcement Learning for Parrot Mambo Minidrone Attitude Control</a:t>
            </a:r>
            <a:endParaRPr sz="3959" dirty="0"/>
          </a:p>
        </p:txBody>
      </p:sp>
      <p:sp>
        <p:nvSpPr>
          <p:cNvPr id="88" name="Google Shape;88;p1"/>
          <p:cNvSpPr txBox="1">
            <a:spLocks noGrp="1"/>
          </p:cNvSpPr>
          <p:nvPr>
            <p:ph type="body" idx="1"/>
          </p:nvPr>
        </p:nvSpPr>
        <p:spPr>
          <a:xfrm>
            <a:off x="2081211" y="2875826"/>
            <a:ext cx="8029575" cy="11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360"/>
              <a:buNone/>
            </a:pPr>
            <a:r>
              <a:rPr lang="en-US" dirty="0" err="1"/>
              <a:t>Mücahid</a:t>
            </a:r>
            <a:r>
              <a:rPr lang="en-US" dirty="0"/>
              <a:t> </a:t>
            </a:r>
            <a:r>
              <a:rPr lang="en-US" dirty="0" err="1"/>
              <a:t>Rıdvan</a:t>
            </a:r>
            <a:r>
              <a:rPr lang="en-US" dirty="0"/>
              <a:t> K</a:t>
            </a:r>
            <a:r>
              <a:rPr lang="tr-TR" dirty="0"/>
              <a:t>APLAN</a:t>
            </a:r>
          </a:p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360"/>
              <a:buNone/>
            </a:pPr>
            <a:r>
              <a:rPr lang="en-US" dirty="0"/>
              <a:t>Mehmet </a:t>
            </a:r>
            <a:r>
              <a:rPr lang="tr-TR" dirty="0"/>
              <a:t>SAKARYA</a:t>
            </a:r>
            <a:endParaRPr dirty="0"/>
          </a:p>
          <a:p>
            <a:pPr marL="0" lvl="0" indent="0" algn="ctr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3360"/>
              <a:buNone/>
            </a:pPr>
            <a:endParaRPr dirty="0"/>
          </a:p>
        </p:txBody>
      </p:sp>
      <p:sp>
        <p:nvSpPr>
          <p:cNvPr id="89" name="Google Shape;89;p1"/>
          <p:cNvSpPr txBox="1">
            <a:spLocks noGrp="1"/>
          </p:cNvSpPr>
          <p:nvPr>
            <p:ph type="body" idx="2"/>
          </p:nvPr>
        </p:nvSpPr>
        <p:spPr>
          <a:xfrm>
            <a:off x="2081211" y="4542885"/>
            <a:ext cx="8029574" cy="903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Computer Engineering &amp; Hacettepe University</a:t>
            </a:r>
            <a:endParaRPr dirty="0"/>
          </a:p>
        </p:txBody>
      </p:sp>
      <p:sp>
        <p:nvSpPr>
          <p:cNvPr id="90" name="Google Shape;90;p1"/>
          <p:cNvSpPr txBox="1">
            <a:spLocks noGrp="1"/>
          </p:cNvSpPr>
          <p:nvPr>
            <p:ph type="body" idx="3"/>
          </p:nvPr>
        </p:nvSpPr>
        <p:spPr>
          <a:xfrm>
            <a:off x="2081211" y="5446367"/>
            <a:ext cx="8029574" cy="8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360"/>
              <a:buNone/>
            </a:pPr>
            <a:r>
              <a:rPr lang="tr-TR" dirty="0"/>
              <a:t>09</a:t>
            </a:r>
            <a:r>
              <a:rPr lang="en-US" dirty="0"/>
              <a:t> </a:t>
            </a:r>
            <a:r>
              <a:rPr lang="tr-TR" dirty="0"/>
              <a:t>May</a:t>
            </a:r>
            <a:r>
              <a:rPr lang="en-US" dirty="0"/>
              <a:t>, 2024</a:t>
            </a:r>
            <a:endParaRPr dirty="0"/>
          </a:p>
        </p:txBody>
      </p:sp>
      <p:pic>
        <p:nvPicPr>
          <p:cNvPr id="91" name="Google Shape;91;p1" descr="Parrot MAMBO Fly Mini Drone ONLY DRONE AND CABLE / Like New/ No Battery |  eBa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98469" y="2875826"/>
            <a:ext cx="2639569" cy="2639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9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May</a:t>
            </a:r>
            <a:r>
              <a:rPr lang="en-US" dirty="0"/>
              <a:t> </a:t>
            </a:r>
            <a:r>
              <a:rPr lang="tr-TR" dirty="0"/>
              <a:t>9</a:t>
            </a:r>
            <a:r>
              <a:rPr lang="en-US" dirty="0"/>
              <a:t>, 2024</a:t>
            </a:r>
            <a:endParaRPr dirty="0"/>
          </a:p>
        </p:txBody>
      </p:sp>
      <p:sp>
        <p:nvSpPr>
          <p:cNvPr id="369" name="Google Shape;369;p29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70" name="Google Shape;370;p29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371" name="Google Shape;371;p29"/>
          <p:cNvSpPr txBox="1"/>
          <p:nvPr/>
        </p:nvSpPr>
        <p:spPr>
          <a:xfrm>
            <a:off x="3048000" y="3075057"/>
            <a:ext cx="610583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Thanks for listening.</a:t>
            </a:r>
            <a:endParaRPr sz="4000" b="0" i="0" u="none" strike="noStrike" cap="none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/>
              <a:t>Project </a:t>
            </a:r>
            <a:r>
              <a:rPr lang="en-US" dirty="0"/>
              <a:t>Description</a:t>
            </a:r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May</a:t>
            </a:r>
            <a:r>
              <a:rPr lang="en-US" dirty="0"/>
              <a:t> </a:t>
            </a:r>
            <a:r>
              <a:rPr lang="tr-TR" dirty="0"/>
              <a:t>9</a:t>
            </a:r>
            <a:r>
              <a:rPr lang="en-US" dirty="0"/>
              <a:t>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073247" y="1201213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+mj-lt"/>
              </a:rPr>
              <a:t>Control algorithm of the quadcopter for roll - pitch and yaw angles are made by using the PID control systems.</a:t>
            </a: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PID contr</a:t>
            </a:r>
            <a:r>
              <a:rPr lang="en-US" sz="2400" dirty="0">
                <a:solidFill>
                  <a:schemeClr val="dk1"/>
                </a:solidFill>
                <a:latin typeface="+mj-lt"/>
              </a:rPr>
              <a:t>ol system dynamics is not stable for unknown environments</a:t>
            </a: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In this project RL al</a:t>
            </a:r>
            <a:r>
              <a:rPr lang="en-US" sz="2400" dirty="0">
                <a:solidFill>
                  <a:schemeClr val="dk1"/>
                </a:solidFill>
                <a:latin typeface="+mj-lt"/>
              </a:rPr>
              <a:t>gorithm approaches planned instead of the PID controller by using 2 different RL agents.</a:t>
            </a: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+mj-lt"/>
              </a:rPr>
              <a:t>2 different agent will be used for xy controller and z controller for 2 stages</a:t>
            </a: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+mj-lt"/>
              </a:rPr>
              <a:t>Creating a new reward function is harder than the implementing that agent.</a:t>
            </a: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lang="tr-TR" sz="2400" dirty="0">
              <a:solidFill>
                <a:schemeClr val="dk1"/>
              </a:solidFill>
              <a:latin typeface="+mj-lt"/>
            </a:endParaRP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8186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dirty="0"/>
              <a:t>Simulink</a:t>
            </a:r>
            <a:r>
              <a:rPr lang="tr-TR" dirty="0"/>
              <a:t> Environment of Project</a:t>
            </a:r>
            <a:endParaRPr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May</a:t>
            </a:r>
            <a:r>
              <a:rPr lang="en-US" dirty="0"/>
              <a:t> </a:t>
            </a:r>
            <a:r>
              <a:rPr lang="tr-TR" dirty="0"/>
              <a:t>9</a:t>
            </a:r>
            <a:r>
              <a:rPr lang="en-US" dirty="0"/>
              <a:t>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</a:t>
            </a:r>
            <a:r>
              <a:rPr lang="tr-TR" dirty="0"/>
              <a:t> </a:t>
            </a:r>
            <a:r>
              <a:rPr lang="en-US" dirty="0"/>
              <a:t>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308294" y="1130710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marR="0" lvl="1" indent="-86868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29285270-3288-466B-01D5-5CAE695709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099"/>
          <a:stretch/>
        </p:blipFill>
        <p:spPr>
          <a:xfrm>
            <a:off x="809490" y="907525"/>
            <a:ext cx="10573020" cy="530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908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dirty="0"/>
              <a:t>Flight Control System Block</a:t>
            </a:r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May</a:t>
            </a:r>
            <a:r>
              <a:rPr lang="en-US" dirty="0"/>
              <a:t> </a:t>
            </a:r>
            <a:r>
              <a:rPr lang="tr-TR" dirty="0"/>
              <a:t>9</a:t>
            </a:r>
            <a:r>
              <a:rPr lang="en-US" dirty="0"/>
              <a:t>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</a:t>
            </a:r>
            <a:r>
              <a:rPr lang="tr-TR" dirty="0"/>
              <a:t> </a:t>
            </a:r>
            <a:r>
              <a:rPr lang="en-US" dirty="0"/>
              <a:t>Progress</a:t>
            </a:r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308294" y="1130710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marR="0" lvl="1" indent="-86868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19F070C7-DE6E-6A9F-7330-032436B3E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1417"/>
            <a:ext cx="12192000" cy="409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66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dirty="0"/>
              <a:t>Problems &amp;Solutions with MATLAB</a:t>
            </a:r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May</a:t>
            </a:r>
            <a:r>
              <a:rPr lang="en-US" dirty="0"/>
              <a:t> </a:t>
            </a:r>
            <a:r>
              <a:rPr lang="tr-TR" dirty="0"/>
              <a:t>9</a:t>
            </a:r>
            <a:r>
              <a:rPr lang="en-US" dirty="0"/>
              <a:t>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3319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dirty="0"/>
              <a:t>Roll</a:t>
            </a:r>
            <a:r>
              <a:rPr lang="tr-TR" dirty="0"/>
              <a:t> &amp; Pitch PID </a:t>
            </a:r>
            <a:r>
              <a:rPr lang="en-US" dirty="0"/>
              <a:t>Attitude</a:t>
            </a:r>
            <a:r>
              <a:rPr lang="tr-TR" dirty="0"/>
              <a:t> Controller</a:t>
            </a:r>
            <a:endParaRPr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May</a:t>
            </a:r>
            <a:r>
              <a:rPr lang="en-US" dirty="0"/>
              <a:t> </a:t>
            </a:r>
            <a:r>
              <a:rPr lang="tr-TR" dirty="0"/>
              <a:t>9</a:t>
            </a:r>
            <a:r>
              <a:rPr lang="en-US" dirty="0"/>
              <a:t>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</a:t>
            </a:r>
            <a:r>
              <a:rPr lang="tr-TR" dirty="0"/>
              <a:t> </a:t>
            </a:r>
            <a:r>
              <a:rPr lang="en-US" dirty="0"/>
              <a:t>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70F5750-D31F-A672-DA8E-E80980389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84" y="1196701"/>
            <a:ext cx="10696431" cy="446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589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dirty="0"/>
              <a:t>Roll</a:t>
            </a:r>
            <a:r>
              <a:rPr lang="tr-TR" dirty="0"/>
              <a:t> &amp; Pitch RL Agent</a:t>
            </a:r>
            <a:endParaRPr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May</a:t>
            </a:r>
            <a:r>
              <a:rPr lang="en-US" dirty="0"/>
              <a:t> </a:t>
            </a:r>
            <a:r>
              <a:rPr lang="tr-TR" dirty="0"/>
              <a:t>9</a:t>
            </a:r>
            <a:r>
              <a:rPr lang="en-US" dirty="0"/>
              <a:t>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</a:t>
            </a:r>
            <a:r>
              <a:rPr lang="tr-TR" dirty="0"/>
              <a:t> </a:t>
            </a:r>
            <a:r>
              <a:rPr lang="en-US" dirty="0"/>
              <a:t>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0EEFE17-561A-4DBC-CA4F-179976E80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72" y="2324533"/>
            <a:ext cx="11761856" cy="220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527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tr-TR" dirty="0"/>
              <a:t>Agent Training</a:t>
            </a:r>
            <a:endParaRPr dirty="0"/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May</a:t>
            </a:r>
            <a:r>
              <a:rPr lang="en-US" dirty="0"/>
              <a:t> </a:t>
            </a:r>
            <a:r>
              <a:rPr lang="tr-TR" dirty="0"/>
              <a:t>9</a:t>
            </a:r>
            <a:r>
              <a:rPr lang="en-US" dirty="0"/>
              <a:t>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</a:t>
            </a:r>
            <a:r>
              <a:rPr lang="tr-TR" dirty="0"/>
              <a:t> </a:t>
            </a:r>
            <a:r>
              <a:rPr lang="en-US" dirty="0"/>
              <a:t>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4396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2743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dirty="0"/>
              <a:t>Future Plans &amp; Progress</a:t>
            </a:r>
          </a:p>
        </p:txBody>
      </p:sp>
      <p:sp>
        <p:nvSpPr>
          <p:cNvPr id="341" name="Google Shape;341;p26"/>
          <p:cNvSpPr txBox="1">
            <a:spLocks noGrp="1"/>
          </p:cNvSpPr>
          <p:nvPr>
            <p:ph type="dt" idx="10"/>
          </p:nvPr>
        </p:nvSpPr>
        <p:spPr>
          <a:xfrm>
            <a:off x="6096000" y="6568457"/>
            <a:ext cx="27432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May</a:t>
            </a:r>
            <a:r>
              <a:rPr lang="en-US" dirty="0"/>
              <a:t> </a:t>
            </a:r>
            <a:r>
              <a:rPr lang="tr-TR" dirty="0"/>
              <a:t>9</a:t>
            </a:r>
            <a:r>
              <a:rPr lang="en-US" dirty="0"/>
              <a:t>, 2024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ftr" idx="11"/>
          </p:nvPr>
        </p:nvSpPr>
        <p:spPr>
          <a:xfrm>
            <a:off x="0" y="6568457"/>
            <a:ext cx="6096000" cy="289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CMP-620 Reinforcement Learning – Project Pro</a:t>
            </a:r>
            <a:r>
              <a:rPr lang="tr-TR" dirty="0" err="1"/>
              <a:t>gress</a:t>
            </a: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839200" y="6568457"/>
            <a:ext cx="3352800" cy="28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344" name="Google Shape;344;p26"/>
          <p:cNvSpPr txBox="1"/>
          <p:nvPr/>
        </p:nvSpPr>
        <p:spPr>
          <a:xfrm>
            <a:off x="1308294" y="1130710"/>
            <a:ext cx="10045505" cy="508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+mj-lt"/>
              </a:rPr>
              <a:t>Solving training problems</a:t>
            </a: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+mj-lt"/>
              </a:rPr>
              <a:t>Limiting the observation and action blocks </a:t>
            </a: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Implementing 2 different DDPG and PPO algorithms together</a:t>
            </a: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Agent configuration parameter values search </a:t>
            </a:r>
          </a:p>
          <a:p>
            <a:pPr marL="941832" marR="0" lvl="1" indent="-342900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Searching and comparing layer affect</a:t>
            </a:r>
          </a:p>
          <a:p>
            <a:pPr marL="685800" marR="0" lvl="1" indent="-86868" algn="just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9999"/>
              <a:buFont typeface="Arial"/>
              <a:buNone/>
            </a:pPr>
            <a:endParaRPr lang="tr-TR" sz="2400" b="0" i="0" u="none" strike="noStrike" cap="none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1234775"/>
      </p:ext>
    </p:extLst>
  </p:cSld>
  <p:clrMapOvr>
    <a:masterClrMapping/>
  </p:clrMapOvr>
</p:sld>
</file>

<file path=ppt/theme/theme1.xml><?xml version="1.0" encoding="utf-8"?>
<a:theme xmlns:a="http://schemas.openxmlformats.org/drawingml/2006/main" name="beamer">
  <a:themeElements>
    <a:clrScheme name="BeamerBlu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331B4"/>
      </a:accent1>
      <a:accent2>
        <a:srgbClr val="26268C"/>
      </a:accent2>
      <a:accent3>
        <a:srgbClr val="1C1B67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279</Words>
  <Application>Microsoft Office PowerPoint</Application>
  <PresentationFormat>Widescreen</PresentationFormat>
  <Paragraphs>60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Noto Sans Symbols</vt:lpstr>
      <vt:lpstr>Calibri</vt:lpstr>
      <vt:lpstr>Arial</vt:lpstr>
      <vt:lpstr>beamer</vt:lpstr>
      <vt:lpstr>Reinforcement Learning for Parrot Mambo Minidrone Attitude Control</vt:lpstr>
      <vt:lpstr>Project Description</vt:lpstr>
      <vt:lpstr>Simulink Environment of Project</vt:lpstr>
      <vt:lpstr>Flight Control System Block</vt:lpstr>
      <vt:lpstr>Problems &amp;Solutions with MATLAB</vt:lpstr>
      <vt:lpstr>Roll &amp; Pitch PID Attitude Controller</vt:lpstr>
      <vt:lpstr>Roll &amp; Pitch RL Agent</vt:lpstr>
      <vt:lpstr>Agent Training</vt:lpstr>
      <vt:lpstr>Future Plans &amp; Progress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for Parrot Mambo Minidrone Attitude Control</dc:title>
  <dc:creator>Bryngelson, Spencer H.</dc:creator>
  <cp:keywords>Gizlilik Derecesini Seçiniz</cp:keywords>
  <cp:lastModifiedBy>Mücahid Rıdvan</cp:lastModifiedBy>
  <cp:revision>28</cp:revision>
  <dcterms:created xsi:type="dcterms:W3CDTF">2022-05-01T20:51:21Z</dcterms:created>
  <dcterms:modified xsi:type="dcterms:W3CDTF">2024-05-07T18:46:41Z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8cc40769-153f-4bfc-ac7b-ee3f2e254c45</vt:lpwstr>
  </property>
  <property fmtid="{D5CDD505-2E9C-101B-9397-08002B2CF9AE}" pid="3" name="LANGUAGE">
    <vt:lpwstr>EN</vt:lpwstr>
  </property>
  <property fmtid="{D5CDD505-2E9C-101B-9397-08002B2CF9AE}" pid="4" name="CATEGORY">
    <vt:lpwstr>CT1</vt:lpwstr>
  </property>
  <property fmtid="{D5CDD505-2E9C-101B-9397-08002B2CF9AE}" pid="5" name="MILLICLASSIFICATION">
    <vt:lpwstr>AHc2n3B9s</vt:lpwstr>
  </property>
  <property fmtid="{D5CDD505-2E9C-101B-9397-08002B2CF9AE}" pid="6" name="KVKK">
    <vt:lpwstr>Azkd5nx11</vt:lpwstr>
  </property>
  <property fmtid="{D5CDD505-2E9C-101B-9397-08002B2CF9AE}" pid="7" name="LABELING">
    <vt:lpwstr>Labeling2</vt:lpwstr>
  </property>
</Properties>
</file>