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5" r:id="rId3"/>
    <p:sldId id="294" r:id="rId4"/>
    <p:sldId id="286" r:id="rId5"/>
    <p:sldId id="293" r:id="rId6"/>
    <p:sldId id="295" r:id="rId7"/>
    <p:sldId id="296" r:id="rId8"/>
    <p:sldId id="292" r:id="rId9"/>
    <p:sldId id="284" r:id="rId10"/>
  </p:sldIdLst>
  <p:sldSz cx="12192000" cy="6858000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Noto Sans Symbol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g5uORYicMT0MeaOpO/20tnano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96" autoAdjust="0"/>
  </p:normalViewPr>
  <p:slideViewPr>
    <p:cSldViewPr snapToGrid="0">
      <p:cViewPr varScale="1">
        <p:scale>
          <a:sx n="68" d="100"/>
          <a:sy n="68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Our</a:t>
            </a:r>
            <a:r>
              <a:rPr lang="tr-TR" dirty="0"/>
              <a:t> Project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controlling</a:t>
            </a:r>
            <a:r>
              <a:rPr lang="tr-TR" dirty="0"/>
              <a:t> of </a:t>
            </a:r>
            <a:r>
              <a:rPr lang="tr-TR" dirty="0" err="1"/>
              <a:t>quadcopter</a:t>
            </a:r>
            <a:r>
              <a:rPr lang="tr-TR" dirty="0"/>
              <a:t> </a:t>
            </a:r>
            <a:r>
              <a:rPr lang="tr-TR" dirty="0" err="1"/>
              <a:t>angles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RL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instead</a:t>
            </a:r>
            <a:r>
              <a:rPr lang="tr-TR" dirty="0"/>
              <a:t> of PID </a:t>
            </a:r>
            <a:r>
              <a:rPr lang="tr-TR" dirty="0" err="1"/>
              <a:t>controller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Becasue</a:t>
            </a:r>
            <a:r>
              <a:rPr lang="tr-TR" dirty="0"/>
              <a:t> PID </a:t>
            </a:r>
            <a:r>
              <a:rPr lang="tr-TR" dirty="0" err="1"/>
              <a:t>system</a:t>
            </a:r>
            <a:r>
              <a:rPr lang="tr-TR" dirty="0"/>
              <a:t> is not </a:t>
            </a:r>
            <a:r>
              <a:rPr lang="tr-TR" dirty="0" err="1"/>
              <a:t>stable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unknown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planned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DDPG </a:t>
            </a:r>
            <a:r>
              <a:rPr lang="tr-TR" dirty="0" err="1"/>
              <a:t>and</a:t>
            </a:r>
            <a:r>
              <a:rPr lang="tr-TR" dirty="0"/>
              <a:t> PPO </a:t>
            </a:r>
            <a:r>
              <a:rPr lang="tr-TR" dirty="0" err="1"/>
              <a:t>agents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xy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z </a:t>
            </a:r>
            <a:r>
              <a:rPr lang="tr-TR" dirty="0" err="1"/>
              <a:t>controller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chose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agents</a:t>
            </a:r>
            <a:r>
              <a:rPr lang="tr-TR" dirty="0"/>
              <a:t>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Project </a:t>
            </a:r>
            <a:r>
              <a:rPr lang="tr-TR" dirty="0" err="1"/>
              <a:t>proposal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searched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literatures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noticed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is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agents</a:t>
            </a:r>
            <a:r>
              <a:rPr lang="tr-TR" dirty="0"/>
              <a:t>. </a:t>
            </a:r>
            <a:r>
              <a:rPr lang="tr-TR" dirty="0" err="1"/>
              <a:t>Therefore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focused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planning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</a:t>
            </a:r>
            <a:r>
              <a:rPr lang="tr-TR" dirty="0" err="1"/>
              <a:t>unlike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literatüre </a:t>
            </a:r>
            <a:r>
              <a:rPr lang="tr-TR" dirty="0" err="1"/>
              <a:t>ones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an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posiible</a:t>
            </a:r>
            <a:r>
              <a:rPr lang="tr-TR" dirty="0"/>
              <a:t>.</a:t>
            </a:r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195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Project </a:t>
            </a:r>
            <a:r>
              <a:rPr lang="tr-TR" dirty="0" err="1"/>
              <a:t>environment</a:t>
            </a:r>
            <a:r>
              <a:rPr lang="tr-TR" dirty="0"/>
              <a:t> at </a:t>
            </a:r>
            <a:r>
              <a:rPr lang="tr-TR" dirty="0" err="1"/>
              <a:t>Simulink</a:t>
            </a:r>
            <a:r>
              <a:rPr lang="tr-TR" dirty="0"/>
              <a:t> platform.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responsible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Signal</a:t>
            </a:r>
            <a:r>
              <a:rPr lang="tr-TR" dirty="0"/>
              <a:t> Editor               :  AC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creted</a:t>
            </a:r>
            <a:r>
              <a:rPr lang="tr-T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Sensors</a:t>
            </a:r>
            <a:r>
              <a:rPr lang="tr-TR" dirty="0"/>
              <a:t>                       : ……………………………….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Flight Control </a:t>
            </a:r>
            <a:r>
              <a:rPr lang="tr-TR" dirty="0" err="1"/>
              <a:t>System</a:t>
            </a:r>
            <a:r>
              <a:rPr lang="tr-TR" dirty="0"/>
              <a:t> : ………………………………….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Environment               : ………………………………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Airframe</a:t>
            </a:r>
            <a:r>
              <a:rPr lang="tr-TR" dirty="0"/>
              <a:t>                      : ………………………………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  </a:t>
            </a:r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826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flight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focused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orange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normally</a:t>
            </a:r>
            <a:r>
              <a:rPr lang="tr-TR" dirty="0"/>
              <a:t> </a:t>
            </a:r>
            <a:r>
              <a:rPr lang="tr-TR" dirty="0" err="1"/>
              <a:t>controlled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PID </a:t>
            </a:r>
            <a:r>
              <a:rPr lang="tr-TR" dirty="0" err="1"/>
              <a:t>controller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added</a:t>
            </a:r>
            <a:r>
              <a:rPr lang="tr-TR" dirty="0"/>
              <a:t> inside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 RL </a:t>
            </a:r>
            <a:r>
              <a:rPr lang="tr-TR" dirty="0" err="1"/>
              <a:t>agents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Our</a:t>
            </a:r>
            <a:r>
              <a:rPr lang="tr-TR" dirty="0"/>
              <a:t> plan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firstly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PID </a:t>
            </a:r>
            <a:r>
              <a:rPr lang="tr-TR" dirty="0" err="1"/>
              <a:t>controling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.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worked</a:t>
            </a:r>
            <a:r>
              <a:rPr lang="tr-TR" dirty="0"/>
              <a:t> </a:t>
            </a:r>
            <a:r>
              <a:rPr lang="tr-TR" dirty="0" err="1"/>
              <a:t>fine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changed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RL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trained</a:t>
            </a:r>
            <a:r>
              <a:rPr lang="tr-TR" dirty="0"/>
              <a:t> . 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not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of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 </a:t>
            </a:r>
            <a:r>
              <a:rPr lang="tr-TR" dirty="0" err="1"/>
              <a:t>simultaneously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it is done </a:t>
            </a:r>
            <a:r>
              <a:rPr lang="tr-TR" dirty="0" err="1"/>
              <a:t>simultaneously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itself</a:t>
            </a:r>
            <a:r>
              <a:rPr lang="tr-TR" dirty="0"/>
              <a:t> </a:t>
            </a:r>
            <a:r>
              <a:rPr lang="tr-TR" dirty="0" err="1"/>
              <a:t>wrongly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unknown</a:t>
            </a:r>
            <a:r>
              <a:rPr lang="tr-T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dynamic</a:t>
            </a:r>
            <a:r>
              <a:rPr lang="tr-TR" dirty="0"/>
              <a:t> </a:t>
            </a:r>
            <a:r>
              <a:rPr lang="tr-TR" dirty="0" err="1"/>
              <a:t>struct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896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PID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attitude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quadcopter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…………………………………….</a:t>
            </a: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3822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observation</a:t>
            </a:r>
            <a:r>
              <a:rPr lang="tr-TR" dirty="0"/>
              <a:t>,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. 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45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of </a:t>
            </a:r>
            <a:r>
              <a:rPr lang="tr-TR" dirty="0" err="1"/>
              <a:t>trained</a:t>
            </a:r>
            <a:r>
              <a:rPr lang="tr-TR" dirty="0"/>
              <a:t> RL </a:t>
            </a:r>
            <a:r>
              <a:rPr lang="tr-TR" dirty="0" err="1"/>
              <a:t>agent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not an </a:t>
            </a:r>
            <a:r>
              <a:rPr lang="tr-TR" dirty="0" err="1"/>
              <a:t>true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us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focused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trained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6 </a:t>
            </a:r>
            <a:r>
              <a:rPr lang="tr-TR" dirty="0" err="1"/>
              <a:t>episodes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is not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episodes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is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multiplied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-1.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actions</a:t>
            </a:r>
            <a:r>
              <a:rPr lang="tr-TR" dirty="0"/>
              <a:t> </a:t>
            </a:r>
            <a:r>
              <a:rPr lang="tr-TR" dirty="0" err="1"/>
              <a:t>close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desired</a:t>
            </a:r>
            <a:r>
              <a:rPr lang="tr-TR" dirty="0"/>
              <a:t> </a:t>
            </a:r>
            <a:r>
              <a:rPr lang="tr-TR" dirty="0" err="1"/>
              <a:t>positions</a:t>
            </a:r>
            <a:r>
              <a:rPr lang="tr-TR" dirty="0"/>
              <a:t>,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around</a:t>
            </a:r>
            <a:r>
              <a:rPr lang="tr-TR" dirty="0"/>
              <a:t>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9171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running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problem </a:t>
            </a:r>
            <a:r>
              <a:rPr lang="tr-TR" dirty="0" err="1"/>
              <a:t>with</a:t>
            </a:r>
            <a:r>
              <a:rPr lang="tr-TR" dirty="0"/>
              <a:t> PID </a:t>
            </a:r>
            <a:r>
              <a:rPr lang="tr-TR" dirty="0" err="1"/>
              <a:t>system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Agent </a:t>
            </a:r>
            <a:r>
              <a:rPr lang="tr-TR" dirty="0" err="1"/>
              <a:t>trainig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 </a:t>
            </a:r>
            <a:r>
              <a:rPr lang="tr-TR" dirty="0" err="1"/>
              <a:t>optimizing</a:t>
            </a:r>
            <a:r>
              <a:rPr lang="tr-TR" dirty="0"/>
              <a:t>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trials</a:t>
            </a:r>
            <a:r>
              <a:rPr lang="tr-TR" dirty="0"/>
              <a:t> </a:t>
            </a:r>
            <a:r>
              <a:rPr lang="tr-TR" dirty="0" err="1"/>
              <a:t>started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continue</a:t>
            </a:r>
            <a:r>
              <a:rPr lang="tr-TR" dirty="0"/>
              <a:t> but has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. </a:t>
            </a:r>
            <a:r>
              <a:rPr lang="tr-TR" dirty="0" err="1"/>
              <a:t>Therefore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soon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Observation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not </a:t>
            </a:r>
            <a:r>
              <a:rPr lang="tr-TR" dirty="0" err="1"/>
              <a:t>limited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limited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chosen</a:t>
            </a:r>
            <a:r>
              <a:rPr lang="tr-TR" dirty="0"/>
              <a:t> DDPG </a:t>
            </a:r>
            <a:r>
              <a:rPr lang="tr-TR" dirty="0" err="1"/>
              <a:t>and</a:t>
            </a:r>
            <a:r>
              <a:rPr lang="tr-TR" dirty="0"/>
              <a:t> PPO </a:t>
            </a:r>
            <a:r>
              <a:rPr lang="tr-TR" dirty="0" err="1"/>
              <a:t>algorithms</a:t>
            </a:r>
            <a:r>
              <a:rPr lang="tr-TR" dirty="0"/>
              <a:t>.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worked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 dirty="0"/>
              <a:t> </a:t>
            </a:r>
            <a:r>
              <a:rPr lang="tr-TR" dirty="0" err="1"/>
              <a:t>simultaneously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final </a:t>
            </a:r>
            <a:r>
              <a:rPr lang="tr-TR" dirty="0" err="1"/>
              <a:t>version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Whatever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is </a:t>
            </a:r>
            <a:r>
              <a:rPr lang="tr-TR" dirty="0" err="1"/>
              <a:t>configuration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configured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configure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. </a:t>
            </a:r>
            <a:r>
              <a:rPr lang="tr-TR" dirty="0" err="1"/>
              <a:t>Therefore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affects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agents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affect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parameter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affect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searched</a:t>
            </a:r>
            <a:r>
              <a:rPr lang="tr-TR" dirty="0"/>
              <a:t>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128? </a:t>
            </a:r>
            <a:r>
              <a:rPr lang="tr-TR" dirty="0" err="1"/>
              <a:t>layer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471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body" idx="1"/>
          </p:nvPr>
        </p:nvSpPr>
        <p:spPr>
          <a:xfrm>
            <a:off x="839788" y="130920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2"/>
          </p:nvPr>
        </p:nvSpPr>
        <p:spPr>
          <a:xfrm>
            <a:off x="839788" y="213311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3"/>
          </p:nvPr>
        </p:nvSpPr>
        <p:spPr>
          <a:xfrm>
            <a:off x="6172200" y="130920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4"/>
          </p:nvPr>
        </p:nvSpPr>
        <p:spPr>
          <a:xfrm>
            <a:off x="6172200" y="213311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9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148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1925" y="6331058"/>
            <a:ext cx="3946453" cy="2175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Arial"/>
              <a:buNone/>
            </a:pPr>
            <a:r>
              <a:rPr lang="en-US" sz="3959" dirty="0"/>
              <a:t>Reinforcement Learning for Parrot Mambo Minidrone Attitude Control</a:t>
            </a:r>
            <a:endParaRPr sz="3959"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 err="1"/>
              <a:t>Mücahid</a:t>
            </a:r>
            <a:r>
              <a:rPr lang="en-US" dirty="0"/>
              <a:t> </a:t>
            </a:r>
            <a:r>
              <a:rPr lang="en-US" dirty="0" err="1"/>
              <a:t>Rıdvan</a:t>
            </a:r>
            <a:r>
              <a:rPr lang="en-US" dirty="0"/>
              <a:t> K</a:t>
            </a:r>
            <a:r>
              <a:rPr lang="tr-TR" dirty="0"/>
              <a:t>APLAN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Mehmet </a:t>
            </a:r>
            <a:r>
              <a:rPr lang="tr-TR" dirty="0"/>
              <a:t>SAKARYA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</a:pP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2081211" y="4542885"/>
            <a:ext cx="8029574" cy="90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Computer Engineering &amp; Hacettepe University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tr-TR" dirty="0"/>
              <a:t>09</a:t>
            </a:r>
            <a:r>
              <a:rPr lang="en-US" dirty="0"/>
              <a:t> </a:t>
            </a:r>
            <a:r>
              <a:rPr lang="tr-TR" dirty="0"/>
              <a:t>May</a:t>
            </a:r>
            <a:r>
              <a:rPr lang="en-US" dirty="0"/>
              <a:t>, 2024</a:t>
            </a:r>
            <a:endParaRPr dirty="0"/>
          </a:p>
        </p:txBody>
      </p:sp>
      <p:pic>
        <p:nvPicPr>
          <p:cNvPr id="91" name="Google Shape;91;p1" descr="Parrot MAMBO Fly Mini Drone ONLY DRONE AND CABLE / Like New/ No Battery |  e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8469" y="2875826"/>
            <a:ext cx="2639569" cy="263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Introduction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Control algorithm of the quadcopter for roll - pitch and yaw angles are made by using the PID control systems.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PID contr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ol system dynamics is not stable for unknown environments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In this project RL al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gorithm approaches planned instead of the PID controller by using 2 different RL agents.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2 different agent will be used for xy controller and z controller for 2 stages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Creating a new reward function is harder than the implementing that agent.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18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Simulink</a:t>
            </a:r>
            <a:r>
              <a:rPr lang="tr-TR" dirty="0"/>
              <a:t> Environment of Project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9285270-3288-466B-01D5-5CAE69570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99"/>
          <a:stretch/>
        </p:blipFill>
        <p:spPr>
          <a:xfrm>
            <a:off x="809490" y="907525"/>
            <a:ext cx="10573020" cy="53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0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Flight Control System Block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Progress</a:t>
            </a:r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9F070C7-DE6E-6A9F-7330-032436B3E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1417"/>
            <a:ext cx="12192000" cy="409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6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Roll</a:t>
            </a:r>
            <a:r>
              <a:rPr lang="tr-TR" dirty="0"/>
              <a:t> &amp; Pitch PID </a:t>
            </a:r>
            <a:r>
              <a:rPr lang="en-US" dirty="0"/>
              <a:t>Attitude</a:t>
            </a:r>
            <a:r>
              <a:rPr lang="tr-TR" dirty="0"/>
              <a:t> Controller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70F5750-D31F-A672-DA8E-E8098038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84" y="1196701"/>
            <a:ext cx="10696431" cy="446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8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Roll</a:t>
            </a:r>
            <a:r>
              <a:rPr lang="tr-TR" dirty="0"/>
              <a:t> &amp; Pitch RL Agent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EEFE17-561A-4DBC-CA4F-179976E80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72" y="2324533"/>
            <a:ext cx="11761856" cy="22089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2E848C-F4BB-4D86-B30E-0F5ADC8BDEC8}"/>
              </a:ext>
            </a:extLst>
          </p:cNvPr>
          <p:cNvSpPr txBox="1"/>
          <p:nvPr/>
        </p:nvSpPr>
        <p:spPr>
          <a:xfrm>
            <a:off x="655780" y="4454859"/>
            <a:ext cx="29279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Observation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Roll angle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Pitch angle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Roll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Pitch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Roll body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Pitch body rate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26BE6-6CC1-424B-9BBA-64D6FD0624D6}"/>
              </a:ext>
            </a:extLst>
          </p:cNvPr>
          <p:cNvCxnSpPr>
            <a:cxnSpLocks/>
          </p:cNvCxnSpPr>
          <p:nvPr/>
        </p:nvCxnSpPr>
        <p:spPr>
          <a:xfrm flipH="1">
            <a:off x="960582" y="3260436"/>
            <a:ext cx="1062183" cy="11944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859ACC-61E3-48F2-B85B-8D3DFE668C84}"/>
              </a:ext>
            </a:extLst>
          </p:cNvPr>
          <p:cNvSpPr txBox="1"/>
          <p:nvPr/>
        </p:nvSpPr>
        <p:spPr>
          <a:xfrm>
            <a:off x="8437415" y="4442966"/>
            <a:ext cx="194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Action</a:t>
            </a:r>
            <a:r>
              <a:rPr lang="en-US" sz="1600" b="1" dirty="0"/>
              <a:t>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Tau Pitch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Tau Roll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EFE73-253F-479E-898F-9A64453A3931}"/>
              </a:ext>
            </a:extLst>
          </p:cNvPr>
          <p:cNvCxnSpPr>
            <a:cxnSpLocks/>
          </p:cNvCxnSpPr>
          <p:nvPr/>
        </p:nvCxnSpPr>
        <p:spPr>
          <a:xfrm>
            <a:off x="8659094" y="3664055"/>
            <a:ext cx="411015" cy="797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5823EB-B7FF-4C21-A4EF-F798DD6647E0}"/>
                  </a:ext>
                </a:extLst>
              </p:cNvPr>
              <p:cNvSpPr txBox="1"/>
              <p:nvPr/>
            </p:nvSpPr>
            <p:spPr>
              <a:xfrm>
                <a:off x="2327567" y="1551710"/>
                <a:ext cx="4507345" cy="404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algn="ctr">
                  <a:lnSpc>
                    <a:spcPct val="110000"/>
                  </a:lnSpc>
                  <a:spcBef>
                    <a:spcPts val="600"/>
                  </a:spcBef>
                  <a:buClr>
                    <a:schemeClr val="accent1"/>
                  </a:buClr>
                  <a:buSzPct val="119999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i="1" smtClean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ar-AE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sz="2000" i="1" u="none" strike="noStrike" baseline="0" dirty="0">
                    <a:latin typeface="+mj-lt"/>
                  </a:rPr>
                  <a:t>= -</a:t>
                </a:r>
                <a:r>
                  <a:rPr lang="en-US" sz="2000" i="1" u="none" strike="noStrike" baseline="0" dirty="0">
                    <a:latin typeface="+mj-lt"/>
                  </a:rPr>
                  <a:t>clip(sum(|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000" i="1" smtClean="0">
                            <a:latin typeface="+mj-lt"/>
                          </a:rPr>
                          <m:t>e</m:t>
                        </m:r>
                      </m:e>
                      <m:sub>
                        <m:r>
                          <a:rPr lang="ar-AE" sz="20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sz="2000" i="1" u="none" strike="noStrike" cap="none" dirty="0">
                    <a:solidFill>
                      <a:schemeClr val="dk1"/>
                    </a:solidFill>
                    <a:latin typeface="+mj-lt"/>
                    <a:sym typeface="Arial"/>
                  </a:rPr>
                  <a:t>|/3</a:t>
                </a:r>
                <a:r>
                  <a:rPr lang="ar-AE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i="1" dirty="0">
                            <a:latin typeface="+mj-lt"/>
                          </a:rPr>
                          <m:t>Ω</m:t>
                        </m:r>
                      </m:e>
                      <m:sub>
                        <m:r>
                          <a:rPr lang="ar-AE" sz="20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tr-TR" sz="2000" i="1" u="none" strike="noStrike" cap="none" dirty="0">
                    <a:solidFill>
                      <a:schemeClr val="dk1"/>
                    </a:solidFill>
                    <a:latin typeface="+mj-lt"/>
                    <a:sym typeface="Arial"/>
                  </a:rPr>
                  <a:t>,0,1)</a:t>
                </a:r>
                <a:endParaRPr lang="ar-AE" sz="2000" i="1" u="none" strike="noStrike" cap="none" dirty="0">
                  <a:solidFill>
                    <a:schemeClr val="dk1"/>
                  </a:solidFill>
                  <a:latin typeface="+mj-lt"/>
                  <a:sym typeface="Arial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5823EB-B7FF-4C21-A4EF-F798DD66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567" y="1551710"/>
                <a:ext cx="4507345" cy="404663"/>
              </a:xfrm>
              <a:prstGeom prst="rect">
                <a:avLst/>
              </a:prstGeom>
              <a:blipFill>
                <a:blip r:embed="rId4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CB95E-DC55-443B-8C36-988130A40D48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322618" y="1956373"/>
            <a:ext cx="258622" cy="16892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2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Agent Training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C3DE3-ADD3-4B27-98C6-27EF01273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5" y="1131828"/>
            <a:ext cx="7099988" cy="5212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1475B9-E6B8-4458-AC08-5D966D33D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273" y="1830962"/>
            <a:ext cx="3197812" cy="38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9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Future Plans &amp; Progress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Solving training problems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Limiting the observation and action blocks 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Implementing 2 different DDPG and PPO algorithms together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Agent configuration parameter values search 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Searching and comparing layer affect</a:t>
            </a:r>
          </a:p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lang="tr-TR"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23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69" name="Google Shape;369;p29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70" name="Google Shape;370;p29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71" name="Google Shape;371;p29"/>
          <p:cNvSpPr txBox="1"/>
          <p:nvPr/>
        </p:nvSpPr>
        <p:spPr>
          <a:xfrm>
            <a:off x="3048000" y="3075057"/>
            <a:ext cx="61058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Thanks for listening.</a:t>
            </a:r>
            <a:endParaRPr sz="4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Beamer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31B4"/>
      </a:accent1>
      <a:accent2>
        <a:srgbClr val="26268C"/>
      </a:accent2>
      <a:accent3>
        <a:srgbClr val="1C1B6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776</Words>
  <Application>Microsoft Office PowerPoint</Application>
  <PresentationFormat>Geniş ekran</PresentationFormat>
  <Paragraphs>101</Paragraphs>
  <Slides>9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Cambria Math</vt:lpstr>
      <vt:lpstr>Arial</vt:lpstr>
      <vt:lpstr>Calibri</vt:lpstr>
      <vt:lpstr>Noto Sans Symbols</vt:lpstr>
      <vt:lpstr>beamer</vt:lpstr>
      <vt:lpstr>Reinforcement Learning for Parrot Mambo Minidrone Attitude Control</vt:lpstr>
      <vt:lpstr>Introduction</vt:lpstr>
      <vt:lpstr>Simulink Environment of Project</vt:lpstr>
      <vt:lpstr>Flight Control System Block</vt:lpstr>
      <vt:lpstr>Roll &amp; Pitch PID Attitude Controller</vt:lpstr>
      <vt:lpstr>Roll &amp; Pitch RL Agent</vt:lpstr>
      <vt:lpstr>Agent Training</vt:lpstr>
      <vt:lpstr>Future Plans &amp; Progress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Parrot Mambo Minidrone Attitude Control</dc:title>
  <dc:creator>Bryngelson, Spencer H.</dc:creator>
  <cp:keywords>Gizlilik Derecesini Seçiniz</cp:keywords>
  <cp:lastModifiedBy>mehmet sakarya</cp:lastModifiedBy>
  <cp:revision>40</cp:revision>
  <dcterms:created xsi:type="dcterms:W3CDTF">2022-05-01T20:51:21Z</dcterms:created>
  <dcterms:modified xsi:type="dcterms:W3CDTF">2024-05-08T18:25:18Z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8cc40769-153f-4bfc-ac7b-ee3f2e254c45</vt:lpwstr>
  </property>
  <property fmtid="{D5CDD505-2E9C-101B-9397-08002B2CF9AE}" pid="3" name="LANGUAGE">
    <vt:lpwstr>EN</vt:lpwstr>
  </property>
  <property fmtid="{D5CDD505-2E9C-101B-9397-08002B2CF9AE}" pid="4" name="CATEGORY">
    <vt:lpwstr>CT1</vt:lpwstr>
  </property>
  <property fmtid="{D5CDD505-2E9C-101B-9397-08002B2CF9AE}" pid="5" name="MILLICLASSIFICATION">
    <vt:lpwstr>AHc2n3B9s</vt:lpwstr>
  </property>
  <property fmtid="{D5CDD505-2E9C-101B-9397-08002B2CF9AE}" pid="6" name="KVKK">
    <vt:lpwstr>Azkd5nx11</vt:lpwstr>
  </property>
  <property fmtid="{D5CDD505-2E9C-101B-9397-08002B2CF9AE}" pid="7" name="LABELING">
    <vt:lpwstr>Labeling2</vt:lpwstr>
  </property>
</Properties>
</file>